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58" r:id="rId4"/>
    <p:sldId id="386" r:id="rId5"/>
    <p:sldId id="394" r:id="rId6"/>
    <p:sldId id="433" r:id="rId7"/>
    <p:sldId id="435" r:id="rId8"/>
    <p:sldId id="387" r:id="rId9"/>
    <p:sldId id="259" r:id="rId10"/>
    <p:sldId id="260" r:id="rId11"/>
    <p:sldId id="262" r:id="rId12"/>
    <p:sldId id="263" r:id="rId13"/>
    <p:sldId id="265" r:id="rId14"/>
    <p:sldId id="266" r:id="rId15"/>
    <p:sldId id="361" r:id="rId16"/>
    <p:sldId id="268" r:id="rId17"/>
    <p:sldId id="269" r:id="rId18"/>
    <p:sldId id="271" r:id="rId19"/>
    <p:sldId id="272" r:id="rId20"/>
    <p:sldId id="273" r:id="rId21"/>
    <p:sldId id="368" r:id="rId22"/>
    <p:sldId id="453" r:id="rId23"/>
    <p:sldId id="281" r:id="rId24"/>
    <p:sldId id="282" r:id="rId25"/>
    <p:sldId id="284" r:id="rId26"/>
    <p:sldId id="455" r:id="rId27"/>
    <p:sldId id="377" r:id="rId28"/>
    <p:sldId id="285" r:id="rId29"/>
    <p:sldId id="286" r:id="rId30"/>
    <p:sldId id="447" r:id="rId31"/>
    <p:sldId id="449" r:id="rId32"/>
    <p:sldId id="448" r:id="rId33"/>
    <p:sldId id="450" r:id="rId34"/>
    <p:sldId id="291" r:id="rId35"/>
    <p:sldId id="311" r:id="rId36"/>
    <p:sldId id="333" r:id="rId37"/>
    <p:sldId id="328" r:id="rId38"/>
    <p:sldId id="1361" r:id="rId39"/>
    <p:sldId id="460" r:id="rId40"/>
    <p:sldId id="458" r:id="rId41"/>
    <p:sldId id="1362" r:id="rId42"/>
    <p:sldId id="304" r:id="rId43"/>
  </p:sldIdLst>
  <p:sldSz cx="9144000" cy="6858000" type="screen4x3"/>
  <p:notesSz cx="6794500" cy="9906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Helvetica" panose="020B0604020202020204" pitchFamily="34" charset="0"/>
      <p:regular r:id="rId50"/>
      <p:bold r:id="rId51"/>
      <p:italic r:id="rId52"/>
      <p:boldItalic r:id="rId53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Redelmeier" initials="AR" lastIdx="1" clrIdx="0"/>
  <p:cmAuthor id="2" name="Bruker ved Ui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3399"/>
    <a:srgbClr val="082E9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5B2257-C766-400B-943B-B2AED9298C96}" v="142" dt="2024-04-30T12:10:10.5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74" autoAdjust="0"/>
    <p:restoredTop sz="82555" autoAdjust="0"/>
  </p:normalViewPr>
  <p:slideViewPr>
    <p:cSldViewPr>
      <p:cViewPr varScale="1">
        <p:scale>
          <a:sx n="95" d="100"/>
          <a:sy n="95" d="100"/>
        </p:scale>
        <p:origin x="165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4008" y="-11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4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4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And Pierre Lison at NR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072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B977BF7F-5866-5146-956D-E97D10B512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382FE5-0242-9C46-A7E0-07F2D892F6EA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15362" name="Plassholder for lysbilde 1">
            <a:extLst>
              <a:ext uri="{FF2B5EF4-FFF2-40B4-BE49-F238E27FC236}">
                <a16:creationId xmlns:a16="http://schemas.microsoft.com/office/drawing/2014/main" id="{C3352D48-08C7-9446-8E04-86551FE92C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15363" name="Plassholder for notater 2">
            <a:extLst>
              <a:ext uri="{FF2B5EF4-FFF2-40B4-BE49-F238E27FC236}">
                <a16:creationId xmlns:a16="http://schemas.microsoft.com/office/drawing/2014/main" id="{7031473E-0C11-6346-8815-B309FFC78762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1971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9089051C-07C8-C04C-88B7-BD2D66917A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2EB7ED-05EA-4240-A519-D13CEDB5EF43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17410" name="Plassholder for lysbilde 1">
            <a:extLst>
              <a:ext uri="{FF2B5EF4-FFF2-40B4-BE49-F238E27FC236}">
                <a16:creationId xmlns:a16="http://schemas.microsoft.com/office/drawing/2014/main" id="{91FAFCF2-9893-134B-9724-553E243F43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17411" name="Plassholder for notater 2">
            <a:extLst>
              <a:ext uri="{FF2B5EF4-FFF2-40B4-BE49-F238E27FC236}">
                <a16:creationId xmlns:a16="http://schemas.microsoft.com/office/drawing/2014/main" id="{ED232755-1703-6041-99A5-ED09DC23E61A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8395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5369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519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2D060948-0B58-9D4E-8CDA-AEC6B2A4B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9CEF39-A168-9649-AE87-CD21FEF941DF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19458" name="Plassholder for lysbilde 1">
            <a:extLst>
              <a:ext uri="{FF2B5EF4-FFF2-40B4-BE49-F238E27FC236}">
                <a16:creationId xmlns:a16="http://schemas.microsoft.com/office/drawing/2014/main" id="{3132CA4C-29FB-F04E-BE7B-54220222C2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19459" name="Plassholder for notater 2">
            <a:extLst>
              <a:ext uri="{FF2B5EF4-FFF2-40B4-BE49-F238E27FC236}">
                <a16:creationId xmlns:a16="http://schemas.microsoft.com/office/drawing/2014/main" id="{255AA222-D063-1F4D-B49D-92542DE29D92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65951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CB050D0D-A5ED-5D4D-A487-E82320AE3B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CF06BD-0A43-1648-ADB0-A25AE7A04DE5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21506" name="Plassholder for lysbilde 1">
            <a:extLst>
              <a:ext uri="{FF2B5EF4-FFF2-40B4-BE49-F238E27FC236}">
                <a16:creationId xmlns:a16="http://schemas.microsoft.com/office/drawing/2014/main" id="{9C3B300C-3330-FE47-A0E5-34410E6ADF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21507" name="Plassholder for notater 2">
            <a:extLst>
              <a:ext uri="{FF2B5EF4-FFF2-40B4-BE49-F238E27FC236}">
                <a16:creationId xmlns:a16="http://schemas.microsoft.com/office/drawing/2014/main" id="{4FF696D5-F73B-0943-96F1-7881C74C5521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964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4E27F1E6-5588-394D-8D7F-42C11A004E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BD4B98-A06D-044F-94E7-28863E884386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25602" name="Plassholder for lysbilde 1">
            <a:extLst>
              <a:ext uri="{FF2B5EF4-FFF2-40B4-BE49-F238E27FC236}">
                <a16:creationId xmlns:a16="http://schemas.microsoft.com/office/drawing/2014/main" id="{D0DA79FC-EABA-FE42-9DE5-44E36E64A2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25603" name="Plassholder for notater 2">
            <a:extLst>
              <a:ext uri="{FF2B5EF4-FFF2-40B4-BE49-F238E27FC236}">
                <a16:creationId xmlns:a16="http://schemas.microsoft.com/office/drawing/2014/main" id="{497515B3-5684-B34D-BCC8-E2D326BAC630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5373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EC9614A7-0038-0248-9F7A-3539D9583E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8DF5D9-4EC0-4340-9E31-68965F2F739B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27650" name="Plassholder for lysbilde 1">
            <a:extLst>
              <a:ext uri="{FF2B5EF4-FFF2-40B4-BE49-F238E27FC236}">
                <a16:creationId xmlns:a16="http://schemas.microsoft.com/office/drawing/2014/main" id="{05CA5CC0-7CDF-0C4D-99A6-4CCC75EC29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27651" name="Plassholder for notater 2">
            <a:extLst>
              <a:ext uri="{FF2B5EF4-FFF2-40B4-BE49-F238E27FC236}">
                <a16:creationId xmlns:a16="http://schemas.microsoft.com/office/drawing/2014/main" id="{9960C6D6-12C5-6A43-A929-3F2F2249C1FC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27757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9BF3AA43-9277-FE4E-86DE-F177D02F1F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0B83AE-8818-D244-BA91-250F1954CF87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31746" name="Plassholder for lysbilde 1">
            <a:extLst>
              <a:ext uri="{FF2B5EF4-FFF2-40B4-BE49-F238E27FC236}">
                <a16:creationId xmlns:a16="http://schemas.microsoft.com/office/drawing/2014/main" id="{1688D2EA-6FD9-C648-8F84-2F8F484974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31747" name="Plassholder for notater 2">
            <a:extLst>
              <a:ext uri="{FF2B5EF4-FFF2-40B4-BE49-F238E27FC236}">
                <a16:creationId xmlns:a16="http://schemas.microsoft.com/office/drawing/2014/main" id="{CC2F73AB-97E4-CC48-9FE5-889E1088A707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26614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B15B0F44-1A6F-2646-990E-98E79866B8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DE5413-A734-514B-AB27-8EC849B7B05A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33794" name="Plassholder for lysbilde 1">
            <a:extLst>
              <a:ext uri="{FF2B5EF4-FFF2-40B4-BE49-F238E27FC236}">
                <a16:creationId xmlns:a16="http://schemas.microsoft.com/office/drawing/2014/main" id="{9D10E30A-1DF0-0144-87BF-7215E4D16E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33795" name="Plassholder for notater 2">
            <a:extLst>
              <a:ext uri="{FF2B5EF4-FFF2-40B4-BE49-F238E27FC236}">
                <a16:creationId xmlns:a16="http://schemas.microsoft.com/office/drawing/2014/main" id="{579151CA-56CF-7749-B210-EF944C53CE61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86372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393D5462-CA86-A14A-BEB7-5061D9BF5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AB2517-E152-384A-9CDA-E7B1F5A0D783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37890" name="Plassholder for lysbilde 1">
            <a:extLst>
              <a:ext uri="{FF2B5EF4-FFF2-40B4-BE49-F238E27FC236}">
                <a16:creationId xmlns:a16="http://schemas.microsoft.com/office/drawing/2014/main" id="{F567FA12-BAED-6046-B11C-118F2C2B1A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37891" name="Plassholder for notater 2">
            <a:extLst>
              <a:ext uri="{FF2B5EF4-FFF2-40B4-BE49-F238E27FC236}">
                <a16:creationId xmlns:a16="http://schemas.microsoft.com/office/drawing/2014/main" id="{BB350CF5-2286-3642-89DC-BA1F74E946EF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35314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CAD5987C-90E8-7749-B832-22DAF0206E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3374C3-57F5-8D4C-B1E3-505006C27C9C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39938" name="Plassholder for lysbilde 1">
            <a:extLst>
              <a:ext uri="{FF2B5EF4-FFF2-40B4-BE49-F238E27FC236}">
                <a16:creationId xmlns:a16="http://schemas.microsoft.com/office/drawing/2014/main" id="{6691776B-05D5-9C4F-86BD-B087C5BC02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39939" name="Plassholder for notater 2">
            <a:extLst>
              <a:ext uri="{FF2B5EF4-FFF2-40B4-BE49-F238E27FC236}">
                <a16:creationId xmlns:a16="http://schemas.microsoft.com/office/drawing/2014/main" id="{686C8E1C-A15B-964E-8678-2D8CEE8199FB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A6B6AA-EF1F-F34B-825D-1294E46A184B}"/>
              </a:ext>
            </a:extLst>
          </p:cNvPr>
          <p:cNvSpPr txBox="1"/>
          <p:nvPr/>
        </p:nvSpPr>
        <p:spPr>
          <a:xfrm>
            <a:off x="3849688" y="9410700"/>
            <a:ext cx="2944812" cy="495300"/>
          </a:xfrm>
          <a:prstGeom prst="rect">
            <a:avLst/>
          </a:prstGeom>
          <a:noFill/>
          <a:ln cap="flat">
            <a:noFill/>
          </a:ln>
        </p:spPr>
        <p:txBody>
          <a:bodyPr lIns="95760" tIns="47880" rIns="95760" bIns="47880" anchor="b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63EDF6D-4A35-414E-A2E0-3E45F32810CF}" type="slidenum">
              <a:rPr lang="nb-NO" sz="1300" b="1">
                <a:solidFill>
                  <a:srgbClr val="FFFFFF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nb-NO" sz="1300" b="1">
              <a:solidFill>
                <a:srgbClr val="FFFFFF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7922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BD554B46-0838-1E4C-9619-0A275723B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E1B53F-4CA2-E941-8B07-57CC12DC03BE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44034" name="Plassholder for lysbilde 1">
            <a:extLst>
              <a:ext uri="{FF2B5EF4-FFF2-40B4-BE49-F238E27FC236}">
                <a16:creationId xmlns:a16="http://schemas.microsoft.com/office/drawing/2014/main" id="{604A7120-A727-F54B-BB87-61777081B1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44035" name="Plassholder for notater 2">
            <a:extLst>
              <a:ext uri="{FF2B5EF4-FFF2-40B4-BE49-F238E27FC236}">
                <a16:creationId xmlns:a16="http://schemas.microsoft.com/office/drawing/2014/main" id="{50C41A8F-E127-6F4A-8D51-2A40EBD01239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51078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351C79AE-C693-3D4E-8854-0148FA9C93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4F2E71-CB7A-8A41-9217-C0825C975A3A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46082" name="Plassholder for lysbilde 1">
            <a:extLst>
              <a:ext uri="{FF2B5EF4-FFF2-40B4-BE49-F238E27FC236}">
                <a16:creationId xmlns:a16="http://schemas.microsoft.com/office/drawing/2014/main" id="{249CB3F4-7BA5-4A45-81F9-C6B2BB4A8C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46083" name="Plassholder for notater 2">
            <a:extLst>
              <a:ext uri="{FF2B5EF4-FFF2-40B4-BE49-F238E27FC236}">
                <a16:creationId xmlns:a16="http://schemas.microsoft.com/office/drawing/2014/main" id="{02EBBB3A-C754-3C42-B802-F168D82BBA9C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2279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4972F422-0C99-6140-B8D0-797ACC9D91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3BFA91-89BC-BD42-A499-A5B706DF94B4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48130" name="Plassholder for lysbilde 1">
            <a:extLst>
              <a:ext uri="{FF2B5EF4-FFF2-40B4-BE49-F238E27FC236}">
                <a16:creationId xmlns:a16="http://schemas.microsoft.com/office/drawing/2014/main" id="{26917700-5A6D-6F41-8A09-4788993F3B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48131" name="Plassholder for notater 2">
            <a:extLst>
              <a:ext uri="{FF2B5EF4-FFF2-40B4-BE49-F238E27FC236}">
                <a16:creationId xmlns:a16="http://schemas.microsoft.com/office/drawing/2014/main" id="{68F2F1E9-509A-7148-ADA0-CA7EB1612449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58988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A4EEC2E8-A034-5C4F-AA4A-8081880304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797EC8-0792-244F-AA51-9EEC5422DFAE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64514" name="Plassholder for lysbilde 1">
            <a:extLst>
              <a:ext uri="{FF2B5EF4-FFF2-40B4-BE49-F238E27FC236}">
                <a16:creationId xmlns:a16="http://schemas.microsoft.com/office/drawing/2014/main" id="{C8FB3E39-8835-9541-B0E1-472D45F3D2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64515" name="Plassholder for notater 2">
            <a:extLst>
              <a:ext uri="{FF2B5EF4-FFF2-40B4-BE49-F238E27FC236}">
                <a16:creationId xmlns:a16="http://schemas.microsoft.com/office/drawing/2014/main" id="{3DEADB7F-15D6-D34C-BE36-DD6FD573FDF9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40771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33B98F0B-D295-8B4B-81EF-3601712DD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94C7FC-C790-354B-8EF3-73011694A800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66562" name="Plassholder for lysbilde 1">
            <a:extLst>
              <a:ext uri="{FF2B5EF4-FFF2-40B4-BE49-F238E27FC236}">
                <a16:creationId xmlns:a16="http://schemas.microsoft.com/office/drawing/2014/main" id="{65E35E29-2E92-3A4E-82DA-5F07B08AA9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66563" name="Plassholder for notater 2">
            <a:extLst>
              <a:ext uri="{FF2B5EF4-FFF2-40B4-BE49-F238E27FC236}">
                <a16:creationId xmlns:a16="http://schemas.microsoft.com/office/drawing/2014/main" id="{C4EABC52-81A2-B94F-8225-3B8112D4EF46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46937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BAC292F5-DE38-F940-BB61-89B5033CC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33837A-0079-EE45-9952-EDE7E0D36F31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70658" name="Plassholder for lysbilde 1">
            <a:extLst>
              <a:ext uri="{FF2B5EF4-FFF2-40B4-BE49-F238E27FC236}">
                <a16:creationId xmlns:a16="http://schemas.microsoft.com/office/drawing/2014/main" id="{9A5CCCA1-B868-A748-88BE-C59F731481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70659" name="Plassholder for notater 2">
            <a:extLst>
              <a:ext uri="{FF2B5EF4-FFF2-40B4-BE49-F238E27FC236}">
                <a16:creationId xmlns:a16="http://schemas.microsoft.com/office/drawing/2014/main" id="{F28A1709-3D98-F84F-8ACA-854713650E78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7907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A07087D8-B950-864D-B82E-0BFE4B8195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9F3D90-F3EC-DA4B-98C1-0F35628E3C86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72706" name="Plassholder for lysbilde 1">
            <a:extLst>
              <a:ext uri="{FF2B5EF4-FFF2-40B4-BE49-F238E27FC236}">
                <a16:creationId xmlns:a16="http://schemas.microsoft.com/office/drawing/2014/main" id="{1E901677-3FF1-7243-B4C5-BD094A91C1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72707" name="Plassholder for notater 2">
            <a:extLst>
              <a:ext uri="{FF2B5EF4-FFF2-40B4-BE49-F238E27FC236}">
                <a16:creationId xmlns:a16="http://schemas.microsoft.com/office/drawing/2014/main" id="{DC98B15F-4523-4C44-B433-8643FC9123DB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237465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AD7B4AC1-4605-7D45-BBAD-A435580DB8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E72732-3DED-B742-9239-40D31B783188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74754" name="Plassholder for lysbilde 1">
            <a:extLst>
              <a:ext uri="{FF2B5EF4-FFF2-40B4-BE49-F238E27FC236}">
                <a16:creationId xmlns:a16="http://schemas.microsoft.com/office/drawing/2014/main" id="{EA92F1E4-A10F-D444-BB5A-EF1E172084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74755" name="Plassholder for notater 2">
            <a:extLst>
              <a:ext uri="{FF2B5EF4-FFF2-40B4-BE49-F238E27FC236}">
                <a16:creationId xmlns:a16="http://schemas.microsoft.com/office/drawing/2014/main" id="{2ED7CA98-5B7E-0B4F-9A64-38253CCAC488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53807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108346F2-9DD0-8846-9D89-891DED65EC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2A2EC7-87A8-3E42-8ABC-3FA9938C9568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80898" name="Plassholder for lysbilde 1">
            <a:extLst>
              <a:ext uri="{FF2B5EF4-FFF2-40B4-BE49-F238E27FC236}">
                <a16:creationId xmlns:a16="http://schemas.microsoft.com/office/drawing/2014/main" id="{0CD10A6F-718F-1E44-ACD0-62A23ECCF5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80899" name="Plassholder for notater 2">
            <a:extLst>
              <a:ext uri="{FF2B5EF4-FFF2-40B4-BE49-F238E27FC236}">
                <a16:creationId xmlns:a16="http://schemas.microsoft.com/office/drawing/2014/main" id="{74FF3DEB-D307-2C40-BE24-4C0FFD9A5C83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8089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278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3563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5230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A4EEC2E8-A034-5C4F-AA4A-8081880304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797EC8-0792-244F-AA51-9EEC5422DFAE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64514" name="Plassholder for lysbilde 1">
            <a:extLst>
              <a:ext uri="{FF2B5EF4-FFF2-40B4-BE49-F238E27FC236}">
                <a16:creationId xmlns:a16="http://schemas.microsoft.com/office/drawing/2014/main" id="{C8FB3E39-8835-9541-B0E1-472D45F3D2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64515" name="Plassholder for notater 2">
            <a:extLst>
              <a:ext uri="{FF2B5EF4-FFF2-40B4-BE49-F238E27FC236}">
                <a16:creationId xmlns:a16="http://schemas.microsoft.com/office/drawing/2014/main" id="{3DEADB7F-15D6-D34C-BE36-DD6FD573FDF9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15791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7">
            <a:extLst>
              <a:ext uri="{FF2B5EF4-FFF2-40B4-BE49-F238E27FC236}">
                <a16:creationId xmlns:a16="http://schemas.microsoft.com/office/drawing/2014/main" id="{8FDC0BA7-06A0-6E4C-81EC-6F71A59321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2833AC-DFA9-A045-B366-D07824A7AB22}" type="slidenum">
              <a:rPr altLang="nb-NO" smtClean="0"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altLang="nb-NO">
              <a:solidFill>
                <a:srgbClr val="FFFFFF"/>
              </a:solidFill>
              <a:latin typeface="Arial" panose="020B0604020202020204" pitchFamily="34" charset="0"/>
              <a:ea typeface="Arial Unicode MS" panose="020B0604020202020204" pitchFamily="34" charset="-128"/>
              <a:cs typeface="Tahoma" panose="020B0604030504040204" pitchFamily="34" charset="0"/>
            </a:endParaRPr>
          </a:p>
        </p:txBody>
      </p:sp>
      <p:sp>
        <p:nvSpPr>
          <p:cNvPr id="109570" name="Plassholder for lysbilde 1">
            <a:extLst>
              <a:ext uri="{FF2B5EF4-FFF2-40B4-BE49-F238E27FC236}">
                <a16:creationId xmlns:a16="http://schemas.microsoft.com/office/drawing/2014/main" id="{E1B29B68-15B5-F24E-A9FE-EC02A851CC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4472C4"/>
          </a:solidFill>
          <a:ln w="12600" cap="flat">
            <a:solidFill>
              <a:srgbClr val="2F528F"/>
            </a:solidFill>
            <a:miter lim="800000"/>
            <a:headEnd/>
            <a:tailEnd/>
          </a:ln>
        </p:spPr>
      </p:sp>
      <p:sp>
        <p:nvSpPr>
          <p:cNvPr id="109571" name="Plassholder for notater 2">
            <a:extLst>
              <a:ext uri="{FF2B5EF4-FFF2-40B4-BE49-F238E27FC236}">
                <a16:creationId xmlns:a16="http://schemas.microsoft.com/office/drawing/2014/main" id="{9DDA8877-B600-674A-B66F-6A955ABE879D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compatLnSpc="1">
            <a:prstTxWarp prst="textNoShape">
              <a:avLst/>
            </a:prstTxWarp>
          </a:bodyPr>
          <a:lstStyle/>
          <a:p>
            <a:pPr marL="215900" indent="-215900" eaLnBrk="1"/>
            <a:endParaRPr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1412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3490647" cy="4869160"/>
          </a:xfrm>
          <a:prstGeom prst="rect">
            <a:avLst/>
          </a:prstGeom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white">
          <a:xfrm>
            <a:off x="6754688" y="285618"/>
            <a:ext cx="2209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nb-NO" sz="1400" b="1">
                <a:solidFill>
                  <a:schemeClr val="tx2"/>
                </a:solidFill>
              </a:rPr>
              <a:t>www.nr.no</a:t>
            </a:r>
            <a:endParaRPr lang="nb-NO" sz="1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51520" y="1508787"/>
            <a:ext cx="5904656" cy="1344149"/>
          </a:xfrm>
          <a:noFill/>
        </p:spPr>
        <p:txBody>
          <a:bodyPr anchor="t"/>
          <a:lstStyle>
            <a:lvl1pPr>
              <a:defRPr>
                <a:solidFill>
                  <a:schemeClr val="accent4"/>
                </a:solidFill>
                <a:effectLst>
                  <a:outerShdw blurRad="50800" dist="50800" dir="5400000" algn="ctr" rotWithShape="0">
                    <a:schemeClr val="bg2"/>
                  </a:outerShdw>
                </a:effectLst>
              </a:defRPr>
            </a:lvl1pPr>
          </a:lstStyle>
          <a:p>
            <a:pPr lvl="0"/>
            <a:r>
              <a:rPr lang="nb-NO" noProof="0" dirty="0"/>
              <a:t>Klikk for å redigere tittelen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251520" y="3044957"/>
            <a:ext cx="5688632" cy="960107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2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noProof="0" dirty="0"/>
              <a:t>Klikk for å redigere undertittel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197086"/>
            <a:ext cx="5616624" cy="768085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en-GB" sz="2800" baseline="0" noProof="0" dirty="0"/>
              <a:t>[</a:t>
            </a:r>
            <a:r>
              <a:rPr lang="en-GB" sz="2800" baseline="0" noProof="0" dirty="0" err="1"/>
              <a:t>Forfattere</a:t>
            </a:r>
            <a:r>
              <a:rPr lang="en-GB" sz="2800" baseline="0" noProof="0" dirty="0"/>
              <a:t>]</a:t>
            </a:r>
            <a:endParaRPr lang="en-GB" sz="2800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253203"/>
            <a:ext cx="5616624" cy="57606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GB" sz="2200" noProof="0" dirty="0"/>
              <a:t>[</a:t>
            </a:r>
            <a:r>
              <a:rPr lang="en-GB" sz="2200" noProof="0" dirty="0" err="1"/>
              <a:t>Lokasjon</a:t>
            </a:r>
            <a:r>
              <a:rPr lang="en-GB" sz="2200" noProof="0" dirty="0"/>
              <a:t>]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6021289"/>
            <a:ext cx="5616624" cy="620799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 sz="2400">
                <a:solidFill>
                  <a:schemeClr val="accent4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Times New Roman" pitchFamily="18" charset="0"/>
              <a:buNone/>
              <a:tabLst/>
              <a:defRPr/>
            </a:pPr>
            <a:r>
              <a:rPr lang="en-GB" sz="2200" noProof="0" dirty="0"/>
              <a:t>[</a:t>
            </a:r>
            <a:r>
              <a:rPr lang="en-GB" sz="2200" noProof="0" dirty="0" err="1"/>
              <a:t>Dato</a:t>
            </a:r>
            <a:r>
              <a:rPr lang="en-GB" sz="2200" noProof="0" dirty="0"/>
              <a:t>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419873" cy="670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Klikk for å editere Master tittel 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114800"/>
          </a:xfrm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4" y="273051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 dirty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EDDD13-8D6F-4F24-AAFE-488D04EDC9F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138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71600" y="620688"/>
            <a:ext cx="7200800" cy="4114800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noProof="0"/>
              <a:t>Klikk for å legge til et bilde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1600" y="5061182"/>
            <a:ext cx="72008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noProof="0"/>
              <a:t>Klikk for å editere Master tittel stil</a:t>
            </a:r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D7D3A0-5D3C-4DC3-9F57-3B372D08EE5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216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editere Master tittel stil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title" idx="4294967295"/>
          </p:nvPr>
        </p:nvSpPr>
        <p:spPr>
          <a:xfrm>
            <a:off x="251640" y="1523880"/>
            <a:ext cx="8641080" cy="4114800"/>
          </a:xfrm>
        </p:spPr>
        <p:txBody>
          <a:bodyPr anchor="t"/>
          <a:lstStyle>
            <a:lvl1pPr marL="457200" indent="-457200">
              <a:lnSpc>
                <a:spcPct val="100000"/>
              </a:lnSpc>
              <a:spcBef>
                <a:spcPts val="1400"/>
              </a:spcBef>
              <a:buSzPct val="80000"/>
              <a:buFont typeface="Times New Roman" pitchFamily="18"/>
              <a:buChar char="►"/>
              <a:defRPr lang="en-US" sz="2400" b="0"/>
            </a:lvl1pPr>
          </a:lstStyle>
          <a:p>
            <a:pPr lvl="0"/>
            <a:r>
              <a:rPr lang="en-US"/>
              <a:t>Edit Master text styles</a:t>
            </a:r>
            <a:br>
              <a:rPr lang="en-US"/>
            </a:br>
            <a:r>
              <a:rPr lang="en-US"/>
              <a:t>Second level</a:t>
            </a:r>
            <a:br>
              <a:rPr lang="en-US"/>
            </a:br>
            <a:r>
              <a:rPr lang="en-US"/>
              <a:t>Third level</a:t>
            </a:r>
            <a:br>
              <a:rPr lang="en-US"/>
            </a:br>
            <a:r>
              <a:rPr lang="en-US"/>
              <a:t>Fourth level</a:t>
            </a:r>
            <a:br>
              <a:rPr lang="en-US"/>
            </a:br>
            <a:r>
              <a:rPr lang="en-US"/>
              <a:t>Fifth level</a:t>
            </a:r>
          </a:p>
        </p:txBody>
      </p:sp>
      <p:sp>
        <p:nvSpPr>
          <p:cNvPr id="6" name="Plassholder for innhold 5"/>
          <p:cNvSpPr txBox="1">
            <a:spLocks noGrp="1"/>
          </p:cNvSpPr>
          <p:nvPr>
            <p:ph idx="1"/>
          </p:nvPr>
        </p:nvSpPr>
        <p:spPr>
          <a:xfrm>
            <a:off x="457200" y="1604520"/>
            <a:ext cx="8229240" cy="4525920"/>
          </a:xfrm>
        </p:spPr>
        <p:txBody>
          <a:bodyPr lIns="0" tIns="0" rIns="0" bIns="0"/>
          <a:lstStyle>
            <a:lvl1pPr hangingPunct="0">
              <a:spcBef>
                <a:spcPts val="0"/>
              </a:spcBef>
              <a:spcAft>
                <a:spcPts val="1417"/>
              </a:spcAft>
              <a:defRPr sz="3200" kern="1200"/>
            </a:lvl1pPr>
          </a:lstStyle>
          <a:p>
            <a:endParaRPr lang="nb-NO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0B6A271-C339-6A4A-ABF7-E6179D340219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lang="en-GB"/>
            </a:lvl1pPr>
          </a:lstStyle>
          <a:p>
            <a:pPr>
              <a:defRPr/>
            </a:pPr>
            <a:fld id="{2E40A0B2-6B43-D347-AA52-A14C724FE454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A21B9EC-51AC-A945-A540-678C128EDBA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6431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251520" y="260648"/>
            <a:ext cx="8640960" cy="100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524000"/>
            <a:ext cx="864096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</a:t>
            </a:r>
            <a:r>
              <a:rPr lang="nb-NO" noProof="0" dirty="0" err="1"/>
              <a:t>text</a:t>
            </a:r>
            <a:endParaRPr lang="nb-NO" noProof="0" dirty="0"/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8904" y="6309320"/>
            <a:ext cx="393576" cy="2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691680" y="5987753"/>
            <a:ext cx="6552728" cy="59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43537"/>
            <a:ext cx="960120" cy="391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2" r:id="rId4"/>
    <p:sldLayoutId id="2147483655" r:id="rId5"/>
    <p:sldLayoutId id="2147483656" r:id="rId6"/>
    <p:sldLayoutId id="2147483657" r:id="rId7"/>
    <p:sldLayoutId id="2147483666" r:id="rId8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50000"/>
        </a:spcBef>
        <a:spcAft>
          <a:spcPct val="0"/>
        </a:spcAft>
        <a:buSzPct val="80000"/>
        <a:buFont typeface="Times New Roman" pitchFamily="18" charset="0"/>
        <a:buChar char="►"/>
        <a:defRPr sz="2400" baseline="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419100" algn="l" rtl="0" eaLnBrk="1" fontAlgn="base" hangingPunct="1">
        <a:spcBef>
          <a:spcPct val="20000"/>
        </a:spcBef>
        <a:spcAft>
          <a:spcPct val="0"/>
        </a:spcAft>
        <a:buChar char="▪"/>
        <a:defRPr sz="2200">
          <a:solidFill>
            <a:schemeClr val="tx1"/>
          </a:solidFill>
          <a:latin typeface="+mn-lt"/>
        </a:defRPr>
      </a:lvl2pPr>
      <a:lvl3pPr marL="1230313" indent="-381000" algn="l" rtl="0" eaLnBrk="1" fontAlgn="base" hangingPunct="1">
        <a:spcBef>
          <a:spcPct val="20000"/>
        </a:spcBef>
        <a:spcAft>
          <a:spcPct val="0"/>
        </a:spcAft>
        <a:buChar char="◦"/>
        <a:defRPr sz="2000">
          <a:solidFill>
            <a:schemeClr val="tx1"/>
          </a:solidFill>
          <a:latin typeface="+mn-lt"/>
        </a:defRPr>
      </a:lvl3pPr>
      <a:lvl4pPr marL="1622425" indent="-381000" algn="l" rtl="0" eaLnBrk="1" fontAlgn="base" hangingPunct="1">
        <a:spcBef>
          <a:spcPct val="20000"/>
        </a:spcBef>
        <a:spcAft>
          <a:spcPct val="0"/>
        </a:spcAft>
        <a:buChar char="·"/>
        <a:defRPr sz="2000">
          <a:solidFill>
            <a:schemeClr val="tx1"/>
          </a:solidFill>
          <a:latin typeface="+mn-lt"/>
        </a:defRPr>
      </a:lvl4pPr>
      <a:lvl5pPr marL="20066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22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577" y="2132856"/>
            <a:ext cx="6891305" cy="76808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4800" dirty="0">
                <a:solidFill>
                  <a:srgbClr val="003399"/>
                </a:solidFill>
              </a:rPr>
              <a:t>Interaktive systemer</a:t>
            </a:r>
            <a:endParaRPr lang="nb-NO" sz="4400" b="0" noProof="0" dirty="0">
              <a:solidFill>
                <a:srgbClr val="003399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51520" y="5013176"/>
            <a:ext cx="5616624" cy="103691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nb-NO" sz="2600" b="1" noProof="0" dirty="0"/>
              <a:t>IN2110</a:t>
            </a:r>
            <a:r>
              <a:rPr lang="nb-NO" sz="2600" noProof="0" dirty="0"/>
              <a:t>: Språkteknologiske metoder</a:t>
            </a:r>
          </a:p>
          <a:p>
            <a:pPr>
              <a:spcBef>
                <a:spcPts val="600"/>
              </a:spcBef>
            </a:pPr>
            <a:r>
              <a:rPr lang="nb-NO" sz="2600" dirty="0"/>
              <a:t>30</a:t>
            </a:r>
            <a:r>
              <a:rPr lang="nb-NO" sz="2600" noProof="0" dirty="0"/>
              <a:t>. april 2024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3645024"/>
            <a:ext cx="5616624" cy="76808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b-NO" sz="2800" noProof="0"/>
              <a:t>Pierre Lison</a:t>
            </a:r>
          </a:p>
          <a:p>
            <a:pPr>
              <a:spcBef>
                <a:spcPts val="0"/>
              </a:spcBef>
            </a:pPr>
            <a:r>
              <a:rPr lang="nb-NO" sz="2800">
                <a:hlinkClick r:id="rId3"/>
              </a:rPr>
              <a:t>plison@nr.no</a:t>
            </a:r>
            <a:endParaRPr lang="nb-NO" sz="2800"/>
          </a:p>
          <a:p>
            <a:endParaRPr lang="nb-NO" sz="2800"/>
          </a:p>
        </p:txBody>
      </p:sp>
    </p:spTree>
    <p:extLst>
      <p:ext uri="{BB962C8B-B14F-4D97-AF65-F5344CB8AC3E}">
        <p14:creationId xmlns:p14="http://schemas.microsoft.com/office/powerpoint/2010/main" val="97872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tel 1">
            <a:extLst>
              <a:ext uri="{FF2B5EF4-FFF2-40B4-BE49-F238E27FC236}">
                <a16:creationId xmlns:a16="http://schemas.microsoft.com/office/drawing/2014/main" id="{B73937C8-AC69-C043-A4E1-DB448B93E18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Oblig 2b</a:t>
            </a:r>
          </a:p>
        </p:txBody>
      </p:sp>
      <p:sp>
        <p:nvSpPr>
          <p:cNvPr id="14338" name="Plassholder for innhold 2">
            <a:extLst>
              <a:ext uri="{FF2B5EF4-FFF2-40B4-BE49-F238E27FC236}">
                <a16:creationId xmlns:a16="http://schemas.microsoft.com/office/drawing/2014/main" id="{4DE47CE6-F3FD-314D-861F-5FE403C125A8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179388" y="1547813"/>
            <a:ext cx="5688756" cy="2889250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2 deler:</a:t>
            </a:r>
          </a:p>
          <a:p>
            <a:pPr lvl="1" eaLnBrk="1" hangingPunct="1">
              <a:defRPr/>
            </a:pPr>
            <a:r>
              <a:rPr altLang="nb-NO" sz="24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MT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: Oversettelseseksperimenter med filmtekstinger fra Ringenes Herre (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tysk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nb-NO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  <a:sym typeface="Wingdings" pitchFamily="2" charset="2"/>
              </a:rPr>
              <a:t>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engelsk)</a:t>
            </a:r>
          </a:p>
          <a:p>
            <a:pPr lvl="1" eaLnBrk="1" hangingPunct="1">
              <a:defRPr/>
            </a:pPr>
            <a:r>
              <a:rPr altLang="nb-NO" sz="24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Interaktive systemer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: utvikling av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enkel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basert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filmtekstinger</a:t>
            </a: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065400E-098E-4644-9F4D-FA60B05E9E0E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3D156EF-CF0E-2F46-AFA3-3226082E5BB2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ADC2BFBF-21CE-9245-9CBE-BFB3ACCEB8A6}"/>
              </a:ext>
            </a:extLst>
          </p:cNvPr>
          <p:cNvSpPr txBox="1"/>
          <p:nvPr/>
        </p:nvSpPr>
        <p:spPr>
          <a:xfrm>
            <a:off x="309562" y="4873056"/>
            <a:ext cx="8189913" cy="1203101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marL="457200" indent="-457200" eaLnBrk="1" fontAlgn="auto" hangingPunct="1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/>
            </a:pPr>
            <a:r>
              <a:rPr lang="nb-NO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Oppgaven skal publiseres i de neste dagene</a:t>
            </a:r>
          </a:p>
          <a:p>
            <a:pPr marL="457200" indent="-457200" eaLnBrk="1" fontAlgn="auto" hangingPunct="1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/>
            </a:pPr>
            <a:r>
              <a:rPr lang="nb-NO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Innleveringsfrist: </a:t>
            </a:r>
            <a:r>
              <a:rPr lang="nb-NO" sz="2400" b="1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7. mai</a:t>
            </a:r>
            <a:endParaRPr lang="nb-NO" sz="2400" kern="0" dirty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14341" name="Bilde 6" descr="Et bilde som inneholder innendørs, foto, kake, bord&#10;&#10;Automatisk generert beskrivelse">
            <a:extLst>
              <a:ext uri="{FF2B5EF4-FFF2-40B4-BE49-F238E27FC236}">
                <a16:creationId xmlns:a16="http://schemas.microsoft.com/office/drawing/2014/main" id="{9363861B-9D89-2245-8356-F83EF02F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696913"/>
            <a:ext cx="2503488" cy="371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38782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tel 1">
            <a:extLst>
              <a:ext uri="{FF2B5EF4-FFF2-40B4-BE49-F238E27FC236}">
                <a16:creationId xmlns:a16="http://schemas.microsoft.com/office/drawing/2014/main" id="{F118A4B8-000D-3044-8519-754E398C661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Plan for i dag</a:t>
            </a:r>
          </a:p>
        </p:txBody>
      </p:sp>
      <p:sp>
        <p:nvSpPr>
          <p:cNvPr id="16386" name="Plassholder for innhold 2">
            <a:extLst>
              <a:ext uri="{FF2B5EF4-FFF2-40B4-BE49-F238E27FC236}">
                <a16:creationId xmlns:a16="http://schemas.microsoft.com/office/drawing/2014/main" id="{754D2C56-0B79-9949-8AB2-0E59AA432681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Siste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del om MT: BLEU</a:t>
            </a: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Hva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er </a:t>
            </a:r>
            <a:r>
              <a:rPr lang="nb-NO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 samtale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Prateroboter</a:t>
            </a: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Etiske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betrakninger</a:t>
            </a: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A6BBD4-46FE-D445-8BF3-2FA751967257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F46A93B-72E0-974E-90D0-031951E39D20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0283193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B72598-C5CD-6A46-8C3B-218B5CB3D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426CD-3136-6744-AF74-D4762FAE4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Alternativ: bestemme oversettelseskvaliteten ut fra dens avstand til en eller flere «fasiter» </a:t>
            </a:r>
          </a:p>
          <a:p>
            <a:pPr lvl="1"/>
            <a:r>
              <a:rPr lang="nb-NO" dirty="0"/>
              <a:t>skrevet av menneskelige eksperter</a:t>
            </a:r>
          </a:p>
          <a:p>
            <a:r>
              <a:rPr lang="nb-NO" dirty="0"/>
              <a:t>Det er ikke nok å bare se hvor mange ord </a:t>
            </a:r>
            <a:r>
              <a:rPr lang="nb-NO"/>
              <a:t>er korrekt:         vi må også ta hensyn til </a:t>
            </a:r>
            <a:r>
              <a:rPr lang="nb-NO" i="1"/>
              <a:t>ordstillingen</a:t>
            </a:r>
            <a:r>
              <a:rPr lang="nb-NO"/>
              <a:t>!</a:t>
            </a:r>
            <a:endParaRPr lang="nb-NO" dirty="0"/>
          </a:p>
          <a:p>
            <a:r>
              <a:rPr lang="nb-NO" dirty="0"/>
              <a:t>N-gram overlapp med menneskelige oversettelser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15F66E-5BB9-DC4F-A58F-AC391BA142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9E85BC8-E322-9D4B-96CB-EE406C893895}"/>
              </a:ext>
            </a:extLst>
          </p:cNvPr>
          <p:cNvSpPr txBox="1"/>
          <p:nvPr/>
        </p:nvSpPr>
        <p:spPr bwMode="white">
          <a:xfrm>
            <a:off x="12781935" y="7384026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nb-NO" sz="2800" baseline="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1DE0D21-4C56-6E47-8FD2-5832194BD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52" y="4472459"/>
            <a:ext cx="8717928" cy="214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95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270D65-FE11-4B4E-B9AF-A3A3492A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06E8EB-18FB-E440-B4F7-5470445DF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mest kjente evalueringsmetode er </a:t>
            </a:r>
            <a:r>
              <a:rPr lang="nb-NO" b="1" dirty="0"/>
              <a:t>BLEU</a:t>
            </a:r>
            <a:r>
              <a:rPr lang="nb-NO" dirty="0"/>
              <a:t>, som beregnes ved å se på overlapp mellom N-grams fra fasiten(e) og oversettelsene fra systemet. </a:t>
            </a:r>
          </a:p>
          <a:p>
            <a:r>
              <a:rPr lang="nb-NO" dirty="0"/>
              <a:t>Vi ekstraherer for hver setning alle N-grams (med N fra 1 til 4) fra både systemet og fasiten, og beregner hva som er "</a:t>
            </a:r>
            <a:r>
              <a:rPr lang="nb-NO" dirty="0" err="1"/>
              <a:t>precision</a:t>
            </a:r>
            <a:r>
              <a:rPr lang="nb-NO" dirty="0"/>
              <a:t>" for i ∈ 1,2,3,4: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71081B-82B8-CA40-9237-AC971C1A6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5</a:t>
            </a:fld>
            <a:endParaRPr lang="en-GB" noProof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9910005-F078-104E-97FC-C51504CE7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07623"/>
            <a:ext cx="9144000" cy="90054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EFF3CF3-8C6B-0C41-9178-893812D5B27D}"/>
              </a:ext>
            </a:extLst>
          </p:cNvPr>
          <p:cNvSpPr txBox="1"/>
          <p:nvPr/>
        </p:nvSpPr>
        <p:spPr bwMode="white">
          <a:xfrm>
            <a:off x="1979712" y="5791452"/>
            <a:ext cx="57606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 baseline="0" dirty="0"/>
              <a:t>(beregnes setning for setning!)</a:t>
            </a:r>
          </a:p>
        </p:txBody>
      </p:sp>
      <p:cxnSp>
        <p:nvCxnSpPr>
          <p:cNvPr id="10" name="Rett pil 9">
            <a:extLst>
              <a:ext uri="{FF2B5EF4-FFF2-40B4-BE49-F238E27FC236}">
                <a16:creationId xmlns:a16="http://schemas.microsoft.com/office/drawing/2014/main" id="{7F9A2073-0660-9147-85DF-157B63CCF4F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27784" y="4797152"/>
            <a:ext cx="216024" cy="10809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9508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270D65-FE11-4B4E-B9AF-A3A3492A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06E8EB-18FB-E440-B4F7-5470445DF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560" y="1497622"/>
            <a:ext cx="7781344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Deretter beregnes BLEU slikt: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71081B-82B8-CA40-9237-AC971C1A6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6</a:t>
            </a:fld>
            <a:endParaRPr lang="en-GB" noProof="0"/>
          </a:p>
        </p:txBody>
      </p:sp>
      <p:pic>
        <p:nvPicPr>
          <p:cNvPr id="8" name="Bilde 7" descr="Et bilde som inneholder bord&#10;&#10;Automatisk generert beskrivelse">
            <a:extLst>
              <a:ext uri="{FF2B5EF4-FFF2-40B4-BE49-F238E27FC236}">
                <a16:creationId xmlns:a16="http://schemas.microsoft.com/office/drawing/2014/main" id="{C8CC2597-3AB9-994B-B2A9-D7F0FC925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4888"/>
            <a:ext cx="5655067" cy="1215312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B293DD55-F212-6645-B601-65739617BFFA}"/>
              </a:ext>
            </a:extLst>
          </p:cNvPr>
          <p:cNvSpPr/>
          <p:nvPr/>
        </p:nvSpPr>
        <p:spPr>
          <a:xfrm>
            <a:off x="717560" y="3555022"/>
            <a:ext cx="8405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/>
              <a:t>hvor “</a:t>
            </a:r>
            <a:r>
              <a:rPr lang="nb-NO" sz="2400" i="1" dirty="0" err="1"/>
              <a:t>brevity</a:t>
            </a:r>
            <a:r>
              <a:rPr lang="nb-NO" sz="2400" i="1" dirty="0"/>
              <a:t> </a:t>
            </a:r>
            <a:r>
              <a:rPr lang="nb-NO" sz="2400" i="1" dirty="0" err="1"/>
              <a:t>penalty</a:t>
            </a:r>
            <a:r>
              <a:rPr lang="nb-NO" sz="2400" dirty="0"/>
              <a:t>” brukes til å “straffe” modeller som produserer for korte oversettelser: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DE2C046-44EA-6849-B14D-E7C00632B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68" y="4560472"/>
            <a:ext cx="7703344" cy="9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7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A81254-BA43-6449-969A-02DB1639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D01C5FC-AA0A-4C45-A25D-11567911A8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7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D129850-325C-9E4B-8D0F-5C3FA2B57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86" t="18278" r="18390" b="22287"/>
          <a:stretch/>
        </p:blipFill>
        <p:spPr>
          <a:xfrm>
            <a:off x="1115616" y="1340767"/>
            <a:ext cx="6739951" cy="460851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8600A3A-01A2-6740-B16C-034D4AE81E37}"/>
              </a:ext>
            </a:extLst>
          </p:cNvPr>
          <p:cNvSpPr txBox="1"/>
          <p:nvPr/>
        </p:nvSpPr>
        <p:spPr bwMode="white">
          <a:xfrm>
            <a:off x="2519660" y="6197242"/>
            <a:ext cx="63367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baseline="0" dirty="0">
                <a:solidFill>
                  <a:schemeClr val="accent3"/>
                </a:solidFill>
              </a:rPr>
              <a:t>[</a:t>
            </a:r>
            <a:r>
              <a:rPr lang="nb-NO" baseline="0" dirty="0" err="1">
                <a:solidFill>
                  <a:schemeClr val="accent3"/>
                </a:solidFill>
              </a:rPr>
              <a:t>Ph</a:t>
            </a:r>
            <a:r>
              <a:rPr lang="nb-NO" baseline="0" dirty="0">
                <a:solidFill>
                  <a:schemeClr val="accent3"/>
                </a:solidFill>
              </a:rPr>
              <a:t>. </a:t>
            </a:r>
            <a:r>
              <a:rPr lang="nb-NO" baseline="0" dirty="0" err="1">
                <a:solidFill>
                  <a:schemeClr val="accent3"/>
                </a:solidFill>
              </a:rPr>
              <a:t>Koehn</a:t>
            </a:r>
            <a:r>
              <a:rPr lang="nb-NO" dirty="0">
                <a:solidFill>
                  <a:schemeClr val="accent3"/>
                </a:solidFill>
              </a:rPr>
              <a:t> (2009), "Statistical Machine </a:t>
            </a:r>
            <a:r>
              <a:rPr lang="nb-NO" dirty="0" err="1">
                <a:solidFill>
                  <a:schemeClr val="accent3"/>
                </a:solidFill>
              </a:rPr>
              <a:t>Translation</a:t>
            </a:r>
            <a:r>
              <a:rPr lang="nb-NO" dirty="0">
                <a:solidFill>
                  <a:schemeClr val="accent3"/>
                </a:solidFill>
              </a:rPr>
              <a:t>"]</a:t>
            </a:r>
            <a:endParaRPr lang="nb-NO" baseline="0" dirty="0">
              <a:solidFill>
                <a:schemeClr val="accent3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51E595-5AFC-4FBF-8DBD-D75C8BCA716C}"/>
              </a:ext>
            </a:extLst>
          </p:cNvPr>
          <p:cNvGrpSpPr/>
          <p:nvPr/>
        </p:nvGrpSpPr>
        <p:grpSpPr>
          <a:xfrm>
            <a:off x="4464000" y="4176000"/>
            <a:ext cx="2210633" cy="288032"/>
            <a:chOff x="4464000" y="4176000"/>
            <a:chExt cx="2210633" cy="2880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2644EB-ED86-495C-AE35-B45A624EB7DC}"/>
                </a:ext>
              </a:extLst>
            </p:cNvPr>
            <p:cNvSpPr/>
            <p:nvPr/>
          </p:nvSpPr>
          <p:spPr bwMode="auto">
            <a:xfrm>
              <a:off x="4464000" y="4176000"/>
              <a:ext cx="590465" cy="2880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221DE2-158A-4926-82E1-E5574271FB23}"/>
                </a:ext>
              </a:extLst>
            </p:cNvPr>
            <p:cNvSpPr/>
            <p:nvPr/>
          </p:nvSpPr>
          <p:spPr bwMode="auto">
            <a:xfrm>
              <a:off x="6084168" y="4176000"/>
              <a:ext cx="590465" cy="288032"/>
            </a:xfrm>
            <a:prstGeom prst="rect">
              <a:avLst/>
            </a:prstGeom>
            <a:solidFill>
              <a:schemeClr val="bg2"/>
            </a:soli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17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DCCF8B-E367-9E44-B6BC-9BA70B53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A1796B-530A-3E49-BC8C-E2FFF5A91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3816424" cy="4114800"/>
          </a:xfrm>
        </p:spPr>
        <p:txBody>
          <a:bodyPr/>
          <a:lstStyle/>
          <a:p>
            <a:r>
              <a:rPr lang="nb-NO" dirty="0"/>
              <a:t>Hovedfordelen med BLEU: kan beregnes automatisk!</a:t>
            </a:r>
          </a:p>
          <a:p>
            <a:r>
              <a:rPr lang="nb-NO" dirty="0"/>
              <a:t>Ikke perfekt, men korrelert med oversettelseskvalitet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732842A-F37B-CA4E-8D56-AC2AB80DCC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8</a:t>
            </a:fld>
            <a:endParaRPr lang="en-GB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40D2D4-B637-9D42-AF33-80338799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60648"/>
            <a:ext cx="4968442" cy="4305984"/>
          </a:xfrm>
          <a:prstGeom prst="rect">
            <a:avLst/>
          </a:prstGeom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B6E05755-E387-AB44-B453-EEE10CE8DA12}"/>
              </a:ext>
            </a:extLst>
          </p:cNvPr>
          <p:cNvSpPr txBox="1">
            <a:spLocks/>
          </p:cNvSpPr>
          <p:nvPr/>
        </p:nvSpPr>
        <p:spPr bwMode="auto">
          <a:xfrm>
            <a:off x="217984" y="4367166"/>
            <a:ext cx="8208912" cy="172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1" fontAlgn="base" hangingPunct="1">
              <a:spcBef>
                <a:spcPct val="50000"/>
              </a:spcBef>
              <a:spcAft>
                <a:spcPct val="0"/>
              </a:spcAft>
              <a:buSzPct val="80000"/>
              <a:buFont typeface="Times New Roman" pitchFamily="18" charset="0"/>
              <a:buChar char="►"/>
              <a:defRPr sz="2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3763" indent="-419100" algn="l" rtl="0" eaLnBrk="1" fontAlgn="base" hangingPunct="1">
              <a:spcBef>
                <a:spcPct val="20000"/>
              </a:spcBef>
              <a:spcAft>
                <a:spcPct val="0"/>
              </a:spcAft>
              <a:buChar char="▪"/>
              <a:defRPr sz="2200">
                <a:solidFill>
                  <a:schemeClr val="tx1"/>
                </a:solidFill>
                <a:latin typeface="+mn-lt"/>
              </a:defRPr>
            </a:lvl2pPr>
            <a:lvl3pPr marL="1230313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◦"/>
              <a:defRPr sz="2000">
                <a:solidFill>
                  <a:schemeClr val="tx1"/>
                </a:solidFill>
                <a:latin typeface="+mn-lt"/>
              </a:defRPr>
            </a:lvl3pPr>
            <a:lvl4pPr marL="1622425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har char="·"/>
              <a:defRPr sz="2000">
                <a:solidFill>
                  <a:schemeClr val="tx1"/>
                </a:solidFill>
                <a:latin typeface="+mn-lt"/>
              </a:defRPr>
            </a:lvl4pPr>
            <a:lvl5pPr marL="20066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5pPr>
            <a:lvl6pPr marL="24638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6pPr>
            <a:lvl7pPr marL="29210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7pPr>
            <a:lvl8pPr marL="33782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8pPr>
            <a:lvl9pPr marL="383540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SzPct val="75000"/>
              <a:buChar char="▫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 dirty="0"/>
              <a:t>Men BLEU har også viktige svakheter:</a:t>
            </a:r>
          </a:p>
          <a:p>
            <a:pPr lvl="1"/>
            <a:r>
              <a:rPr lang="nb-NO" kern="0" dirty="0"/>
              <a:t>Ignorerer semantikken i setningen ("ikke" er bare ett ord, men et viktig ord i en setning!)</a:t>
            </a:r>
          </a:p>
          <a:p>
            <a:pPr lvl="1"/>
            <a:r>
              <a:rPr lang="nb-NO" kern="0" dirty="0"/>
              <a:t>Ignorer den globale koherensen / strukturen i setningen</a:t>
            </a:r>
          </a:p>
        </p:txBody>
      </p:sp>
      <p:cxnSp>
        <p:nvCxnSpPr>
          <p:cNvPr id="8" name="Rett pil 7">
            <a:extLst>
              <a:ext uri="{FF2B5EF4-FFF2-40B4-BE49-F238E27FC236}">
                <a16:creationId xmlns:a16="http://schemas.microsoft.com/office/drawing/2014/main" id="{3117830F-DF9D-394C-BB8B-B2D903A0862C}"/>
              </a:ext>
            </a:extLst>
          </p:cNvPr>
          <p:cNvCxnSpPr/>
          <p:nvPr/>
        </p:nvCxnSpPr>
        <p:spPr bwMode="auto">
          <a:xfrm flipV="1">
            <a:off x="3059832" y="3114978"/>
            <a:ext cx="1152128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52245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tel 1">
            <a:extLst>
              <a:ext uri="{FF2B5EF4-FFF2-40B4-BE49-F238E27FC236}">
                <a16:creationId xmlns:a16="http://schemas.microsoft.com/office/drawing/2014/main" id="{48D943A9-2436-2C43-825A-663D7C2E57B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Plan for i dag</a:t>
            </a:r>
          </a:p>
        </p:txBody>
      </p:sp>
      <p:sp>
        <p:nvSpPr>
          <p:cNvPr id="18434" name="Plassholder for innhold 2">
            <a:extLst>
              <a:ext uri="{FF2B5EF4-FFF2-40B4-BE49-F238E27FC236}">
                <a16:creationId xmlns:a16="http://schemas.microsoft.com/office/drawing/2014/main" id="{A9580FE9-8288-9E45-BF19-6A72B2CE7A54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Siste</a:t>
            </a:r>
            <a:r>
              <a:rPr lang="en-US" altLang="nb-NO" sz="2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del om MT: BLEU</a:t>
            </a:r>
            <a:endParaRPr altLang="nb-NO" sz="2400" b="1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Hva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er </a:t>
            </a:r>
            <a:r>
              <a:rPr lang="nb-NO"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 samtale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Prateroboter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Etiske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betrakninger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0BABB5-CF5D-F042-8FCA-5421E47322A0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A111561A-583D-B749-93D7-5467CA76746E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5199335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tel 1">
            <a:extLst>
              <a:ext uri="{FF2B5EF4-FFF2-40B4-BE49-F238E27FC236}">
                <a16:creationId xmlns:a16="http://schemas.microsoft.com/office/drawing/2014/main" id="{05034045-02AF-2343-B264-39F8421CFD6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Dialogsystemer?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B898E8E5-F2EF-8044-9DC4-7D20252635CE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ADF95B4-46F1-2B4A-9162-8045C433A7F1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4" name="A spoken dialogue system (SDS) is a computer system designed to interact with humans using (spoken) natural language">
            <a:extLst>
              <a:ext uri="{FF2B5EF4-FFF2-40B4-BE49-F238E27FC236}">
                <a16:creationId xmlns:a16="http://schemas.microsoft.com/office/drawing/2014/main" id="{B74D7C64-6DBF-4A46-95BE-C61BC5087F6E}"/>
              </a:ext>
            </a:extLst>
          </p:cNvPr>
          <p:cNvSpPr txBox="1"/>
          <p:nvPr/>
        </p:nvSpPr>
        <p:spPr>
          <a:xfrm>
            <a:off x="219472" y="1389290"/>
            <a:ext cx="4568552" cy="2157550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eaLnBrk="1" fontAlgn="auto" hangingPunct="1">
              <a:spcBef>
                <a:spcPts val="1735"/>
              </a:spcBef>
              <a:spcAft>
                <a:spcPts val="0"/>
              </a:spcAft>
              <a:defRPr/>
            </a:pP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=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dataprogrammer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("bots")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utviklet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til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å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samhandle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med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mennesker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ved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hjelp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av (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talte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eller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tekstbaserte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)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naturlige</a:t>
            </a:r>
            <a:r>
              <a:rPr lang="en-US" sz="28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språk</a:t>
            </a:r>
            <a:endParaRPr lang="en-US" sz="2800" kern="0" dirty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20484" name="canstockphoto3857357.jpg" descr="canstockphoto3857357.jpg">
            <a:extLst>
              <a:ext uri="{FF2B5EF4-FFF2-40B4-BE49-F238E27FC236}">
                <a16:creationId xmlns:a16="http://schemas.microsoft.com/office/drawing/2014/main" id="{18EFECB9-6C4D-724F-AF29-94F2CAB2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53" y="5154173"/>
            <a:ext cx="1152525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alogue system">
            <a:extLst>
              <a:ext uri="{FF2B5EF4-FFF2-40B4-BE49-F238E27FC236}">
                <a16:creationId xmlns:a16="http://schemas.microsoft.com/office/drawing/2014/main" id="{3A409B77-7DDF-D34A-93FD-CCBCD542DA41}"/>
              </a:ext>
            </a:extLst>
          </p:cNvPr>
          <p:cNvSpPr/>
          <p:nvPr/>
        </p:nvSpPr>
        <p:spPr>
          <a:xfrm>
            <a:off x="1758876" y="3975869"/>
            <a:ext cx="2313524" cy="74927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216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6D8F"/>
          </a:solidFill>
          <a:ln w="25560" cap="flat">
            <a:solidFill>
              <a:srgbClr val="000000"/>
            </a:solidFill>
            <a:prstDash val="solid"/>
            <a:miter/>
          </a:ln>
        </p:spPr>
        <p:txBody>
          <a:bodyPr lIns="35640" tIns="35640" rIns="35640" bIns="35640" anchor="ctr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800" kern="0"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18"/>
                <a:ea typeface="SimSun" pitchFamily="2"/>
                <a:cs typeface="Lucida Sans" pitchFamily="2"/>
              </a:rPr>
              <a:t>Dialogsystem</a:t>
            </a:r>
          </a:p>
        </p:txBody>
      </p:sp>
      <p:grpSp>
        <p:nvGrpSpPr>
          <p:cNvPr id="7" name="Grupper">
            <a:extLst>
              <a:ext uri="{FF2B5EF4-FFF2-40B4-BE49-F238E27FC236}">
                <a16:creationId xmlns:a16="http://schemas.microsoft.com/office/drawing/2014/main" id="{FC07BFFA-4A8F-C841-B459-2ABD91D5182E}"/>
              </a:ext>
            </a:extLst>
          </p:cNvPr>
          <p:cNvGrpSpPr>
            <a:grpSpLocks/>
          </p:cNvGrpSpPr>
          <p:nvPr/>
        </p:nvGrpSpPr>
        <p:grpSpPr bwMode="auto">
          <a:xfrm>
            <a:off x="330833" y="4805513"/>
            <a:ext cx="1786181" cy="1177416"/>
            <a:chOff x="-2659914" y="4743649"/>
            <a:chExt cx="4312985" cy="1258286"/>
          </a:xfrm>
        </p:grpSpPr>
        <p:sp>
          <p:nvSpPr>
            <p:cNvPr id="8" name="input speech signal…">
              <a:extLst>
                <a:ext uri="{FF2B5EF4-FFF2-40B4-BE49-F238E27FC236}">
                  <a16:creationId xmlns:a16="http://schemas.microsoft.com/office/drawing/2014/main" id="{ED06E78B-CB94-884B-B50D-3AC1A991FCB2}"/>
                </a:ext>
              </a:extLst>
            </p:cNvPr>
            <p:cNvSpPr txBox="1"/>
            <p:nvPr/>
          </p:nvSpPr>
          <p:spPr>
            <a:xfrm>
              <a:off x="-2659914" y="5598155"/>
              <a:ext cx="4123810" cy="403780"/>
            </a:xfrm>
            <a:prstGeom prst="rect">
              <a:avLst/>
            </a:prstGeom>
            <a:noFill/>
            <a:ln cap="flat">
              <a:noFill/>
            </a:ln>
          </p:spPr>
          <p:txBody>
            <a:bodyPr wrap="square"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250" i="1" kern="0" dirty="0">
                  <a:solidFill>
                    <a:srgbClr val="831100"/>
                  </a:solidFill>
                  <a:latin typeface="Arial" pitchFamily="18"/>
                  <a:ea typeface="SimSun" pitchFamily="2"/>
                  <a:cs typeface="Lucida Sans" pitchFamily="2"/>
                </a:rPr>
                <a:t>brukerytring</a:t>
              </a:r>
            </a:p>
          </p:txBody>
        </p:sp>
        <p:sp>
          <p:nvSpPr>
            <p:cNvPr id="9" name="Linje">
              <a:extLst>
                <a:ext uri="{FF2B5EF4-FFF2-40B4-BE49-F238E27FC236}">
                  <a16:creationId xmlns:a16="http://schemas.microsoft.com/office/drawing/2014/main" id="{F6F9D7B4-4BE7-D14B-93DE-CD7DF1624570}"/>
                </a:ext>
              </a:extLst>
            </p:cNvPr>
            <p:cNvSpPr/>
            <p:nvPr/>
          </p:nvSpPr>
          <p:spPr>
            <a:xfrm rot="21403971">
              <a:off x="641440" y="4743649"/>
              <a:ext cx="1011631" cy="10946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425"/>
                <a:gd name="f7" fmla="val 21600"/>
                <a:gd name="f8" fmla="+- 0 0 9175"/>
                <a:gd name="f9" fmla="val 9538"/>
                <a:gd name="f10" fmla="val 3038"/>
                <a:gd name="f11" fmla="val 2945"/>
                <a:gd name="f12" fmla="val 7378"/>
                <a:gd name="f13" fmla="+- 0 0 0"/>
                <a:gd name="f14" fmla="*/ f3 1 12425"/>
                <a:gd name="f15" fmla="*/ f4 1 21600"/>
                <a:gd name="f16" fmla="+- f7 0 f5"/>
                <a:gd name="f17" fmla="+- f6 0 f5"/>
                <a:gd name="f18" fmla="*/ f13 f0 1"/>
                <a:gd name="f19" fmla="*/ f16 1 2"/>
                <a:gd name="f20" fmla="*/ f17 1 2"/>
                <a:gd name="f21" fmla="*/ f17 1 12425"/>
                <a:gd name="f22" fmla="*/ f16 1 21600"/>
                <a:gd name="f23" fmla="*/ f18 1 f2"/>
                <a:gd name="f24" fmla="*/ f20 1 f21"/>
                <a:gd name="f25" fmla="*/ f19 1 f22"/>
                <a:gd name="f26" fmla="*/ 0 1 f21"/>
                <a:gd name="f27" fmla="*/ f6 1 f21"/>
                <a:gd name="f28" fmla="*/ 0 1 f22"/>
                <a:gd name="f29" fmla="*/ f7 1 f22"/>
                <a:gd name="f30" fmla="+- f23 0 f1"/>
                <a:gd name="f31" fmla="*/ f26 f14 1"/>
                <a:gd name="f32" fmla="*/ f27 f14 1"/>
                <a:gd name="f33" fmla="*/ f29 f15 1"/>
                <a:gd name="f34" fmla="*/ f28 f15 1"/>
                <a:gd name="f35" fmla="*/ f24 f14 1"/>
                <a:gd name="f36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35" y="f36"/>
                </a:cxn>
                <a:cxn ang="f30">
                  <a:pos x="f35" y="f36"/>
                </a:cxn>
                <a:cxn ang="f30">
                  <a:pos x="f35" y="f36"/>
                </a:cxn>
                <a:cxn ang="f30">
                  <a:pos x="f35" y="f36"/>
                </a:cxn>
              </a:cxnLst>
              <a:rect l="f31" t="f34" r="f32" b="f33"/>
              <a:pathLst>
                <a:path w="12425" h="21600">
                  <a:moveTo>
                    <a:pt x="f6" y="f7"/>
                  </a:moveTo>
                  <a:cubicBezTo>
                    <a:pt x="f8" y="f9"/>
                    <a:pt x="f10" y="f11"/>
                    <a:pt x="f12" y="f5"/>
                  </a:cubicBezTo>
                </a:path>
              </a:pathLst>
            </a:custGeom>
            <a:noFill/>
            <a:ln w="76320" cap="flat">
              <a:solidFill>
                <a:srgbClr val="831100"/>
              </a:solidFill>
              <a:prstDash val="solid"/>
              <a:miter/>
              <a:tail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dirty="0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grpSp>
        <p:nvGrpSpPr>
          <p:cNvPr id="10" name="Grupper">
            <a:extLst>
              <a:ext uri="{FF2B5EF4-FFF2-40B4-BE49-F238E27FC236}">
                <a16:creationId xmlns:a16="http://schemas.microsoft.com/office/drawing/2014/main" id="{F58F71CB-C735-224E-A19B-EAB4717F0A59}"/>
              </a:ext>
            </a:extLst>
          </p:cNvPr>
          <p:cNvGrpSpPr>
            <a:grpSpLocks/>
          </p:cNvGrpSpPr>
          <p:nvPr/>
        </p:nvGrpSpPr>
        <p:grpSpPr bwMode="auto">
          <a:xfrm rot="779904">
            <a:off x="3272511" y="4995532"/>
            <a:ext cx="1761707" cy="1074519"/>
            <a:chOff x="5303528" y="4047008"/>
            <a:chExt cx="5522978" cy="2139894"/>
          </a:xfrm>
        </p:grpSpPr>
        <p:sp>
          <p:nvSpPr>
            <p:cNvPr id="11" name="output speech signal…">
              <a:extLst>
                <a:ext uri="{FF2B5EF4-FFF2-40B4-BE49-F238E27FC236}">
                  <a16:creationId xmlns:a16="http://schemas.microsoft.com/office/drawing/2014/main" id="{0918A126-A656-F648-B230-A10D38724F4C}"/>
                </a:ext>
              </a:extLst>
            </p:cNvPr>
            <p:cNvSpPr txBox="1"/>
            <p:nvPr/>
          </p:nvSpPr>
          <p:spPr>
            <a:xfrm rot="20820096">
              <a:off x="5515563" y="5584330"/>
              <a:ext cx="5310943" cy="602572"/>
            </a:xfrm>
            <a:prstGeom prst="rect">
              <a:avLst/>
            </a:prstGeom>
            <a:noFill/>
            <a:ln cap="flat">
              <a:noFill/>
            </a:ln>
          </p:spPr>
          <p:txBody>
            <a:bodyPr wrap="square"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250" i="1" kern="0">
                  <a:solidFill>
                    <a:srgbClr val="831100"/>
                  </a:solidFill>
                  <a:latin typeface="Arial" pitchFamily="18"/>
                  <a:ea typeface="SimSun" pitchFamily="2"/>
                  <a:cs typeface="Lucida Sans" pitchFamily="2"/>
                </a:rPr>
                <a:t>maskinytring</a:t>
              </a: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96045D32-5DB1-F44A-A73B-903A69A47DBA}"/>
                </a:ext>
              </a:extLst>
            </p:cNvPr>
            <p:cNvSpPr/>
            <p:nvPr/>
          </p:nvSpPr>
          <p:spPr>
            <a:xfrm rot="681000">
              <a:off x="5303528" y="4047008"/>
              <a:ext cx="1696869" cy="17119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699"/>
                <a:gd name="f7" fmla="val 21600"/>
                <a:gd name="f8" fmla="val 3419"/>
                <a:gd name="f9" fmla="val 14536"/>
                <a:gd name="f10" fmla="+- 0 0 0"/>
                <a:gd name="f11" fmla="*/ f3 1 10699"/>
                <a:gd name="f12" fmla="*/ f4 1 21600"/>
                <a:gd name="f13" fmla="+- f7 0 f5"/>
                <a:gd name="f14" fmla="+- f6 0 f5"/>
                <a:gd name="f15" fmla="*/ f10 f0 1"/>
                <a:gd name="f16" fmla="*/ f13 1 2"/>
                <a:gd name="f17" fmla="*/ f14 1 2"/>
                <a:gd name="f18" fmla="*/ f14 1 10699"/>
                <a:gd name="f19" fmla="*/ f13 1 21600"/>
                <a:gd name="f20" fmla="*/ f15 1 f2"/>
                <a:gd name="f21" fmla="*/ f17 1 f18"/>
                <a:gd name="f22" fmla="*/ f16 1 f19"/>
                <a:gd name="f23" fmla="*/ 0 1 f18"/>
                <a:gd name="f24" fmla="*/ f6 1 f18"/>
                <a:gd name="f25" fmla="*/ 0 1 f19"/>
                <a:gd name="f26" fmla="*/ f7 1 f19"/>
                <a:gd name="f27" fmla="+- f20 0 f1"/>
                <a:gd name="f28" fmla="*/ f23 f11 1"/>
                <a:gd name="f29" fmla="*/ f24 f11 1"/>
                <a:gd name="f30" fmla="*/ f26 f12 1"/>
                <a:gd name="f31" fmla="*/ f25 f12 1"/>
                <a:gd name="f32" fmla="*/ f21 f11 1"/>
                <a:gd name="f33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32" y="f33"/>
                </a:cxn>
                <a:cxn ang="f27">
                  <a:pos x="f32" y="f33"/>
                </a:cxn>
                <a:cxn ang="f27">
                  <a:pos x="f32" y="f33"/>
                </a:cxn>
                <a:cxn ang="f27">
                  <a:pos x="f32" y="f33"/>
                </a:cxn>
              </a:cxnLst>
              <a:rect l="f28" t="f31" r="f29" b="f30"/>
              <a:pathLst>
                <a:path w="10699" h="21600">
                  <a:moveTo>
                    <a:pt x="f8" y="f5"/>
                  </a:moveTo>
                  <a:cubicBezTo>
                    <a:pt x="f7" y="f9"/>
                    <a:pt x="f5" y="f7"/>
                    <a:pt x="f5" y="f7"/>
                  </a:cubicBezTo>
                </a:path>
              </a:pathLst>
            </a:custGeom>
            <a:noFill/>
            <a:ln w="76320" cap="flat">
              <a:solidFill>
                <a:srgbClr val="831100"/>
              </a:solidFill>
              <a:prstDash val="solid"/>
              <a:miter/>
              <a:tail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745BD5D-8BDF-422F-9D3C-2621FADFB5C3}"/>
              </a:ext>
            </a:extLst>
          </p:cNvPr>
          <p:cNvSpPr txBox="1"/>
          <p:nvPr/>
        </p:nvSpPr>
        <p:spPr bwMode="white">
          <a:xfrm>
            <a:off x="5666291" y="764680"/>
            <a:ext cx="3312368" cy="5416868"/>
          </a:xfrm>
          <a:prstGeom prst="rect">
            <a:avLst/>
          </a:prstGeom>
          <a:solidFill>
            <a:schemeClr val="bg2">
              <a:lumMod val="85000"/>
              <a:alpha val="50000"/>
            </a:schemeClr>
          </a:solidFill>
          <a:ln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2800" b="1" baseline="0" dirty="0"/>
              <a:t>Hvorfor?</a:t>
            </a:r>
          </a:p>
          <a:p>
            <a:endParaRPr lang="en-GB" sz="10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i="1" baseline="0" dirty="0" err="1"/>
              <a:t>Brukervennlig</a:t>
            </a:r>
            <a:r>
              <a:rPr lang="en-GB" sz="2400" baseline="0" dirty="0"/>
              <a:t>: du </a:t>
            </a:r>
            <a:r>
              <a:rPr lang="en-GB" sz="2400" baseline="0" dirty="0" err="1"/>
              <a:t>trenger</a:t>
            </a:r>
            <a:r>
              <a:rPr lang="en-GB" sz="2400" baseline="0" dirty="0"/>
              <a:t> bare å </a:t>
            </a:r>
            <a:r>
              <a:rPr lang="en-GB" sz="2400" baseline="0" dirty="0" err="1"/>
              <a:t>kunne</a:t>
            </a:r>
            <a:r>
              <a:rPr lang="en-GB" sz="2400" baseline="0" dirty="0"/>
              <a:t> snake/</a:t>
            </a:r>
            <a:r>
              <a:rPr lang="en-GB" sz="2400" baseline="0" dirty="0" err="1"/>
              <a:t>skrive</a:t>
            </a:r>
            <a:r>
              <a:rPr lang="en-GB" sz="2400" baseline="0" dirty="0"/>
              <a:t>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000" baseline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Kan </a:t>
            </a:r>
            <a:r>
              <a:rPr lang="en-GB" sz="2400" dirty="0" err="1"/>
              <a:t>utrykke</a:t>
            </a:r>
            <a:r>
              <a:rPr lang="en-GB" sz="2400" dirty="0"/>
              <a:t> </a:t>
            </a:r>
            <a:r>
              <a:rPr lang="en-GB" sz="2400" i="1" dirty="0" err="1"/>
              <a:t>komplekse</a:t>
            </a:r>
            <a:r>
              <a:rPr lang="en-GB" sz="2400" i="1" dirty="0"/>
              <a:t> </a:t>
            </a:r>
            <a:r>
              <a:rPr lang="en-GB" sz="2400" i="1" dirty="0" err="1"/>
              <a:t>forespørsler</a:t>
            </a:r>
            <a:endParaRPr lang="en-GB" sz="24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For </a:t>
            </a:r>
            <a:r>
              <a:rPr lang="en-GB" sz="2400" dirty="0" err="1"/>
              <a:t>talebaserte</a:t>
            </a:r>
            <a:r>
              <a:rPr lang="en-GB" sz="2400" dirty="0"/>
              <a:t> </a:t>
            </a:r>
            <a:r>
              <a:rPr lang="en-GB" sz="2400" dirty="0" err="1"/>
              <a:t>systemer</a:t>
            </a:r>
            <a:r>
              <a:rPr lang="en-GB" sz="2400" dirty="0"/>
              <a:t>: </a:t>
            </a:r>
            <a:r>
              <a:rPr lang="en-GB" sz="2400" i="1" dirty="0" err="1"/>
              <a:t>berøringsfri</a:t>
            </a:r>
            <a:r>
              <a:rPr lang="en-GB" sz="2400" dirty="0"/>
              <a:t> </a:t>
            </a:r>
            <a:r>
              <a:rPr lang="en-GB" sz="2400" dirty="0" err="1"/>
              <a:t>grensesnitt</a:t>
            </a:r>
            <a:r>
              <a:rPr lang="en-GB" sz="2400" dirty="0"/>
              <a:t> (</a:t>
            </a:r>
            <a:r>
              <a:rPr lang="en-GB" sz="2400" dirty="0" err="1"/>
              <a:t>viktig</a:t>
            </a:r>
            <a:r>
              <a:rPr lang="en-GB" sz="2400" dirty="0"/>
              <a:t> for </a:t>
            </a:r>
            <a:r>
              <a:rPr lang="en-GB" sz="2400" dirty="0" err="1"/>
              <a:t>f.eks</a:t>
            </a:r>
            <a:r>
              <a:rPr lang="en-GB" sz="2400" dirty="0"/>
              <a:t>. </a:t>
            </a:r>
            <a:r>
              <a:rPr lang="en-GB" sz="2400" dirty="0" err="1"/>
              <a:t>bilkjøring</a:t>
            </a:r>
            <a:r>
              <a:rPr lang="en-GB" sz="2400" dirty="0"/>
              <a:t>)</a:t>
            </a:r>
            <a:endParaRPr lang="nb-NO" sz="2400" baseline="0" dirty="0"/>
          </a:p>
        </p:txBody>
      </p:sp>
    </p:spTree>
    <p:extLst>
      <p:ext uri="{BB962C8B-B14F-4D97-AF65-F5344CB8AC3E}">
        <p14:creationId xmlns:p14="http://schemas.microsoft.com/office/powerpoint/2010/main" val="22149443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tel 1">
            <a:extLst>
              <a:ext uri="{FF2B5EF4-FFF2-40B4-BE49-F238E27FC236}">
                <a16:creationId xmlns:a16="http://schemas.microsoft.com/office/drawing/2014/main" id="{E352D7C8-644A-4640-801F-C1978A06084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Anvendelser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2CB92950-C854-7E49-807A-0A12CB5D35FB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65B3D41-73A1-1143-B1FB-9EB82EFC4C6B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grpSp>
        <p:nvGrpSpPr>
          <p:cNvPr id="7" name="Gruppe 23">
            <a:extLst>
              <a:ext uri="{FF2B5EF4-FFF2-40B4-BE49-F238E27FC236}">
                <a16:creationId xmlns:a16="http://schemas.microsoft.com/office/drawing/2014/main" id="{AE6EEB75-089A-AD4A-B605-D86E7D936A60}"/>
              </a:ext>
            </a:extLst>
          </p:cNvPr>
          <p:cNvGrpSpPr>
            <a:grpSpLocks/>
          </p:cNvGrpSpPr>
          <p:nvPr/>
        </p:nvGrpSpPr>
        <p:grpSpPr bwMode="auto">
          <a:xfrm>
            <a:off x="5637011" y="883297"/>
            <a:ext cx="3565525" cy="2474913"/>
            <a:chOff x="5578200" y="524520"/>
            <a:chExt cx="3565800" cy="2474999"/>
          </a:xfrm>
        </p:grpSpPr>
        <p:pic>
          <p:nvPicPr>
            <p:cNvPr id="24593" name="Bilde" descr="Bilde">
              <a:extLst>
                <a:ext uri="{FF2B5EF4-FFF2-40B4-BE49-F238E27FC236}">
                  <a16:creationId xmlns:a16="http://schemas.microsoft.com/office/drawing/2014/main" id="{8FBB53C6-0FCA-6B49-9FA3-E72AE0F754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6600" y="1429559"/>
              <a:ext cx="2222280" cy="1569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kstSylinder 7">
              <a:extLst>
                <a:ext uri="{FF2B5EF4-FFF2-40B4-BE49-F238E27FC236}">
                  <a16:creationId xmlns:a16="http://schemas.microsoft.com/office/drawing/2014/main" id="{4C5A9902-A0CB-5842-8450-298DEA83E877}"/>
                </a:ext>
              </a:extLst>
            </p:cNvPr>
            <p:cNvSpPr txBox="1"/>
            <p:nvPr/>
          </p:nvSpPr>
          <p:spPr>
            <a:xfrm>
              <a:off x="5578200" y="524520"/>
              <a:ext cx="3565800" cy="779490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122040" tIns="60840" rIns="122040" bIns="60840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4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Stemmebasert navigering og styring i bilen</a:t>
              </a:r>
            </a:p>
          </p:txBody>
        </p:sp>
      </p:grpSp>
      <p:grpSp>
        <p:nvGrpSpPr>
          <p:cNvPr id="10" name="Gruppe 22">
            <a:extLst>
              <a:ext uri="{FF2B5EF4-FFF2-40B4-BE49-F238E27FC236}">
                <a16:creationId xmlns:a16="http://schemas.microsoft.com/office/drawing/2014/main" id="{87C8B574-1825-3B4A-B448-F57C3A59BDD6}"/>
              </a:ext>
            </a:extLst>
          </p:cNvPr>
          <p:cNvGrpSpPr>
            <a:grpSpLocks/>
          </p:cNvGrpSpPr>
          <p:nvPr/>
        </p:nvGrpSpPr>
        <p:grpSpPr bwMode="auto">
          <a:xfrm>
            <a:off x="3347245" y="245612"/>
            <a:ext cx="2560637" cy="2164763"/>
            <a:chOff x="2907636" y="37763"/>
            <a:chExt cx="2561760" cy="2164742"/>
          </a:xfrm>
        </p:grpSpPr>
        <p:pic>
          <p:nvPicPr>
            <p:cNvPr id="24591" name="Bilde 9" descr="Et bilde som inneholder innendørs, sitter, flaske, overvåke&#10;&#10;Automatisk generert beskrivelse">
              <a:extLst>
                <a:ext uri="{FF2B5EF4-FFF2-40B4-BE49-F238E27FC236}">
                  <a16:creationId xmlns:a16="http://schemas.microsoft.com/office/drawing/2014/main" id="{D24D7936-2985-6549-B887-E7D12ECE32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0804" y="354122"/>
              <a:ext cx="1848383" cy="1848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Smart home environments">
              <a:extLst>
                <a:ext uri="{FF2B5EF4-FFF2-40B4-BE49-F238E27FC236}">
                  <a16:creationId xmlns:a16="http://schemas.microsoft.com/office/drawing/2014/main" id="{05B3A095-0662-1B4E-80BD-3364245E7190}"/>
                </a:ext>
              </a:extLst>
            </p:cNvPr>
            <p:cNvSpPr txBox="1"/>
            <p:nvPr/>
          </p:nvSpPr>
          <p:spPr>
            <a:xfrm>
              <a:off x="2907636" y="37763"/>
              <a:ext cx="2561760" cy="396871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10" kern="0" dirty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Smarthusprodukter</a:t>
              </a:r>
            </a:p>
          </p:txBody>
        </p:sp>
      </p:grpSp>
      <p:grpSp>
        <p:nvGrpSpPr>
          <p:cNvPr id="13" name="Gruppe 26">
            <a:extLst>
              <a:ext uri="{FF2B5EF4-FFF2-40B4-BE49-F238E27FC236}">
                <a16:creationId xmlns:a16="http://schemas.microsoft.com/office/drawing/2014/main" id="{E779F14C-8A3B-F24F-BF60-EA9B3F03443A}"/>
              </a:ext>
            </a:extLst>
          </p:cNvPr>
          <p:cNvGrpSpPr>
            <a:grpSpLocks/>
          </p:cNvGrpSpPr>
          <p:nvPr/>
        </p:nvGrpSpPr>
        <p:grpSpPr bwMode="auto">
          <a:xfrm>
            <a:off x="3345789" y="2697608"/>
            <a:ext cx="2363788" cy="2161035"/>
            <a:chOff x="6397919" y="3931806"/>
            <a:chExt cx="2363760" cy="2160834"/>
          </a:xfrm>
        </p:grpSpPr>
        <p:pic>
          <p:nvPicPr>
            <p:cNvPr id="24589" name="servicerobot-4.jpg" descr="servicerobot-4.jpg">
              <a:extLst>
                <a:ext uri="{FF2B5EF4-FFF2-40B4-BE49-F238E27FC236}">
                  <a16:creationId xmlns:a16="http://schemas.microsoft.com/office/drawing/2014/main" id="{C073E094-B837-2B4D-931B-3CD60BAE99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7919" y="4403880"/>
              <a:ext cx="2363760" cy="1688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Smart home environments">
              <a:extLst>
                <a:ext uri="{FF2B5EF4-FFF2-40B4-BE49-F238E27FC236}">
                  <a16:creationId xmlns:a16="http://schemas.microsoft.com/office/drawing/2014/main" id="{C83FD1CA-8707-7B4E-B74C-8464B02908B5}"/>
                </a:ext>
              </a:extLst>
            </p:cNvPr>
            <p:cNvSpPr txBox="1"/>
            <p:nvPr/>
          </p:nvSpPr>
          <p:spPr>
            <a:xfrm>
              <a:off x="6680491" y="3931806"/>
              <a:ext cx="2081188" cy="396838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10" kern="0" dirty="0" err="1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Tjenesteroboter</a:t>
              </a:r>
              <a:endParaRPr lang="nb-NO" sz="211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grpSp>
        <p:nvGrpSpPr>
          <p:cNvPr id="19" name="Gruppe 25">
            <a:extLst>
              <a:ext uri="{FF2B5EF4-FFF2-40B4-BE49-F238E27FC236}">
                <a16:creationId xmlns:a16="http://schemas.microsoft.com/office/drawing/2014/main" id="{1686671F-3783-DF4A-A939-CCEB6D527722}"/>
              </a:ext>
            </a:extLst>
          </p:cNvPr>
          <p:cNvGrpSpPr>
            <a:grpSpLocks/>
          </p:cNvGrpSpPr>
          <p:nvPr/>
        </p:nvGrpSpPr>
        <p:grpSpPr bwMode="auto">
          <a:xfrm>
            <a:off x="6184236" y="4037847"/>
            <a:ext cx="2560636" cy="2692054"/>
            <a:chOff x="1576476" y="4165839"/>
            <a:chExt cx="2561396" cy="2692252"/>
          </a:xfrm>
        </p:grpSpPr>
        <p:pic>
          <p:nvPicPr>
            <p:cNvPr id="24585" name="Bilde 19">
              <a:extLst>
                <a:ext uri="{FF2B5EF4-FFF2-40B4-BE49-F238E27FC236}">
                  <a16:creationId xmlns:a16="http://schemas.microsoft.com/office/drawing/2014/main" id="{7818E5A2-68BC-BE4D-9A2B-C36109C7A7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6476" y="4296695"/>
              <a:ext cx="2561396" cy="256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Smart home environments">
              <a:extLst>
                <a:ext uri="{FF2B5EF4-FFF2-40B4-BE49-F238E27FC236}">
                  <a16:creationId xmlns:a16="http://schemas.microsoft.com/office/drawing/2014/main" id="{36637D6B-0B5C-2A48-91E8-0F2A06BFCA2C}"/>
                </a:ext>
              </a:extLst>
            </p:cNvPr>
            <p:cNvSpPr txBox="1"/>
            <p:nvPr/>
          </p:nvSpPr>
          <p:spPr>
            <a:xfrm>
              <a:off x="2303740" y="4165839"/>
              <a:ext cx="1686425" cy="396904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10" kern="0" dirty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Chatbots</a:t>
              </a:r>
            </a:p>
          </p:txBody>
        </p:sp>
      </p:grpSp>
      <p:grpSp>
        <p:nvGrpSpPr>
          <p:cNvPr id="4" name="Gruppe 21">
            <a:extLst>
              <a:ext uri="{FF2B5EF4-FFF2-40B4-BE49-F238E27FC236}">
                <a16:creationId xmlns:a16="http://schemas.microsoft.com/office/drawing/2014/main" id="{CA5EB483-085A-DD4B-B4BD-3A2CFC57EB4E}"/>
              </a:ext>
            </a:extLst>
          </p:cNvPr>
          <p:cNvGrpSpPr>
            <a:grpSpLocks/>
          </p:cNvGrpSpPr>
          <p:nvPr/>
        </p:nvGrpSpPr>
        <p:grpSpPr bwMode="auto">
          <a:xfrm>
            <a:off x="261415" y="1704439"/>
            <a:ext cx="3313808" cy="2177614"/>
            <a:chOff x="890022" y="936613"/>
            <a:chExt cx="3264480" cy="2260585"/>
          </a:xfrm>
        </p:grpSpPr>
        <p:pic>
          <p:nvPicPr>
            <p:cNvPr id="24595" name="Bilde" descr="Bilde">
              <a:extLst>
                <a:ext uri="{FF2B5EF4-FFF2-40B4-BE49-F238E27FC236}">
                  <a16:creationId xmlns:a16="http://schemas.microsoft.com/office/drawing/2014/main" id="{29D931D1-95DF-9F46-B7CF-BBB7D4D6AF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581" y="1743518"/>
              <a:ext cx="2197439" cy="1453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1428C3E3-B827-6141-8E97-8F62419B8295}"/>
                </a:ext>
              </a:extLst>
            </p:cNvPr>
            <p:cNvSpPr txBox="1"/>
            <p:nvPr/>
          </p:nvSpPr>
          <p:spPr>
            <a:xfrm>
              <a:off x="890022" y="936613"/>
              <a:ext cx="3264480" cy="779438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122040" tIns="60840" rIns="122040" bIns="60840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40" kern="0" dirty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Virtuelle assistenter  (Siri, Cortana, osv.)</a:t>
              </a:r>
            </a:p>
          </p:txBody>
        </p:sp>
      </p:grpSp>
      <p:pic>
        <p:nvPicPr>
          <p:cNvPr id="1028" name="Picture 4" descr="Gemini (language model) - Wikipedia">
            <a:extLst>
              <a:ext uri="{FF2B5EF4-FFF2-40B4-BE49-F238E27FC236}">
                <a16:creationId xmlns:a16="http://schemas.microsoft.com/office/drawing/2014/main" id="{D96B4BA4-4188-D039-1A1F-EA33AD77D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315" y="5673979"/>
            <a:ext cx="1835696" cy="67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B57710-EAA2-7588-991A-D495BDCC453D}"/>
              </a:ext>
            </a:extLst>
          </p:cNvPr>
          <p:cNvSpPr txBox="1"/>
          <p:nvPr/>
        </p:nvSpPr>
        <p:spPr bwMode="white">
          <a:xfrm>
            <a:off x="155423" y="5133529"/>
            <a:ext cx="602744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100" baseline="0" dirty="0" err="1"/>
              <a:t>Instruksjonstilpassede</a:t>
            </a:r>
            <a:r>
              <a:rPr lang="en-US" sz="2100" baseline="0" dirty="0"/>
              <a:t> </a:t>
            </a:r>
            <a:r>
              <a:rPr lang="en-US" sz="2100" baseline="0" dirty="0" err="1"/>
              <a:t>språkmodeller</a:t>
            </a:r>
            <a:endParaRPr lang="en-GB" sz="2100" baseline="0" dirty="0"/>
          </a:p>
        </p:txBody>
      </p:sp>
      <p:pic>
        <p:nvPicPr>
          <p:cNvPr id="1032" name="Picture 8" descr="How to Use Claude AI – Introduction to Claude AI + Code Example">
            <a:extLst>
              <a:ext uri="{FF2B5EF4-FFF2-40B4-BE49-F238E27FC236}">
                <a16:creationId xmlns:a16="http://schemas.microsoft.com/office/drawing/2014/main" id="{6236BE50-9234-94BC-66DD-1BAFAFFFE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3"/>
          <a:stretch/>
        </p:blipFill>
        <p:spPr bwMode="auto">
          <a:xfrm>
            <a:off x="1415285" y="5583409"/>
            <a:ext cx="2159938" cy="109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atGPT — Wikipédia">
            <a:extLst>
              <a:ext uri="{FF2B5EF4-FFF2-40B4-BE49-F238E27FC236}">
                <a16:creationId xmlns:a16="http://schemas.microsoft.com/office/drawing/2014/main" id="{4356F2AE-67C3-8604-C86E-07F776FBC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10" y="5625103"/>
            <a:ext cx="1057874" cy="105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43558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tel 1">
            <a:extLst>
              <a:ext uri="{FF2B5EF4-FFF2-40B4-BE49-F238E27FC236}">
                <a16:creationId xmlns:a16="http://schemas.microsoft.com/office/drawing/2014/main" id="{B9FFA23D-7836-3F44-8F14-AB5C40096F7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Plan for i dag</a:t>
            </a:r>
          </a:p>
        </p:txBody>
      </p:sp>
      <p:sp>
        <p:nvSpPr>
          <p:cNvPr id="26626" name="Plassholder for innhold 2">
            <a:extLst>
              <a:ext uri="{FF2B5EF4-FFF2-40B4-BE49-F238E27FC236}">
                <a16:creationId xmlns:a16="http://schemas.microsoft.com/office/drawing/2014/main" id="{4A4C94CE-5F00-D247-A248-1F0E1E6483D0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Siste</a:t>
            </a:r>
            <a:r>
              <a:rPr lang="en-US" altLang="nb-NO" sz="2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del om MT: BLEU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b="1" dirty="0" err="1">
                <a:solidFill>
                  <a:srgbClr val="16A827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Hva</a:t>
            </a:r>
            <a:r>
              <a:rPr altLang="nb-NO" sz="2400" b="1" dirty="0">
                <a:solidFill>
                  <a:srgbClr val="16A827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er </a:t>
            </a:r>
            <a:r>
              <a:rPr lang="nb-NO" altLang="nb-NO" sz="2400" b="1" dirty="0">
                <a:solidFill>
                  <a:srgbClr val="16A827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 samtale</a:t>
            </a:r>
            <a:r>
              <a:rPr altLang="nb-NO" sz="2400" b="1" dirty="0">
                <a:solidFill>
                  <a:srgbClr val="16A827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Prateroboter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Etiske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betrakninger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FDB8C8A-CED9-E34E-87F0-5F8F12C29785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067F8A6-9696-BB4B-B0BA-0C049D73FC55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5" name="ledialogue.jpg" descr="ledialogue.jpg">
            <a:extLst>
              <a:ext uri="{FF2B5EF4-FFF2-40B4-BE49-F238E27FC236}">
                <a16:creationId xmlns:a16="http://schemas.microsoft.com/office/drawing/2014/main" id="{9AFE199A-00DD-4CD1-865C-57C8ABEDB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66516"/>
            <a:ext cx="3096344" cy="3293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8421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tel 1">
            <a:extLst>
              <a:ext uri="{FF2B5EF4-FFF2-40B4-BE49-F238E27FC236}">
                <a16:creationId xmlns:a16="http://schemas.microsoft.com/office/drawing/2014/main" id="{E3DC1277-18A5-FE4F-A1C3-0F698E87740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Turtaking (turn-taking)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B325F9B5-E7D8-7241-90E9-B395BF3284AD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90EC3D7-DCCD-7A4A-BB20-FA232BA9A191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30723" name="Dialogue participants take turns…">
            <a:extLst>
              <a:ext uri="{FF2B5EF4-FFF2-40B4-BE49-F238E27FC236}">
                <a16:creationId xmlns:a16="http://schemas.microsoft.com/office/drawing/2014/main" id="{57D17339-494E-BE46-B1B9-0DBF7E7E4B7A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39175" cy="4302125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600"/>
              </a:spcBef>
              <a:spcAft>
                <a:spcPct val="0"/>
              </a:spcAft>
              <a:defRPr/>
            </a:pP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Deltakerne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i dialog tar </a:t>
            </a:r>
            <a:r>
              <a:rPr altLang="nb-NO" sz="2600" i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turer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:</a:t>
            </a:r>
          </a:p>
          <a:p>
            <a:pPr lvl="1" eaLnBrk="1" hangingPunct="1">
              <a:defRPr/>
            </a:pP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tur = et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kontinuerlig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bidrag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fra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samtalepartner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600"/>
              </a:spcBef>
              <a:spcAft>
                <a:spcPct val="0"/>
              </a:spcAft>
              <a:defRPr/>
            </a:pPr>
            <a:r>
              <a:rPr altLang="nb-NO" sz="26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Turtaking </a:t>
            </a:r>
            <a:r>
              <a:rPr lang="nb-NO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er en beskrivelse av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hvordan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ordet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fordeles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mellom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samtalepartnere</a:t>
            </a:r>
            <a:endParaRPr altLang="nb-NO" sz="26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600"/>
              </a:spcBef>
              <a:spcAft>
                <a:spcPct val="0"/>
              </a:spcAft>
              <a:defRPr/>
            </a:pP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Overraskende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flytende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i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dagligdagssamtaler</a:t>
            </a:r>
            <a:endParaRPr altLang="nb-NO" sz="26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lvl="1" eaLnBrk="1" hangingPunct="1">
              <a:defRPr/>
            </a:pP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Forsøk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å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minimere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både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tomrom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ingen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snakker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)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og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overlapp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flere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snakker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over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hverandre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)</a:t>
            </a:r>
          </a:p>
          <a:p>
            <a:pPr eaLnBrk="1" hangingPunct="1">
              <a:spcBef>
                <a:spcPts val="1600"/>
              </a:spcBef>
              <a:spcAft>
                <a:spcPct val="0"/>
              </a:spcAft>
              <a:defRPr/>
            </a:pP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Intervallet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mellom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turer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er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rundt</a:t>
            </a:r>
            <a:r>
              <a:rPr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250 </a:t>
            </a:r>
            <a:r>
              <a:rPr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ms</a:t>
            </a:r>
            <a:endParaRPr altLang="nb-NO" sz="26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5" name="[Duncan (1972): «Some Signals and Rules for Taking Speaking Turns in Conversations», in Journal of Personality and Social Psychology]">
            <a:extLst>
              <a:ext uri="{FF2B5EF4-FFF2-40B4-BE49-F238E27FC236}">
                <a16:creationId xmlns:a16="http://schemas.microsoft.com/office/drawing/2014/main" id="{FAB5C325-A38E-7A42-BBD6-E300E261514B}"/>
              </a:ext>
            </a:extLst>
          </p:cNvPr>
          <p:cNvSpPr txBox="1"/>
          <p:nvPr/>
        </p:nvSpPr>
        <p:spPr>
          <a:xfrm>
            <a:off x="1331640" y="5589240"/>
            <a:ext cx="7464425" cy="590550"/>
          </a:xfrm>
          <a:prstGeom prst="rect">
            <a:avLst/>
          </a:prstGeom>
          <a:noFill/>
          <a:ln cap="flat">
            <a:noFill/>
          </a:ln>
        </p:spPr>
        <p:txBody>
          <a:bodyPr lIns="35640" tIns="35640" rIns="35640" bIns="35640" anchor="ctr" compatLnSpc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90" kern="0">
                <a:solidFill>
                  <a:srgbClr val="FF4013"/>
                </a:solidFill>
                <a:latin typeface="Arial" pitchFamily="18"/>
                <a:ea typeface="SimSun" pitchFamily="2"/>
                <a:cs typeface="Lucida Sans" pitchFamily="2"/>
              </a:rPr>
              <a:t>[Duncan (1972): «Some Signals and Rules for Taking Speaking Turns in Conversations», in</a:t>
            </a:r>
            <a:r>
              <a:rPr lang="nb-NO" sz="1690" i="1" kern="0">
                <a:solidFill>
                  <a:srgbClr val="FF4013"/>
                </a:solidFill>
                <a:latin typeface="Arial" pitchFamily="18"/>
                <a:ea typeface="SimSun" pitchFamily="2"/>
                <a:cs typeface="Lucida Sans" pitchFamily="2"/>
              </a:rPr>
              <a:t> Journal of Personality and Social Psychology</a:t>
            </a:r>
            <a:r>
              <a:rPr lang="nb-NO" sz="1690" kern="0">
                <a:solidFill>
                  <a:srgbClr val="FF4013"/>
                </a:solidFill>
                <a:latin typeface="Arial" pitchFamily="18"/>
                <a:ea typeface="SimSun" pitchFamily="2"/>
                <a:cs typeface="Lucida Sans" pitchFamily="2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6907631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tel 1">
            <a:extLst>
              <a:ext uri="{FF2B5EF4-FFF2-40B4-BE49-F238E27FC236}">
                <a16:creationId xmlns:a16="http://schemas.microsoft.com/office/drawing/2014/main" id="{0F327E72-4F8C-A142-8738-D86D51D3BCB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Turtaking</a:t>
            </a:r>
          </a:p>
        </p:txBody>
      </p:sp>
      <p:sp>
        <p:nvSpPr>
          <p:cNvPr id="32770" name="Plassholder for innhold 2">
            <a:extLst>
              <a:ext uri="{FF2B5EF4-FFF2-40B4-BE49-F238E27FC236}">
                <a16:creationId xmlns:a16="http://schemas.microsoft.com/office/drawing/2014/main" id="{ADB142CE-9707-AA4E-B586-0F03838B2C6C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484313"/>
            <a:ext cx="8424862" cy="1296987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700"/>
              </a:spcBef>
              <a:spcAft>
                <a:spcPct val="0"/>
              </a:spcAft>
              <a:defRPr/>
            </a:pPr>
            <a:r>
              <a:rPr lang="en-US" altLang="nb-NO" sz="28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Hvordan er turer tildelt (tatt/frigitt)?</a:t>
            </a:r>
          </a:p>
          <a:p>
            <a:pPr eaLnBrk="1" hangingPunct="1">
              <a:spcBef>
                <a:spcPts val="1700"/>
              </a:spcBef>
              <a:spcAft>
                <a:spcPct val="0"/>
              </a:spcAft>
              <a:defRPr/>
            </a:pPr>
            <a:r>
              <a:rPr lang="en-US" altLang="nb-NO" sz="28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Ulike markører: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A447F6-9AED-154E-93A6-9AC09F7492AC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80D528D-9151-B143-BDDB-864C0548B395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32772" name="Bilde 5" descr="Et bilde som inneholder tegning&#10;&#10;Automatisk generert beskrivelse">
            <a:extLst>
              <a:ext uri="{FF2B5EF4-FFF2-40B4-BE49-F238E27FC236}">
                <a16:creationId xmlns:a16="http://schemas.microsoft.com/office/drawing/2014/main" id="{F45CDD2D-B4DB-5140-8CC8-968FC8085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" t="7600" r="51299" b="8398"/>
          <a:stretch>
            <a:fillRect/>
          </a:stretch>
        </p:blipFill>
        <p:spPr bwMode="auto">
          <a:xfrm>
            <a:off x="7040563" y="352425"/>
            <a:ext cx="18478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Bilde 6" descr="Et bilde som inneholder tegning&#10;&#10;Automatisk generert beskrivelse">
            <a:extLst>
              <a:ext uri="{FF2B5EF4-FFF2-40B4-BE49-F238E27FC236}">
                <a16:creationId xmlns:a16="http://schemas.microsoft.com/office/drawing/2014/main" id="{123AFA5E-B31D-DE4E-8949-43D4F7391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4" t="7600" r="5402" b="8398"/>
          <a:stretch>
            <a:fillRect/>
          </a:stretch>
        </p:blipFill>
        <p:spPr bwMode="auto">
          <a:xfrm>
            <a:off x="6896100" y="3448050"/>
            <a:ext cx="1947863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67E90CBE-D8C6-0147-9D5C-FE75B451E5AF}"/>
              </a:ext>
            </a:extLst>
          </p:cNvPr>
          <p:cNvSpPr txBox="1"/>
          <p:nvPr/>
        </p:nvSpPr>
        <p:spPr>
          <a:xfrm>
            <a:off x="203200" y="2768600"/>
            <a:ext cx="6624638" cy="4089400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compatLnSpc="0"/>
          <a:lstStyle/>
          <a:p>
            <a:pPr marL="893880" lvl="1" indent="-419040" eaLnBrk="1" fontAlgn="auto" hangingPunct="1">
              <a:spcBef>
                <a:spcPts val="601"/>
              </a:spcBef>
              <a:spcAft>
                <a:spcPts val="0"/>
              </a:spcAft>
              <a:buSzPct val="100000"/>
              <a:buFontTx/>
              <a:buChar char="▪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Komplett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syntaktisk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/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semantisk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enhet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?</a:t>
            </a:r>
          </a:p>
          <a:p>
            <a:pPr marL="893880" lvl="1" indent="-419040" eaLnBrk="1" fontAlgn="auto" hangingPunct="1">
              <a:spcBef>
                <a:spcPts val="601"/>
              </a:spcBef>
              <a:spcAft>
                <a:spcPts val="0"/>
              </a:spcAft>
              <a:buSzPct val="100000"/>
              <a:buFontTx/>
              <a:buChar char="▪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Dialogstruktur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(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hilsen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  <a:sym typeface="Wingdings" pitchFamily="2" charset="2"/>
              </a:rPr>
              <a:t>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hilsen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spørsmål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  <a:sym typeface="Wingdings" pitchFamily="2" charset="2"/>
              </a:rPr>
              <a:t>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svar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osv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.)</a:t>
            </a:r>
          </a:p>
          <a:p>
            <a:pPr marL="893880" lvl="1" indent="-419040" eaLnBrk="1" fontAlgn="auto" hangingPunct="1">
              <a:spcBef>
                <a:spcPts val="601"/>
              </a:spcBef>
              <a:spcAft>
                <a:spcPts val="0"/>
              </a:spcAft>
              <a:buSzPct val="100000"/>
              <a:buFontTx/>
              <a:buChar char="▪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Intonasjon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(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fallende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intonasjon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signaliserer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ofte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at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turen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er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ferdig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)</a:t>
            </a:r>
          </a:p>
          <a:p>
            <a:pPr marL="893880" lvl="1" indent="-419040" eaLnBrk="1" fontAlgn="auto" hangingPunct="1">
              <a:spcBef>
                <a:spcPts val="601"/>
              </a:spcBef>
              <a:spcAft>
                <a:spcPts val="0"/>
              </a:spcAft>
              <a:buSzPct val="100000"/>
              <a:buFontTx/>
              <a:buChar char="▪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Ikke-verbale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signaler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som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blikk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gester</a:t>
            </a:r>
            <a:endParaRPr lang="en-US" sz="2400" kern="0" dirty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  <a:p>
            <a:pPr marL="893880" lvl="1" indent="-419040" eaLnBrk="1" fontAlgn="auto" hangingPunct="1">
              <a:spcBef>
                <a:spcPts val="601"/>
              </a:spcBef>
              <a:spcAft>
                <a:spcPts val="0"/>
              </a:spcAft>
              <a:buSzPct val="100000"/>
              <a:buFontTx/>
              <a:buChar char="▪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Markører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for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stillhet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og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nøling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som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"eh"       (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utfylte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pauser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≠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fylte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pauser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)</a:t>
            </a:r>
          </a:p>
          <a:p>
            <a:pPr marL="893880" lvl="1" indent="-419040" eaLnBrk="1" fontAlgn="auto" hangingPunct="1">
              <a:spcBef>
                <a:spcPts val="601"/>
              </a:spcBef>
              <a:spcAft>
                <a:spcPts val="0"/>
              </a:spcAft>
              <a:buSzPct val="100000"/>
              <a:buFontTx/>
              <a:buChar char="▪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Sosiale</a:t>
            </a:r>
            <a:r>
              <a:rPr lang="en-US" sz="240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konvensjoner</a:t>
            </a:r>
            <a:endParaRPr lang="en-US" sz="2400" kern="0" dirty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5396304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BBC23B-C81B-E94C-BFF4-FABDF73599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Eksempel av turtaking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70943141-1DB5-0E46-B272-E0EFD2B4C8BA}"/>
              </a:ext>
            </a:extLst>
          </p:cNvPr>
          <p:cNvSpPr txBox="1"/>
          <p:nvPr/>
        </p:nvSpPr>
        <p:spPr>
          <a:xfrm>
            <a:off x="8316416" y="6309323"/>
            <a:ext cx="576068" cy="2880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979D3FE-3A74-2E4C-AE2D-7925A08FC9BE}" type="slidenum">
              <a:rPr sz="1400"/>
              <a:t>15</a:t>
            </a:fld>
            <a:endParaRPr lang="en-GB" sz="11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4BB439A5-00FA-4743-A9CE-DBCDB76D3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817893"/>
              </p:ext>
            </p:extLst>
          </p:nvPr>
        </p:nvGraphicFramePr>
        <p:xfrm>
          <a:off x="607225" y="1490618"/>
          <a:ext cx="7421159" cy="444178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81313">
                  <a:extLst>
                    <a:ext uri="{9D8B030D-6E8A-4147-A177-3AD203B41FA5}">
                      <a16:colId xmlns:a16="http://schemas.microsoft.com/office/drawing/2014/main" val="2503615093"/>
                    </a:ext>
                  </a:extLst>
                </a:gridCol>
                <a:gridCol w="5639846">
                  <a:extLst>
                    <a:ext uri="{9D8B030D-6E8A-4147-A177-3AD203B41FA5}">
                      <a16:colId xmlns:a16="http://schemas.microsoft.com/office/drawing/2014/main" val="2650663228"/>
                    </a:ext>
                  </a:extLst>
                </a:gridCol>
              </a:tblGrid>
              <a:tr h="514340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han vil bo i skogen ?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2249066598"/>
                  </a:ext>
                </a:extLst>
              </a:tr>
              <a:tr h="762326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# altså hvis jeg hadde kommet og sagt " skal vi flytte i skogen ? " så hadde han sagt ja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1048613621"/>
                  </a:ext>
                </a:extLst>
              </a:tr>
              <a:tr h="514340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mm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3645216232"/>
                  </a:ext>
                </a:extLst>
              </a:tr>
              <a:tr h="514340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men jeg vil ikke bo i skogen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1748778951"/>
                  </a:ext>
                </a:extLst>
              </a:tr>
              <a:tr h="514340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nei det skjønner jeg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1363182091"/>
                  </a:ext>
                </a:extLst>
              </a:tr>
              <a:tr h="1107759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 dirty="0">
                          <a:latin typeface="Arial"/>
                          <a:ea typeface="Gill Sans"/>
                          <a:cs typeface="Gill Sans"/>
                        </a:rPr>
                        <a:t>så vi må jo finne et sted som er mellomting og det jeg vil ikke bo utpå landet # i hvilken som </a:t>
                      </a:r>
                    </a:p>
                    <a:p>
                      <a:pPr lvl="0" algn="l" defTabSz="457200"/>
                      <a:r>
                        <a:rPr lang="nb-NO" sz="2100" dirty="0">
                          <a:latin typeface="Arial"/>
                          <a:ea typeface="Gill Sans"/>
                          <a:cs typeface="Gill Sans"/>
                        </a:rPr>
                        <a:t>helst  (uforståelig) ...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3192969737"/>
                  </a:ext>
                </a:extLst>
              </a:tr>
              <a:tr h="514340">
                <a:tc>
                  <a:txBody>
                    <a:bodyPr/>
                    <a:lstStyle/>
                    <a:p>
                      <a:pPr lvl="0" algn="l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 dirty="0">
                          <a:latin typeface="Arial"/>
                          <a:ea typeface="Gill Sans"/>
                          <a:cs typeface="Gill Sans"/>
                        </a:rPr>
                        <a:t>* men det kommer jo an på hvor i skogen da  </a:t>
                      </a:r>
                    </a:p>
                  </a:txBody>
                  <a:tcPr marL="35716" marR="35716" marT="35716" marB="35716"/>
                </a:tc>
                <a:extLst>
                  <a:ext uri="{0D108BD9-81ED-4DB2-BD59-A6C34878D82A}">
                    <a16:rowId xmlns:a16="http://schemas.microsoft.com/office/drawing/2014/main" val="3403013809"/>
                  </a:ext>
                </a:extLst>
              </a:tr>
            </a:tbl>
          </a:graphicData>
        </a:graphic>
      </p:graphicFrame>
      <p:pic>
        <p:nvPicPr>
          <p:cNvPr id="5" name="11.mov" descr="11.mov">
            <a:extLst>
              <a:ext uri="{FF2B5EF4-FFF2-40B4-BE49-F238E27FC236}">
                <a16:creationId xmlns:a16="http://schemas.microsoft.com/office/drawing/2014/main" id="{C7841DE6-04B1-1240-AD21-84F039C3AB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155512" y="6124075"/>
            <a:ext cx="192024" cy="473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D0E4D579-34A4-F44E-B0E6-297602DDC2B0}"/>
              </a:ext>
            </a:extLst>
          </p:cNvPr>
          <p:cNvSpPr txBox="1"/>
          <p:nvPr/>
        </p:nvSpPr>
        <p:spPr>
          <a:xfrm>
            <a:off x="3368100" y="6064901"/>
            <a:ext cx="5284354" cy="5916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716" tIns="35716" rIns="35716" bIns="35716" anchor="ctr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2105"/>
              </a:spcBef>
              <a:spcAft>
                <a:spcPts val="0"/>
              </a:spcAft>
              <a:buNone/>
              <a:tabLst/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[«</a:t>
            </a:r>
            <a:r>
              <a:rPr lang="nb-NO" sz="1688" b="0" i="1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Norske </a:t>
            </a:r>
            <a:r>
              <a:rPr lang="nb-NO" sz="1688" b="0" i="1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talespråkskorpus</a:t>
            </a:r>
            <a:r>
              <a:rPr lang="nb-NO" sz="1688" b="0" i="1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 - Oslo delen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» (</a:t>
            </a:r>
            <a:r>
              <a:rPr lang="nb-NO" sz="1688" b="0" i="0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NoTa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), samlet og annotert av </a:t>
            </a:r>
            <a:r>
              <a:rPr lang="nb-NO" sz="1688" b="0" i="0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Tekstlaboratoriet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62913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tel 1">
            <a:extLst>
              <a:ext uri="{FF2B5EF4-FFF2-40B4-BE49-F238E27FC236}">
                <a16:creationId xmlns:a16="http://schemas.microsoft.com/office/drawing/2014/main" id="{09B3B0AA-1926-414B-8FF1-252BB87BEBC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Språkhandlinger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36866" name="Plassholder for innhold 2">
            <a:extLst>
              <a:ext uri="{FF2B5EF4-FFF2-40B4-BE49-F238E27FC236}">
                <a16:creationId xmlns:a16="http://schemas.microsoft.com/office/drawing/2014/main" id="{A11878A8-A45A-F04F-AE38-531F25ED6C95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6335712" cy="4114800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ytring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handling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utført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av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taleren</a:t>
            </a:r>
            <a:endParaRPr lang="en-US"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Taleren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har et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spesifikt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mål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kanskje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"bare"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å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etablere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eller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opprettholde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et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sosial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kontakt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med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samtalepartnere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)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Ytringer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leder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til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bestemte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i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virkninger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samtalepartnere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eller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verden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forøvrig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)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«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Språk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handling» -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perspektiv</a:t>
            </a:r>
            <a:endParaRPr lang="en-US"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085407-E054-914E-8A41-BD25D7638714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2728881-82D2-264F-BBA6-330D5AFA55C6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grpSp>
        <p:nvGrpSpPr>
          <p:cNvPr id="36868" name="Grupper">
            <a:extLst>
              <a:ext uri="{FF2B5EF4-FFF2-40B4-BE49-F238E27FC236}">
                <a16:creationId xmlns:a16="http://schemas.microsoft.com/office/drawing/2014/main" id="{D61C9100-8562-1C4F-B942-182A761B2502}"/>
              </a:ext>
            </a:extLst>
          </p:cNvPr>
          <p:cNvGrpSpPr>
            <a:grpSpLocks/>
          </p:cNvGrpSpPr>
          <p:nvPr/>
        </p:nvGrpSpPr>
        <p:grpSpPr bwMode="auto">
          <a:xfrm>
            <a:off x="6972300" y="644525"/>
            <a:ext cx="2005013" cy="2614613"/>
            <a:chOff x="6972120" y="644760"/>
            <a:chExt cx="2005200" cy="2614319"/>
          </a:xfrm>
        </p:grpSpPr>
        <p:pic>
          <p:nvPicPr>
            <p:cNvPr id="36873" name="austin1.jpg" descr="austin1.jpg">
              <a:extLst>
                <a:ext uri="{FF2B5EF4-FFF2-40B4-BE49-F238E27FC236}">
                  <a16:creationId xmlns:a16="http://schemas.microsoft.com/office/drawing/2014/main" id="{FF26E326-0657-204A-BEEB-7FA6185980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039" y="644760"/>
              <a:ext cx="1535760" cy="2038319"/>
            </a:xfrm>
            <a:prstGeom prst="rect">
              <a:avLst/>
            </a:prstGeom>
            <a:noFill/>
            <a:ln>
              <a:noFill/>
            </a:ln>
            <a:effectLst>
              <a:outerShdw dist="76368" dir="2700000" algn="tl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J.L. Austin (1911-1960)…">
              <a:extLst>
                <a:ext uri="{FF2B5EF4-FFF2-40B4-BE49-F238E27FC236}">
                  <a16:creationId xmlns:a16="http://schemas.microsoft.com/office/drawing/2014/main" id="{521E88D2-F307-DD4C-AA43-C8B333D37510}"/>
                </a:ext>
              </a:extLst>
            </p:cNvPr>
            <p:cNvSpPr txBox="1"/>
            <p:nvPr/>
          </p:nvSpPr>
          <p:spPr>
            <a:xfrm>
              <a:off x="6972120" y="2754311"/>
              <a:ext cx="2005200" cy="504768"/>
            </a:xfrm>
            <a:prstGeom prst="rect">
              <a:avLst/>
            </a:prstGeom>
            <a:noFill/>
            <a:ln cap="flat">
              <a:noFill/>
            </a:ln>
          </p:spPr>
          <p:txBody>
            <a:bodyPr wrap="none"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1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J.L. Austin (1911-1960)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1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språkfilosof</a:t>
              </a:r>
            </a:p>
          </p:txBody>
        </p:sp>
      </p:grpSp>
      <p:grpSp>
        <p:nvGrpSpPr>
          <p:cNvPr id="36869" name="Grupper">
            <a:extLst>
              <a:ext uri="{FF2B5EF4-FFF2-40B4-BE49-F238E27FC236}">
                <a16:creationId xmlns:a16="http://schemas.microsoft.com/office/drawing/2014/main" id="{F0897C33-0A3C-A546-B934-571CB88E96F4}"/>
              </a:ext>
            </a:extLst>
          </p:cNvPr>
          <p:cNvGrpSpPr>
            <a:grpSpLocks/>
          </p:cNvGrpSpPr>
          <p:nvPr/>
        </p:nvGrpSpPr>
        <p:grpSpPr bwMode="auto">
          <a:xfrm>
            <a:off x="7016750" y="3749675"/>
            <a:ext cx="1997075" cy="2341563"/>
            <a:chOff x="7016039" y="3749400"/>
            <a:chExt cx="1997280" cy="2342159"/>
          </a:xfrm>
        </p:grpSpPr>
        <p:pic>
          <p:nvPicPr>
            <p:cNvPr id="36871" name="Searle.jpg" descr="Searle.jpg">
              <a:extLst>
                <a:ext uri="{FF2B5EF4-FFF2-40B4-BE49-F238E27FC236}">
                  <a16:creationId xmlns:a16="http://schemas.microsoft.com/office/drawing/2014/main" id="{95599910-1CBA-5E48-BE3B-C341D902E7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1600" y="3749400"/>
              <a:ext cx="1535760" cy="1803960"/>
            </a:xfrm>
            <a:prstGeom prst="rect">
              <a:avLst/>
            </a:prstGeom>
            <a:noFill/>
            <a:ln>
              <a:noFill/>
            </a:ln>
            <a:effectLst>
              <a:outerShdw dist="76368" dir="2700000" algn="tl" rotWithShape="0">
                <a:srgbClr val="000000">
                  <a:alpha val="7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J. Searle (1932, - )…">
              <a:extLst>
                <a:ext uri="{FF2B5EF4-FFF2-40B4-BE49-F238E27FC236}">
                  <a16:creationId xmlns:a16="http://schemas.microsoft.com/office/drawing/2014/main" id="{D607C43E-222D-0C40-A4C3-B96238A67A32}"/>
                </a:ext>
              </a:extLst>
            </p:cNvPr>
            <p:cNvSpPr txBox="1"/>
            <p:nvPr/>
          </p:nvSpPr>
          <p:spPr>
            <a:xfrm>
              <a:off x="7016039" y="5586606"/>
              <a:ext cx="1997280" cy="504953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1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J. Searle (1932, - )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41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språkfilosof</a:t>
              </a:r>
            </a:p>
          </p:txBody>
        </p:sp>
      </p:grpSp>
      <p:sp>
        <p:nvSpPr>
          <p:cNvPr id="11" name="[J. L. Austin (1955), How to do things with words.]">
            <a:extLst>
              <a:ext uri="{FF2B5EF4-FFF2-40B4-BE49-F238E27FC236}">
                <a16:creationId xmlns:a16="http://schemas.microsoft.com/office/drawing/2014/main" id="{62D03CD3-40AB-FF49-84F2-D79ABEBB7C52}"/>
              </a:ext>
            </a:extLst>
          </p:cNvPr>
          <p:cNvSpPr txBox="1"/>
          <p:nvPr/>
        </p:nvSpPr>
        <p:spPr>
          <a:xfrm>
            <a:off x="1787525" y="6121400"/>
            <a:ext cx="5035550" cy="331788"/>
          </a:xfrm>
          <a:prstGeom prst="rect">
            <a:avLst/>
          </a:prstGeom>
          <a:noFill/>
          <a:ln cap="flat">
            <a:noFill/>
          </a:ln>
        </p:spPr>
        <p:txBody>
          <a:bodyPr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2106"/>
              </a:spcBef>
              <a:spcAft>
                <a:spcPts val="0"/>
              </a:spcAft>
              <a:defRPr/>
            </a:pPr>
            <a:r>
              <a:rPr lang="nb-NO" sz="1690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[J. L. Austin (1955), </a:t>
            </a:r>
            <a:r>
              <a:rPr lang="nb-NO" sz="1690" i="1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How to do things with words</a:t>
            </a:r>
            <a:r>
              <a:rPr lang="nb-NO" sz="1690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.]</a:t>
            </a:r>
          </a:p>
        </p:txBody>
      </p:sp>
    </p:spTree>
    <p:extLst>
      <p:ext uri="{BB962C8B-B14F-4D97-AF65-F5344CB8AC3E}">
        <p14:creationId xmlns:p14="http://schemas.microsoft.com/office/powerpoint/2010/main" val="4202218254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tel 1">
            <a:extLst>
              <a:ext uri="{FF2B5EF4-FFF2-40B4-BE49-F238E27FC236}">
                <a16:creationId xmlns:a16="http://schemas.microsoft.com/office/drawing/2014/main" id="{65BFF0E8-3E15-1141-BDEB-08D8E087FF8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Språkhandlinger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38914" name="Plassholder for innhold 2">
            <a:extLst>
              <a:ext uri="{FF2B5EF4-FFF2-40B4-BE49-F238E27FC236}">
                <a16:creationId xmlns:a16="http://schemas.microsoft.com/office/drawing/2014/main" id="{48E7E5C4-9E87-C242-A210-602242CAEF91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155575" y="4075113"/>
            <a:ext cx="8736013" cy="2490787"/>
          </a:xfrm>
          <a:solidFill>
            <a:srgbClr val="FFFFFF"/>
          </a:solidFill>
        </p:spPr>
        <p:txBody>
          <a:bodyPr lIns="91440" tIns="45720" rIns="91440" bIns="45720"/>
          <a:lstStyle/>
          <a:p>
            <a:pPr eaLnBrk="1" hangingPunct="1">
              <a:spcBef>
                <a:spcPts val="1738"/>
              </a:spcBef>
              <a:spcAft>
                <a:spcPct val="0"/>
              </a:spcAft>
              <a:defRPr/>
            </a:pP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Morens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reaksjonen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har et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bestemt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i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formål</a:t>
            </a:r>
            <a:r>
              <a:rPr lang="en-US" altLang="nb-NO" sz="2600" i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nemlig</a:t>
            </a:r>
            <a:r>
              <a:rPr lang="en-US" altLang="nb-NO" sz="2600" i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å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formidle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hennes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forbauselse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/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sinne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og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stoppe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Calvin</a:t>
            </a:r>
          </a:p>
          <a:p>
            <a:pPr eaLnBrk="1" hangingPunct="1">
              <a:spcBef>
                <a:spcPts val="1738"/>
              </a:spcBef>
              <a:spcAft>
                <a:spcPct val="0"/>
              </a:spcAft>
              <a:defRPr/>
            </a:pP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Spørsmålet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hennes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leder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til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bestemte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6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virkninger</a:t>
            </a:r>
            <a:r>
              <a:rPr lang="en-US" altLang="nb-NO" sz="26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:</a:t>
            </a:r>
          </a:p>
          <a:p>
            <a:pPr lvl="1" eaLnBrk="1" hangingPunct="1">
              <a:spcBef>
                <a:spcPts val="1738"/>
              </a:spcBef>
              <a:defRPr/>
            </a:pP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psykologisk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reaksjon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fra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Calvin (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overraskelse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)</a:t>
            </a:r>
          </a:p>
          <a:p>
            <a:pPr lvl="1" eaLnBrk="1" hangingPunct="1">
              <a:spcBef>
                <a:spcPts val="0"/>
              </a:spcBef>
              <a:defRPr/>
            </a:pP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+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virkning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selve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verdenen</a:t>
            </a:r>
            <a:r>
              <a:rPr lang="en-US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(Calvin stopper)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29CD76-B63F-8440-BBCF-672C939564BF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1AA5E92F-C060-3B47-89E3-5A7FC72C0C71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38916" name="hobbes.gif" descr="hobbes.gif">
            <a:extLst>
              <a:ext uri="{FF2B5EF4-FFF2-40B4-BE49-F238E27FC236}">
                <a16:creationId xmlns:a16="http://schemas.microsoft.com/office/drawing/2014/main" id="{A8225A08-7057-594E-BF7D-6EF4C9A3F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1508125"/>
            <a:ext cx="7216775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286034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tel 1">
            <a:extLst>
              <a:ext uri="{FF2B5EF4-FFF2-40B4-BE49-F238E27FC236}">
                <a16:creationId xmlns:a16="http://schemas.microsoft.com/office/drawing/2014/main" id="{933D28B8-905E-5C46-B8D7-B7B9595D0357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Grounding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70F806-FCEE-314B-8B84-94840658E4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2413" y="1524000"/>
            <a:ext cx="5934075" cy="4114800"/>
          </a:xfrm>
        </p:spPr>
        <p:txBody>
          <a:bodyPr lIns="91440" tIns="45720" rIns="91440" bIns="45720">
            <a:noAutofit/>
          </a:bodyPr>
          <a:lstStyle/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 dirty="0"/>
              <a:t>Dialog </a:t>
            </a:r>
            <a:r>
              <a:rPr lang="en-US" sz="2670" kern="0" dirty="0" err="1"/>
              <a:t>er</a:t>
            </a:r>
            <a:r>
              <a:rPr lang="en-US" sz="2670" kern="0" dirty="0"/>
              <a:t> et </a:t>
            </a:r>
            <a:r>
              <a:rPr lang="en-US" sz="2670" u="sng" kern="0" dirty="0" err="1"/>
              <a:t>samarbeid</a:t>
            </a:r>
            <a:r>
              <a:rPr lang="en-US" sz="2670" kern="0" dirty="0"/>
              <a:t> </a:t>
            </a:r>
            <a:r>
              <a:rPr lang="en-US" sz="2670" kern="0" dirty="0" err="1"/>
              <a:t>mellom</a:t>
            </a:r>
            <a:r>
              <a:rPr lang="en-US" sz="2670" kern="0" dirty="0"/>
              <a:t> </a:t>
            </a:r>
            <a:r>
              <a:rPr lang="en-US" sz="2670" kern="0" dirty="0" err="1"/>
              <a:t>deltakerne</a:t>
            </a:r>
            <a:r>
              <a:rPr lang="en-US" sz="2670" kern="0" dirty="0"/>
              <a:t> i </a:t>
            </a:r>
            <a:r>
              <a:rPr lang="en-US" sz="2670" kern="0" dirty="0" err="1"/>
              <a:t>samtalen</a:t>
            </a:r>
            <a:endParaRPr lang="en-US" sz="2670" kern="0" dirty="0"/>
          </a:p>
          <a:p>
            <a:pPr marL="893880" lvl="1" indent="-419040" eaLnBrk="1" fontAlgn="auto" hangingPunct="1">
              <a:spcBef>
                <a:spcPts val="1599"/>
              </a:spcBef>
              <a:spcAft>
                <a:spcPts val="0"/>
              </a:spcAft>
              <a:defRPr/>
            </a:pPr>
            <a:r>
              <a:rPr lang="en-US" sz="2470" dirty="0" err="1"/>
              <a:t>Trenger</a:t>
            </a:r>
            <a:r>
              <a:rPr lang="en-US" sz="2470" dirty="0"/>
              <a:t> </a:t>
            </a:r>
            <a:r>
              <a:rPr lang="en-US" sz="2470" dirty="0" err="1"/>
              <a:t>å</a:t>
            </a:r>
            <a:r>
              <a:rPr lang="en-US" sz="2470" dirty="0"/>
              <a:t> </a:t>
            </a:r>
            <a:r>
              <a:rPr lang="en-US" sz="2470" dirty="0" err="1"/>
              <a:t>sikre</a:t>
            </a:r>
            <a:r>
              <a:rPr lang="en-US" sz="2470" dirty="0"/>
              <a:t> </a:t>
            </a:r>
            <a:r>
              <a:rPr lang="en-US" sz="2470" dirty="0" err="1"/>
              <a:t>gjensidig</a:t>
            </a:r>
            <a:r>
              <a:rPr lang="en-US" sz="2470" dirty="0"/>
              <a:t> </a:t>
            </a:r>
            <a:r>
              <a:rPr lang="en-US" sz="2470" dirty="0" err="1"/>
              <a:t>forståelse</a:t>
            </a:r>
            <a:r>
              <a:rPr lang="en-US" sz="2470" dirty="0"/>
              <a:t> – "vi </a:t>
            </a:r>
            <a:r>
              <a:rPr lang="en-US" sz="2470" dirty="0" err="1"/>
              <a:t>er</a:t>
            </a:r>
            <a:r>
              <a:rPr lang="en-US" sz="2470" dirty="0"/>
              <a:t> </a:t>
            </a:r>
            <a:r>
              <a:rPr lang="en-US" sz="2470" dirty="0" err="1"/>
              <a:t>på</a:t>
            </a:r>
            <a:r>
              <a:rPr lang="en-US" sz="2470" dirty="0"/>
              <a:t> </a:t>
            </a:r>
            <a:r>
              <a:rPr lang="en-US" sz="2470" dirty="0" err="1"/>
              <a:t>samme</a:t>
            </a:r>
            <a:r>
              <a:rPr lang="en-US" sz="2470" dirty="0"/>
              <a:t> </a:t>
            </a:r>
            <a:r>
              <a:rPr lang="en-US" sz="2470" dirty="0" err="1"/>
              <a:t>linje</a:t>
            </a:r>
            <a:r>
              <a:rPr lang="en-US" sz="2470" dirty="0"/>
              <a:t>"</a:t>
            </a:r>
          </a:p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 dirty="0" err="1"/>
              <a:t>Gradvis</a:t>
            </a:r>
            <a:r>
              <a:rPr lang="en-US" sz="2670" kern="0" dirty="0"/>
              <a:t> </a:t>
            </a:r>
            <a:r>
              <a:rPr lang="en-US" sz="2670" kern="0" dirty="0" err="1"/>
              <a:t>utvidelse</a:t>
            </a:r>
            <a:r>
              <a:rPr lang="en-US" sz="2670" kern="0" dirty="0"/>
              <a:t> </a:t>
            </a:r>
            <a:r>
              <a:rPr lang="en-US" sz="2670" kern="0" dirty="0" err="1"/>
              <a:t>og</a:t>
            </a:r>
            <a:r>
              <a:rPr lang="en-US" sz="2670" kern="0" dirty="0"/>
              <a:t> </a:t>
            </a:r>
            <a:r>
              <a:rPr lang="en-US" sz="2670" kern="0" dirty="0" err="1"/>
              <a:t>berikelse</a:t>
            </a:r>
            <a:r>
              <a:rPr lang="en-US" sz="2670" kern="0" dirty="0"/>
              <a:t> av </a:t>
            </a:r>
            <a:r>
              <a:rPr lang="en-US" sz="2670" kern="0" dirty="0" err="1"/>
              <a:t>vår</a:t>
            </a:r>
            <a:r>
              <a:rPr lang="en-US" sz="2670" kern="0" dirty="0"/>
              <a:t> "common ground"</a:t>
            </a:r>
          </a:p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 dirty="0"/>
              <a:t>"common ground" = </a:t>
            </a:r>
            <a:r>
              <a:rPr lang="en-US" sz="2670" kern="0" dirty="0" err="1"/>
              <a:t>kunnskap</a:t>
            </a:r>
            <a:r>
              <a:rPr lang="en-US" sz="2670" kern="0" dirty="0"/>
              <a:t> </a:t>
            </a:r>
            <a:r>
              <a:rPr lang="en-US" sz="2670" kern="0" dirty="0" err="1"/>
              <a:t>som</a:t>
            </a:r>
            <a:r>
              <a:rPr lang="en-US" sz="2670" kern="0" dirty="0"/>
              <a:t> </a:t>
            </a:r>
            <a:r>
              <a:rPr lang="en-US" sz="2670" kern="0" dirty="0" err="1"/>
              <a:t>er</a:t>
            </a:r>
            <a:r>
              <a:rPr lang="en-US" sz="2670" kern="0" dirty="0"/>
              <a:t> </a:t>
            </a:r>
            <a:r>
              <a:rPr lang="en-US" sz="2670" kern="0" dirty="0" err="1"/>
              <a:t>felles</a:t>
            </a:r>
            <a:r>
              <a:rPr lang="en-US" sz="2670" kern="0" dirty="0"/>
              <a:t> for </a:t>
            </a:r>
            <a:r>
              <a:rPr lang="en-US" sz="2670" kern="0" dirty="0" err="1"/>
              <a:t>samtaledeltakerne</a:t>
            </a:r>
            <a:endParaRPr lang="en-US" sz="2670" kern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3918D5D-BB4E-1041-A018-A2047BBCF950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1B9E839-931E-DE42-A490-2E9BCB25451D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5" name="Speaker A’s knowledge">
            <a:extLst>
              <a:ext uri="{FF2B5EF4-FFF2-40B4-BE49-F238E27FC236}">
                <a16:creationId xmlns:a16="http://schemas.microsoft.com/office/drawing/2014/main" id="{31F2076F-38F0-2C40-8C01-0670E5EDA179}"/>
              </a:ext>
            </a:extLst>
          </p:cNvPr>
          <p:cNvSpPr/>
          <p:nvPr/>
        </p:nvSpPr>
        <p:spPr>
          <a:xfrm>
            <a:off x="6500813" y="857250"/>
            <a:ext cx="2463800" cy="364331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0"/>
              <a:gd name="f10" fmla="abs f4"/>
              <a:gd name="f11" fmla="abs f5"/>
              <a:gd name="f12" fmla="abs f6"/>
              <a:gd name="f13" fmla="+- 2700000 f2 0"/>
              <a:gd name="f14" fmla="*/ f9 f1 1"/>
              <a:gd name="f15" fmla="?: f10 f4 1"/>
              <a:gd name="f16" fmla="?: f11 f5 1"/>
              <a:gd name="f17" fmla="?: f12 f6 1"/>
              <a:gd name="f18" fmla="+- f13 0 f2"/>
              <a:gd name="f19" fmla="*/ f14 1 f3"/>
              <a:gd name="f20" fmla="*/ f15 1 21600"/>
              <a:gd name="f21" fmla="*/ f16 1 21600"/>
              <a:gd name="f22" fmla="*/ 21600 f15 1"/>
              <a:gd name="f23" fmla="*/ 21600 f16 1"/>
              <a:gd name="f24" fmla="+- f18 f2 0"/>
              <a:gd name="f25" fmla="+- f19 0 f2"/>
              <a:gd name="f26" fmla="min f21 f20"/>
              <a:gd name="f27" fmla="*/ f22 1 f17"/>
              <a:gd name="f28" fmla="*/ f23 1 f17"/>
              <a:gd name="f29" fmla="*/ f24 f8 1"/>
              <a:gd name="f30" fmla="val f27"/>
              <a:gd name="f31" fmla="val f28"/>
              <a:gd name="f32" fmla="*/ f29 1 f1"/>
              <a:gd name="f33" fmla="*/ f7 f26 1"/>
              <a:gd name="f34" fmla="+- f31 0 f7"/>
              <a:gd name="f35" fmla="+- f30 0 f7"/>
              <a:gd name="f36" fmla="+- 0 0 f32"/>
              <a:gd name="f37" fmla="*/ f34 1 2"/>
              <a:gd name="f38" fmla="*/ f35 1 2"/>
              <a:gd name="f39" fmla="+- 0 0 f36"/>
              <a:gd name="f40" fmla="+- f7 f37 0"/>
              <a:gd name="f41" fmla="+- f7 f38 0"/>
              <a:gd name="f42" fmla="*/ f39 f1 1"/>
              <a:gd name="f43" fmla="*/ f38 f26 1"/>
              <a:gd name="f44" fmla="*/ f37 f26 1"/>
              <a:gd name="f45" fmla="*/ f42 1 f8"/>
              <a:gd name="f46" fmla="*/ f40 f26 1"/>
              <a:gd name="f47" fmla="+- f45 0 f2"/>
              <a:gd name="f48" fmla="cos 1 f47"/>
              <a:gd name="f49" fmla="sin 1 f47"/>
              <a:gd name="f50" fmla="+- 0 0 f48"/>
              <a:gd name="f51" fmla="+- 0 0 f49"/>
              <a:gd name="f52" fmla="+- 0 0 f50"/>
              <a:gd name="f53" fmla="+- 0 0 f51"/>
              <a:gd name="f54" fmla="val f52"/>
              <a:gd name="f55" fmla="val f53"/>
              <a:gd name="f56" fmla="*/ f54 f38 1"/>
              <a:gd name="f57" fmla="*/ f55 f37 1"/>
              <a:gd name="f58" fmla="+- f41 0 f56"/>
              <a:gd name="f59" fmla="+- f41 f56 0"/>
              <a:gd name="f60" fmla="+- f40 0 f57"/>
              <a:gd name="f61" fmla="+- f40 f57 0"/>
              <a:gd name="f62" fmla="*/ f58 f26 1"/>
              <a:gd name="f63" fmla="*/ f60 f26 1"/>
              <a:gd name="f64" fmla="*/ f59 f26 1"/>
              <a:gd name="f65" fmla="*/ f61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62" y="f63"/>
              </a:cxn>
              <a:cxn ang="f25">
                <a:pos x="f62" y="f65"/>
              </a:cxn>
              <a:cxn ang="f25">
                <a:pos x="f64" y="f65"/>
              </a:cxn>
              <a:cxn ang="f25">
                <a:pos x="f64" y="f63"/>
              </a:cxn>
            </a:cxnLst>
            <a:rect l="f62" t="f63" r="f64" b="f65"/>
            <a:pathLst>
              <a:path>
                <a:moveTo>
                  <a:pt x="f33" y="f46"/>
                </a:moveTo>
                <a:arcTo wR="f43" hR="f44" stAng="f1" swAng="f0"/>
                <a:close/>
              </a:path>
            </a:pathLst>
          </a:custGeom>
          <a:solidFill>
            <a:srgbClr val="84AEFF">
              <a:alpha val="47000"/>
            </a:srgbClr>
          </a:solidFill>
          <a:ln w="25560" cap="flat">
            <a:solidFill>
              <a:srgbClr val="000000">
                <a:alpha val="47000"/>
              </a:srgbClr>
            </a:solidFill>
            <a:prstDash val="solid"/>
            <a:miter/>
          </a:ln>
        </p:spPr>
        <p:txBody>
          <a:bodyPr lIns="35640" tIns="35640" rIns="35640" bIns="35640" anchor="ctr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39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Kunnskap fra person 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390" kern="0" dirty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810" kern="0" dirty="0">
              <a:solidFill>
                <a:srgbClr val="000000"/>
              </a:solidFill>
              <a:effectLst>
                <a:outerShdw dist="17961" dir="2700000">
                  <a:scrgbClr r="0" g="0" b="0"/>
                </a:outerShdw>
              </a:effectLst>
              <a:latin typeface="Arial" pitchFamily="18"/>
              <a:ea typeface="SimSun" pitchFamily="2"/>
              <a:cs typeface="Lucida Sans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810" kern="0" dirty="0">
              <a:solidFill>
                <a:srgbClr val="000000"/>
              </a:solidFill>
              <a:effectLst>
                <a:outerShdw dist="17961" dir="2700000">
                  <a:scrgbClr r="0" g="0" b="0"/>
                </a:outerShdw>
              </a:effectLst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6" name="Speaker B’s knowledge">
            <a:extLst>
              <a:ext uri="{FF2B5EF4-FFF2-40B4-BE49-F238E27FC236}">
                <a16:creationId xmlns:a16="http://schemas.microsoft.com/office/drawing/2014/main" id="{FEC87F48-994B-4646-AE39-8AEA677228FE}"/>
              </a:ext>
            </a:extLst>
          </p:cNvPr>
          <p:cNvSpPr/>
          <p:nvPr/>
        </p:nvSpPr>
        <p:spPr>
          <a:xfrm>
            <a:off x="6402641" y="3190272"/>
            <a:ext cx="2463800" cy="346392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0"/>
              <a:gd name="f10" fmla="abs f4"/>
              <a:gd name="f11" fmla="abs f5"/>
              <a:gd name="f12" fmla="abs f6"/>
              <a:gd name="f13" fmla="+- 2700000 f2 0"/>
              <a:gd name="f14" fmla="*/ f9 f1 1"/>
              <a:gd name="f15" fmla="?: f10 f4 1"/>
              <a:gd name="f16" fmla="?: f11 f5 1"/>
              <a:gd name="f17" fmla="?: f12 f6 1"/>
              <a:gd name="f18" fmla="+- f13 0 f2"/>
              <a:gd name="f19" fmla="*/ f14 1 f3"/>
              <a:gd name="f20" fmla="*/ f15 1 21600"/>
              <a:gd name="f21" fmla="*/ f16 1 21600"/>
              <a:gd name="f22" fmla="*/ 21600 f15 1"/>
              <a:gd name="f23" fmla="*/ 21600 f16 1"/>
              <a:gd name="f24" fmla="+- f18 f2 0"/>
              <a:gd name="f25" fmla="+- f19 0 f2"/>
              <a:gd name="f26" fmla="min f21 f20"/>
              <a:gd name="f27" fmla="*/ f22 1 f17"/>
              <a:gd name="f28" fmla="*/ f23 1 f17"/>
              <a:gd name="f29" fmla="*/ f24 f8 1"/>
              <a:gd name="f30" fmla="val f27"/>
              <a:gd name="f31" fmla="val f28"/>
              <a:gd name="f32" fmla="*/ f29 1 f1"/>
              <a:gd name="f33" fmla="*/ f7 f26 1"/>
              <a:gd name="f34" fmla="+- f31 0 f7"/>
              <a:gd name="f35" fmla="+- f30 0 f7"/>
              <a:gd name="f36" fmla="+- 0 0 f32"/>
              <a:gd name="f37" fmla="*/ f34 1 2"/>
              <a:gd name="f38" fmla="*/ f35 1 2"/>
              <a:gd name="f39" fmla="+- 0 0 f36"/>
              <a:gd name="f40" fmla="+- f7 f37 0"/>
              <a:gd name="f41" fmla="+- f7 f38 0"/>
              <a:gd name="f42" fmla="*/ f39 f1 1"/>
              <a:gd name="f43" fmla="*/ f38 f26 1"/>
              <a:gd name="f44" fmla="*/ f37 f26 1"/>
              <a:gd name="f45" fmla="*/ f42 1 f8"/>
              <a:gd name="f46" fmla="*/ f40 f26 1"/>
              <a:gd name="f47" fmla="+- f45 0 f2"/>
              <a:gd name="f48" fmla="cos 1 f47"/>
              <a:gd name="f49" fmla="sin 1 f47"/>
              <a:gd name="f50" fmla="+- 0 0 f48"/>
              <a:gd name="f51" fmla="+- 0 0 f49"/>
              <a:gd name="f52" fmla="+- 0 0 f50"/>
              <a:gd name="f53" fmla="+- 0 0 f51"/>
              <a:gd name="f54" fmla="val f52"/>
              <a:gd name="f55" fmla="val f53"/>
              <a:gd name="f56" fmla="*/ f54 f38 1"/>
              <a:gd name="f57" fmla="*/ f55 f37 1"/>
              <a:gd name="f58" fmla="+- f41 0 f56"/>
              <a:gd name="f59" fmla="+- f41 f56 0"/>
              <a:gd name="f60" fmla="+- f40 0 f57"/>
              <a:gd name="f61" fmla="+- f40 f57 0"/>
              <a:gd name="f62" fmla="*/ f58 f26 1"/>
              <a:gd name="f63" fmla="*/ f60 f26 1"/>
              <a:gd name="f64" fmla="*/ f59 f26 1"/>
              <a:gd name="f65" fmla="*/ f61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62" y="f63"/>
              </a:cxn>
              <a:cxn ang="f25">
                <a:pos x="f62" y="f65"/>
              </a:cxn>
              <a:cxn ang="f25">
                <a:pos x="f64" y="f65"/>
              </a:cxn>
              <a:cxn ang="f25">
                <a:pos x="f64" y="f63"/>
              </a:cxn>
            </a:cxnLst>
            <a:rect l="f62" t="f63" r="f64" b="f65"/>
            <a:pathLst>
              <a:path>
                <a:moveTo>
                  <a:pt x="f33" y="f46"/>
                </a:moveTo>
                <a:arcTo wR="f43" hR="f44" stAng="f1" swAng="f0"/>
                <a:close/>
              </a:path>
            </a:pathLst>
          </a:custGeom>
          <a:solidFill>
            <a:srgbClr val="FFE7C0">
              <a:alpha val="41000"/>
            </a:srgbClr>
          </a:solidFill>
          <a:ln w="25560" cap="flat">
            <a:solidFill>
              <a:srgbClr val="000000">
                <a:alpha val="41000"/>
              </a:srgbClr>
            </a:solidFill>
            <a:prstDash val="solid"/>
            <a:miter/>
          </a:ln>
        </p:spPr>
        <p:txBody>
          <a:bodyPr lIns="35640" tIns="35640" rIns="35640" bIns="35640" anchor="ctr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810" kern="0">
              <a:solidFill>
                <a:srgbClr val="000000"/>
              </a:solidFill>
              <a:effectLst>
                <a:outerShdw dist="17961" dir="2700000">
                  <a:scrgbClr r="0" g="0" b="0"/>
                </a:outerShdw>
              </a:effectLst>
              <a:latin typeface="Arial" pitchFamily="18"/>
              <a:ea typeface="SimSun" pitchFamily="2"/>
              <a:cs typeface="Lucida Sans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810" kern="0">
              <a:solidFill>
                <a:srgbClr val="000000"/>
              </a:solidFill>
              <a:effectLst>
                <a:outerShdw dist="17961" dir="2700000">
                  <a:scrgbClr r="0" g="0" b="0"/>
                </a:outerShdw>
              </a:effectLst>
              <a:latin typeface="Arial" pitchFamily="18"/>
              <a:ea typeface="SimSun" pitchFamily="2"/>
              <a:cs typeface="Lucida Sans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390" kern="0">
              <a:solidFill>
                <a:srgbClr val="000000"/>
              </a:solidFill>
              <a:effectLst>
                <a:outerShdw dist="17961" dir="2700000">
                  <a:scrgbClr r="0" g="0" b="0"/>
                </a:outerShdw>
              </a:effectLst>
              <a:latin typeface="Arial" pitchFamily="18"/>
              <a:ea typeface="SimSun" pitchFamily="2"/>
              <a:cs typeface="Lucida Sans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390" kern="0">
              <a:solidFill>
                <a:srgbClr val="000000"/>
              </a:solidFill>
              <a:effectLst>
                <a:outerShdw dist="17961" dir="2700000">
                  <a:scrgbClr r="0" g="0" b="0"/>
                </a:outerShdw>
              </a:effectLst>
              <a:latin typeface="Arial" pitchFamily="18"/>
              <a:ea typeface="SimSun" pitchFamily="2"/>
              <a:cs typeface="Lucida Sans" pitchFamily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390" kern="0">
                <a:solidFill>
                  <a:srgbClr val="0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18"/>
                <a:ea typeface="SimSun" pitchFamily="2"/>
                <a:cs typeface="Lucida Sans" pitchFamily="2"/>
              </a:rPr>
              <a:t>Kunnskap fra person B</a:t>
            </a:r>
          </a:p>
        </p:txBody>
      </p:sp>
      <p:sp>
        <p:nvSpPr>
          <p:cNvPr id="7" name="Common…">
            <a:extLst>
              <a:ext uri="{FF2B5EF4-FFF2-40B4-BE49-F238E27FC236}">
                <a16:creationId xmlns:a16="http://schemas.microsoft.com/office/drawing/2014/main" id="{C8152328-6B7D-D946-80AB-D8B364F0C4BD}"/>
              </a:ext>
            </a:extLst>
          </p:cNvPr>
          <p:cNvSpPr txBox="1"/>
          <p:nvPr/>
        </p:nvSpPr>
        <p:spPr>
          <a:xfrm>
            <a:off x="7027863" y="3370263"/>
            <a:ext cx="1406525" cy="809625"/>
          </a:xfrm>
          <a:prstGeom prst="rect">
            <a:avLst/>
          </a:prstGeom>
          <a:noFill/>
          <a:ln cap="flat">
            <a:noFill/>
          </a:ln>
        </p:spPr>
        <p:txBody>
          <a:bodyPr wrap="none"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Common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240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ground</a:t>
            </a:r>
          </a:p>
        </p:txBody>
      </p:sp>
      <p:grpSp>
        <p:nvGrpSpPr>
          <p:cNvPr id="43015" name="Grupper">
            <a:extLst>
              <a:ext uri="{FF2B5EF4-FFF2-40B4-BE49-F238E27FC236}">
                <a16:creationId xmlns:a16="http://schemas.microsoft.com/office/drawing/2014/main" id="{BD7003EF-ADB2-3646-82C8-0F98417BBD84}"/>
              </a:ext>
            </a:extLst>
          </p:cNvPr>
          <p:cNvGrpSpPr>
            <a:grpSpLocks/>
          </p:cNvGrpSpPr>
          <p:nvPr/>
        </p:nvGrpSpPr>
        <p:grpSpPr bwMode="auto">
          <a:xfrm>
            <a:off x="6813550" y="2678113"/>
            <a:ext cx="1614488" cy="625475"/>
            <a:chOff x="6813359" y="2678760"/>
            <a:chExt cx="1615321" cy="624960"/>
          </a:xfrm>
        </p:grpSpPr>
        <p:sp>
          <p:nvSpPr>
            <p:cNvPr id="9" name="Linje">
              <a:extLst>
                <a:ext uri="{FF2B5EF4-FFF2-40B4-BE49-F238E27FC236}">
                  <a16:creationId xmlns:a16="http://schemas.microsoft.com/office/drawing/2014/main" id="{306E989A-260D-894B-A17C-015E62A58112}"/>
                </a:ext>
              </a:extLst>
            </p:cNvPr>
            <p:cNvSpPr/>
            <p:nvPr/>
          </p:nvSpPr>
          <p:spPr>
            <a:xfrm>
              <a:off x="6813359" y="2973792"/>
              <a:ext cx="214424" cy="2855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633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F4925B4E-FC1A-FB48-9915-824934011FAD}"/>
                </a:ext>
              </a:extLst>
            </p:cNvPr>
            <p:cNvSpPr/>
            <p:nvPr/>
          </p:nvSpPr>
          <p:spPr>
            <a:xfrm>
              <a:off x="7626578" y="2678760"/>
              <a:ext cx="0" cy="3124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633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DBD2267A-6843-D942-B95B-7A13E2621FD3}"/>
                </a:ext>
              </a:extLst>
            </p:cNvPr>
            <p:cNvSpPr/>
            <p:nvPr/>
          </p:nvSpPr>
          <p:spPr>
            <a:xfrm flipH="1">
              <a:off x="8214256" y="3000757"/>
              <a:ext cx="214424" cy="3029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633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sp>
        <p:nvSpPr>
          <p:cNvPr id="16" name="[H. H. Clark and E. F. Schaefer (1989), «Contributing to discourse», in Cognitive Science]">
            <a:extLst>
              <a:ext uri="{FF2B5EF4-FFF2-40B4-BE49-F238E27FC236}">
                <a16:creationId xmlns:a16="http://schemas.microsoft.com/office/drawing/2014/main" id="{2590D24F-6742-E243-AA52-C7ECAA98BFA4}"/>
              </a:ext>
            </a:extLst>
          </p:cNvPr>
          <p:cNvSpPr txBox="1"/>
          <p:nvPr/>
        </p:nvSpPr>
        <p:spPr>
          <a:xfrm>
            <a:off x="1841500" y="5940425"/>
            <a:ext cx="4843463" cy="590550"/>
          </a:xfrm>
          <a:prstGeom prst="rect">
            <a:avLst/>
          </a:prstGeom>
          <a:noFill/>
          <a:ln cap="flat">
            <a:noFill/>
          </a:ln>
        </p:spPr>
        <p:txBody>
          <a:bodyPr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90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[H. H. Clark and E. F. Schaefer (1989), «Contributing to discourse», in </a:t>
            </a:r>
            <a:r>
              <a:rPr lang="nb-NO" sz="1690" i="1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Cognitive Science</a:t>
            </a:r>
            <a:r>
              <a:rPr lang="nb-NO" sz="1690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]</a:t>
            </a:r>
          </a:p>
        </p:txBody>
      </p:sp>
      <p:grpSp>
        <p:nvGrpSpPr>
          <p:cNvPr id="17" name="Grupper">
            <a:extLst>
              <a:ext uri="{FF2B5EF4-FFF2-40B4-BE49-F238E27FC236}">
                <a16:creationId xmlns:a16="http://schemas.microsoft.com/office/drawing/2014/main" id="{6CCAF59E-22C7-0D44-B5C5-26EC4F460816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6827075" y="4408678"/>
            <a:ext cx="1614488" cy="625475"/>
            <a:chOff x="6813359" y="2678760"/>
            <a:chExt cx="1615321" cy="624960"/>
          </a:xfrm>
        </p:grpSpPr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4510818B-D57B-E344-9E32-ECF83C80FA7A}"/>
                </a:ext>
              </a:extLst>
            </p:cNvPr>
            <p:cNvSpPr/>
            <p:nvPr/>
          </p:nvSpPr>
          <p:spPr>
            <a:xfrm>
              <a:off x="6813359" y="2973792"/>
              <a:ext cx="214424" cy="2855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633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9" name="Linje">
              <a:extLst>
                <a:ext uri="{FF2B5EF4-FFF2-40B4-BE49-F238E27FC236}">
                  <a16:creationId xmlns:a16="http://schemas.microsoft.com/office/drawing/2014/main" id="{B6D5FC16-EB02-5A4A-A068-AE9EEA9D9831}"/>
                </a:ext>
              </a:extLst>
            </p:cNvPr>
            <p:cNvSpPr/>
            <p:nvPr/>
          </p:nvSpPr>
          <p:spPr>
            <a:xfrm>
              <a:off x="7626578" y="2678760"/>
              <a:ext cx="0" cy="3124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633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20" name="Linje">
              <a:extLst>
                <a:ext uri="{FF2B5EF4-FFF2-40B4-BE49-F238E27FC236}">
                  <a16:creationId xmlns:a16="http://schemas.microsoft.com/office/drawing/2014/main" id="{0F0A5BD8-B00E-8449-AE66-73F98956DCD2}"/>
                </a:ext>
              </a:extLst>
            </p:cNvPr>
            <p:cNvSpPr/>
            <p:nvPr/>
          </p:nvSpPr>
          <p:spPr>
            <a:xfrm flipH="1">
              <a:off x="8214256" y="3000757"/>
              <a:ext cx="214424" cy="3029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633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8135449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tel 1">
            <a:extLst>
              <a:ext uri="{FF2B5EF4-FFF2-40B4-BE49-F238E27FC236}">
                <a16:creationId xmlns:a16="http://schemas.microsoft.com/office/drawing/2014/main" id="{5A6ACF5F-CDFA-FF46-AFF4-1B3F54C168D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Grounding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55B137-C9A9-CF4D-ABE2-D948622C5B6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963" y="1498600"/>
            <a:ext cx="6723062" cy="4114800"/>
          </a:xfrm>
        </p:spPr>
        <p:txBody>
          <a:bodyPr lIns="91440" tIns="45720" rIns="91440" bIns="45720">
            <a:noAutofit/>
          </a:bodyPr>
          <a:lstStyle/>
          <a:p>
            <a:pPr eaLnBrk="1" fontAlgn="auto" hangingPunct="1">
              <a:spcBef>
                <a:spcPts val="1735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940" kern="0"/>
              <a:t>Grounding betegner prosessen av å gradvis utvide vår "common ground" i løpet av samtalen</a:t>
            </a:r>
          </a:p>
          <a:p>
            <a:pPr marL="893880" lvl="1" indent="-419040" eaLnBrk="1" fontAlgn="auto" hangingPunct="1">
              <a:spcBef>
                <a:spcPts val="536"/>
              </a:spcBef>
              <a:spcAft>
                <a:spcPts val="0"/>
              </a:spcAft>
              <a:defRPr/>
            </a:pPr>
            <a:r>
              <a:rPr lang="en-US" sz="2400"/>
              <a:t>Bred register av signaler og strategier</a:t>
            </a:r>
          </a:p>
          <a:p>
            <a:pPr eaLnBrk="1" fontAlgn="auto" hangingPunct="1">
              <a:spcBef>
                <a:spcPts val="1735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940" kern="0"/>
              <a:t>Flere nivåer</a:t>
            </a:r>
          </a:p>
          <a:p>
            <a:pPr marL="893880" lvl="1" indent="-419040" eaLnBrk="1" fontAlgn="auto" hangingPunct="1">
              <a:spcBef>
                <a:spcPts val="536"/>
              </a:spcBef>
              <a:spcAft>
                <a:spcPts val="0"/>
              </a:spcAft>
              <a:defRPr/>
            </a:pPr>
            <a:r>
              <a:rPr lang="en-US" sz="2140"/>
              <a:t>Kontakt (oppmerksomhet overfor partneren)</a:t>
            </a:r>
          </a:p>
          <a:p>
            <a:pPr marL="893880" lvl="1" indent="-419040" eaLnBrk="1" fontAlgn="auto" hangingPunct="1">
              <a:spcBef>
                <a:spcPts val="536"/>
              </a:spcBef>
              <a:spcAft>
                <a:spcPts val="0"/>
              </a:spcAft>
              <a:defRPr/>
            </a:pPr>
            <a:r>
              <a:rPr lang="en-US" sz="2140"/>
              <a:t>Oppfatning av ytringen</a:t>
            </a:r>
          </a:p>
          <a:p>
            <a:pPr marL="893880" lvl="1" indent="-419040" eaLnBrk="1" fontAlgn="auto" hangingPunct="1">
              <a:spcBef>
                <a:spcPts val="536"/>
              </a:spcBef>
              <a:spcAft>
                <a:spcPts val="0"/>
              </a:spcAft>
              <a:defRPr/>
            </a:pPr>
            <a:r>
              <a:rPr lang="en-US" sz="2140"/>
              <a:t>Forståelse av ytringen</a:t>
            </a:r>
          </a:p>
          <a:p>
            <a:pPr marL="893880" lvl="1" indent="-419040" eaLnBrk="1" fontAlgn="auto" hangingPunct="1">
              <a:spcBef>
                <a:spcPts val="536"/>
              </a:spcBef>
              <a:spcAft>
                <a:spcPts val="0"/>
              </a:spcAft>
              <a:defRPr/>
            </a:pPr>
            <a:r>
              <a:rPr lang="en-US" sz="2140"/>
              <a:t>Holdninger (enighet, empati osv.)</a:t>
            </a:r>
          </a:p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endParaRPr sz="2400" kern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A185B7-B219-7442-ACE9-4D9EFF8697FC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1BA9925-2935-D346-BB87-3F434A273A99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45061" name="HHClark.jpg" descr="HHClark.jpg">
            <a:extLst>
              <a:ext uri="{FF2B5EF4-FFF2-40B4-BE49-F238E27FC236}">
                <a16:creationId xmlns:a16="http://schemas.microsoft.com/office/drawing/2014/main" id="{1815DFD3-B5E6-8C42-9DE4-673140411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1293813"/>
            <a:ext cx="1624012" cy="1658937"/>
          </a:xfrm>
          <a:prstGeom prst="rect">
            <a:avLst/>
          </a:prstGeom>
          <a:noFill/>
          <a:ln>
            <a:noFill/>
          </a:ln>
          <a:effectLst>
            <a:outerShdw dist="12600" dir="5400000" algn="tl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allwood.jpg" descr="allwood.jpg">
            <a:extLst>
              <a:ext uri="{FF2B5EF4-FFF2-40B4-BE49-F238E27FC236}">
                <a16:creationId xmlns:a16="http://schemas.microsoft.com/office/drawing/2014/main" id="{7C45C48B-74EA-9141-9450-FD1536CFF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3" y="3946525"/>
            <a:ext cx="1535112" cy="1955800"/>
          </a:xfrm>
          <a:prstGeom prst="rect">
            <a:avLst/>
          </a:prstGeom>
          <a:noFill/>
          <a:ln>
            <a:noFill/>
          </a:ln>
          <a:effectLst>
            <a:outerShdw dist="12600" dir="5400000" algn="tl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Herbert H. Clark…">
            <a:extLst>
              <a:ext uri="{FF2B5EF4-FFF2-40B4-BE49-F238E27FC236}">
                <a16:creationId xmlns:a16="http://schemas.microsoft.com/office/drawing/2014/main" id="{C948A489-2C21-FA45-AA60-A9E570E2718D}"/>
              </a:ext>
            </a:extLst>
          </p:cNvPr>
          <p:cNvSpPr txBox="1"/>
          <p:nvPr/>
        </p:nvSpPr>
        <p:spPr>
          <a:xfrm>
            <a:off x="6954838" y="3006725"/>
            <a:ext cx="1662112" cy="549275"/>
          </a:xfrm>
          <a:prstGeom prst="rect">
            <a:avLst/>
          </a:prstGeom>
          <a:noFill/>
          <a:ln cap="flat">
            <a:noFill/>
          </a:ln>
        </p:spPr>
        <p:txBody>
          <a:bodyPr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5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Herbert H. Clark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5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psykolingvist</a:t>
            </a:r>
          </a:p>
        </p:txBody>
      </p:sp>
      <p:sp>
        <p:nvSpPr>
          <p:cNvPr id="9" name="Jens Allwood (1947,-)…">
            <a:extLst>
              <a:ext uri="{FF2B5EF4-FFF2-40B4-BE49-F238E27FC236}">
                <a16:creationId xmlns:a16="http://schemas.microsoft.com/office/drawing/2014/main" id="{754BD9A3-C4CC-3144-94E6-12D343A1D363}"/>
              </a:ext>
            </a:extLst>
          </p:cNvPr>
          <p:cNvSpPr txBox="1"/>
          <p:nvPr/>
        </p:nvSpPr>
        <p:spPr>
          <a:xfrm>
            <a:off x="6956425" y="6003796"/>
            <a:ext cx="1847850" cy="528896"/>
          </a:xfrm>
          <a:prstGeom prst="rect">
            <a:avLst/>
          </a:prstGeom>
          <a:noFill/>
          <a:ln cap="flat">
            <a:noFill/>
          </a:ln>
        </p:spPr>
        <p:txBody>
          <a:bodyPr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550" kern="0" dirty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Jens Allwood lingvist</a:t>
            </a:r>
          </a:p>
        </p:txBody>
      </p:sp>
      <p:sp>
        <p:nvSpPr>
          <p:cNvPr id="10" name="[Jens Allwood (1992), «On discourse cohesion», in Gothenburg papers in Theoretical Linguistics.]">
            <a:extLst>
              <a:ext uri="{FF2B5EF4-FFF2-40B4-BE49-F238E27FC236}">
                <a16:creationId xmlns:a16="http://schemas.microsoft.com/office/drawing/2014/main" id="{59753A27-2436-3645-978D-651D69EC8653}"/>
              </a:ext>
            </a:extLst>
          </p:cNvPr>
          <p:cNvSpPr txBox="1"/>
          <p:nvPr/>
        </p:nvSpPr>
        <p:spPr>
          <a:xfrm>
            <a:off x="1709738" y="5916613"/>
            <a:ext cx="4987925" cy="592137"/>
          </a:xfrm>
          <a:prstGeom prst="rect">
            <a:avLst/>
          </a:prstGeom>
          <a:noFill/>
          <a:ln cap="flat">
            <a:noFill/>
          </a:ln>
        </p:spPr>
        <p:txBody>
          <a:bodyPr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2106"/>
              </a:spcBef>
              <a:spcAft>
                <a:spcPts val="0"/>
              </a:spcAft>
              <a:defRPr/>
            </a:pPr>
            <a:r>
              <a:rPr lang="nb-NO" sz="1690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[Jens Allwood (1992), «On discourse cohesion», in </a:t>
            </a:r>
            <a:r>
              <a:rPr lang="nb-NO" sz="1690" i="1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Gothenburg papers in Theoretical Linguistics</a:t>
            </a:r>
            <a:r>
              <a:rPr lang="nb-NO" sz="1690" kern="0">
                <a:solidFill>
                  <a:srgbClr val="E32400"/>
                </a:solidFill>
                <a:latin typeface="Arial" pitchFamily="18"/>
                <a:ea typeface="SimSun" pitchFamily="2"/>
                <a:cs typeface="Lucida Sans" pitchFamily="2"/>
              </a:rPr>
              <a:t>.]</a:t>
            </a:r>
          </a:p>
        </p:txBody>
      </p:sp>
    </p:spTree>
    <p:extLst>
      <p:ext uri="{BB962C8B-B14F-4D97-AF65-F5344CB8AC3E}">
        <p14:creationId xmlns:p14="http://schemas.microsoft.com/office/powerpoint/2010/main" val="562739058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tel 1">
            <a:extLst>
              <a:ext uri="{FF2B5EF4-FFF2-40B4-BE49-F238E27FC236}">
                <a16:creationId xmlns:a16="http://schemas.microsoft.com/office/drawing/2014/main" id="{8CBB9268-DD62-5541-B38E-1CBA02F69562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Grounding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actions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152CC4-0CDA-4743-94B1-ED2C3C511F3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>
            <a:noAutofit/>
          </a:bodyPr>
          <a:lstStyle/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/>
              <a:t>Backchannels: «</a:t>
            </a:r>
            <a:r>
              <a:rPr lang="en-US" sz="2670" i="1" kern="0"/>
              <a:t>uh-uh</a:t>
            </a:r>
            <a:r>
              <a:rPr lang="en-US" sz="2670" kern="0"/>
              <a:t>», «</a:t>
            </a:r>
            <a:r>
              <a:rPr lang="en-US" sz="2670" i="1" kern="0"/>
              <a:t>mm</a:t>
            </a:r>
            <a:r>
              <a:rPr lang="en-US" sz="2670" kern="0"/>
              <a:t>», «</a:t>
            </a:r>
            <a:r>
              <a:rPr lang="en-US" sz="2670" i="1" kern="0"/>
              <a:t>ja</a:t>
            </a:r>
            <a:r>
              <a:rPr lang="en-US" sz="2670" kern="0"/>
              <a:t>»</a:t>
            </a:r>
          </a:p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/>
              <a:t>Eksplisitte tilbakemeldinger: «</a:t>
            </a:r>
            <a:r>
              <a:rPr lang="en-US" sz="2670" i="1" kern="0"/>
              <a:t>ja det skjønner jeg</a:t>
            </a:r>
            <a:r>
              <a:rPr lang="en-US" sz="2670" kern="0"/>
              <a:t>»</a:t>
            </a:r>
          </a:p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/>
              <a:t>Implisitte tilbakemeldinger:  A: «</a:t>
            </a:r>
            <a:r>
              <a:rPr lang="en-US" sz="2670" i="1" kern="0"/>
              <a:t>Jeg ønsker å fly til Roma</a:t>
            </a:r>
            <a:r>
              <a:rPr lang="en-US" sz="2670" kern="0"/>
              <a:t>» → B: «</a:t>
            </a:r>
            <a:r>
              <a:rPr lang="en-US" sz="2670" i="1" kern="0"/>
              <a:t>På onsdag er det to flyvninger til Roma: ... </a:t>
            </a:r>
            <a:r>
              <a:rPr lang="en-US" sz="2670" kern="0"/>
              <a:t>»</a:t>
            </a:r>
          </a:p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/>
              <a:t>Klarifiseringsstrategier: «</a:t>
            </a:r>
            <a:r>
              <a:rPr lang="en-US" sz="2670" i="1" kern="0"/>
              <a:t>Mente du til Roma eller til Goa?</a:t>
            </a:r>
            <a:r>
              <a:rPr lang="en-US" sz="2670" kern="0"/>
              <a:t>", "</a:t>
            </a:r>
            <a:r>
              <a:rPr lang="en-US" sz="2670" i="1" kern="0"/>
              <a:t>Kan du bekrefte at … </a:t>
            </a:r>
            <a:r>
              <a:rPr lang="en-US" sz="2670" kern="0"/>
              <a:t>"</a:t>
            </a:r>
          </a:p>
          <a:p>
            <a:pPr eaLnBrk="1" fontAlgn="auto" hangingPunct="1">
              <a:spcBef>
                <a:spcPts val="1599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lang="en-US" sz="2670" kern="0"/>
              <a:t>Fiksingsstrategier: «</a:t>
            </a:r>
            <a:r>
              <a:rPr lang="en-US" sz="2670" i="1" kern="0"/>
              <a:t>OK, dere ønsker altså ikke å fly til Goa. Hvor ønsker dere å fly da?</a:t>
            </a:r>
            <a:r>
              <a:rPr lang="en-US" sz="2670" kern="0"/>
              <a:t>"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F16C05A-ADC3-2144-BCFA-A7E51F7470BC}"/>
              </a:ext>
            </a:extLst>
          </p:cNvPr>
          <p:cNvSpPr txBox="1"/>
          <p:nvPr/>
        </p:nvSpPr>
        <p:spPr>
          <a:xfrm>
            <a:off x="8412163" y="6308725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37A558F3-F744-9740-B681-4330971E7222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124161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D1B601-2128-444E-AD9B-15B75D679B9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Eksempel av grounding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296FC44C-71AD-7342-8F05-268326F1A430}"/>
              </a:ext>
            </a:extLst>
          </p:cNvPr>
          <p:cNvSpPr txBox="1"/>
          <p:nvPr/>
        </p:nvSpPr>
        <p:spPr>
          <a:xfrm>
            <a:off x="8172400" y="6309323"/>
            <a:ext cx="720084" cy="2880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E3C6E63-027E-254C-B78B-1B828CAA37B2}" type="slidenum">
              <a:rPr sz="1200"/>
              <a:t>21</a:t>
            </a:fld>
            <a:endParaRPr lang="en-GB" sz="1050" b="0" i="0" u="none" strike="noStrike" kern="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" name="10.mov" descr="10.mov">
            <a:extLst>
              <a:ext uri="{FF2B5EF4-FFF2-40B4-BE49-F238E27FC236}">
                <a16:creationId xmlns:a16="http://schemas.microsoft.com/office/drawing/2014/main" id="{26F1EA28-375D-9847-8380-21084C050F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2966" y="6081116"/>
            <a:ext cx="473266" cy="47326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6" name="Tabell">
            <a:extLst>
              <a:ext uri="{FF2B5EF4-FFF2-40B4-BE49-F238E27FC236}">
                <a16:creationId xmlns:a16="http://schemas.microsoft.com/office/drawing/2014/main" id="{8B8A40C4-2EE7-2C4C-976A-09CF3E87BA08}"/>
              </a:ext>
            </a:extLst>
          </p:cNvPr>
          <p:cNvGraphicFramePr>
            <a:graphicFrameLocks noGrp="1"/>
          </p:cNvGraphicFramePr>
          <p:nvPr/>
        </p:nvGraphicFramePr>
        <p:xfrm>
          <a:off x="438015" y="1376473"/>
          <a:ext cx="8150494" cy="471683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95780">
                  <a:extLst>
                    <a:ext uri="{9D8B030D-6E8A-4147-A177-3AD203B41FA5}">
                      <a16:colId xmlns:a16="http://schemas.microsoft.com/office/drawing/2014/main" val="50285019"/>
                    </a:ext>
                  </a:extLst>
                </a:gridCol>
                <a:gridCol w="5554714">
                  <a:extLst>
                    <a:ext uri="{9D8B030D-6E8A-4147-A177-3AD203B41FA5}">
                      <a16:colId xmlns:a16="http://schemas.microsoft.com/office/drawing/2014/main" val="1887877709"/>
                    </a:ext>
                  </a:extLst>
                </a:gridCol>
              </a:tblGrid>
              <a:tr h="416884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vi vasker den hver dag vi # vi har mopp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813599259"/>
                  </a:ext>
                </a:extLst>
              </a:tr>
              <a:tr h="1107759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 dirty="0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100" b="1">
                          <a:latin typeface="Arial"/>
                          <a:ea typeface="Gill Sans"/>
                          <a:cs typeface="Gill Sans"/>
                        </a:rPr>
                        <a:t>mm</a:t>
                      </a:r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 ## </a:t>
                      </a:r>
                      <a:r>
                        <a:rPr lang="nb-NO" sz="2100" b="1">
                          <a:latin typeface="Arial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 det er fort og faren til M27 legger nytt teppe han # det er gjort på to timer ## så det er fort gjort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3306249844"/>
                  </a:ext>
                </a:extLst>
              </a:tr>
              <a:tr h="416884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100" b="1">
                          <a:latin typeface="Arial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 ## da er ikke noe sak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3787772442"/>
                  </a:ext>
                </a:extLst>
              </a:tr>
              <a:tr h="762326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vi har skifta teppe tre ganger allerede han gjør det gratis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1566075470"/>
                  </a:ext>
                </a:extLst>
              </a:tr>
              <a:tr h="416884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 b="1">
                          <a:latin typeface="Arial"/>
                          <a:ea typeface="Gill Sans"/>
                          <a:cs typeface="Gill Sans"/>
                        </a:rPr>
                        <a:t>hæ ?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2925370852"/>
                  </a:ext>
                </a:extLst>
              </a:tr>
              <a:tr h="416884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vi har skifta teppe tre ganger og # han han ...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664169841"/>
                  </a:ext>
                </a:extLst>
              </a:tr>
              <a:tr h="416884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* </a:t>
                      </a:r>
                      <a:r>
                        <a:rPr lang="nb-NO" sz="2100" b="1">
                          <a:latin typeface="Arial"/>
                          <a:ea typeface="Gill Sans"/>
                          <a:cs typeface="Gill Sans"/>
                        </a:rPr>
                        <a:t>jeg skjønner ikke</a:t>
                      </a:r>
                      <a:r>
                        <a:rPr lang="nb-NO" sz="2100">
                          <a:latin typeface="Arial"/>
                          <a:ea typeface="Gill Sans"/>
                          <a:cs typeface="Gill Sans"/>
                        </a:rPr>
                        <a:t> hvorfor dere har teppe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3655022928"/>
                  </a:ext>
                </a:extLst>
              </a:tr>
              <a:tr h="762326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100" b="1" i="1">
                          <a:latin typeface="Arial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35716" marR="35716" marT="35716" marB="35716"/>
                </a:tc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100" dirty="0">
                          <a:latin typeface="Arial"/>
                          <a:ea typeface="Gill Sans"/>
                          <a:cs typeface="Gill Sans"/>
                        </a:rPr>
                        <a:t>jeg syns det var rart jeg </a:t>
                      </a:r>
                      <a:r>
                        <a:rPr lang="nb-NO" sz="2100" b="1" dirty="0">
                          <a:latin typeface="Arial"/>
                          <a:ea typeface="Gill Sans"/>
                          <a:cs typeface="Gill Sans"/>
                        </a:rPr>
                        <a:t>òg</a:t>
                      </a:r>
                      <a:r>
                        <a:rPr lang="nb-NO" sz="2100" dirty="0">
                          <a:latin typeface="Arial"/>
                          <a:ea typeface="Gill Sans"/>
                          <a:cs typeface="Gill Sans"/>
                        </a:rPr>
                        <a:t> # men e # (sibilant)  </a:t>
                      </a:r>
                    </a:p>
                  </a:txBody>
                  <a:tcPr marL="35716" marR="35716" marT="35716" marB="35716" anchor="ctr"/>
                </a:tc>
                <a:extLst>
                  <a:ext uri="{0D108BD9-81ED-4DB2-BD59-A6C34878D82A}">
                    <a16:rowId xmlns:a16="http://schemas.microsoft.com/office/drawing/2014/main" val="2922681594"/>
                  </a:ext>
                </a:extLst>
              </a:tr>
            </a:tbl>
          </a:graphicData>
        </a:graphic>
      </p:graphicFrame>
      <p:sp>
        <p:nvSpPr>
          <p:cNvPr id="7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446E1BFE-FA05-7B4A-921D-740B40121735}"/>
              </a:ext>
            </a:extLst>
          </p:cNvPr>
          <p:cNvSpPr txBox="1"/>
          <p:nvPr/>
        </p:nvSpPr>
        <p:spPr>
          <a:xfrm>
            <a:off x="3368100" y="6149737"/>
            <a:ext cx="5284354" cy="5916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716" tIns="35716" rIns="35716" bIns="35716" anchor="ctr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2105"/>
              </a:spcBef>
              <a:spcAft>
                <a:spcPts val="0"/>
              </a:spcAft>
              <a:buNone/>
              <a:tabLst/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[«</a:t>
            </a:r>
            <a:r>
              <a:rPr lang="nb-NO" sz="1688" b="0" i="1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Norske </a:t>
            </a:r>
            <a:r>
              <a:rPr lang="nb-NO" sz="1688" b="0" i="1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talespråkskorpus</a:t>
            </a:r>
            <a:r>
              <a:rPr lang="nb-NO" sz="1688" b="0" i="1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 - Oslo delen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» (</a:t>
            </a:r>
            <a:r>
              <a:rPr lang="nb-NO" sz="1688" b="0" i="0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NoTa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), samlet og annotert av </a:t>
            </a:r>
            <a:r>
              <a:rPr lang="nb-NO" sz="1688" b="0" i="0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Tekstlaboratoriet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8432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4676A0-D691-CD41-86E7-2E4682EE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av </a:t>
            </a:r>
            <a:r>
              <a:rPr lang="nb-NO" dirty="0" err="1"/>
              <a:t>grounding</a:t>
            </a:r>
            <a:r>
              <a:rPr lang="nb-NO" dirty="0"/>
              <a:t> (2)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C8028F6-C9CC-D34B-A388-530AFA014B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22</a:t>
            </a:fld>
            <a:endParaRPr lang="en-GB" noProof="0"/>
          </a:p>
        </p:txBody>
      </p:sp>
      <p:graphicFrame>
        <p:nvGraphicFramePr>
          <p:cNvPr id="6" name="Tabell">
            <a:extLst>
              <a:ext uri="{FF2B5EF4-FFF2-40B4-BE49-F238E27FC236}">
                <a16:creationId xmlns:a16="http://schemas.microsoft.com/office/drawing/2014/main" id="{A5E8EE5B-1EC9-B743-9EFA-AC7568C7F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63008"/>
              </p:ext>
            </p:extLst>
          </p:nvPr>
        </p:nvGraphicFramePr>
        <p:xfrm>
          <a:off x="316337" y="1412776"/>
          <a:ext cx="8511326" cy="4745689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82534">
                  <a:extLst>
                    <a:ext uri="{9D8B030D-6E8A-4147-A177-3AD203B41FA5}">
                      <a16:colId xmlns:a16="http://schemas.microsoft.com/office/drawing/2014/main" val="865675443"/>
                    </a:ext>
                  </a:extLst>
                </a:gridCol>
                <a:gridCol w="7128792">
                  <a:extLst>
                    <a:ext uri="{9D8B030D-6E8A-4147-A177-3AD203B41FA5}">
                      <a16:colId xmlns:a16="http://schemas.microsoft.com/office/drawing/2014/main" val="706785884"/>
                    </a:ext>
                  </a:extLst>
                </a:gridCol>
              </a:tblGrid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e # </a:t>
                      </a:r>
                      <a:r>
                        <a:rPr lang="nb-NO" sz="2000" b="1">
                          <a:latin typeface="+mn-lt"/>
                          <a:ea typeface="Gill Sans"/>
                          <a:cs typeface="Gill Sans"/>
                        </a:rPr>
                        <a:t>nei</a:t>
                      </a:r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 det er ikke mange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481181451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 b="1">
                          <a:latin typeface="+mn-lt"/>
                          <a:ea typeface="Gill Sans"/>
                          <a:cs typeface="Gill Sans"/>
                        </a:rPr>
                        <a:t>ja * nei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788314648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men heldigvis så var ikke Petter Rudi tatt ut denne gangen da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833466858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000" b="1">
                          <a:latin typeface="+mn-lt"/>
                          <a:ea typeface="Gill Sans"/>
                          <a:cs typeface="Gill Sans"/>
                        </a:rPr>
                        <a:t>ja</a:t>
                      </a:r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 # jeg skjønner ikke hva han skal på landslaget å gjøre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548777115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 b="1" dirty="0">
                          <a:latin typeface="+mn-lt"/>
                          <a:ea typeface="Gill Sans"/>
                          <a:cs typeface="Gill Sans"/>
                        </a:rPr>
                        <a:t>* nei han har ingen ting på landslaget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689664936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000" b="1">
                          <a:latin typeface="+mn-lt"/>
                          <a:ea typeface="Gill Sans"/>
                          <a:cs typeface="Gill Sans"/>
                        </a:rPr>
                        <a:t>nei</a:t>
                      </a:r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 # definitivt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654796524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å gjøre # han er ubrukelig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911736399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* moldensere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890638038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 b="1" dirty="0">
                          <a:latin typeface="+mn-lt"/>
                          <a:ea typeface="Gill Sans"/>
                          <a:cs typeface="Gill Sans"/>
                        </a:rPr>
                        <a:t>hm?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600505205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ja disse moldenserne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646203871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 b="1">
                          <a:latin typeface="+mn-lt"/>
                          <a:ea typeface="Gill Sans"/>
                          <a:cs typeface="Gill Sans"/>
                        </a:rPr>
                        <a:t>en gang til?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41461651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2: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2000">
                          <a:latin typeface="+mn-lt"/>
                          <a:ea typeface="Gill Sans"/>
                          <a:cs typeface="Gill Sans"/>
                        </a:rPr>
                        <a:t>disse moldenserne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720635834"/>
                  </a:ext>
                </a:extLst>
              </a:tr>
              <a:tr h="365053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2000" b="1" i="1" dirty="0">
                          <a:latin typeface="+mn-lt"/>
                          <a:ea typeface="Gill Sans"/>
                          <a:cs typeface="Gill Sans"/>
                        </a:rPr>
                        <a:t>Person 1:</a:t>
                      </a:r>
                    </a:p>
                  </a:txBody>
                  <a:tcPr marL="26791" marR="26791" marT="26791" marB="26791"/>
                </a:tc>
                <a:tc>
                  <a:txBody>
                    <a:bodyPr/>
                    <a:lstStyle/>
                    <a:p>
                      <a:pPr lvl="0" algn="l" defTabSz="457200">
                        <a:defRPr sz="2600">
                          <a:latin typeface="Gill Sans"/>
                          <a:ea typeface="Gill Sans"/>
                          <a:cs typeface="Gill Sans"/>
                        </a:defRPr>
                      </a:pPr>
                      <a:r>
                        <a:rPr lang="nb-NO" sz="2000" dirty="0">
                          <a:latin typeface="+mn-lt"/>
                          <a:ea typeface="Gill Sans"/>
                          <a:cs typeface="Gill Sans"/>
                        </a:rPr>
                        <a:t>* </a:t>
                      </a:r>
                      <a:r>
                        <a:rPr lang="nb-NO" sz="2000" b="1" dirty="0">
                          <a:latin typeface="+mn-lt"/>
                          <a:ea typeface="Gill Sans"/>
                          <a:cs typeface="Gill Sans"/>
                        </a:rPr>
                        <a:t>å ja</a:t>
                      </a:r>
                      <a:r>
                        <a:rPr lang="nb-NO" sz="2000" dirty="0">
                          <a:latin typeface="+mn-lt"/>
                          <a:ea typeface="Gill Sans"/>
                          <a:cs typeface="Gill Sans"/>
                        </a:rPr>
                        <a:t> (fremre klikkelyd) # unnskyld # jeg hørte ikke hva du sa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617707572"/>
                  </a:ext>
                </a:extLst>
              </a:tr>
            </a:tbl>
          </a:graphicData>
        </a:graphic>
      </p:graphicFrame>
      <p:pic>
        <p:nvPicPr>
          <p:cNvPr id="7" name="grounding.mov" descr="grounding.mov">
            <a:extLst>
              <a:ext uri="{FF2B5EF4-FFF2-40B4-BE49-F238E27FC236}">
                <a16:creationId xmlns:a16="http://schemas.microsoft.com/office/drawing/2014/main" id="{140A1860-C73B-1540-AEDE-1AA50A136B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6390895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9" name="Grupper">
            <a:extLst>
              <a:ext uri="{FF2B5EF4-FFF2-40B4-BE49-F238E27FC236}">
                <a16:creationId xmlns:a16="http://schemas.microsoft.com/office/drawing/2014/main" id="{6EECD5C5-3E6F-5C42-B40A-513B6BB4E894}"/>
              </a:ext>
            </a:extLst>
          </p:cNvPr>
          <p:cNvGrpSpPr>
            <a:grpSpLocks/>
          </p:cNvGrpSpPr>
          <p:nvPr/>
        </p:nvGrpSpPr>
        <p:grpSpPr bwMode="auto">
          <a:xfrm>
            <a:off x="2946400" y="3284984"/>
            <a:ext cx="5583238" cy="1990725"/>
            <a:chOff x="2946960" y="3053880"/>
            <a:chExt cx="5582879" cy="1991520"/>
          </a:xfrm>
        </p:grpSpPr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519A4C83-710E-B84C-987C-A0550998A617}"/>
                </a:ext>
              </a:extLst>
            </p:cNvPr>
            <p:cNvSpPr/>
            <p:nvPr/>
          </p:nvSpPr>
          <p:spPr>
            <a:xfrm flipH="1" flipV="1">
              <a:off x="6045561" y="3053880"/>
              <a:ext cx="465108" cy="7956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381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0" tIns="0" rIns="0" bIns="0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1" name="implicit feedback (repetition of landslaget)">
              <a:extLst>
                <a:ext uri="{FF2B5EF4-FFF2-40B4-BE49-F238E27FC236}">
                  <a16:creationId xmlns:a16="http://schemas.microsoft.com/office/drawing/2014/main" id="{378269D1-431A-6340-B331-EF29518312D7}"/>
                </a:ext>
              </a:extLst>
            </p:cNvPr>
            <p:cNvSpPr txBox="1"/>
            <p:nvPr/>
          </p:nvSpPr>
          <p:spPr>
            <a:xfrm>
              <a:off x="5220114" y="3743130"/>
              <a:ext cx="3309725" cy="721013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10" kern="0" dirty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Implisitt tilbakemelding (gjentakelse av </a:t>
              </a:r>
              <a:r>
                <a:rPr lang="nb-NO" sz="2110" i="1" kern="0" dirty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landslaget</a:t>
              </a:r>
              <a:r>
                <a:rPr lang="nb-NO" sz="2110" kern="0" dirty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)</a:t>
              </a: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DEFA7B8-3595-C24F-9631-43E60C6EFD8C}"/>
                </a:ext>
              </a:extLst>
            </p:cNvPr>
            <p:cNvSpPr/>
            <p:nvPr/>
          </p:nvSpPr>
          <p:spPr>
            <a:xfrm flipH="1" flipV="1">
              <a:off x="2946960" y="4357738"/>
              <a:ext cx="2089016" cy="2413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381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0" tIns="0" rIns="0" bIns="0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3" name="Linje">
              <a:extLst>
                <a:ext uri="{FF2B5EF4-FFF2-40B4-BE49-F238E27FC236}">
                  <a16:creationId xmlns:a16="http://schemas.microsoft.com/office/drawing/2014/main" id="{BAC75F1C-81AD-8F41-B88F-9C46E98F62B5}"/>
                </a:ext>
              </a:extLst>
            </p:cNvPr>
            <p:cNvSpPr/>
            <p:nvPr/>
          </p:nvSpPr>
          <p:spPr>
            <a:xfrm flipH="1">
              <a:off x="3812092" y="4750007"/>
              <a:ext cx="1250870" cy="29539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38160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lIns="0" tIns="0" rIns="0" bIns="0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4" name="clarification requests">
              <a:extLst>
                <a:ext uri="{FF2B5EF4-FFF2-40B4-BE49-F238E27FC236}">
                  <a16:creationId xmlns:a16="http://schemas.microsoft.com/office/drawing/2014/main" id="{7F60A8CE-E67C-0744-B692-E70937DED504}"/>
                </a:ext>
              </a:extLst>
            </p:cNvPr>
            <p:cNvSpPr txBox="1"/>
            <p:nvPr/>
          </p:nvSpPr>
          <p:spPr>
            <a:xfrm>
              <a:off x="5108996" y="4464143"/>
              <a:ext cx="3081140" cy="397033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11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klarifisering</a:t>
              </a:r>
            </a:p>
          </p:txBody>
        </p:sp>
      </p:grpSp>
      <p:sp>
        <p:nvSpPr>
          <p:cNvPr id="16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9E979B34-5914-0040-A4FF-22CE4E0118D5}"/>
              </a:ext>
            </a:extLst>
          </p:cNvPr>
          <p:cNvSpPr txBox="1"/>
          <p:nvPr/>
        </p:nvSpPr>
        <p:spPr>
          <a:xfrm>
            <a:off x="3368100" y="6221745"/>
            <a:ext cx="5284354" cy="5916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716" tIns="35716" rIns="35716" bIns="35716" anchor="ctr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2105"/>
              </a:spcBef>
              <a:spcAft>
                <a:spcPts val="0"/>
              </a:spcAft>
              <a:buNone/>
              <a:tabLst/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[«</a:t>
            </a:r>
            <a:r>
              <a:rPr lang="nb-NO" sz="1688" b="0" i="1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Norske </a:t>
            </a:r>
            <a:r>
              <a:rPr lang="nb-NO" sz="1688" b="0" i="1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talespråkskorpus</a:t>
            </a:r>
            <a:r>
              <a:rPr lang="nb-NO" sz="1688" b="0" i="1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 - Oslo delen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» (</a:t>
            </a:r>
            <a:r>
              <a:rPr lang="nb-NO" sz="1688" b="0" i="0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NoTa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), samlet og annotert av </a:t>
            </a:r>
            <a:r>
              <a:rPr lang="nb-NO" sz="1688" b="0" i="0" u="none" strike="noStrike" kern="0" cap="none" spc="0" baseline="0" dirty="0" err="1">
                <a:solidFill>
                  <a:srgbClr val="E32400"/>
                </a:solidFill>
                <a:uFillTx/>
                <a:latin typeface="Arial"/>
              </a:rPr>
              <a:t>Tekstlaboratoriet</a:t>
            </a:r>
            <a:r>
              <a:rPr lang="nb-NO" sz="1688" b="0" i="0" u="none" strike="noStrike" kern="0" cap="none" spc="0" baseline="0" dirty="0">
                <a:solidFill>
                  <a:srgbClr val="E32400"/>
                </a:solidFill>
                <a:uFillTx/>
                <a:latin typeface="Arial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6999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indefinite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tel 1">
            <a:extLst>
              <a:ext uri="{FF2B5EF4-FFF2-40B4-BE49-F238E27FC236}">
                <a16:creationId xmlns:a16="http://schemas.microsoft.com/office/drawing/2014/main" id="{84AB3B3B-719F-E340-A6EE-747C6538FDD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Plan for i dag</a:t>
            </a:r>
          </a:p>
        </p:txBody>
      </p:sp>
      <p:sp>
        <p:nvSpPr>
          <p:cNvPr id="63490" name="Plassholder for innhold 2">
            <a:extLst>
              <a:ext uri="{FF2B5EF4-FFF2-40B4-BE49-F238E27FC236}">
                <a16:creationId xmlns:a16="http://schemas.microsoft.com/office/drawing/2014/main" id="{28EDB94B-B3F3-B746-840F-120579475300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Siste</a:t>
            </a:r>
            <a:r>
              <a:rPr lang="en-US" altLang="nb-NO" sz="2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del om MT: BLEU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Hva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er </a:t>
            </a:r>
            <a:r>
              <a:rPr lang="nb-NO"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 samtale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b="1" dirty="0" err="1">
                <a:solidFill>
                  <a:srgbClr val="00B050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Prateroboter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Etiske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betrakninger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3D8B3D8-521E-0642-A4D8-51AA299D94DD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2D4B112-6F76-124F-95BE-BC74794A3906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32450661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tel 1">
            <a:extLst>
              <a:ext uri="{FF2B5EF4-FFF2-40B4-BE49-F238E27FC236}">
                <a16:creationId xmlns:a16="http://schemas.microsoft.com/office/drawing/2014/main" id="{27A41813-DBF7-B74F-9D1E-654B6F02612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Grunnarkitektur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E6F298D0-D504-5544-994F-D1135836DAAB}"/>
              </a:ext>
            </a:extLst>
          </p:cNvPr>
          <p:cNvSpPr txBox="1"/>
          <p:nvPr/>
        </p:nvSpPr>
        <p:spPr>
          <a:xfrm>
            <a:off x="8604250" y="6453188"/>
            <a:ext cx="479425" cy="28892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816271B-1BF0-4F46-9118-9DEEBEAD0281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65539" name="canstockphoto3857357.jpg" descr="canstockphoto3857357.jpg">
            <a:extLst>
              <a:ext uri="{FF2B5EF4-FFF2-40B4-BE49-F238E27FC236}">
                <a16:creationId xmlns:a16="http://schemas.microsoft.com/office/drawing/2014/main" id="{960512AD-E958-CC42-B4F4-E70651E04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13" y="4811713"/>
            <a:ext cx="1481137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60BF1D8E-09EB-1742-A9C3-8D943BD7368C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4273550"/>
            <a:ext cx="3513138" cy="1662113"/>
            <a:chOff x="107640" y="4273200"/>
            <a:chExt cx="3512880" cy="1662840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3FFF2363-312B-E247-84E6-3E317F5E26C5}"/>
                </a:ext>
              </a:extLst>
            </p:cNvPr>
            <p:cNvSpPr txBox="1"/>
            <p:nvPr/>
          </p:nvSpPr>
          <p:spPr>
            <a:xfrm>
              <a:off x="107640" y="5084768"/>
              <a:ext cx="3027141" cy="85127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530" kern="0">
                  <a:solidFill>
                    <a:srgbClr val="831100"/>
                  </a:solidFill>
                  <a:latin typeface="Arial" pitchFamily="18"/>
                  <a:ea typeface="SimSun" pitchFamily="2"/>
                  <a:cs typeface="Lucida Sans" pitchFamily="2"/>
                </a:rPr>
                <a:t>inngangssignal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530" i="1" kern="0">
                  <a:solidFill>
                    <a:srgbClr val="831100"/>
                  </a:solidFill>
                  <a:latin typeface="Arial" pitchFamily="18"/>
                  <a:ea typeface="SimSun" pitchFamily="2"/>
                  <a:cs typeface="Lucida Sans" pitchFamily="2"/>
                </a:rPr>
                <a:t>(brukerytring)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50675872-06BA-174B-B71A-2282784B81F0}"/>
                </a:ext>
              </a:extLst>
            </p:cNvPr>
            <p:cNvSpPr/>
            <p:nvPr/>
          </p:nvSpPr>
          <p:spPr>
            <a:xfrm>
              <a:off x="1339450" y="4273200"/>
              <a:ext cx="0" cy="5383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50760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BDB2400B-71DB-D14A-8D58-7287DE5970C2}"/>
                </a:ext>
              </a:extLst>
            </p:cNvPr>
            <p:cNvSpPr/>
            <p:nvPr/>
          </p:nvSpPr>
          <p:spPr>
            <a:xfrm>
              <a:off x="1323576" y="4754423"/>
              <a:ext cx="2296944" cy="9576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50760" cap="flat">
              <a:solidFill>
                <a:srgbClr val="7C2A00"/>
              </a:solidFill>
              <a:prstDash val="solid"/>
              <a:miter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D7863FAF-2321-4442-B08C-B9E8BE3DD9C1}"/>
              </a:ext>
            </a:extLst>
          </p:cNvPr>
          <p:cNvGrpSpPr>
            <a:grpSpLocks/>
          </p:cNvGrpSpPr>
          <p:nvPr/>
        </p:nvGrpSpPr>
        <p:grpSpPr bwMode="auto">
          <a:xfrm>
            <a:off x="4810125" y="4271963"/>
            <a:ext cx="4514850" cy="1663700"/>
            <a:chOff x="4809960" y="4272480"/>
            <a:chExt cx="4514760" cy="1663920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10225D0E-255D-B44E-9F88-496F58D1C1D8}"/>
                </a:ext>
              </a:extLst>
            </p:cNvPr>
            <p:cNvSpPr txBox="1"/>
            <p:nvPr/>
          </p:nvSpPr>
          <p:spPr>
            <a:xfrm>
              <a:off x="6352979" y="5085387"/>
              <a:ext cx="2971741" cy="851013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lIns="35640" tIns="35640" rIns="35640" bIns="35640" anchor="ctr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530" kern="0">
                  <a:solidFill>
                    <a:srgbClr val="831100"/>
                  </a:solidFill>
                  <a:latin typeface="Arial" pitchFamily="18"/>
                  <a:ea typeface="SimSun" pitchFamily="2"/>
                  <a:cs typeface="Lucida Sans" pitchFamily="2"/>
                </a:rPr>
                <a:t>utgangssignal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2530" i="1" kern="0">
                  <a:solidFill>
                    <a:srgbClr val="831100"/>
                  </a:solidFill>
                  <a:latin typeface="Arial" pitchFamily="18"/>
                  <a:ea typeface="SimSun" pitchFamily="2"/>
                  <a:cs typeface="Lucida Sans" pitchFamily="2"/>
                </a:rPr>
                <a:t>(maskinytring)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0CB2B9F2-F368-2548-B15A-B468F684305E}"/>
                </a:ext>
              </a:extLst>
            </p:cNvPr>
            <p:cNvSpPr/>
            <p:nvPr/>
          </p:nvSpPr>
          <p:spPr>
            <a:xfrm flipV="1">
              <a:off x="4809960" y="4669407"/>
              <a:ext cx="2643135" cy="9589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50760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1B4823E2-9005-B44D-8D74-1FBBE101BAEB}"/>
                </a:ext>
              </a:extLst>
            </p:cNvPr>
            <p:cNvSpPr/>
            <p:nvPr/>
          </p:nvSpPr>
          <p:spPr>
            <a:xfrm flipV="1">
              <a:off x="7453095" y="4272480"/>
              <a:ext cx="0" cy="4143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50760" cap="flat">
              <a:solidFill>
                <a:srgbClr val="7C2A00"/>
              </a:solidFill>
              <a:prstDash val="solid"/>
              <a:miter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  <p:grpSp>
        <p:nvGrpSpPr>
          <p:cNvPr id="13" name="Gruppe 17">
            <a:extLst>
              <a:ext uri="{FF2B5EF4-FFF2-40B4-BE49-F238E27FC236}">
                <a16:creationId xmlns:a16="http://schemas.microsoft.com/office/drawing/2014/main" id="{C779B22D-BB47-4C47-88BB-F6D215C93F2A}"/>
              </a:ext>
            </a:extLst>
          </p:cNvPr>
          <p:cNvGrpSpPr>
            <a:grpSpLocks/>
          </p:cNvGrpSpPr>
          <p:nvPr/>
        </p:nvGrpSpPr>
        <p:grpSpPr bwMode="auto">
          <a:xfrm>
            <a:off x="255588" y="2532063"/>
            <a:ext cx="3260725" cy="1722437"/>
            <a:chOff x="255240" y="2531520"/>
            <a:chExt cx="3260879" cy="1722240"/>
          </a:xfrm>
        </p:grpSpPr>
        <p:sp>
          <p:nvSpPr>
            <p:cNvPr id="14" name="Rektangel: avrundede hjørner 15">
              <a:extLst>
                <a:ext uri="{FF2B5EF4-FFF2-40B4-BE49-F238E27FC236}">
                  <a16:creationId xmlns:a16="http://schemas.microsoft.com/office/drawing/2014/main" id="{93FD4EF4-8FE9-644C-B79E-91977684D09E}"/>
                </a:ext>
              </a:extLst>
            </p:cNvPr>
            <p:cNvSpPr/>
            <p:nvPr/>
          </p:nvSpPr>
          <p:spPr>
            <a:xfrm>
              <a:off x="255240" y="2531520"/>
              <a:ext cx="3240240" cy="172224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360" cap="flat">
              <a:solidFill>
                <a:srgbClr val="000000"/>
              </a:solidFill>
              <a:prstDash val="solid"/>
              <a:round/>
            </a:ln>
          </p:spPr>
          <p:txBody>
            <a:bodyPr wrap="none" lIns="122040" tIns="60840" rIns="122040" bIns="608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5" name="TekstSylinder 13">
              <a:extLst>
                <a:ext uri="{FF2B5EF4-FFF2-40B4-BE49-F238E27FC236}">
                  <a16:creationId xmlns:a16="http://schemas.microsoft.com/office/drawing/2014/main" id="{10DC1725-5C31-1D48-88F2-2EBDEA856D30}"/>
                </a:ext>
              </a:extLst>
            </p:cNvPr>
            <p:cNvSpPr txBox="1"/>
            <p:nvPr/>
          </p:nvSpPr>
          <p:spPr>
            <a:xfrm>
              <a:off x="452099" y="2591838"/>
              <a:ext cx="3064020" cy="1601604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122040" tIns="60840" rIns="122040" bIns="60840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320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NLU (Natural Language Understanding)</a:t>
              </a:r>
            </a:p>
          </p:txBody>
        </p:sp>
      </p:grpSp>
      <p:grpSp>
        <p:nvGrpSpPr>
          <p:cNvPr id="16" name="Gruppe 18">
            <a:extLst>
              <a:ext uri="{FF2B5EF4-FFF2-40B4-BE49-F238E27FC236}">
                <a16:creationId xmlns:a16="http://schemas.microsoft.com/office/drawing/2014/main" id="{C156AD9F-C0BD-804F-951B-6D190039ACB5}"/>
              </a:ext>
            </a:extLst>
          </p:cNvPr>
          <p:cNvGrpSpPr>
            <a:grpSpLocks/>
          </p:cNvGrpSpPr>
          <p:nvPr/>
        </p:nvGrpSpPr>
        <p:grpSpPr bwMode="auto">
          <a:xfrm>
            <a:off x="5102225" y="2971800"/>
            <a:ext cx="3895725" cy="1176338"/>
            <a:chOff x="5102640" y="2971800"/>
            <a:chExt cx="3895200" cy="1176839"/>
          </a:xfrm>
        </p:grpSpPr>
        <p:sp>
          <p:nvSpPr>
            <p:cNvPr id="17" name="Rektangel: avrundede hjørner 16">
              <a:extLst>
                <a:ext uri="{FF2B5EF4-FFF2-40B4-BE49-F238E27FC236}">
                  <a16:creationId xmlns:a16="http://schemas.microsoft.com/office/drawing/2014/main" id="{D9F35A50-7462-5040-BBF2-D085B47592A6}"/>
                </a:ext>
              </a:extLst>
            </p:cNvPr>
            <p:cNvSpPr/>
            <p:nvPr/>
          </p:nvSpPr>
          <p:spPr>
            <a:xfrm>
              <a:off x="5102640" y="2984505"/>
              <a:ext cx="3895200" cy="116413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360" cap="flat">
              <a:solidFill>
                <a:srgbClr val="000000"/>
              </a:solidFill>
              <a:prstDash val="solid"/>
              <a:round/>
            </a:ln>
          </p:spPr>
          <p:txBody>
            <a:bodyPr wrap="none" lIns="122040" tIns="60840" rIns="122040" bIns="608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18" name="TekstSylinder 14">
              <a:extLst>
                <a:ext uri="{FF2B5EF4-FFF2-40B4-BE49-F238E27FC236}">
                  <a16:creationId xmlns:a16="http://schemas.microsoft.com/office/drawing/2014/main" id="{30924423-A4DE-7645-8638-49D64B4214A1}"/>
                </a:ext>
              </a:extLst>
            </p:cNvPr>
            <p:cNvSpPr txBox="1"/>
            <p:nvPr/>
          </p:nvSpPr>
          <p:spPr>
            <a:xfrm>
              <a:off x="5180418" y="2971800"/>
              <a:ext cx="3720599" cy="1108547"/>
            </a:xfrm>
            <a:prstGeom prst="rect">
              <a:avLst/>
            </a:prstGeom>
            <a:noFill/>
            <a:ln cap="flat">
              <a:noFill/>
            </a:ln>
          </p:spPr>
          <p:txBody>
            <a:bodyPr lIns="122040" tIns="60840" rIns="122040" bIns="60840" compatLnSpc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3200" kern="0">
                  <a:solidFill>
                    <a:srgbClr val="000000"/>
                  </a:solidFill>
                  <a:latin typeface="Arial" pitchFamily="18"/>
                  <a:ea typeface="SimSun" pitchFamily="2"/>
                  <a:cs typeface="Lucida Sans" pitchFamily="2"/>
                </a:rPr>
                <a:t>Generation / response selection</a:t>
              </a:r>
            </a:p>
          </p:txBody>
        </p:sp>
      </p:grpSp>
      <p:sp>
        <p:nvSpPr>
          <p:cNvPr id="19" name="Frihåndsform: figur 45">
            <a:extLst>
              <a:ext uri="{FF2B5EF4-FFF2-40B4-BE49-F238E27FC236}">
                <a16:creationId xmlns:a16="http://schemas.microsoft.com/office/drawing/2014/main" id="{693E927F-68D0-2B4E-849A-81A0FFA8DF0B}"/>
              </a:ext>
            </a:extLst>
          </p:cNvPr>
          <p:cNvSpPr/>
          <p:nvPr/>
        </p:nvSpPr>
        <p:spPr>
          <a:xfrm>
            <a:off x="3516313" y="2638425"/>
            <a:ext cx="1625600" cy="2889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60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wrap="none" lIns="122040" tIns="60840" rIns="122040" bIns="60840" anchor="ctr" compatLnSpc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267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sp>
        <p:nvSpPr>
          <p:cNvPr id="20" name="TekstSylinder 46">
            <a:extLst>
              <a:ext uri="{FF2B5EF4-FFF2-40B4-BE49-F238E27FC236}">
                <a16:creationId xmlns:a16="http://schemas.microsoft.com/office/drawing/2014/main" id="{E6D9EAE4-5EDD-B940-AD3A-2D6121EEDFC2}"/>
              </a:ext>
            </a:extLst>
          </p:cNvPr>
          <p:cNvSpPr txBox="1"/>
          <p:nvPr/>
        </p:nvSpPr>
        <p:spPr>
          <a:xfrm>
            <a:off x="2562225" y="1731963"/>
            <a:ext cx="6042025" cy="615950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320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Brukerens "intent"</a:t>
            </a:r>
          </a:p>
        </p:txBody>
      </p:sp>
      <p:sp>
        <p:nvSpPr>
          <p:cNvPr id="21" name="User">
            <a:extLst>
              <a:ext uri="{FF2B5EF4-FFF2-40B4-BE49-F238E27FC236}">
                <a16:creationId xmlns:a16="http://schemas.microsoft.com/office/drawing/2014/main" id="{8D7B6C06-96B2-D448-81C7-156900506462}"/>
              </a:ext>
            </a:extLst>
          </p:cNvPr>
          <p:cNvSpPr txBox="1"/>
          <p:nvPr/>
        </p:nvSpPr>
        <p:spPr>
          <a:xfrm>
            <a:off x="4810125" y="6032500"/>
            <a:ext cx="1393825" cy="565150"/>
          </a:xfrm>
          <a:prstGeom prst="rect">
            <a:avLst/>
          </a:prstGeom>
          <a:noFill/>
          <a:ln cap="flat">
            <a:noFill/>
          </a:ln>
        </p:spPr>
        <p:txBody>
          <a:bodyPr wrap="none" lIns="35640" tIns="35640" rIns="35640" bIns="35640" anchor="ctr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3200" b="1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t>Bruker</a:t>
            </a:r>
          </a:p>
        </p:txBody>
      </p:sp>
    </p:spTree>
    <p:extLst>
      <p:ext uri="{BB962C8B-B14F-4D97-AF65-F5344CB8AC3E}">
        <p14:creationId xmlns:p14="http://schemas.microsoft.com/office/powerpoint/2010/main" val="6620116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tel 1">
            <a:extLst>
              <a:ext uri="{FF2B5EF4-FFF2-40B4-BE49-F238E27FC236}">
                <a16:creationId xmlns:a16="http://schemas.microsoft.com/office/drawing/2014/main" id="{17361562-95DF-DF44-9813-0A169B4A24A2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Regelbaserte 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A54BE6-A164-C34F-8823-EBDF662B678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>
            <a:noAutofit/>
          </a:bodyPr>
          <a:lstStyle/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sz="2400" kern="0" dirty="0"/>
              <a:t>Pattern-action rule:</a:t>
            </a:r>
          </a:p>
          <a:p>
            <a:pPr eaLnBrk="1" fontAlgn="auto" hangingPunct="1">
              <a:spcBef>
                <a:spcPts val="1701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endParaRPr sz="2800" kern="0" dirty="0"/>
          </a:p>
          <a:p>
            <a:pPr marL="0" indent="0" eaLnBrk="1" fontAlgn="auto" hangingPunct="1">
              <a:spcBef>
                <a:spcPts val="1701"/>
              </a:spcBef>
              <a:spcAft>
                <a:spcPts val="0"/>
              </a:spcAft>
              <a:buFont typeface="Times New Roman" pitchFamily="18"/>
              <a:buNone/>
              <a:defRPr/>
            </a:pPr>
            <a:endParaRPr sz="2800" kern="0" dirty="0"/>
          </a:p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endParaRPr sz="2400" kern="0" dirty="0"/>
          </a:p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sz="2400" kern="0" dirty="0"/>
              <a:t>For </a:t>
            </a:r>
            <a:r>
              <a:rPr sz="2400" kern="0" dirty="0" err="1"/>
              <a:t>eksempel</a:t>
            </a:r>
            <a:r>
              <a:rPr sz="2400" kern="0" dirty="0"/>
              <a:t>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96CD29-0B48-DC40-B478-8667648D1A77}"/>
              </a:ext>
            </a:extLst>
          </p:cNvPr>
          <p:cNvSpPr txBox="1"/>
          <p:nvPr/>
        </p:nvSpPr>
        <p:spPr>
          <a:xfrm>
            <a:off x="8316913" y="6308725"/>
            <a:ext cx="574675" cy="277813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2A14DF3-E20C-4B46-8E96-2E4508885552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69636" name="Bilde 4">
            <a:extLst>
              <a:ext uri="{FF2B5EF4-FFF2-40B4-BE49-F238E27FC236}">
                <a16:creationId xmlns:a16="http://schemas.microsoft.com/office/drawing/2014/main" id="{C6F6082E-A050-D04D-87AD-8D21773FC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518025"/>
            <a:ext cx="76152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Bilde 5">
            <a:extLst>
              <a:ext uri="{FF2B5EF4-FFF2-40B4-BE49-F238E27FC236}">
                <a16:creationId xmlns:a16="http://schemas.microsoft.com/office/drawing/2014/main" id="{E43F594E-66DA-0948-8D68-F2A270AEA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320925"/>
            <a:ext cx="6877050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0FD5A29-1611-A544-B010-51A32745D41B}"/>
              </a:ext>
            </a:extLst>
          </p:cNvPr>
          <p:cNvSpPr txBox="1"/>
          <p:nvPr/>
        </p:nvSpPr>
        <p:spPr>
          <a:xfrm>
            <a:off x="5178425" y="6392863"/>
            <a:ext cx="3263900" cy="409575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870" kern="0">
                <a:solidFill>
                  <a:srgbClr val="FF0000"/>
                </a:solidFill>
                <a:latin typeface="Arial" pitchFamily="18"/>
                <a:ea typeface="SimSun" pitchFamily="2"/>
                <a:cs typeface="Lucida Sans" pitchFamily="2"/>
              </a:rPr>
              <a:t>[eksempel fra D. Jurafsky]</a:t>
            </a:r>
          </a:p>
        </p:txBody>
      </p:sp>
    </p:spTree>
    <p:extLst>
      <p:ext uri="{BB962C8B-B14F-4D97-AF65-F5344CB8AC3E}">
        <p14:creationId xmlns:p14="http://schemas.microsoft.com/office/powerpoint/2010/main" val="851267904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EBD88-0FBE-4881-AD9A-52C26312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Intentgjenkjenning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33213-B63C-405D-B217-818AF33C5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34" y="3128288"/>
            <a:ext cx="8069906" cy="2409501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/>
              <a:t>Mange chatbots tar i bruk en </a:t>
            </a:r>
            <a:r>
              <a:rPr lang="nb-NO" sz="2800" i="1" dirty="0"/>
              <a:t>hybrid tilnærming </a:t>
            </a:r>
            <a:r>
              <a:rPr lang="nb-NO" sz="2800" dirty="0"/>
              <a:t>som kombinerer en maskinlæringsbasert NLU-modul med håndskrevne svar</a:t>
            </a:r>
          </a:p>
          <a:p>
            <a:r>
              <a:rPr lang="nb-NO" sz="2400" dirty="0"/>
              <a:t>NLU-komponenten er trent fra markerte data </a:t>
            </a:r>
            <a:r>
              <a:rPr lang="nb-NO" sz="2300" dirty="0"/>
              <a:t>(klassifiseringsproblem: koble brukerytringen til dets </a:t>
            </a:r>
            <a:r>
              <a:rPr lang="nb-NO" sz="2300" i="1" dirty="0" err="1"/>
              <a:t>intent</a:t>
            </a:r>
            <a:r>
              <a:rPr lang="nb-NO" sz="2300" dirty="0"/>
              <a:t>)</a:t>
            </a:r>
          </a:p>
          <a:p>
            <a:r>
              <a:rPr lang="nb-NO" sz="2400" dirty="0"/>
              <a:t>Svarene er forhåndsskrevet av utvikleren</a:t>
            </a:r>
            <a:endParaRPr lang="en-GB" sz="2400" dirty="0"/>
          </a:p>
        </p:txBody>
      </p:sp>
      <p:grpSp>
        <p:nvGrpSpPr>
          <p:cNvPr id="6" name="Gruppe 12">
            <a:extLst>
              <a:ext uri="{FF2B5EF4-FFF2-40B4-BE49-F238E27FC236}">
                <a16:creationId xmlns:a16="http://schemas.microsoft.com/office/drawing/2014/main" id="{697A54CA-EB14-409C-AB9B-4FA8DB47B3E6}"/>
              </a:ext>
            </a:extLst>
          </p:cNvPr>
          <p:cNvGrpSpPr>
            <a:grpSpLocks/>
          </p:cNvGrpSpPr>
          <p:nvPr/>
        </p:nvGrpSpPr>
        <p:grpSpPr bwMode="auto">
          <a:xfrm>
            <a:off x="447254" y="1515062"/>
            <a:ext cx="7921674" cy="1287282"/>
            <a:chOff x="827652" y="1419298"/>
            <a:chExt cx="7920708" cy="1287204"/>
          </a:xfrm>
        </p:grpSpPr>
        <p:pic>
          <p:nvPicPr>
            <p:cNvPr id="7" name="canstockphoto3857357.jpg" descr="canstockphoto3857357.jpg">
              <a:extLst>
                <a:ext uri="{FF2B5EF4-FFF2-40B4-BE49-F238E27FC236}">
                  <a16:creationId xmlns:a16="http://schemas.microsoft.com/office/drawing/2014/main" id="{7B8A0A5F-7253-4AFB-87FB-88C676460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8668" y="1672223"/>
              <a:ext cx="784439" cy="1034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CD56AD0-34A9-433E-AF3D-FE5093B78B60}"/>
                </a:ext>
              </a:extLst>
            </p:cNvPr>
            <p:cNvSpPr/>
            <p:nvPr/>
          </p:nvSpPr>
          <p:spPr>
            <a:xfrm>
              <a:off x="4275330" y="1977077"/>
              <a:ext cx="300001" cy="2476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50760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sp>
          <p:nvSpPr>
            <p:cNvPr id="9" name="Linje">
              <a:extLst>
                <a:ext uri="{FF2B5EF4-FFF2-40B4-BE49-F238E27FC236}">
                  <a16:creationId xmlns:a16="http://schemas.microsoft.com/office/drawing/2014/main" id="{7B2B3982-7FCC-467D-9F6B-97E00EF8D7B8}"/>
                </a:ext>
              </a:extLst>
            </p:cNvPr>
            <p:cNvSpPr/>
            <p:nvPr/>
          </p:nvSpPr>
          <p:spPr>
            <a:xfrm flipV="1">
              <a:off x="5218191" y="1919328"/>
              <a:ext cx="300000" cy="23811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0"/>
                <a:gd name="f8" fmla="abs f3"/>
                <a:gd name="f9" fmla="abs f4"/>
                <a:gd name="f10" fmla="abs f5"/>
                <a:gd name="f11" fmla="*/ f7 f0 1"/>
                <a:gd name="f12" fmla="?: f8 f3 1"/>
                <a:gd name="f13" fmla="?: f9 f4 1"/>
                <a:gd name="f14" fmla="?: f10 f5 1"/>
                <a:gd name="f15" fmla="*/ f11 1 f2"/>
                <a:gd name="f16" fmla="*/ f12 1 21600"/>
                <a:gd name="f17" fmla="*/ f13 1 21600"/>
                <a:gd name="f18" fmla="*/ 21600 f12 1"/>
                <a:gd name="f19" fmla="*/ 21600 f13 1"/>
                <a:gd name="f20" fmla="+- f15 0 f1"/>
                <a:gd name="f21" fmla="min f17 f16"/>
                <a:gd name="f22" fmla="*/ f18 1 f14"/>
                <a:gd name="f23" fmla="*/ f19 1 f14"/>
                <a:gd name="f24" fmla="val f22"/>
                <a:gd name="f25" fmla="val f23"/>
                <a:gd name="f26" fmla="*/ f6 f21 1"/>
                <a:gd name="f27" fmla="*/ f24 f21 1"/>
                <a:gd name="f28" fmla="*/ f25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">
                  <a:pos x="f26" y="f26"/>
                </a:cxn>
                <a:cxn ang="f20">
                  <a:pos x="f27" y="f28"/>
                </a:cxn>
              </a:cxnLst>
              <a:rect l="f26" t="f26" r="f27" b="f28"/>
              <a:pathLst>
                <a:path>
                  <a:moveTo>
                    <a:pt x="f26" y="f26"/>
                  </a:moveTo>
                  <a:lnTo>
                    <a:pt x="f27" y="f28"/>
                  </a:lnTo>
                </a:path>
              </a:pathLst>
            </a:custGeom>
            <a:noFill/>
            <a:ln w="50760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lIns="35640" tIns="35640" rIns="35640" bIns="356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  <p:grpSp>
          <p:nvGrpSpPr>
            <p:cNvPr id="10" name="Gruppe 17">
              <a:extLst>
                <a:ext uri="{FF2B5EF4-FFF2-40B4-BE49-F238E27FC236}">
                  <a16:creationId xmlns:a16="http://schemas.microsoft.com/office/drawing/2014/main" id="{5BAEF331-E301-4117-AC06-506148BCE1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7652" y="1503719"/>
              <a:ext cx="3376250" cy="861960"/>
              <a:chOff x="827652" y="1503719"/>
              <a:chExt cx="3376250" cy="861960"/>
            </a:xfrm>
          </p:grpSpPr>
          <p:sp>
            <p:nvSpPr>
              <p:cNvPr id="15" name="Rektangel: avrundede hjørner 15">
                <a:extLst>
                  <a:ext uri="{FF2B5EF4-FFF2-40B4-BE49-F238E27FC236}">
                    <a16:creationId xmlns:a16="http://schemas.microsoft.com/office/drawing/2014/main" id="{712B5BBD-714A-44D3-AE2B-393AC4685C5D}"/>
                  </a:ext>
                </a:extLst>
              </p:cNvPr>
              <p:cNvSpPr/>
              <p:nvPr/>
            </p:nvSpPr>
            <p:spPr>
              <a:xfrm>
                <a:off x="827652" y="1503719"/>
                <a:ext cx="3376250" cy="861960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360" cap="flat">
                <a:solidFill>
                  <a:srgbClr val="000000"/>
                </a:solidFill>
                <a:prstDash val="solid"/>
                <a:round/>
              </a:ln>
            </p:spPr>
            <p:txBody>
              <a:bodyPr wrap="none" lIns="122040" tIns="60840" rIns="122040" bIns="60840" anchor="ctr" compatLnSpc="0"/>
              <a:lstStyle/>
              <a:p>
                <a:pPr eaLnBrk="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b-NO"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6" name="TekstSylinder 13">
                <a:extLst>
                  <a:ext uri="{FF2B5EF4-FFF2-40B4-BE49-F238E27FC236}">
                    <a16:creationId xmlns:a16="http://schemas.microsoft.com/office/drawing/2014/main" id="{CB93CC2D-4CF7-4D47-A3B3-1EC5C69C9B70}"/>
                  </a:ext>
                </a:extLst>
              </p:cNvPr>
              <p:cNvSpPr txBox="1"/>
              <p:nvPr/>
            </p:nvSpPr>
            <p:spPr>
              <a:xfrm>
                <a:off x="971649" y="1529117"/>
                <a:ext cx="3202093" cy="83057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wrap="square" lIns="122040" tIns="60840" rIns="122040" bIns="60840" compatLnSpc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b-NO" sz="2400" kern="0">
                    <a:solidFill>
                      <a:srgbClr val="000000"/>
                    </a:solidFill>
                    <a:latin typeface="Arial" pitchFamily="18"/>
                    <a:ea typeface="SimSun" pitchFamily="2"/>
                    <a:cs typeface="Lucida Sans" pitchFamily="2"/>
                  </a:rPr>
                  <a:t>Natural language understanding (NLU)</a:t>
                </a:r>
              </a:p>
            </p:txBody>
          </p:sp>
        </p:grpSp>
        <p:grpSp>
          <p:nvGrpSpPr>
            <p:cNvPr id="11" name="Gruppe 18">
              <a:extLst>
                <a:ext uri="{FF2B5EF4-FFF2-40B4-BE49-F238E27FC236}">
                  <a16:creationId xmlns:a16="http://schemas.microsoft.com/office/drawing/2014/main" id="{5EBD676F-6CAC-4CBA-B7C0-C9F5886F06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7680" y="1545480"/>
              <a:ext cx="3190680" cy="885599"/>
              <a:chOff x="5557680" y="1545480"/>
              <a:chExt cx="3190680" cy="885599"/>
            </a:xfrm>
          </p:grpSpPr>
          <p:sp>
            <p:nvSpPr>
              <p:cNvPr id="13" name="Rektangel: avrundede hjørner 16">
                <a:extLst>
                  <a:ext uri="{FF2B5EF4-FFF2-40B4-BE49-F238E27FC236}">
                    <a16:creationId xmlns:a16="http://schemas.microsoft.com/office/drawing/2014/main" id="{69C987AA-2A68-4B95-B1FB-02A732F0E6FA}"/>
                  </a:ext>
                </a:extLst>
              </p:cNvPr>
              <p:cNvSpPr/>
              <p:nvPr/>
            </p:nvSpPr>
            <p:spPr>
              <a:xfrm>
                <a:off x="5557874" y="1554515"/>
                <a:ext cx="2795246" cy="876247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360" cap="flat">
                <a:solidFill>
                  <a:srgbClr val="000000"/>
                </a:solidFill>
                <a:prstDash val="solid"/>
                <a:round/>
              </a:ln>
            </p:spPr>
            <p:txBody>
              <a:bodyPr wrap="none" lIns="122040" tIns="60840" rIns="122040" bIns="60840" anchor="ctr" compatLnSpc="0"/>
              <a:lstStyle/>
              <a:p>
                <a:pPr eaLnBrk="1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nb-NO">
                  <a:latin typeface="Arial" pitchFamily="18"/>
                  <a:ea typeface="SimSun" pitchFamily="2"/>
                  <a:cs typeface="Lucida Sans" pitchFamily="2"/>
                </a:endParaRPr>
              </a:p>
            </p:txBody>
          </p:sp>
          <p:sp>
            <p:nvSpPr>
              <p:cNvPr id="14" name="TekstSylinder 14">
                <a:extLst>
                  <a:ext uri="{FF2B5EF4-FFF2-40B4-BE49-F238E27FC236}">
                    <a16:creationId xmlns:a16="http://schemas.microsoft.com/office/drawing/2014/main" id="{9B866980-32B3-424B-BFE9-C15F80BE79DB}"/>
                  </a:ext>
                </a:extLst>
              </p:cNvPr>
              <p:cNvSpPr txBox="1"/>
              <p:nvPr/>
            </p:nvSpPr>
            <p:spPr>
              <a:xfrm>
                <a:off x="5619778" y="1544991"/>
                <a:ext cx="3128582" cy="86195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lIns="122040" tIns="60840" rIns="122040" bIns="60840" compatLnSpc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b-NO" sz="2400" kern="0">
                    <a:solidFill>
                      <a:srgbClr val="000000"/>
                    </a:solidFill>
                    <a:latin typeface="Arial" pitchFamily="18"/>
                    <a:ea typeface="SimSun" pitchFamily="2"/>
                    <a:cs typeface="Lucida Sans" pitchFamily="2"/>
                  </a:rPr>
                  <a:t>Generation / response selection</a:t>
                </a:r>
              </a:p>
            </p:txBody>
          </p:sp>
        </p:grpSp>
        <p:sp>
          <p:nvSpPr>
            <p:cNvPr id="12" name="Frihåndsform: figur 45">
              <a:extLst>
                <a:ext uri="{FF2B5EF4-FFF2-40B4-BE49-F238E27FC236}">
                  <a16:creationId xmlns:a16="http://schemas.microsoft.com/office/drawing/2014/main" id="{8E4713C7-C0D7-473C-8564-89C5DDCFE904}"/>
                </a:ext>
              </a:extLst>
            </p:cNvPr>
            <p:cNvSpPr/>
            <p:nvPr/>
          </p:nvSpPr>
          <p:spPr>
            <a:xfrm>
              <a:off x="4345172" y="1419298"/>
              <a:ext cx="1071431" cy="1825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60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wrap="none" lIns="122040" tIns="60840" rIns="122040" bIns="60840" anchor="ctr" compatLnSpc="0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>
                <a:latin typeface="Arial" pitchFamily="18"/>
                <a:ea typeface="SimSun" pitchFamily="2"/>
                <a:cs typeface="Lucida San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202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B35C30-83B0-436C-85C6-7653A20180C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Intentgjenkjenning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28DDAE-B5BA-4663-905D-FF78B77B6C7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0612" y="1877225"/>
            <a:ext cx="8996927" cy="1278217"/>
          </a:xfrm>
        </p:spPr>
        <p:txBody>
          <a:bodyPr/>
          <a:lstStyle/>
          <a:p>
            <a:pPr lvl="0"/>
            <a:r>
              <a:rPr lang="nb-NO" sz="2667" i="1"/>
              <a:t>Input</a:t>
            </a:r>
            <a:r>
              <a:rPr lang="nb-NO" sz="2667"/>
              <a:t>: selve brukerytringen (+ kontekst)</a:t>
            </a:r>
          </a:p>
          <a:p>
            <a:pPr lvl="0"/>
            <a:r>
              <a:rPr lang="nb-NO" sz="2667" i="1"/>
              <a:t>Output</a:t>
            </a:r>
            <a:r>
              <a:rPr lang="nb-NO" sz="2667"/>
              <a:t>:  intent   (= hva brukeren forsøker å oppnå)</a:t>
            </a:r>
          </a:p>
          <a:p>
            <a:pPr lvl="0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E0FA3F8-FDA4-45DE-9CAC-285744B247ED}"/>
              </a:ext>
            </a:extLst>
          </p:cNvPr>
          <p:cNvSpPr txBox="1"/>
          <p:nvPr/>
        </p:nvSpPr>
        <p:spPr>
          <a:xfrm>
            <a:off x="2509579" y="3573016"/>
            <a:ext cx="6382901" cy="861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i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2400">
                <a:solidFill>
                  <a:srgbClr val="000000"/>
                </a:solidFill>
                <a:latin typeface="Calibri"/>
              </a:rPr>
              <a:t>= </a:t>
            </a:r>
          </a:p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>
                <a:solidFill>
                  <a:srgbClr val="000000"/>
                </a:solidFill>
                <a:latin typeface="Calibri"/>
              </a:rPr>
              <a:t>GetInfoOpenHours(RecyclingStation)</a:t>
            </a:r>
          </a:p>
        </p:txBody>
      </p:sp>
      <p:sp>
        <p:nvSpPr>
          <p:cNvPr id="5" name="Rektangel: avrundede hjørner 15">
            <a:extLst>
              <a:ext uri="{FF2B5EF4-FFF2-40B4-BE49-F238E27FC236}">
                <a16:creationId xmlns:a16="http://schemas.microsoft.com/office/drawing/2014/main" id="{CFB8137F-F5ED-43BC-A433-07A33C0BD75C}"/>
              </a:ext>
            </a:extLst>
          </p:cNvPr>
          <p:cNvSpPr/>
          <p:nvPr/>
        </p:nvSpPr>
        <p:spPr>
          <a:xfrm>
            <a:off x="509579" y="4095321"/>
            <a:ext cx="1852220" cy="8617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6EAF5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121920" tIns="60960" rIns="121920" bIns="60960" anchor="ctr" anchorCtr="0" compatLnSpc="1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667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canstockphoto3857357.jpg" descr="canstockphoto3857357.jpg">
            <a:extLst>
              <a:ext uri="{FF2B5EF4-FFF2-40B4-BE49-F238E27FC236}">
                <a16:creationId xmlns:a16="http://schemas.microsoft.com/office/drawing/2014/main" id="{07461FB0-6B3F-49D3-A68A-87E2B1D71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927" y="5149442"/>
            <a:ext cx="1006011" cy="134133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11">
            <a:extLst>
              <a:ext uri="{FF2B5EF4-FFF2-40B4-BE49-F238E27FC236}">
                <a16:creationId xmlns:a16="http://schemas.microsoft.com/office/drawing/2014/main" id="{0CD864C6-D7CA-494A-AB5E-4A16C2534082}"/>
              </a:ext>
            </a:extLst>
          </p:cNvPr>
          <p:cNvSpPr txBox="1"/>
          <p:nvPr/>
        </p:nvSpPr>
        <p:spPr>
          <a:xfrm>
            <a:off x="619355" y="4101576"/>
            <a:ext cx="1852220" cy="861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>
                <a:solidFill>
                  <a:srgbClr val="000000"/>
                </a:solidFill>
                <a:latin typeface="Arial"/>
              </a:rPr>
              <a:t>Intent recognition</a:t>
            </a:r>
          </a:p>
        </p:txBody>
      </p:sp>
      <p:sp>
        <p:nvSpPr>
          <p:cNvPr id="8" name="Frihåndsform: figur 45">
            <a:extLst>
              <a:ext uri="{FF2B5EF4-FFF2-40B4-BE49-F238E27FC236}">
                <a16:creationId xmlns:a16="http://schemas.microsoft.com/office/drawing/2014/main" id="{3FA05AF9-7635-40BF-A4CD-CAF40692B9AD}"/>
              </a:ext>
            </a:extLst>
          </p:cNvPr>
          <p:cNvSpPr/>
          <p:nvPr/>
        </p:nvSpPr>
        <p:spPr>
          <a:xfrm>
            <a:off x="2471576" y="4500937"/>
            <a:ext cx="3086709" cy="2643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121920" tIns="60960" rIns="121920" bIns="60960" anchor="ctr" anchorCtr="0" compatLnSpc="1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667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1EC2184D-1E17-470F-9B6D-B17AE5FCE737}"/>
              </a:ext>
            </a:extLst>
          </p:cNvPr>
          <p:cNvSpPr/>
          <p:nvPr/>
        </p:nvSpPr>
        <p:spPr>
          <a:xfrm rot="20464253">
            <a:off x="2543904" y="4789023"/>
            <a:ext cx="923689" cy="6753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35721" tIns="35721" rIns="35721" bIns="35721" anchor="ctr" anchorCtr="0" compatLnSpc="1">
            <a:noAutofit/>
          </a:bodyPr>
          <a:lstStyle/>
          <a:p>
            <a:pPr defTabSz="321433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844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0" name="Rektangel 14">
            <a:extLst>
              <a:ext uri="{FF2B5EF4-FFF2-40B4-BE49-F238E27FC236}">
                <a16:creationId xmlns:a16="http://schemas.microsoft.com/office/drawing/2014/main" id="{2E5F8468-F301-4F1E-AB43-0DE117502F6F}"/>
              </a:ext>
            </a:extLst>
          </p:cNvPr>
          <p:cNvSpPr/>
          <p:nvPr/>
        </p:nvSpPr>
        <p:spPr>
          <a:xfrm>
            <a:off x="1641447" y="5204549"/>
            <a:ext cx="2230563" cy="123110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>
                <a:solidFill>
                  <a:srgbClr val="000000"/>
                </a:solidFill>
                <a:latin typeface="Calibri"/>
              </a:rPr>
              <a:t>"When is the recycling station open?"</a:t>
            </a:r>
          </a:p>
        </p:txBody>
      </p:sp>
      <p:sp>
        <p:nvSpPr>
          <p:cNvPr id="11" name="Rektangel: avrundede hjørner 16">
            <a:extLst>
              <a:ext uri="{FF2B5EF4-FFF2-40B4-BE49-F238E27FC236}">
                <a16:creationId xmlns:a16="http://schemas.microsoft.com/office/drawing/2014/main" id="{F2B43D35-1CBC-4DC4-9276-569E6DCF7E70}"/>
              </a:ext>
            </a:extLst>
          </p:cNvPr>
          <p:cNvSpPr/>
          <p:nvPr/>
        </p:nvSpPr>
        <p:spPr>
          <a:xfrm>
            <a:off x="5668063" y="4423151"/>
            <a:ext cx="1743541" cy="86177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6EAF5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121920" tIns="60960" rIns="121920" bIns="60960" anchor="ctr" anchorCtr="0" compatLnSpc="1">
            <a:no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667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kstSylinder 16">
            <a:extLst>
              <a:ext uri="{FF2B5EF4-FFF2-40B4-BE49-F238E27FC236}">
                <a16:creationId xmlns:a16="http://schemas.microsoft.com/office/drawing/2014/main" id="{2E5D0FEF-9C7F-4B47-8CE7-763A44C7589A}"/>
              </a:ext>
            </a:extLst>
          </p:cNvPr>
          <p:cNvSpPr txBox="1"/>
          <p:nvPr/>
        </p:nvSpPr>
        <p:spPr>
          <a:xfrm>
            <a:off x="5765611" y="4437173"/>
            <a:ext cx="1645992" cy="8617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kern="0">
                <a:solidFill>
                  <a:srgbClr val="000000"/>
                </a:solidFill>
                <a:latin typeface="Arial"/>
              </a:rPr>
              <a:t>Response selection</a:t>
            </a:r>
            <a:endParaRPr lang="nb-NO" sz="2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ktangel 17">
            <a:extLst>
              <a:ext uri="{FF2B5EF4-FFF2-40B4-BE49-F238E27FC236}">
                <a16:creationId xmlns:a16="http://schemas.microsoft.com/office/drawing/2014/main" id="{6F56DC66-436F-437A-AC98-DCA60B5093C8}"/>
              </a:ext>
            </a:extLst>
          </p:cNvPr>
          <p:cNvSpPr/>
          <p:nvPr/>
        </p:nvSpPr>
        <p:spPr>
          <a:xfrm>
            <a:off x="4709076" y="5538391"/>
            <a:ext cx="4155923" cy="86177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defTabSz="121917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>
                <a:solidFill>
                  <a:srgbClr val="000000"/>
                </a:solidFill>
                <a:latin typeface="Calibri"/>
              </a:rPr>
              <a:t>"The recycling station is open on weekdays from 10 to 18"</a:t>
            </a:r>
          </a:p>
        </p:txBody>
      </p:sp>
      <p:sp>
        <p:nvSpPr>
          <p:cNvPr id="14" name="Linje">
            <a:extLst>
              <a:ext uri="{FF2B5EF4-FFF2-40B4-BE49-F238E27FC236}">
                <a16:creationId xmlns:a16="http://schemas.microsoft.com/office/drawing/2014/main" id="{6FA2487F-474F-486E-BC12-4CEBCE9FA5CA}"/>
              </a:ext>
            </a:extLst>
          </p:cNvPr>
          <p:cNvSpPr/>
          <p:nvPr/>
        </p:nvSpPr>
        <p:spPr>
          <a:xfrm rot="18298163">
            <a:off x="4492613" y="4912341"/>
            <a:ext cx="923689" cy="6753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35721" tIns="35721" rIns="35721" bIns="35721" anchor="ctr" anchorCtr="0" compatLnSpc="1">
            <a:noAutofit/>
          </a:bodyPr>
          <a:lstStyle/>
          <a:p>
            <a:pPr defTabSz="321433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844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88E72F-7A84-41A6-B4E1-A90B02DBABFA}"/>
              </a:ext>
            </a:extLst>
          </p:cNvPr>
          <p:cNvGrpSpPr/>
          <p:nvPr/>
        </p:nvGrpSpPr>
        <p:grpSpPr>
          <a:xfrm>
            <a:off x="1979712" y="286122"/>
            <a:ext cx="7080762" cy="2752517"/>
            <a:chOff x="1979712" y="286122"/>
            <a:chExt cx="7080762" cy="275251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E0D6DA-168B-405A-BF30-E43F614984A5}"/>
                </a:ext>
              </a:extLst>
            </p:cNvPr>
            <p:cNvSpPr txBox="1"/>
            <p:nvPr/>
          </p:nvSpPr>
          <p:spPr bwMode="white">
            <a:xfrm>
              <a:off x="5220072" y="286122"/>
              <a:ext cx="3840402" cy="1384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2100"/>
                <a:t>Definert fra en liste </a:t>
              </a:r>
              <a:r>
                <a:rPr lang="nb-NO" sz="2100" u="sng"/>
                <a:t>forhåndsdefinerte </a:t>
              </a:r>
              <a:r>
                <a:rPr lang="nb-NO" sz="2100"/>
                <a:t>kategorier (muligens med argumenter, ofte kalt </a:t>
              </a:r>
              <a:r>
                <a:rPr lang="nb-NO" sz="2100" u="sng"/>
                <a:t>slots</a:t>
              </a:r>
              <a:r>
                <a:rPr lang="nb-NO" sz="2100"/>
                <a:t>)</a:t>
              </a:r>
              <a:endParaRPr lang="en-GB" sz="2100" baseline="0" dirty="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F41DD3D-220B-4551-83EE-C79E1F95B5AB}"/>
                </a:ext>
              </a:extLst>
            </p:cNvPr>
            <p:cNvSpPr/>
            <p:nvPr/>
          </p:nvSpPr>
          <p:spPr bwMode="auto">
            <a:xfrm>
              <a:off x="1979712" y="2492896"/>
              <a:ext cx="1080120" cy="545743"/>
            </a:xfrm>
            <a:prstGeom prst="roundRect">
              <a:avLst/>
            </a:prstGeom>
            <a:solidFill>
              <a:schemeClr val="accent1">
                <a:alpha val="3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B72C19B-7114-4031-9BA5-C4EBA43B763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059832" y="548680"/>
              <a:ext cx="2160240" cy="194421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4002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tel 1">
            <a:extLst>
              <a:ext uri="{FF2B5EF4-FFF2-40B4-BE49-F238E27FC236}">
                <a16:creationId xmlns:a16="http://schemas.microsoft.com/office/drawing/2014/main" id="{95C23213-35E4-E341-B5FF-733C44119A7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IR modeller</a:t>
            </a:r>
          </a:p>
        </p:txBody>
      </p:sp>
      <p:sp>
        <p:nvSpPr>
          <p:cNvPr id="71682" name="Plassholder for innhold 2">
            <a:extLst>
              <a:ext uri="{FF2B5EF4-FFF2-40B4-BE49-F238E27FC236}">
                <a16:creationId xmlns:a16="http://schemas.microsoft.com/office/drawing/2014/main" id="{9C7E1D64-9281-574D-9CC8-744CB0142B25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700"/>
              </a:spcBef>
              <a:spcAft>
                <a:spcPct val="0"/>
              </a:spcAft>
              <a:defRPr/>
            </a:pP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Alternativ</a:t>
            </a:r>
            <a:r>
              <a:rPr lang="nb-NO"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: bruke en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datadrevet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tilnærming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og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svare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brukeren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basert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et </a:t>
            </a:r>
            <a:r>
              <a:rPr altLang="nb-NO" sz="2800" i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dialogkorpus</a:t>
            </a:r>
            <a:endParaRPr altLang="nb-NO" sz="2800" i="1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700"/>
              </a:spcBef>
              <a:spcAft>
                <a:spcPct val="0"/>
              </a:spcAft>
              <a:defRPr/>
            </a:pP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Prosedyren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:</a:t>
            </a:r>
          </a:p>
          <a:p>
            <a:pPr lvl="1" eaLnBrk="1" hangingPunct="1">
              <a:spcBef>
                <a:spcPts val="700"/>
              </a:spcBef>
              <a:defRPr/>
            </a:pP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Gitt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brukerinngang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q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finn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ytringen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dialogkorpuset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ligner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mest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på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q</a:t>
            </a:r>
          </a:p>
          <a:p>
            <a:pPr lvl="1" eaLnBrk="1" hangingPunct="1">
              <a:spcBef>
                <a:spcPts val="800"/>
              </a:spcBef>
              <a:defRPr/>
            </a:pP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Så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returner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svar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enten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(a)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selve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eller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(b)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ytringen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følger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b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</a:t>
            </a:r>
            <a:r>
              <a:rPr altLang="nb-NO" sz="28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8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korpuset</a:t>
            </a:r>
            <a:endParaRPr altLang="nb-NO" sz="28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3128CEB-61E1-0C40-AB8B-AB4238A3130D}"/>
              </a:ext>
            </a:extLst>
          </p:cNvPr>
          <p:cNvSpPr txBox="1"/>
          <p:nvPr/>
        </p:nvSpPr>
        <p:spPr>
          <a:xfrm>
            <a:off x="8316913" y="6308725"/>
            <a:ext cx="574675" cy="277813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14443B1A-C192-8F46-AB3A-7E61AEAB9C15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21086565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tel 1">
            <a:extLst>
              <a:ext uri="{FF2B5EF4-FFF2-40B4-BE49-F238E27FC236}">
                <a16:creationId xmlns:a16="http://schemas.microsoft.com/office/drawing/2014/main" id="{17D74475-5B0F-D442-88D6-660675B7843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IR modeller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CB3C24-C65E-404C-9843-0B448B831F1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3700" y="2890838"/>
            <a:ext cx="8642350" cy="3097212"/>
          </a:xfrm>
        </p:spPr>
        <p:txBody>
          <a:bodyPr lIns="91440" tIns="45720" rIns="91440" bIns="45720">
            <a:noAutofit/>
          </a:bodyPr>
          <a:lstStyle/>
          <a:p>
            <a:pPr marL="0" indent="0" eaLnBrk="1" fontAlgn="auto" hangingPunct="1">
              <a:spcBef>
                <a:spcPts val="1701"/>
              </a:spcBef>
              <a:spcAft>
                <a:spcPts val="0"/>
              </a:spcAft>
              <a:buFont typeface="Times New Roman" pitchFamily="18"/>
              <a:buNone/>
              <a:defRPr/>
            </a:pPr>
            <a:r>
              <a:rPr sz="2800" kern="0"/>
              <a:t>Hvordan kan vi bestemme hvilken ytring </a:t>
            </a:r>
            <a:r>
              <a:rPr sz="2800" b="1" kern="0"/>
              <a:t>t</a:t>
            </a:r>
            <a:r>
              <a:rPr sz="2800" kern="0"/>
              <a:t> fra korpuset «ligner mest» på inputytringen </a:t>
            </a:r>
            <a:r>
              <a:rPr sz="2800" b="1" kern="0"/>
              <a:t>q</a:t>
            </a:r>
            <a:r>
              <a:rPr sz="2800" kern="0"/>
              <a:t>?</a:t>
            </a:r>
          </a:p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sz="2400" kern="0"/>
              <a:t>Cosine similarity mellom vektorer</a:t>
            </a:r>
          </a:p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sz="2400" kern="0"/>
              <a:t>Vektorene kan være TF-IDF vektorer (hvor hver ytring tilsvarer et eget "dokument")</a:t>
            </a:r>
          </a:p>
          <a:p>
            <a:pPr eaLnBrk="1" fontAlgn="auto" hangingPunct="1">
              <a:spcBef>
                <a:spcPts val="1400"/>
              </a:spcBef>
              <a:spcAft>
                <a:spcPts val="0"/>
              </a:spcAft>
              <a:buFont typeface="Times New Roman" pitchFamily="18"/>
              <a:buChar char="►"/>
              <a:defRPr/>
            </a:pPr>
            <a:r>
              <a:rPr sz="2400" kern="0"/>
              <a:t>Eller embeddings beregnet fra et nevralt nettverk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EC7547-C388-604C-96BD-C14A4B8541F3}"/>
              </a:ext>
            </a:extLst>
          </p:cNvPr>
          <p:cNvSpPr txBox="1"/>
          <p:nvPr/>
        </p:nvSpPr>
        <p:spPr>
          <a:xfrm>
            <a:off x="8316913" y="6308725"/>
            <a:ext cx="574675" cy="277813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9E28812-1B3B-EF49-9331-77331BBEBFC7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73732" name="Bilde 4">
            <a:extLst>
              <a:ext uri="{FF2B5EF4-FFF2-40B4-BE49-F238E27FC236}">
                <a16:creationId xmlns:a16="http://schemas.microsoft.com/office/drawing/2014/main" id="{03C64531-C85B-4C49-85A1-BDF47489F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512888"/>
            <a:ext cx="50863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685740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tel 1">
            <a:extLst>
              <a:ext uri="{FF2B5EF4-FFF2-40B4-BE49-F238E27FC236}">
                <a16:creationId xmlns:a16="http://schemas.microsoft.com/office/drawing/2014/main" id="{83142FA4-8791-3D4A-AF8F-FAE1605105CC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Eksempel</a:t>
            </a:r>
          </a:p>
        </p:txBody>
      </p:sp>
      <p:sp>
        <p:nvSpPr>
          <p:cNvPr id="75778" name="Plassholder for lysbildenummer 3">
            <a:extLst>
              <a:ext uri="{FF2B5EF4-FFF2-40B4-BE49-F238E27FC236}">
                <a16:creationId xmlns:a16="http://schemas.microsoft.com/office/drawing/2014/main" id="{A1BC0603-C72C-F549-9BB6-2F6DE17B2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475" y="6308725"/>
            <a:ext cx="3937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49ECFF86-8725-6A4A-8349-D5F103636BA8}" type="slidenum">
              <a:rPr lang="en-GB" altLang="nb-NO" sz="1000">
                <a:solidFill>
                  <a:srgbClr val="000000"/>
                </a:solidFill>
                <a:latin typeface="Arial" panose="020B0604020202020204" pitchFamily="34" charset="0"/>
              </a:rPr>
              <a:pPr algn="r" eaLnBrk="1" hangingPunct="1"/>
              <a:t>30</a:t>
            </a:fld>
            <a:endParaRPr lang="en-GB" altLang="nb-NO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0259C5DF-9B36-AB46-A409-3B3116B82B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8913" y="1557338"/>
            <a:ext cx="3727450" cy="4114800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Times New Roman" pitchFamily="18"/>
              <a:buNone/>
              <a:defRPr/>
            </a:pPr>
            <a:r>
              <a:rPr lang="nb-NO" b="1"/>
              <a:t>Korpuset</a:t>
            </a:r>
            <a:r>
              <a:rPr lang="nb-NO"/>
              <a:t>: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hei !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hei ! har du det bra ?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ja , hva med deg ?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bare bra 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har du spist ?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ja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9BA169D1-A1A3-9D45-8E3E-CD83B2640E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587541"/>
              </p:ext>
            </p:extLst>
          </p:nvPr>
        </p:nvGraphicFramePr>
        <p:xfrm>
          <a:off x="3419874" y="1466158"/>
          <a:ext cx="5535782" cy="332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55176">
                <a:tc>
                  <a:txBody>
                    <a:bodyPr/>
                    <a:lstStyle/>
                    <a:p>
                      <a:pPr lvl="0" algn="l"/>
                      <a:r>
                        <a:rPr lang="nb-NO" sz="1400" dirty="0"/>
                        <a:t>bare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bra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deg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det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400"/>
                        <a:t>du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ja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har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hei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hva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med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spist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,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!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 dirty="0"/>
                        <a:t>?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6" name="Gruppe 21">
            <a:extLst>
              <a:ext uri="{FF2B5EF4-FFF2-40B4-BE49-F238E27FC236}">
                <a16:creationId xmlns:a16="http://schemas.microsoft.com/office/drawing/2014/main" id="{F8982E4E-E1B0-B246-AA4D-2E18F6C5E071}"/>
              </a:ext>
            </a:extLst>
          </p:cNvPr>
          <p:cNvGrpSpPr>
            <a:grpSpLocks/>
          </p:cNvGrpSpPr>
          <p:nvPr/>
        </p:nvGrpSpPr>
        <p:grpSpPr bwMode="auto">
          <a:xfrm>
            <a:off x="1125538" y="884238"/>
            <a:ext cx="5318125" cy="3675062"/>
            <a:chOff x="1124968" y="884051"/>
            <a:chExt cx="5319238" cy="3675933"/>
          </a:xfrm>
        </p:grpSpPr>
        <p:cxnSp>
          <p:nvCxnSpPr>
            <p:cNvPr id="75782" name="Rett pil 6">
              <a:extLst>
                <a:ext uri="{FF2B5EF4-FFF2-40B4-BE49-F238E27FC236}">
                  <a16:creationId xmlns:a16="http://schemas.microsoft.com/office/drawing/2014/main" id="{FA4290F3-6CA1-F446-B86C-59325E82AE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56491" y="2287847"/>
              <a:ext cx="1800207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83" name="Rett pil 7">
              <a:extLst>
                <a:ext uri="{FF2B5EF4-FFF2-40B4-BE49-F238E27FC236}">
                  <a16:creationId xmlns:a16="http://schemas.microsoft.com/office/drawing/2014/main" id="{3CB6D825-861E-444B-8A62-7E9A2D205C7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40671" y="2719891"/>
              <a:ext cx="216027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84" name="Rett pil 8">
              <a:extLst>
                <a:ext uri="{FF2B5EF4-FFF2-40B4-BE49-F238E27FC236}">
                  <a16:creationId xmlns:a16="http://schemas.microsoft.com/office/drawing/2014/main" id="{117DFE4B-3483-C341-9A05-721CFBE0AFF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52644" y="3223945"/>
              <a:ext cx="504054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85" name="Rett pil 9">
              <a:extLst>
                <a:ext uri="{FF2B5EF4-FFF2-40B4-BE49-F238E27FC236}">
                  <a16:creationId xmlns:a16="http://schemas.microsoft.com/office/drawing/2014/main" id="{EAF614A8-40F7-1243-BB28-67154FD6384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72518" y="3655999"/>
              <a:ext cx="1584180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86" name="Rett pil 10">
              <a:extLst>
                <a:ext uri="{FF2B5EF4-FFF2-40B4-BE49-F238E27FC236}">
                  <a16:creationId xmlns:a16="http://schemas.microsoft.com/office/drawing/2014/main" id="{70CB0D33-6D7B-C647-9336-C627FB6D5A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71340" y="4088044"/>
              <a:ext cx="985358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787" name="Rett pil 11">
              <a:extLst>
                <a:ext uri="{FF2B5EF4-FFF2-40B4-BE49-F238E27FC236}">
                  <a16:creationId xmlns:a16="http://schemas.microsoft.com/office/drawing/2014/main" id="{30E8B944-16ED-3443-80F5-AC3ACBE7C0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24968" y="4559984"/>
              <a:ext cx="2231730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788" name="TekstSylinder 12">
              <a:extLst>
                <a:ext uri="{FF2B5EF4-FFF2-40B4-BE49-F238E27FC236}">
                  <a16:creationId xmlns:a16="http://schemas.microsoft.com/office/drawing/2014/main" id="{BB82B37E-11E9-AB45-90A0-1E5154EDC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0582" y="884051"/>
              <a:ext cx="3063624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nb-NO" altLang="nb-NO" sz="2800">
                  <a:solidFill>
                    <a:srgbClr val="000000"/>
                  </a:solidFill>
                  <a:latin typeface="Arial" panose="020B0604020202020204" pitchFamily="34" charset="0"/>
                </a:rPr>
                <a:t>TF vektorer: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35812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tel 1">
            <a:extLst>
              <a:ext uri="{FF2B5EF4-FFF2-40B4-BE49-F238E27FC236}">
                <a16:creationId xmlns:a16="http://schemas.microsoft.com/office/drawing/2014/main" id="{3903558C-EC2E-324C-B556-46A34E1D28F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Eksempel</a:t>
            </a:r>
          </a:p>
        </p:txBody>
      </p:sp>
      <p:sp>
        <p:nvSpPr>
          <p:cNvPr id="76802" name="Plassholder for lysbildenummer 3">
            <a:extLst>
              <a:ext uri="{FF2B5EF4-FFF2-40B4-BE49-F238E27FC236}">
                <a16:creationId xmlns:a16="http://schemas.microsoft.com/office/drawing/2014/main" id="{2B125C72-2FCA-AA4B-8C89-C9EDCACA2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475" y="6308725"/>
            <a:ext cx="3937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1792436F-86B5-354E-9597-8D396CEE6ABE}" type="slidenum">
              <a:rPr lang="en-GB" altLang="nb-NO" sz="1000">
                <a:solidFill>
                  <a:srgbClr val="000000"/>
                </a:solidFill>
                <a:latin typeface="Arial" panose="020B0604020202020204" pitchFamily="34" charset="0"/>
              </a:rPr>
              <a:pPr algn="r" eaLnBrk="1" hangingPunct="1"/>
              <a:t>31</a:t>
            </a:fld>
            <a:endParaRPr lang="en-GB" altLang="nb-NO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5030374B-6973-1147-AE45-5ED507C86CA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8913" y="1557338"/>
            <a:ext cx="3727450" cy="4114800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Times New Roman" pitchFamily="18"/>
              <a:buNone/>
              <a:defRPr/>
            </a:pPr>
            <a:r>
              <a:rPr lang="nb-NO" b="1"/>
              <a:t>Korpuset</a:t>
            </a:r>
            <a:r>
              <a:rPr lang="nb-NO"/>
              <a:t>: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hei !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hei ! har du det bra ?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ja , hva med deg ?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bare bra  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har du spist ?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Font typeface="Arial"/>
              <a:buAutoNum type="arabicPeriod"/>
              <a:defRPr/>
            </a:pPr>
            <a:r>
              <a:rPr lang="nb-NO" sz="2000"/>
              <a:t>ja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68947BD8-C0CB-0644-9470-A816654D8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344169"/>
              </p:ext>
            </p:extLst>
          </p:nvPr>
        </p:nvGraphicFramePr>
        <p:xfrm>
          <a:off x="3419874" y="1466158"/>
          <a:ext cx="5535782" cy="332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54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55176"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bare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 dirty="0"/>
                        <a:t>bra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deg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det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400"/>
                        <a:t>du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ja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har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hei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hva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med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spist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,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!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 dirty="0"/>
                        <a:t>?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 dirty="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76805" name="Rett pil 6">
            <a:extLst>
              <a:ext uri="{FF2B5EF4-FFF2-40B4-BE49-F238E27FC236}">
                <a16:creationId xmlns:a16="http://schemas.microsoft.com/office/drawing/2014/main" id="{A4EDD252-75F0-C448-A7C3-7F90D3E9D2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55750" y="2287588"/>
            <a:ext cx="1800225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06" name="Rett pil 7">
            <a:extLst>
              <a:ext uri="{FF2B5EF4-FFF2-40B4-BE49-F238E27FC236}">
                <a16:creationId xmlns:a16="http://schemas.microsoft.com/office/drawing/2014/main" id="{6CFE503A-B7A4-A641-BD27-2E2E4A4901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40075" y="2719388"/>
            <a:ext cx="215900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07" name="Rett pil 8">
            <a:extLst>
              <a:ext uri="{FF2B5EF4-FFF2-40B4-BE49-F238E27FC236}">
                <a16:creationId xmlns:a16="http://schemas.microsoft.com/office/drawing/2014/main" id="{EFA004C0-EFD3-5942-B435-233593E0CC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52738" y="3224213"/>
            <a:ext cx="503237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08" name="Rett pil 9">
            <a:extLst>
              <a:ext uri="{FF2B5EF4-FFF2-40B4-BE49-F238E27FC236}">
                <a16:creationId xmlns:a16="http://schemas.microsoft.com/office/drawing/2014/main" id="{4950D019-E744-C849-A5C5-66B7A1A17B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3238" y="3656013"/>
            <a:ext cx="1582737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09" name="Rett pil 10">
            <a:extLst>
              <a:ext uri="{FF2B5EF4-FFF2-40B4-BE49-F238E27FC236}">
                <a16:creationId xmlns:a16="http://schemas.microsoft.com/office/drawing/2014/main" id="{A08C3826-45E6-ED46-AE79-B496E24E840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5" y="4087813"/>
            <a:ext cx="984250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0" name="Rett pil 11">
            <a:extLst>
              <a:ext uri="{FF2B5EF4-FFF2-40B4-BE49-F238E27FC236}">
                <a16:creationId xmlns:a16="http://schemas.microsoft.com/office/drawing/2014/main" id="{DE8B08DE-CB4F-0147-A774-B14A861BC4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25538" y="4559300"/>
            <a:ext cx="2230437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811" name="TekstSylinder 12">
            <a:extLst>
              <a:ext uri="{FF2B5EF4-FFF2-40B4-BE49-F238E27FC236}">
                <a16:creationId xmlns:a16="http://schemas.microsoft.com/office/drawing/2014/main" id="{23693F0C-573C-0D4D-A263-EE76EAB9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75" y="884238"/>
            <a:ext cx="30622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800">
                <a:solidFill>
                  <a:srgbClr val="000000"/>
                </a:solidFill>
                <a:latin typeface="Arial" panose="020B0604020202020204" pitchFamily="34" charset="0"/>
              </a:rPr>
              <a:t>TF-IDF vektorer:</a:t>
            </a:r>
          </a:p>
        </p:txBody>
      </p:sp>
      <p:sp>
        <p:nvSpPr>
          <p:cNvPr id="13" name="TekstSylinder 14">
            <a:extLst>
              <a:ext uri="{FF2B5EF4-FFF2-40B4-BE49-F238E27FC236}">
                <a16:creationId xmlns:a16="http://schemas.microsoft.com/office/drawing/2014/main" id="{C4EE088B-4B53-A741-9DD7-78A7A8012DA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449068" y="320808"/>
            <a:ext cx="1668277" cy="892426"/>
          </a:xfrm>
          <a:prstGeom prst="rect">
            <a:avLst/>
          </a:prstGeom>
          <a:blipFill>
            <a:blip r:embed="rId2"/>
            <a:stretch>
              <a:fillRect t="-1389"/>
            </a:stretch>
          </a:blipFill>
          <a:ln cap="flat">
            <a:noFill/>
          </a:ln>
        </p:spPr>
        <p:txBody>
          <a:bodyPr/>
          <a:lstStyle/>
          <a:p>
            <a:pPr>
              <a:defRPr/>
            </a:pPr>
            <a:r>
              <a:rPr lang="nb-NO">
                <a:noFill/>
              </a:rPr>
              <a:t> </a:t>
            </a:r>
          </a:p>
        </p:txBody>
      </p:sp>
      <p:sp>
        <p:nvSpPr>
          <p:cNvPr id="14" name="TekstSylinder 15">
            <a:extLst>
              <a:ext uri="{FF2B5EF4-FFF2-40B4-BE49-F238E27FC236}">
                <a16:creationId xmlns:a16="http://schemas.microsoft.com/office/drawing/2014/main" id="{21534E5D-94D5-6F48-8092-8BF4A51E7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5002213"/>
            <a:ext cx="8247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>
                <a:solidFill>
                  <a:srgbClr val="000000"/>
                </a:solidFill>
                <a:latin typeface="Arial" panose="020B0604020202020204" pitchFamily="34" charset="0"/>
              </a:rPr>
              <a:t>Ny brukerinput </a:t>
            </a:r>
            <a:r>
              <a:rPr lang="nb-NO" altLang="nb-NO" sz="2400" i="1">
                <a:solidFill>
                  <a:srgbClr val="000000"/>
                </a:solidFill>
                <a:latin typeface="Arial" panose="020B0604020202020204" pitchFamily="34" charset="0"/>
              </a:rPr>
              <a:t>q</a:t>
            </a:r>
            <a:r>
              <a:rPr lang="nb-NO" altLang="nb-NO" sz="2400">
                <a:solidFill>
                  <a:srgbClr val="000000"/>
                </a:solidFill>
                <a:latin typeface="Arial" panose="020B0604020202020204" pitchFamily="34" charset="0"/>
              </a:rPr>
              <a:t>: "går det bra med deg?"</a:t>
            </a:r>
          </a:p>
        </p:txBody>
      </p:sp>
      <p:graphicFrame>
        <p:nvGraphicFramePr>
          <p:cNvPr id="15" name="Tabell 16">
            <a:extLst>
              <a:ext uri="{FF2B5EF4-FFF2-40B4-BE49-F238E27FC236}">
                <a16:creationId xmlns:a16="http://schemas.microsoft.com/office/drawing/2014/main" id="{22A2FA1C-C202-664C-942F-4859567CA13E}"/>
              </a:ext>
            </a:extLst>
          </p:cNvPr>
          <p:cNvGraphicFramePr>
            <a:graphicFrameLocks noGrp="1"/>
          </p:cNvGraphicFramePr>
          <p:nvPr/>
        </p:nvGraphicFramePr>
        <p:xfrm>
          <a:off x="3355975" y="5762625"/>
          <a:ext cx="5616576" cy="4381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1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nb-NO" sz="1200"/>
                    </a:p>
                  </a:txBody>
                  <a:tcPr marT="45597" marB="4559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.48</a:t>
                      </a:r>
                    </a:p>
                  </a:txBody>
                  <a:tcPr marT="45597" marB="4559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6" name="Rett pil 18">
            <a:extLst>
              <a:ext uri="{FF2B5EF4-FFF2-40B4-BE49-F238E27FC236}">
                <a16:creationId xmlns:a16="http://schemas.microsoft.com/office/drawing/2014/main" id="{6380EFD0-2DB5-6945-937A-8CBF60C9A6F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16238" y="5464175"/>
            <a:ext cx="331787" cy="29845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kstSylinder 19">
            <a:extLst>
              <a:ext uri="{FF2B5EF4-FFF2-40B4-BE49-F238E27FC236}">
                <a16:creationId xmlns:a16="http://schemas.microsoft.com/office/drawing/2014/main" id="{A53FC1F6-88EB-FD4C-900A-28270986B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5740400"/>
            <a:ext cx="21701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>
                <a:solidFill>
                  <a:srgbClr val="000000"/>
                </a:solidFill>
                <a:latin typeface="Arial" panose="020B0604020202020204" pitchFamily="34" charset="0"/>
              </a:rPr>
              <a:t>TF-IDF vektor:</a:t>
            </a:r>
          </a:p>
        </p:txBody>
      </p:sp>
    </p:spTree>
    <p:extLst>
      <p:ext uri="{BB962C8B-B14F-4D97-AF65-F5344CB8AC3E}">
        <p14:creationId xmlns:p14="http://schemas.microsoft.com/office/powerpoint/2010/main" val="204160779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tel 1">
            <a:extLst>
              <a:ext uri="{FF2B5EF4-FFF2-40B4-BE49-F238E27FC236}">
                <a16:creationId xmlns:a16="http://schemas.microsoft.com/office/drawing/2014/main" id="{47DFA53E-28FB-C643-8C10-C22F40236AE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295275"/>
            <a:ext cx="8642350" cy="1008063"/>
          </a:xfrm>
        </p:spPr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Eksempel</a:t>
            </a:r>
          </a:p>
        </p:txBody>
      </p:sp>
      <p:sp>
        <p:nvSpPr>
          <p:cNvPr id="77826" name="Plassholder for lysbildenummer 3">
            <a:extLst>
              <a:ext uri="{FF2B5EF4-FFF2-40B4-BE49-F238E27FC236}">
                <a16:creationId xmlns:a16="http://schemas.microsoft.com/office/drawing/2014/main" id="{9363DE56-D723-F74A-BF82-BF9326264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475" y="6308725"/>
            <a:ext cx="3937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60653D89-3388-7748-90A5-6FAD48DF34F8}" type="slidenum">
              <a:rPr lang="en-GB" altLang="nb-NO" sz="1000">
                <a:solidFill>
                  <a:srgbClr val="000000"/>
                </a:solidFill>
                <a:latin typeface="Arial" panose="020B0604020202020204" pitchFamily="34" charset="0"/>
              </a:rPr>
              <a:pPr algn="r" eaLnBrk="1" hangingPunct="1"/>
              <a:t>32</a:t>
            </a:fld>
            <a:endParaRPr lang="en-GB" altLang="nb-NO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Tabell 5">
            <a:extLst>
              <a:ext uri="{FF2B5EF4-FFF2-40B4-BE49-F238E27FC236}">
                <a16:creationId xmlns:a16="http://schemas.microsoft.com/office/drawing/2014/main" id="{9C3EAABD-07C1-C743-82B9-7026EF86C211}"/>
              </a:ext>
            </a:extLst>
          </p:cNvPr>
          <p:cNvGraphicFramePr>
            <a:graphicFrameLocks noGrp="1"/>
          </p:cNvGraphicFramePr>
          <p:nvPr/>
        </p:nvGraphicFramePr>
        <p:xfrm>
          <a:off x="572268" y="1401738"/>
          <a:ext cx="5616562" cy="332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118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55176"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bare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bra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deg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det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400"/>
                        <a:t>du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 dirty="0"/>
                        <a:t>ja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har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hei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hva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med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spist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,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/>
                        <a:t>!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nb-NO" sz="1400" dirty="0"/>
                        <a:t>?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715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.48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ell 16">
            <a:extLst>
              <a:ext uri="{FF2B5EF4-FFF2-40B4-BE49-F238E27FC236}">
                <a16:creationId xmlns:a16="http://schemas.microsoft.com/office/drawing/2014/main" id="{72ED5304-AC25-5E48-BD97-3E5344E54DEC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5300663"/>
          <a:ext cx="5616576" cy="43973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1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118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39737"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.48</a:t>
                      </a:r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 dirty="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.78</a:t>
                      </a:r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nb-NO" sz="1200"/>
                    </a:p>
                  </a:txBody>
                  <a:tcPr marT="45762" marB="45762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.48</a:t>
                      </a:r>
                    </a:p>
                  </a:txBody>
                  <a:tcPr marT="45762" marB="4576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7860" name="Plassholder for innhold 2">
            <a:extLst>
              <a:ext uri="{FF2B5EF4-FFF2-40B4-BE49-F238E27FC236}">
                <a16:creationId xmlns:a16="http://schemas.microsoft.com/office/drawing/2014/main" id="{5A292524-0EC4-5A4C-8548-2F4691CF386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188913" y="1557338"/>
            <a:ext cx="3727450" cy="41148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endParaRPr lang="nb-NO" altLang="nb-NO" sz="200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nb-NO" altLang="nb-NO" sz="20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nb-NO" altLang="nb-NO" sz="20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nb-NO" altLang="nb-NO" sz="20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nb-NO" altLang="nb-NO" sz="20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  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nb-NO" altLang="nb-NO" sz="20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AutoNum type="arabicPeriod"/>
            </a:pPr>
            <a:r>
              <a:rPr lang="nb-NO" altLang="nb-NO" sz="200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</a:p>
        </p:txBody>
      </p:sp>
      <p:grpSp>
        <p:nvGrpSpPr>
          <p:cNvPr id="7" name="Gruppe 28">
            <a:extLst>
              <a:ext uri="{FF2B5EF4-FFF2-40B4-BE49-F238E27FC236}">
                <a16:creationId xmlns:a16="http://schemas.microsoft.com/office/drawing/2014/main" id="{017F50C4-04EB-4044-A8D7-0DDD80BEA52C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1401763"/>
            <a:ext cx="1423987" cy="874712"/>
            <a:chOff x="6300188" y="1401738"/>
            <a:chExt cx="1424772" cy="875136"/>
          </a:xfrm>
        </p:grpSpPr>
        <p:cxnSp>
          <p:nvCxnSpPr>
            <p:cNvPr id="77897" name="Rett pil 21">
              <a:extLst>
                <a:ext uri="{FF2B5EF4-FFF2-40B4-BE49-F238E27FC236}">
                  <a16:creationId xmlns:a16="http://schemas.microsoft.com/office/drawing/2014/main" id="{3B985FA1-A674-1E45-ACDE-099197B1B6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0188" y="2276874"/>
              <a:ext cx="432054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TekstSylinder 22">
              <a:extLst>
                <a:ext uri="{FF2B5EF4-FFF2-40B4-BE49-F238E27FC236}">
                  <a16:creationId xmlns:a16="http://schemas.microsoft.com/office/drawing/2014/main" id="{D0EE0B42-4007-9649-801A-720EDF983811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6572835" y="1401738"/>
              <a:ext cx="1152125" cy="523219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cap="flat">
              <a:noFill/>
            </a:ln>
          </p:spPr>
          <p:txBody>
            <a:bodyPr/>
            <a:lstStyle/>
            <a:p>
              <a:pPr>
                <a:defRPr/>
              </a:pPr>
              <a:r>
                <a:rPr lang="nb-NO">
                  <a:noFill/>
                </a:rPr>
                <a:t> </a:t>
              </a:r>
            </a:p>
          </p:txBody>
        </p:sp>
      </p:grpSp>
      <p:graphicFrame>
        <p:nvGraphicFramePr>
          <p:cNvPr id="10" name="Tabell 24">
            <a:extLst>
              <a:ext uri="{FF2B5EF4-FFF2-40B4-BE49-F238E27FC236}">
                <a16:creationId xmlns:a16="http://schemas.microsoft.com/office/drawing/2014/main" id="{7BBFB260-F256-2B42-9DB5-AC876453D53D}"/>
              </a:ext>
            </a:extLst>
          </p:cNvPr>
          <p:cNvGraphicFramePr>
            <a:graphicFrameLocks noGrp="1"/>
          </p:cNvGraphicFramePr>
          <p:nvPr/>
        </p:nvGraphicFramePr>
        <p:xfrm>
          <a:off x="6843713" y="2057400"/>
          <a:ext cx="681037" cy="267493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1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 dirty="0"/>
                        <a:t>1.07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1.45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0.23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Tabell 26">
            <a:extLst>
              <a:ext uri="{FF2B5EF4-FFF2-40B4-BE49-F238E27FC236}">
                <a16:creationId xmlns:a16="http://schemas.microsoft.com/office/drawing/2014/main" id="{BB313B01-CD70-3448-AECC-106707B46009}"/>
              </a:ext>
            </a:extLst>
          </p:cNvPr>
          <p:cNvGraphicFramePr>
            <a:graphicFrameLocks noGrp="1"/>
          </p:cNvGraphicFramePr>
          <p:nvPr/>
        </p:nvGraphicFramePr>
        <p:xfrm>
          <a:off x="8158163" y="2092325"/>
          <a:ext cx="681037" cy="267334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1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558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</a:t>
                      </a:r>
                    </a:p>
                  </a:txBody>
                  <a:tcPr marL="91472" marR="91472" marT="45704" marB="4570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55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0.50</a:t>
                      </a:r>
                    </a:p>
                  </a:txBody>
                  <a:tcPr marL="91472" marR="91472" marT="45704" marB="4570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55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 dirty="0"/>
                        <a:t>0.56</a:t>
                      </a:r>
                      <a:endParaRPr lang="nb-NO" sz="1200" b="1" dirty="0">
                        <a:solidFill>
                          <a:srgbClr val="16A827"/>
                        </a:solidFill>
                      </a:endParaRPr>
                    </a:p>
                  </a:txBody>
                  <a:tcPr marL="91472" marR="91472" marT="45704" marB="4570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558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0.17</a:t>
                      </a:r>
                    </a:p>
                  </a:txBody>
                  <a:tcPr marL="91472" marR="91472" marT="45704" marB="4570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558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</a:t>
                      </a:r>
                    </a:p>
                  </a:txBody>
                  <a:tcPr marL="91472" marR="91472" marT="45704" marB="4570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558"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0</a:t>
                      </a:r>
                    </a:p>
                  </a:txBody>
                  <a:tcPr marL="91472" marR="91472" marT="45704" marB="4570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Gruppe 29">
            <a:extLst>
              <a:ext uri="{FF2B5EF4-FFF2-40B4-BE49-F238E27FC236}">
                <a16:creationId xmlns:a16="http://schemas.microsoft.com/office/drawing/2014/main" id="{981885C7-D392-E54D-BF31-557EAFF63981}"/>
              </a:ext>
            </a:extLst>
          </p:cNvPr>
          <p:cNvGrpSpPr>
            <a:grpSpLocks/>
          </p:cNvGrpSpPr>
          <p:nvPr/>
        </p:nvGrpSpPr>
        <p:grpSpPr bwMode="auto">
          <a:xfrm>
            <a:off x="7588250" y="938213"/>
            <a:ext cx="1366838" cy="1338262"/>
            <a:chOff x="7587508" y="938960"/>
            <a:chExt cx="1368152" cy="1337914"/>
          </a:xfrm>
        </p:grpSpPr>
        <p:sp>
          <p:nvSpPr>
            <p:cNvPr id="13" name="TekstSylinder 25">
              <a:extLst>
                <a:ext uri="{FF2B5EF4-FFF2-40B4-BE49-F238E27FC236}">
                  <a16:creationId xmlns:a16="http://schemas.microsoft.com/office/drawing/2014/main" id="{930F6C11-671B-3947-87C8-1CC02C77B410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7803535" y="938960"/>
              <a:ext cx="1152125" cy="102976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cap="flat">
              <a:noFill/>
            </a:ln>
          </p:spPr>
          <p:txBody>
            <a:bodyPr/>
            <a:lstStyle/>
            <a:p>
              <a:pPr>
                <a:defRPr/>
              </a:pPr>
              <a:r>
                <a:rPr lang="nb-NO">
                  <a:noFill/>
                </a:rPr>
                <a:t> </a:t>
              </a:r>
            </a:p>
          </p:txBody>
        </p:sp>
        <p:cxnSp>
          <p:nvCxnSpPr>
            <p:cNvPr id="77896" name="Rett pil 27">
              <a:extLst>
                <a:ext uri="{FF2B5EF4-FFF2-40B4-BE49-F238E27FC236}">
                  <a16:creationId xmlns:a16="http://schemas.microsoft.com/office/drawing/2014/main" id="{A361213C-05BD-8E44-81C9-9C766A836A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87508" y="2276874"/>
              <a:ext cx="432054" cy="0"/>
            </a:xfrm>
            <a:prstGeom prst="straightConnector1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489754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tel 1">
            <a:extLst>
              <a:ext uri="{FF2B5EF4-FFF2-40B4-BE49-F238E27FC236}">
                <a16:creationId xmlns:a16="http://schemas.microsoft.com/office/drawing/2014/main" id="{0BDB850B-B98E-2D41-9C66-15E9F5C6FAC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295275"/>
            <a:ext cx="8642350" cy="1008063"/>
          </a:xfrm>
        </p:spPr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Eksempel</a:t>
            </a:r>
          </a:p>
        </p:txBody>
      </p:sp>
      <p:sp>
        <p:nvSpPr>
          <p:cNvPr id="78850" name="Plassholder for lysbildenummer 3">
            <a:extLst>
              <a:ext uri="{FF2B5EF4-FFF2-40B4-BE49-F238E27FC236}">
                <a16:creationId xmlns:a16="http://schemas.microsoft.com/office/drawing/2014/main" id="{73AFAD48-235C-5E47-893F-1B107C4E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475" y="6308725"/>
            <a:ext cx="3937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5D82E383-EF29-8140-A8F3-6632BF594496}" type="slidenum">
              <a:rPr lang="en-GB" altLang="nb-NO" sz="1000">
                <a:solidFill>
                  <a:srgbClr val="000000"/>
                </a:solidFill>
                <a:latin typeface="Arial" panose="020B0604020202020204" pitchFamily="34" charset="0"/>
              </a:rPr>
              <a:pPr algn="r" eaLnBrk="1" hangingPunct="1"/>
              <a:t>33</a:t>
            </a:fld>
            <a:endParaRPr lang="en-GB" altLang="nb-NO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Tabell 26">
            <a:extLst>
              <a:ext uri="{FF2B5EF4-FFF2-40B4-BE49-F238E27FC236}">
                <a16:creationId xmlns:a16="http://schemas.microsoft.com/office/drawing/2014/main" id="{B3E1F610-BB71-8D4F-8747-68E2DC777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559363"/>
              </p:ext>
            </p:extLst>
          </p:nvPr>
        </p:nvGraphicFramePr>
        <p:xfrm>
          <a:off x="3575050" y="2060575"/>
          <a:ext cx="681038" cy="267493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1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/>
                        <a:t>0.50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200" dirty="0"/>
                        <a:t>0.56</a:t>
                      </a:r>
                      <a:endParaRPr lang="nb-NO" sz="1200" b="1" dirty="0">
                        <a:solidFill>
                          <a:srgbClr val="16A827"/>
                        </a:solidFill>
                      </a:endParaRPr>
                    </a:p>
                  </a:txBody>
                  <a:tcPr marL="91472" marR="91472" marT="45731" marB="45731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0.17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/>
                        <a:t>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823">
                <a:tc>
                  <a:txBody>
                    <a:bodyPr/>
                    <a:lstStyle/>
                    <a:p>
                      <a:pPr lvl="0"/>
                      <a:r>
                        <a:rPr lang="nb-NO" sz="1200" dirty="0"/>
                        <a:t>0</a:t>
                      </a:r>
                    </a:p>
                  </a:txBody>
                  <a:tcPr marL="91472" marR="91472" marT="45731" marB="4573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kstSylinder 25">
            <a:extLst>
              <a:ext uri="{FF2B5EF4-FFF2-40B4-BE49-F238E27FC236}">
                <a16:creationId xmlns:a16="http://schemas.microsoft.com/office/drawing/2014/main" id="{D79B32C9-458F-A94C-B7E0-D72A83FDA318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48680" y="741102"/>
            <a:ext cx="1152125" cy="102976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cap="flat">
            <a:noFill/>
          </a:ln>
        </p:spPr>
        <p:txBody>
          <a:bodyPr/>
          <a:lstStyle/>
          <a:p>
            <a:pPr>
              <a:defRPr/>
            </a:pPr>
            <a:r>
              <a:rPr lang="nb-NO">
                <a:noFill/>
              </a:rPr>
              <a:t> 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6A6C5EE3-3616-524D-940E-14BEC5DF6AA4}"/>
              </a:ext>
            </a:extLst>
          </p:cNvPr>
          <p:cNvSpPr txBox="1"/>
          <p:nvPr/>
        </p:nvSpPr>
        <p:spPr>
          <a:xfrm>
            <a:off x="188913" y="1557338"/>
            <a:ext cx="3727450" cy="4114800"/>
          </a:xfrm>
          <a:prstGeom prst="rect">
            <a:avLst/>
          </a:prstGeom>
          <a:noFill/>
          <a:ln cap="flat">
            <a:noFill/>
          </a:ln>
        </p:spPr>
        <p:txBody>
          <a:bodyPr/>
          <a:lstStyle/>
          <a:p>
            <a:pPr eaLnBrk="1" fontAlgn="auto" hangingPunct="1">
              <a:spcBef>
                <a:spcPts val="14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>
                <a:solidFill>
                  <a:srgbClr val="000000"/>
                </a:solidFill>
                <a:latin typeface="Arial"/>
              </a:rPr>
              <a:t>Korpuset</a:t>
            </a:r>
            <a:r>
              <a:rPr lang="nb-NO" sz="2400" kern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>
                <a:solidFill>
                  <a:srgbClr val="000000"/>
                </a:solidFill>
                <a:latin typeface="Arial"/>
              </a:rPr>
              <a:t>hei !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>
                <a:solidFill>
                  <a:srgbClr val="000000"/>
                </a:solidFill>
                <a:latin typeface="Arial"/>
              </a:rPr>
              <a:t>hei ! har du det bra ?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>
                <a:solidFill>
                  <a:srgbClr val="000000"/>
                </a:solidFill>
                <a:latin typeface="Arial"/>
              </a:rPr>
              <a:t>ja , hva med deg ?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>
                <a:solidFill>
                  <a:srgbClr val="000000"/>
                </a:solidFill>
                <a:latin typeface="Arial"/>
              </a:rPr>
              <a:t>bare bra  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>
                <a:solidFill>
                  <a:srgbClr val="000000"/>
                </a:solidFill>
                <a:latin typeface="Arial"/>
              </a:rPr>
              <a:t>har du spist ?</a:t>
            </a:r>
          </a:p>
          <a:p>
            <a:pPr marL="457200" indent="-457200" eaLnBrk="1" fontAlgn="auto" hangingPunct="1">
              <a:spcBef>
                <a:spcPts val="12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000" kern="0">
                <a:solidFill>
                  <a:srgbClr val="000000"/>
                </a:solidFill>
                <a:latin typeface="Arial"/>
              </a:rPr>
              <a:t>ja</a:t>
            </a:r>
          </a:p>
        </p:txBody>
      </p:sp>
      <p:cxnSp>
        <p:nvCxnSpPr>
          <p:cNvPr id="78869" name="Rett pil 18">
            <a:extLst>
              <a:ext uri="{FF2B5EF4-FFF2-40B4-BE49-F238E27FC236}">
                <a16:creationId xmlns:a16="http://schemas.microsoft.com/office/drawing/2014/main" id="{0BD0CEE8-4C29-6246-B7AE-C0D3D3679B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55750" y="2287588"/>
            <a:ext cx="1800225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0" name="Rett pil 19">
            <a:extLst>
              <a:ext uri="{FF2B5EF4-FFF2-40B4-BE49-F238E27FC236}">
                <a16:creationId xmlns:a16="http://schemas.microsoft.com/office/drawing/2014/main" id="{B65CC871-51F0-6845-91A3-7EE1557887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40075" y="2719388"/>
            <a:ext cx="215900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1" name="Rett pil 23">
            <a:extLst>
              <a:ext uri="{FF2B5EF4-FFF2-40B4-BE49-F238E27FC236}">
                <a16:creationId xmlns:a16="http://schemas.microsoft.com/office/drawing/2014/main" id="{0F9E21ED-1E7B-FF48-95FD-4E1518C1AE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52738" y="3224213"/>
            <a:ext cx="503237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2" name="Rett pil 30">
            <a:extLst>
              <a:ext uri="{FF2B5EF4-FFF2-40B4-BE49-F238E27FC236}">
                <a16:creationId xmlns:a16="http://schemas.microsoft.com/office/drawing/2014/main" id="{50075767-1AC8-E748-9A99-CF40A5945B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3238" y="3656013"/>
            <a:ext cx="1582737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3" name="Rett pil 31">
            <a:extLst>
              <a:ext uri="{FF2B5EF4-FFF2-40B4-BE49-F238E27FC236}">
                <a16:creationId xmlns:a16="http://schemas.microsoft.com/office/drawing/2014/main" id="{0BF39233-1591-8C44-83A5-4B259E4E23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1725" y="4087813"/>
            <a:ext cx="984250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4" name="Rett pil 32">
            <a:extLst>
              <a:ext uri="{FF2B5EF4-FFF2-40B4-BE49-F238E27FC236}">
                <a16:creationId xmlns:a16="http://schemas.microsoft.com/office/drawing/2014/main" id="{751778FA-CEEC-F64E-805C-3BEBBD2EAE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25538" y="4559300"/>
            <a:ext cx="2230437" cy="0"/>
          </a:xfrm>
          <a:prstGeom prst="straightConnector1">
            <a:avLst/>
          </a:prstGeom>
          <a:noFill/>
          <a:ln w="9528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875" name="TekstSylinder 33">
            <a:extLst>
              <a:ext uri="{FF2B5EF4-FFF2-40B4-BE49-F238E27FC236}">
                <a16:creationId xmlns:a16="http://schemas.microsoft.com/office/drawing/2014/main" id="{9CCFD527-B68F-9E40-9649-37E47782E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5002213"/>
            <a:ext cx="8247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>
                <a:solidFill>
                  <a:srgbClr val="000000"/>
                </a:solidFill>
                <a:latin typeface="Arial" panose="020B0604020202020204" pitchFamily="34" charset="0"/>
              </a:rPr>
              <a:t>Ny brukerinput </a:t>
            </a:r>
            <a:r>
              <a:rPr lang="nb-NO" altLang="nb-NO" sz="2400" i="1">
                <a:solidFill>
                  <a:srgbClr val="000000"/>
                </a:solidFill>
                <a:latin typeface="Arial" panose="020B0604020202020204" pitchFamily="34" charset="0"/>
              </a:rPr>
              <a:t>q</a:t>
            </a:r>
            <a:r>
              <a:rPr lang="nb-NO" altLang="nb-NO" sz="2400">
                <a:solidFill>
                  <a:srgbClr val="000000"/>
                </a:solidFill>
                <a:latin typeface="Arial" panose="020B0604020202020204" pitchFamily="34" charset="0"/>
              </a:rPr>
              <a:t>: "går det bra med deg?"</a:t>
            </a:r>
          </a:p>
        </p:txBody>
      </p:sp>
      <p:sp>
        <p:nvSpPr>
          <p:cNvPr id="14" name="TekstSylinder 6">
            <a:extLst>
              <a:ext uri="{FF2B5EF4-FFF2-40B4-BE49-F238E27FC236}">
                <a16:creationId xmlns:a16="http://schemas.microsoft.com/office/drawing/2014/main" id="{C11E9DD9-8729-9045-801E-475C0AABC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300" y="2025650"/>
            <a:ext cx="42037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nb-NO" altLang="nb-NO" sz="2400" dirty="0">
                <a:solidFill>
                  <a:srgbClr val="000000"/>
                </a:solidFill>
                <a:latin typeface="Arial" panose="020B0604020202020204" pitchFamily="34" charset="0"/>
              </a:rPr>
              <a:t> Det betyr at ytringen som ligner mest på </a:t>
            </a:r>
            <a:r>
              <a:rPr lang="nb-NO" altLang="nb-NO" sz="2400" i="1" dirty="0">
                <a:solidFill>
                  <a:srgbClr val="000000"/>
                </a:solidFill>
                <a:latin typeface="Arial" panose="020B0604020202020204" pitchFamily="34" charset="0"/>
              </a:rPr>
              <a:t>q</a:t>
            </a:r>
            <a:r>
              <a:rPr lang="nb-NO" altLang="nb-NO" sz="2400" dirty="0">
                <a:solidFill>
                  <a:srgbClr val="000000"/>
                </a:solidFill>
                <a:latin typeface="Arial" panose="020B0604020202020204" pitchFamily="34" charset="0"/>
              </a:rPr>
              <a:t> er ytringen 3: "ja, hva med deg?"</a:t>
            </a:r>
          </a:p>
          <a:p>
            <a:pPr eaLnBrk="1" hangingPunct="1"/>
            <a:endParaRPr lang="nb-NO" altLang="nb-NO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nb-NO" altLang="nb-NO" sz="2400" dirty="0">
                <a:solidFill>
                  <a:srgbClr val="000000"/>
                </a:solidFill>
                <a:latin typeface="Arial" panose="020B0604020202020204" pitchFamily="34" charset="0"/>
              </a:rPr>
              <a:t>... og at systemet kan velge som respons ytringen som kommer rett etter 3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BEF330BA-B102-3A48-B0A0-C98B1D4A9046}"/>
              </a:ext>
            </a:extLst>
          </p:cNvPr>
          <p:cNvGrpSpPr>
            <a:grpSpLocks/>
          </p:cNvGrpSpPr>
          <p:nvPr/>
        </p:nvGrpSpPr>
        <p:grpSpPr bwMode="auto">
          <a:xfrm>
            <a:off x="2444750" y="5507038"/>
            <a:ext cx="5643563" cy="668337"/>
            <a:chOff x="2445205" y="5506362"/>
            <a:chExt cx="5643814" cy="669285"/>
          </a:xfrm>
        </p:grpSpPr>
        <p:sp>
          <p:nvSpPr>
            <p:cNvPr id="78878" name="TekstSylinder 9">
              <a:extLst>
                <a:ext uri="{FF2B5EF4-FFF2-40B4-BE49-F238E27FC236}">
                  <a16:creationId xmlns:a16="http://schemas.microsoft.com/office/drawing/2014/main" id="{32CD5AF1-4764-5944-86AC-A63A51F298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2644" y="5713985"/>
              <a:ext cx="5236375" cy="46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nb-NO" altLang="nb-NO" sz="2400" b="1">
                  <a:solidFill>
                    <a:srgbClr val="000000"/>
                  </a:solidFill>
                  <a:latin typeface="Arial" panose="020B0604020202020204" pitchFamily="34" charset="0"/>
                </a:rPr>
                <a:t>Respons fra systemet</a:t>
              </a:r>
              <a:r>
                <a:rPr lang="nb-NO" altLang="nb-NO" sz="2400">
                  <a:solidFill>
                    <a:srgbClr val="000000"/>
                  </a:solidFill>
                  <a:latin typeface="Arial" panose="020B0604020202020204" pitchFamily="34" charset="0"/>
                </a:rPr>
                <a:t>: "bare bra"</a:t>
              </a:r>
            </a:p>
          </p:txBody>
        </p:sp>
        <p:cxnSp>
          <p:nvCxnSpPr>
            <p:cNvPr id="78879" name="Vinkel 13">
              <a:extLst>
                <a:ext uri="{FF2B5EF4-FFF2-40B4-BE49-F238E27FC236}">
                  <a16:creationId xmlns:a16="http://schemas.microsoft.com/office/drawing/2014/main" id="{074496A0-973E-2C42-9830-47CDB2621A24}"/>
                </a:ext>
              </a:extLst>
            </p:cNvPr>
            <p:cNvCxnSpPr>
              <a:cxnSpLocks noChangeShapeType="1"/>
              <a:endCxn id="78878" idx="1"/>
            </p:cNvCxnSpPr>
            <p:nvPr/>
          </p:nvCxnSpPr>
          <p:spPr bwMode="auto">
            <a:xfrm rot="16200000" flipH="1">
              <a:off x="2429698" y="5521869"/>
              <a:ext cx="438453" cy="407440"/>
            </a:xfrm>
            <a:prstGeom prst="bentConnector2">
              <a:avLst/>
            </a:prstGeom>
            <a:noFill/>
            <a:ln w="9528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9778834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tel 1">
            <a:extLst>
              <a:ext uri="{FF2B5EF4-FFF2-40B4-BE49-F238E27FC236}">
                <a16:creationId xmlns:a16="http://schemas.microsoft.com/office/drawing/2014/main" id="{DB635AB6-D9A3-1049-9968-5885776C9C7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Generative modeller</a:t>
            </a:r>
          </a:p>
        </p:txBody>
      </p:sp>
      <p:sp>
        <p:nvSpPr>
          <p:cNvPr id="79874" name="Plassholder for innhold 2">
            <a:extLst>
              <a:ext uri="{FF2B5EF4-FFF2-40B4-BE49-F238E27FC236}">
                <a16:creationId xmlns:a16="http://schemas.microsoft.com/office/drawing/2014/main" id="{1058EE9D-09C3-3241-A8E8-244F37B2CE2C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IR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modeller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kan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kun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velge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ytringer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fra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korpuset</a:t>
            </a: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nb-NO"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Generative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modeller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kan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lang="en-US"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lage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i="1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nye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ytringer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ord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for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ord</a:t>
            </a:r>
            <a:endParaRPr altLang="nb-NO" sz="24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lvl="1" eaLnBrk="1" hangingPunct="1">
              <a:defRPr/>
            </a:pP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Veldig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lik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modellene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brukt</a:t>
            </a:r>
            <a:r>
              <a:rPr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for 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maskinoverset</a:t>
            </a:r>
            <a:r>
              <a:rPr lang="en-US"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</a:t>
            </a:r>
            <a:r>
              <a:rPr altLang="nb-NO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else</a:t>
            </a:r>
            <a:endParaRPr lang="en-US"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lvl="1" eaLnBrk="1" hangingPunct="1">
              <a:defRPr/>
            </a:pPr>
            <a:r>
              <a:rPr lang="nb-NO" altLang="nb-NO" i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Decoding</a:t>
            </a:r>
            <a:r>
              <a:rPr lang="nb-NO" altLang="nb-NO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av svaret token etter token</a:t>
            </a:r>
            <a:endParaRPr altLang="nb-NO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880A42-7796-3941-BD94-75FCF1378493}"/>
              </a:ext>
            </a:extLst>
          </p:cNvPr>
          <p:cNvSpPr txBox="1"/>
          <p:nvPr/>
        </p:nvSpPr>
        <p:spPr>
          <a:xfrm>
            <a:off x="8316913" y="6308725"/>
            <a:ext cx="574675" cy="277813"/>
          </a:xfrm>
          <a:prstGeom prst="rect">
            <a:avLst/>
          </a:prstGeom>
          <a:noFill/>
          <a:ln cap="flat">
            <a:noFill/>
          </a:ln>
        </p:spPr>
        <p:txBody>
          <a:bodyPr lIns="122040" tIns="60840" rIns="122040" bIns="60840"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94CA8BB-9A02-EE4B-97A4-821BF9CE58BD}" type="slidenum">
              <a:rPr lang="en-GB" sz="1340" kern="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34</a:t>
            </a:fld>
            <a:endParaRPr lang="en-GB" sz="1340" kern="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  <p:pic>
        <p:nvPicPr>
          <p:cNvPr id="2050" name="Picture 2" descr="Decoding Strategies that You Need to Know for Response Generation | by  Vitou Phy | Towards Data Science">
            <a:extLst>
              <a:ext uri="{FF2B5EF4-FFF2-40B4-BE49-F238E27FC236}">
                <a16:creationId xmlns:a16="http://schemas.microsoft.com/office/drawing/2014/main" id="{2FC91B90-924D-21AE-CEB8-F283CF624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08" y="3573016"/>
            <a:ext cx="8145416" cy="301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71143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A104177-3E89-6EC2-A271-31015BD2E94B}"/>
              </a:ext>
            </a:extLst>
          </p:cNvPr>
          <p:cNvSpPr/>
          <p:nvPr/>
        </p:nvSpPr>
        <p:spPr bwMode="auto">
          <a:xfrm>
            <a:off x="251520" y="1628800"/>
            <a:ext cx="8208912" cy="1008064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DA864E-B76A-42DF-AEC5-B8B09EA8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</a:t>
            </a:r>
            <a:r>
              <a:rPr lang="en-US" dirty="0" err="1"/>
              <a:t>modeller</a:t>
            </a:r>
            <a:endParaRPr lang="nb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F294D-CE58-411E-1156-764B34AD1913}"/>
              </a:ext>
            </a:extLst>
          </p:cNvPr>
          <p:cNvSpPr txBox="1"/>
          <p:nvPr/>
        </p:nvSpPr>
        <p:spPr bwMode="white">
          <a:xfrm>
            <a:off x="431540" y="1684660"/>
            <a:ext cx="78488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400" dirty="0"/>
              <a:t>Generative modeller for chatbots er </a:t>
            </a:r>
            <a:r>
              <a:rPr lang="nb-NO" sz="2400" i="1" dirty="0"/>
              <a:t>store språkmodeller </a:t>
            </a:r>
            <a:r>
              <a:rPr lang="nb-NO" sz="2400" dirty="0"/>
              <a:t>som er </a:t>
            </a:r>
            <a:r>
              <a:rPr lang="nb-NO" sz="2400" i="1" dirty="0"/>
              <a:t>tilpasset</a:t>
            </a:r>
            <a:r>
              <a:rPr lang="nb-NO" sz="2400" dirty="0"/>
              <a:t> til å fullføre en gitt oppgave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3171C5-9CE1-6768-EDC8-9FB7DF680BDD}"/>
              </a:ext>
            </a:extLst>
          </p:cNvPr>
          <p:cNvSpPr txBox="1"/>
          <p:nvPr/>
        </p:nvSpPr>
        <p:spPr bwMode="white">
          <a:xfrm>
            <a:off x="445720" y="3045335"/>
            <a:ext cx="7920880" cy="29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b="1" baseline="0" dirty="0" err="1"/>
              <a:t>Modelltilpasning</a:t>
            </a:r>
            <a:r>
              <a:rPr lang="en-US" sz="2400" baseline="0" dirty="0"/>
              <a:t>: vi </a:t>
            </a:r>
            <a:r>
              <a:rPr lang="en-US" sz="2400" baseline="0" dirty="0" err="1"/>
              <a:t>ønsker</a:t>
            </a:r>
            <a:r>
              <a:rPr lang="en-US" sz="2400" baseline="0" dirty="0"/>
              <a:t> at </a:t>
            </a:r>
            <a:r>
              <a:rPr lang="en-US" sz="2400" baseline="0" dirty="0" err="1"/>
              <a:t>språkmodellen</a:t>
            </a:r>
            <a:r>
              <a:rPr lang="en-US" sz="2400" baseline="0" dirty="0"/>
              <a:t> </a:t>
            </a:r>
            <a:r>
              <a:rPr lang="en-US" sz="2400" baseline="0" dirty="0" err="1"/>
              <a:t>skal</a:t>
            </a:r>
            <a:r>
              <a:rPr lang="en-US" sz="2400" baseline="0" dirty="0"/>
              <a:t> </a:t>
            </a:r>
            <a:r>
              <a:rPr lang="en-US" sz="2400" i="1" baseline="0" dirty="0" err="1"/>
              <a:t>følge</a:t>
            </a:r>
            <a:r>
              <a:rPr lang="en-US" sz="2400" i="1" baseline="0" dirty="0"/>
              <a:t> </a:t>
            </a:r>
            <a:r>
              <a:rPr lang="en-US" sz="2400" i="1" baseline="0" dirty="0" err="1"/>
              <a:t>instruksjoner</a:t>
            </a:r>
            <a:r>
              <a:rPr lang="en-US" sz="2400" i="1" baseline="0" dirty="0"/>
              <a:t> </a:t>
            </a:r>
            <a:r>
              <a:rPr lang="en-US" sz="2400" baseline="0" dirty="0" err="1"/>
              <a:t>og</a:t>
            </a:r>
            <a:r>
              <a:rPr lang="en-US" sz="2400" baseline="0" dirty="0"/>
              <a:t> </a:t>
            </a:r>
            <a:r>
              <a:rPr lang="en-US" sz="2400" baseline="0" dirty="0" err="1"/>
              <a:t>svare</a:t>
            </a:r>
            <a:r>
              <a:rPr lang="en-US" sz="2400" baseline="0" dirty="0"/>
              <a:t> </a:t>
            </a:r>
            <a:r>
              <a:rPr lang="en-US" sz="2400" baseline="0" dirty="0" err="1"/>
              <a:t>brukeren</a:t>
            </a:r>
            <a:r>
              <a:rPr lang="en-US" sz="2400" baseline="0" dirty="0"/>
              <a:t> </a:t>
            </a:r>
            <a:r>
              <a:rPr lang="en-US" sz="2400" baseline="0" dirty="0" err="1"/>
              <a:t>på</a:t>
            </a:r>
            <a:r>
              <a:rPr lang="en-US" sz="2400" baseline="0" dirty="0"/>
              <a:t> </a:t>
            </a:r>
            <a:r>
              <a:rPr lang="en-US" sz="2400" baseline="0" dirty="0" err="1"/>
              <a:t>en</a:t>
            </a:r>
            <a:r>
              <a:rPr lang="en-US" sz="2400" baseline="0" dirty="0"/>
              <a:t> </a:t>
            </a:r>
            <a:r>
              <a:rPr lang="en-US" sz="2400" baseline="0" dirty="0" err="1"/>
              <a:t>bestemt</a:t>
            </a:r>
            <a:r>
              <a:rPr lang="en-US" sz="2400" baseline="0" dirty="0"/>
              <a:t> mate</a:t>
            </a:r>
          </a:p>
          <a:p>
            <a:endParaRPr lang="en-US" sz="2400" dirty="0"/>
          </a:p>
          <a:p>
            <a:r>
              <a:rPr lang="en-US" sz="2400" baseline="0" dirty="0" err="1"/>
              <a:t>Flere</a:t>
            </a:r>
            <a:r>
              <a:rPr lang="en-US" sz="2400" baseline="0" dirty="0"/>
              <a:t> </a:t>
            </a:r>
            <a:r>
              <a:rPr lang="en-US" sz="2400" baseline="0" dirty="0" err="1"/>
              <a:t>mulige</a:t>
            </a:r>
            <a:r>
              <a:rPr lang="en-US" sz="2400" baseline="0" dirty="0"/>
              <a:t> </a:t>
            </a:r>
            <a:r>
              <a:rPr lang="en-US" sz="2400" i="1" baseline="0" dirty="0" err="1"/>
              <a:t>tilpasningsstrategier</a:t>
            </a:r>
            <a:r>
              <a:rPr lang="en-US" sz="2400" i="1" baseline="0" dirty="0"/>
              <a:t>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Prompting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/>
              <a:t>Finjustering</a:t>
            </a:r>
            <a:endParaRPr lang="en-US" sz="24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/>
              <a:t>Preferanseoptimering</a:t>
            </a:r>
            <a:endParaRPr lang="en-US" sz="24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92351B-85A6-C7B0-FB56-836A1823D7AD}"/>
              </a:ext>
            </a:extLst>
          </p:cNvPr>
          <p:cNvCxnSpPr>
            <a:cxnSpLocks/>
          </p:cNvCxnSpPr>
          <p:nvPr/>
        </p:nvCxnSpPr>
        <p:spPr bwMode="auto">
          <a:xfrm>
            <a:off x="1907704" y="2515657"/>
            <a:ext cx="0" cy="5812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Picture 6" descr="When Do Babies and Toddlers Understand Directions &amp; Commands?">
            <a:extLst>
              <a:ext uri="{FF2B5EF4-FFF2-40B4-BE49-F238E27FC236}">
                <a16:creationId xmlns:a16="http://schemas.microsoft.com/office/drawing/2014/main" id="{385F4F6C-A6EF-62B7-0B7B-515D1B086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300" y="4334311"/>
            <a:ext cx="2984132" cy="167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856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44A8A-CD97-3CDD-041F-83EE5D9B2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4E2FA-3685-BDE5-5794-D1D49ACE4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78780"/>
            <a:ext cx="8424936" cy="42704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En </a:t>
            </a:r>
            <a:r>
              <a:rPr lang="en-US" i="1" dirty="0"/>
              <a:t>prompt</a:t>
            </a:r>
            <a:r>
              <a:rPr lang="en-US" dirty="0"/>
              <a:t> =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instruksjon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                                               </a:t>
            </a:r>
            <a:r>
              <a:rPr lang="en-US" dirty="0" err="1"/>
              <a:t>tekstform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gis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input                                                         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språkmodell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formuleringer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gi</a:t>
            </a:r>
            <a:r>
              <a:rPr lang="en-US" dirty="0"/>
              <a:t>                                                        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resultater</a:t>
            </a:r>
            <a:r>
              <a:rPr lang="en-US" dirty="0"/>
              <a:t>!</a:t>
            </a:r>
          </a:p>
          <a:p>
            <a:pPr>
              <a:lnSpc>
                <a:spcPct val="100000"/>
              </a:lnSpc>
            </a:pPr>
            <a:r>
              <a:rPr lang="nb-NO" dirty="0"/>
              <a:t>Man kan legge til </a:t>
            </a:r>
            <a:r>
              <a:rPr lang="nb-NO" i="1" dirty="0"/>
              <a:t>eksempler</a:t>
            </a:r>
            <a:r>
              <a:rPr lang="nb-NO" dirty="0"/>
              <a:t>                                                          av &lt;input, output&gt; i prompt                                                    (såkalt «</a:t>
            </a:r>
            <a:r>
              <a:rPr lang="nb-NO" i="1" dirty="0"/>
              <a:t>in-</a:t>
            </a:r>
            <a:r>
              <a:rPr lang="nb-NO" i="1" dirty="0" err="1"/>
              <a:t>context</a:t>
            </a:r>
            <a:r>
              <a:rPr lang="nb-NO" i="1" dirty="0"/>
              <a:t> </a:t>
            </a:r>
            <a:r>
              <a:rPr lang="nb-NO" i="1" dirty="0" err="1"/>
              <a:t>learning</a:t>
            </a:r>
            <a:r>
              <a:rPr lang="nb-NO" dirty="0"/>
              <a:t>»)</a:t>
            </a:r>
          </a:p>
        </p:txBody>
      </p:sp>
      <p:pic>
        <p:nvPicPr>
          <p:cNvPr id="4098" name="Picture 2" descr="ChatGPT Prompt Training Tips Guide - Innovation Training | Design Thinking  Workshops">
            <a:extLst>
              <a:ext uri="{FF2B5EF4-FFF2-40B4-BE49-F238E27FC236}">
                <a16:creationId xmlns:a16="http://schemas.microsoft.com/office/drawing/2014/main" id="{AD67DBC3-1F6E-3DF2-3ECF-3A2C4300E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78780"/>
            <a:ext cx="3477419" cy="245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825258" y="5272170"/>
            <a:ext cx="7067222" cy="1354217"/>
            <a:chOff x="1825258" y="5272170"/>
            <a:chExt cx="7067222" cy="135421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E278EC-45A6-95EF-3D9B-C8DED19DB278}"/>
                </a:ext>
              </a:extLst>
            </p:cNvPr>
            <p:cNvSpPr txBox="1"/>
            <p:nvPr/>
          </p:nvSpPr>
          <p:spPr bwMode="white">
            <a:xfrm>
              <a:off x="2339752" y="5272170"/>
              <a:ext cx="6552728" cy="1354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dirty="0"/>
                <a:t>L</a:t>
              </a:r>
              <a:r>
                <a:rPr lang="en-US" sz="2400" baseline="0" dirty="0"/>
                <a:t>ett å </a:t>
              </a:r>
              <a:r>
                <a:rPr lang="en-US" sz="2400" baseline="0" dirty="0" err="1"/>
                <a:t>bruke</a:t>
              </a:r>
              <a:r>
                <a:rPr lang="en-US" sz="2400" baseline="0" dirty="0"/>
                <a:t>, </a:t>
              </a:r>
              <a:r>
                <a:rPr lang="en-US" sz="2400" baseline="0" dirty="0" err="1"/>
                <a:t>også</a:t>
              </a:r>
              <a:r>
                <a:rPr lang="en-US" sz="2400" baseline="0" dirty="0"/>
                <a:t> med </a:t>
              </a:r>
              <a:r>
                <a:rPr lang="en-US" sz="2400" baseline="0" dirty="0" err="1"/>
                <a:t>lukkede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modeller</a:t>
              </a:r>
              <a:endParaRPr lang="en-US" sz="2400" baseline="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dirty="0"/>
                <a:t>Bra for “few-shots”, men </a:t>
              </a:r>
              <a:r>
                <a:rPr lang="en-US" sz="2400" dirty="0" err="1"/>
                <a:t>ikke</a:t>
              </a:r>
              <a:r>
                <a:rPr lang="en-US" sz="2400" dirty="0"/>
                <a:t> </a:t>
              </a:r>
              <a:r>
                <a:rPr lang="en-US" sz="2400" dirty="0" err="1"/>
                <a:t>optimalt</a:t>
              </a:r>
              <a:r>
                <a:rPr lang="en-US" sz="2400" dirty="0"/>
                <a:t> </a:t>
              </a:r>
              <a:r>
                <a:rPr lang="en-US" sz="2400" dirty="0" err="1"/>
                <a:t>hvis</a:t>
              </a:r>
              <a:r>
                <a:rPr lang="en-US" sz="2400" dirty="0"/>
                <a:t> man </a:t>
              </a:r>
              <a:r>
                <a:rPr lang="en-US" sz="2400" dirty="0" err="1"/>
                <a:t>har</a:t>
              </a:r>
              <a:r>
                <a:rPr lang="en-US" sz="2400" dirty="0"/>
                <a:t> </a:t>
              </a:r>
              <a:r>
                <a:rPr lang="en-US" sz="2400" dirty="0" err="1"/>
                <a:t>tilgang</a:t>
              </a:r>
              <a:r>
                <a:rPr lang="en-US" sz="2400" dirty="0"/>
                <a:t> </a:t>
              </a:r>
              <a:r>
                <a:rPr lang="en-US" sz="2400" dirty="0" err="1"/>
                <a:t>til</a:t>
              </a:r>
              <a:r>
                <a:rPr lang="en-US" sz="2400" dirty="0"/>
                <a:t> et </a:t>
              </a:r>
              <a:r>
                <a:rPr lang="en-US" sz="2400" dirty="0" err="1"/>
                <a:t>større</a:t>
              </a:r>
              <a:r>
                <a:rPr lang="en-US" sz="2400" dirty="0"/>
                <a:t> </a:t>
              </a:r>
              <a:r>
                <a:rPr lang="en-US" sz="2400" dirty="0" err="1"/>
                <a:t>treningssett</a:t>
              </a:r>
              <a:endParaRPr lang="en-GB" sz="2400" baseline="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3A0AB64-57EE-DF3B-91F5-35212E76ED57}"/>
                </a:ext>
              </a:extLst>
            </p:cNvPr>
            <p:cNvGrpSpPr/>
            <p:nvPr/>
          </p:nvGrpSpPr>
          <p:grpSpPr>
            <a:xfrm>
              <a:off x="1825258" y="5291626"/>
              <a:ext cx="394660" cy="523220"/>
              <a:chOff x="1825258" y="5291626"/>
              <a:chExt cx="394660" cy="52322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7829544-FD12-3320-B06C-39927EF6A808}"/>
                  </a:ext>
                </a:extLst>
              </p:cNvPr>
              <p:cNvSpPr/>
              <p:nvPr/>
            </p:nvSpPr>
            <p:spPr bwMode="auto">
              <a:xfrm>
                <a:off x="1835696" y="5373216"/>
                <a:ext cx="360040" cy="36004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BE625-52A6-73DA-7EFC-38EB37F9F5CF}"/>
                  </a:ext>
                </a:extLst>
              </p:cNvPr>
              <p:cNvSpPr txBox="1"/>
              <p:nvPr/>
            </p:nvSpPr>
            <p:spPr bwMode="white">
              <a:xfrm>
                <a:off x="1825258" y="5291626"/>
                <a:ext cx="394660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>
                    <a:solidFill>
                      <a:schemeClr val="tx2"/>
                    </a:solidFill>
                  </a:rPr>
                  <a:t>+</a:t>
                </a:r>
                <a:endParaRPr lang="en-GB" sz="2800" b="1" baseline="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8624689-B093-E483-6ADA-4D79976CB0A0}"/>
                </a:ext>
              </a:extLst>
            </p:cNvPr>
            <p:cNvGrpSpPr/>
            <p:nvPr/>
          </p:nvGrpSpPr>
          <p:grpSpPr>
            <a:xfrm>
              <a:off x="1835696" y="5724545"/>
              <a:ext cx="432048" cy="584775"/>
              <a:chOff x="1835696" y="5233002"/>
              <a:chExt cx="432048" cy="584775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5D9921E-8C6B-1E07-0B2B-C533DEFBF4A5}"/>
                  </a:ext>
                </a:extLst>
              </p:cNvPr>
              <p:cNvSpPr/>
              <p:nvPr/>
            </p:nvSpPr>
            <p:spPr bwMode="auto">
              <a:xfrm>
                <a:off x="1835696" y="5373216"/>
                <a:ext cx="360040" cy="36004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063BF9-E58A-AFC4-BA19-CB60E10AF639}"/>
                  </a:ext>
                </a:extLst>
              </p:cNvPr>
              <p:cNvSpPr txBox="1"/>
              <p:nvPr/>
            </p:nvSpPr>
            <p:spPr bwMode="white">
              <a:xfrm>
                <a:off x="1835696" y="5233002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200" b="1" dirty="0">
                    <a:solidFill>
                      <a:schemeClr val="tx2"/>
                    </a:solidFill>
                  </a:rPr>
                  <a:t>-</a:t>
                </a:r>
                <a:endParaRPr lang="en-GB" sz="2800" b="1" baseline="0" dirty="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247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9C9E9-87A6-545F-E168-D1F69C30A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Finjustering</a:t>
            </a:r>
            <a:r>
              <a:rPr lang="en-US" dirty="0"/>
              <a:t> (fine-tuning)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CD269-FE82-F98C-F708-85D257933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7992888" cy="32635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= “</a:t>
            </a:r>
            <a:r>
              <a:rPr lang="en-US" dirty="0" err="1"/>
              <a:t>videretrening</a:t>
            </a:r>
            <a:r>
              <a:rPr lang="en-US" dirty="0"/>
              <a:t>” av </a:t>
            </a:r>
            <a:r>
              <a:rPr lang="en-US" dirty="0" err="1"/>
              <a:t>språkmodellen</a:t>
            </a:r>
            <a:r>
              <a:rPr lang="en-US" dirty="0"/>
              <a:t>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data </a:t>
            </a:r>
            <a:r>
              <a:rPr lang="en-US" dirty="0" err="1"/>
              <a:t>spesifikke</a:t>
            </a:r>
            <a:r>
              <a:rPr lang="en-US" dirty="0"/>
              <a:t> for </a:t>
            </a:r>
            <a:r>
              <a:rPr lang="en-US" dirty="0" err="1"/>
              <a:t>domenen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oppgaven</a:t>
            </a:r>
            <a:endParaRPr lang="en-US" sz="1400" dirty="0"/>
          </a:p>
          <a:p>
            <a:r>
              <a:rPr lang="en-US" i="1" dirty="0" err="1"/>
              <a:t>Forutsetning</a:t>
            </a:r>
            <a:r>
              <a:rPr lang="en-US" dirty="0"/>
              <a:t>: ha </a:t>
            </a:r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modelvektene</a:t>
            </a:r>
            <a:r>
              <a:rPr lang="en-US" dirty="0"/>
              <a:t> (</a:t>
            </a:r>
            <a:r>
              <a:rPr lang="en-US" dirty="0" err="1"/>
              <a:t>modellen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open-source)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minst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GPU</a:t>
            </a:r>
          </a:p>
          <a:p>
            <a:r>
              <a:rPr lang="en-US" dirty="0"/>
              <a:t>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enten</a:t>
            </a:r>
            <a:r>
              <a:rPr lang="en-US" dirty="0"/>
              <a:t> </a:t>
            </a:r>
            <a:r>
              <a:rPr lang="en-US" dirty="0" err="1"/>
              <a:t>optimere</a:t>
            </a:r>
            <a:r>
              <a:rPr lang="en-US" dirty="0"/>
              <a:t> alle </a:t>
            </a:r>
            <a:r>
              <a:rPr lang="en-US" dirty="0" err="1"/>
              <a:t>vektene</a:t>
            </a:r>
            <a:r>
              <a:rPr lang="en-US" dirty="0"/>
              <a:t> (</a:t>
            </a:r>
            <a:r>
              <a:rPr lang="en-US" dirty="0" err="1"/>
              <a:t>kraftkrevende</a:t>
            </a:r>
            <a:r>
              <a:rPr lang="en-US" dirty="0"/>
              <a:t>!)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kun</a:t>
            </a:r>
            <a:r>
              <a:rPr lang="en-US" dirty="0"/>
              <a:t> et </a:t>
            </a:r>
            <a:r>
              <a:rPr lang="en-US" i="1" dirty="0" err="1"/>
              <a:t>utvalg</a:t>
            </a:r>
            <a:r>
              <a:rPr lang="en-US" dirty="0"/>
              <a:t> av </a:t>
            </a:r>
            <a:r>
              <a:rPr lang="en-US" dirty="0" err="1"/>
              <a:t>disse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840141" y="5413286"/>
            <a:ext cx="7067222" cy="1037150"/>
            <a:chOff x="1840141" y="5413286"/>
            <a:chExt cx="7067222" cy="10371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56AACD-64F1-E548-1290-112E351562E3}"/>
                </a:ext>
              </a:extLst>
            </p:cNvPr>
            <p:cNvSpPr txBox="1"/>
            <p:nvPr/>
          </p:nvSpPr>
          <p:spPr bwMode="white">
            <a:xfrm>
              <a:off x="2354635" y="5413286"/>
              <a:ext cx="6552728" cy="9848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dirty="0"/>
                <a:t>Kan ta </a:t>
              </a:r>
              <a:r>
                <a:rPr lang="en-US" sz="2400" dirty="0" err="1"/>
                <a:t>i</a:t>
              </a:r>
              <a:r>
                <a:rPr lang="en-US" sz="2400" dirty="0"/>
                <a:t> bruk </a:t>
              </a:r>
              <a:r>
                <a:rPr lang="en-US" sz="2400" dirty="0" err="1"/>
                <a:t>tusenvis</a:t>
              </a:r>
              <a:r>
                <a:rPr lang="en-US" sz="2400" dirty="0"/>
                <a:t> av </a:t>
              </a:r>
              <a:r>
                <a:rPr lang="en-US" sz="2400" dirty="0" err="1"/>
                <a:t>treningseksempler</a:t>
              </a:r>
              <a:endParaRPr lang="en-US" sz="2400" baseline="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baseline="0" dirty="0" err="1"/>
                <a:t>Litt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mer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komplisert</a:t>
              </a:r>
              <a:r>
                <a:rPr lang="en-US" sz="2400" baseline="0" dirty="0"/>
                <a:t> å </a:t>
              </a:r>
              <a:r>
                <a:rPr lang="en-US" sz="2400" baseline="0" dirty="0" err="1"/>
                <a:t>få</a:t>
              </a:r>
              <a:r>
                <a:rPr lang="en-US" sz="2400" baseline="0" dirty="0"/>
                <a:t> </a:t>
              </a:r>
              <a:r>
                <a:rPr lang="en-US" sz="2400" baseline="0" dirty="0" err="1"/>
                <a:t>til</a:t>
              </a:r>
              <a:endParaRPr lang="en-GB" sz="2400" baseline="0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91D948C-251D-FD6F-931D-28046F26D728}"/>
                </a:ext>
              </a:extLst>
            </p:cNvPr>
            <p:cNvGrpSpPr/>
            <p:nvPr/>
          </p:nvGrpSpPr>
          <p:grpSpPr>
            <a:xfrm>
              <a:off x="1840141" y="5432742"/>
              <a:ext cx="394660" cy="523220"/>
              <a:chOff x="1825258" y="5291626"/>
              <a:chExt cx="394660" cy="52322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6EECB07-18E2-EBE9-D3CE-80B3CC8A8C90}"/>
                  </a:ext>
                </a:extLst>
              </p:cNvPr>
              <p:cNvSpPr/>
              <p:nvPr/>
            </p:nvSpPr>
            <p:spPr bwMode="auto">
              <a:xfrm>
                <a:off x="1835696" y="5373216"/>
                <a:ext cx="360040" cy="360040"/>
              </a:xfrm>
              <a:prstGeom prst="ellipse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ADD5D8-ECA6-DC5A-1C4D-7E793BF97E46}"/>
                  </a:ext>
                </a:extLst>
              </p:cNvPr>
              <p:cNvSpPr txBox="1"/>
              <p:nvPr/>
            </p:nvSpPr>
            <p:spPr bwMode="white">
              <a:xfrm>
                <a:off x="1825258" y="5291626"/>
                <a:ext cx="394660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800" b="1" baseline="0" dirty="0">
                    <a:solidFill>
                      <a:schemeClr val="tx2"/>
                    </a:solidFill>
                  </a:rPr>
                  <a:t>+</a:t>
                </a:r>
                <a:endParaRPr lang="en-GB" sz="2800" b="1" baseline="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81BAE44-F3CD-8B59-F456-006D349E32D6}"/>
                </a:ext>
              </a:extLst>
            </p:cNvPr>
            <p:cNvGrpSpPr/>
            <p:nvPr/>
          </p:nvGrpSpPr>
          <p:grpSpPr>
            <a:xfrm>
              <a:off x="1850579" y="5865661"/>
              <a:ext cx="432048" cy="584775"/>
              <a:chOff x="1835696" y="5233002"/>
              <a:chExt cx="432048" cy="584775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EE293EB-B87A-5CC7-ABAD-7EC01320036E}"/>
                  </a:ext>
                </a:extLst>
              </p:cNvPr>
              <p:cNvSpPr/>
              <p:nvPr/>
            </p:nvSpPr>
            <p:spPr bwMode="auto">
              <a:xfrm>
                <a:off x="1835696" y="5373216"/>
                <a:ext cx="360040" cy="36004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F4AC3DC-ECB6-8506-25CF-8E11A7286394}"/>
                  </a:ext>
                </a:extLst>
              </p:cNvPr>
              <p:cNvSpPr txBox="1"/>
              <p:nvPr/>
            </p:nvSpPr>
            <p:spPr bwMode="white">
              <a:xfrm>
                <a:off x="1835696" y="5233002"/>
                <a:ext cx="432048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200" b="1" dirty="0">
                    <a:solidFill>
                      <a:schemeClr val="tx2"/>
                    </a:solidFill>
                  </a:rPr>
                  <a:t>-</a:t>
                </a:r>
                <a:endParaRPr lang="en-GB" sz="2800" b="1" baseline="0" dirty="0">
                  <a:solidFill>
                    <a:schemeClr val="tx2"/>
                  </a:solidFill>
                </a:endParaRPr>
              </a:p>
            </p:txBody>
          </p:sp>
        </p:grp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80148F-4F6A-AB47-1E5F-C8020E433869}"/>
              </a:ext>
            </a:extLst>
          </p:cNvPr>
          <p:cNvCxnSpPr/>
          <p:nvPr/>
        </p:nvCxnSpPr>
        <p:spPr bwMode="auto">
          <a:xfrm>
            <a:off x="3203848" y="4293096"/>
            <a:ext cx="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96131A6-FF6D-B3C6-DB23-6E70A41F71FD}"/>
              </a:ext>
            </a:extLst>
          </p:cNvPr>
          <p:cNvSpPr txBox="1"/>
          <p:nvPr/>
        </p:nvSpPr>
        <p:spPr bwMode="white">
          <a:xfrm>
            <a:off x="1403648" y="4653136"/>
            <a:ext cx="79208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Såkalt</a:t>
            </a:r>
            <a:r>
              <a:rPr lang="en-US" dirty="0"/>
              <a:t> “</a:t>
            </a:r>
            <a:r>
              <a:rPr lang="en-US" b="1" dirty="0"/>
              <a:t>parameter-efficient fine-tuning</a:t>
            </a:r>
            <a:r>
              <a:rPr lang="en-US" dirty="0"/>
              <a:t>”,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LoRA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131343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4412-EEFC-87B2-0FEB-80BC6CEC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Preferanseoptimering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3BF7D-98FC-1494-AF59-C68BD8BDD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justere</a:t>
            </a:r>
            <a:r>
              <a:rPr lang="en-US" dirty="0"/>
              <a:t> </a:t>
            </a:r>
            <a:r>
              <a:rPr lang="en-US" dirty="0" err="1"/>
              <a:t>språkmodellen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å                               </a:t>
            </a:r>
            <a:r>
              <a:rPr lang="en-US" i="1" dirty="0" err="1"/>
              <a:t>belønne</a:t>
            </a:r>
            <a:r>
              <a:rPr lang="en-US" dirty="0"/>
              <a:t>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 og </a:t>
            </a:r>
            <a:r>
              <a:rPr lang="en-US" i="1" dirty="0" err="1"/>
              <a:t>straffe</a:t>
            </a:r>
            <a:r>
              <a:rPr lang="en-US" dirty="0"/>
              <a:t> </a:t>
            </a:r>
            <a:r>
              <a:rPr lang="en-US" dirty="0" err="1"/>
              <a:t>dårlige</a:t>
            </a:r>
            <a:r>
              <a:rPr lang="en-US" dirty="0"/>
              <a:t> </a:t>
            </a:r>
            <a:r>
              <a:rPr lang="en-US" dirty="0" err="1"/>
              <a:t>svar</a:t>
            </a: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Kan </a:t>
            </a:r>
            <a:r>
              <a:rPr lang="en-US" dirty="0" err="1"/>
              <a:t>gjøres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reinforcement learning</a:t>
            </a:r>
          </a:p>
          <a:p>
            <a:pPr marL="931863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/>
              <a:t>Estimering</a:t>
            </a:r>
            <a:r>
              <a:rPr lang="en-US" sz="2000" dirty="0"/>
              <a:t> av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belønningsmodell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menneskelige</a:t>
            </a:r>
            <a:r>
              <a:rPr lang="en-US" sz="2000" dirty="0"/>
              <a:t> </a:t>
            </a:r>
            <a:r>
              <a:rPr lang="en-US" sz="2000" dirty="0" err="1"/>
              <a:t>vurderinger</a:t>
            </a:r>
            <a:endParaRPr lang="en-US" sz="2000" dirty="0"/>
          </a:p>
          <a:p>
            <a:pPr marL="931863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/>
              <a:t>Optimering</a:t>
            </a:r>
            <a:r>
              <a:rPr lang="en-US" sz="2000" dirty="0"/>
              <a:t> av </a:t>
            </a:r>
            <a:r>
              <a:rPr lang="en-US" sz="2000" dirty="0" err="1"/>
              <a:t>språkmodellen</a:t>
            </a:r>
            <a:r>
              <a:rPr lang="en-US" sz="2000" dirty="0"/>
              <a:t> for å </a:t>
            </a:r>
            <a:r>
              <a:rPr lang="en-US" sz="2000" dirty="0" err="1"/>
              <a:t>maksimere</a:t>
            </a:r>
            <a:r>
              <a:rPr lang="en-US" sz="2000" dirty="0"/>
              <a:t>                        </a:t>
            </a:r>
            <a:r>
              <a:rPr lang="en-US" sz="2000" dirty="0" err="1"/>
              <a:t>sannsynligheten</a:t>
            </a:r>
            <a:r>
              <a:rPr lang="en-US" sz="2000" dirty="0"/>
              <a:t> for å </a:t>
            </a:r>
            <a:r>
              <a:rPr lang="en-US" sz="2000" dirty="0" err="1"/>
              <a:t>få</a:t>
            </a:r>
            <a:r>
              <a:rPr lang="en-US" sz="2000" dirty="0"/>
              <a:t> “</a:t>
            </a:r>
            <a:r>
              <a:rPr lang="en-US" sz="2000" dirty="0" err="1"/>
              <a:t>tommel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” for </a:t>
            </a:r>
            <a:r>
              <a:rPr lang="en-US" sz="2000" dirty="0" err="1"/>
              <a:t>svaret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Eller </a:t>
            </a:r>
            <a:r>
              <a:rPr lang="en-US" dirty="0" err="1"/>
              <a:t>ved</a:t>
            </a:r>
            <a:r>
              <a:rPr lang="en-US" dirty="0"/>
              <a:t> å 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optimere</a:t>
            </a:r>
            <a:r>
              <a:rPr lang="en-US" dirty="0"/>
              <a:t> </a:t>
            </a:r>
            <a:r>
              <a:rPr lang="en-US" dirty="0" err="1"/>
              <a:t>språkmodellen</a:t>
            </a:r>
            <a:r>
              <a:rPr lang="en-US" dirty="0"/>
              <a:t> for å </a:t>
            </a:r>
            <a:r>
              <a:rPr lang="en-US" dirty="0" err="1"/>
              <a:t>fremme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fører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høye</a:t>
            </a:r>
            <a:r>
              <a:rPr lang="en-US" dirty="0"/>
              <a:t> </a:t>
            </a:r>
            <a:r>
              <a:rPr lang="en-US" dirty="0" err="1"/>
              <a:t>menneskelige</a:t>
            </a:r>
            <a:r>
              <a:rPr lang="en-US" dirty="0"/>
              <a:t> </a:t>
            </a:r>
            <a:r>
              <a:rPr lang="en-US" dirty="0" err="1"/>
              <a:t>vurderinger</a:t>
            </a:r>
            <a:r>
              <a:rPr lang="en-US" dirty="0"/>
              <a:t>            (DPO: direct preference optimization)</a:t>
            </a:r>
          </a:p>
        </p:txBody>
      </p:sp>
      <p:pic>
        <p:nvPicPr>
          <p:cNvPr id="6146" name="Picture 2" descr="thumbs up&quot; Emoji - Download for free – Iconduck">
            <a:extLst>
              <a:ext uri="{FF2B5EF4-FFF2-40B4-BE49-F238E27FC236}">
                <a16:creationId xmlns:a16="http://schemas.microsoft.com/office/drawing/2014/main" id="{226516B9-380B-891D-BE00-CD26ED806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13899"/>
            <a:ext cx="1641533" cy="176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997ADE-E901-52B0-0C8F-DCC9652435E9}"/>
              </a:ext>
            </a:extLst>
          </p:cNvPr>
          <p:cNvSpPr txBox="1"/>
          <p:nvPr/>
        </p:nvSpPr>
        <p:spPr bwMode="white">
          <a:xfrm>
            <a:off x="1944807" y="5646363"/>
            <a:ext cx="6696744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baseline="0" dirty="0" err="1"/>
              <a:t>Lettere</a:t>
            </a:r>
            <a:r>
              <a:rPr lang="en-US" baseline="0" dirty="0"/>
              <a:t> å </a:t>
            </a:r>
            <a:r>
              <a:rPr lang="en-US" baseline="0" dirty="0" err="1"/>
              <a:t>samle</a:t>
            </a:r>
            <a:r>
              <a:rPr lang="en-US" baseline="0" dirty="0"/>
              <a:t> ratings </a:t>
            </a:r>
            <a:r>
              <a:rPr lang="en-US" baseline="0" dirty="0" err="1"/>
              <a:t>enn</a:t>
            </a:r>
            <a:r>
              <a:rPr lang="en-US" dirty="0"/>
              <a:t> </a:t>
            </a:r>
            <a:r>
              <a:rPr lang="en-US" dirty="0" err="1"/>
              <a:t>eksempler</a:t>
            </a:r>
            <a:r>
              <a:rPr lang="en-US" dirty="0"/>
              <a:t> av “</a:t>
            </a:r>
            <a:r>
              <a:rPr lang="en-US" dirty="0" err="1"/>
              <a:t>fasittsvar</a:t>
            </a:r>
            <a:r>
              <a:rPr lang="en-US" dirty="0"/>
              <a:t>”</a:t>
            </a:r>
            <a:endParaRPr lang="en-US" baseline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baseline="0" dirty="0"/>
              <a:t>Krever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allerede</a:t>
            </a:r>
            <a:r>
              <a:rPr lang="en-US" baseline="0" dirty="0"/>
              <a:t> god </a:t>
            </a:r>
            <a:r>
              <a:rPr lang="en-US" baseline="0" dirty="0" err="1"/>
              <a:t>modell</a:t>
            </a:r>
            <a:r>
              <a:rPr lang="en-US" baseline="0" dirty="0"/>
              <a:t>,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  <a:r>
              <a:rPr lang="en-US" baseline="0" dirty="0" err="1"/>
              <a:t>nøye</a:t>
            </a:r>
            <a:r>
              <a:rPr lang="en-US" baseline="0" dirty="0"/>
              <a:t> </a:t>
            </a:r>
            <a:r>
              <a:rPr lang="en-US" baseline="0" dirty="0" err="1"/>
              <a:t>rettningslinjer</a:t>
            </a:r>
            <a:endParaRPr lang="en-GB" baseline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1A99AC-2035-3A52-490D-037065697941}"/>
              </a:ext>
            </a:extLst>
          </p:cNvPr>
          <p:cNvGrpSpPr/>
          <p:nvPr/>
        </p:nvGrpSpPr>
        <p:grpSpPr>
          <a:xfrm>
            <a:off x="1547664" y="5619750"/>
            <a:ext cx="394660" cy="523220"/>
            <a:chOff x="1825258" y="5291626"/>
            <a:chExt cx="394660" cy="52322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E1F7A8E-81D4-D206-066A-D204975EB6C9}"/>
                </a:ext>
              </a:extLst>
            </p:cNvPr>
            <p:cNvSpPr/>
            <p:nvPr/>
          </p:nvSpPr>
          <p:spPr bwMode="auto">
            <a:xfrm>
              <a:off x="1835696" y="5373216"/>
              <a:ext cx="360040" cy="36004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052F19-1328-4CF1-D976-6393AD69D3A2}"/>
                </a:ext>
              </a:extLst>
            </p:cNvPr>
            <p:cNvSpPr txBox="1"/>
            <p:nvPr/>
          </p:nvSpPr>
          <p:spPr bwMode="white">
            <a:xfrm>
              <a:off x="1825258" y="5291626"/>
              <a:ext cx="39466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="1" baseline="0" dirty="0">
                  <a:solidFill>
                    <a:schemeClr val="tx2"/>
                  </a:solidFill>
                </a:rPr>
                <a:t>+</a:t>
              </a:r>
              <a:endParaRPr lang="en-GB" sz="2800" b="1" baseline="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5A17C9-00DE-8761-1D58-D1FD2DDC73D8}"/>
              </a:ext>
            </a:extLst>
          </p:cNvPr>
          <p:cNvGrpSpPr/>
          <p:nvPr/>
        </p:nvGrpSpPr>
        <p:grpSpPr>
          <a:xfrm>
            <a:off x="1558102" y="6052669"/>
            <a:ext cx="432048" cy="584775"/>
            <a:chOff x="1835696" y="5233002"/>
            <a:chExt cx="432048" cy="58477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61CDF7C-543D-C7B5-BE5A-69AC7760A830}"/>
                </a:ext>
              </a:extLst>
            </p:cNvPr>
            <p:cNvSpPr/>
            <p:nvPr/>
          </p:nvSpPr>
          <p:spPr bwMode="auto">
            <a:xfrm>
              <a:off x="1835696" y="5373216"/>
              <a:ext cx="360040" cy="36004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419A74-864E-5DFC-E5DF-C58DB01F5E4B}"/>
                </a:ext>
              </a:extLst>
            </p:cNvPr>
            <p:cNvSpPr txBox="1"/>
            <p:nvPr/>
          </p:nvSpPr>
          <p:spPr bwMode="white">
            <a:xfrm>
              <a:off x="1835696" y="5233002"/>
              <a:ext cx="43204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-</a:t>
              </a:r>
              <a:endParaRPr lang="en-GB" sz="2800" b="1" baseline="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55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92C6-AE59-04FB-ED1E-7EA77B06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Innhenting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eksterne</a:t>
            </a:r>
            <a:r>
              <a:rPr lang="en-US" dirty="0"/>
              <a:t> </a:t>
            </a:r>
            <a:r>
              <a:rPr lang="en-US" dirty="0" err="1"/>
              <a:t>kilder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118D6-8781-77BA-1142-DEC8B7F9A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5184089"/>
            <a:ext cx="8640960" cy="1485271"/>
          </a:xfrm>
          <a:solidFill>
            <a:schemeClr val="tx2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Retrieval-augmented Generation </a:t>
            </a:r>
            <a:r>
              <a:rPr lang="en-US" dirty="0"/>
              <a:t>(RAG): </a:t>
            </a:r>
          </a:p>
          <a:p>
            <a:pPr>
              <a:spcBef>
                <a:spcPts val="600"/>
              </a:spcBef>
            </a:pPr>
            <a:r>
              <a:rPr lang="nb-NO" sz="2400" dirty="0"/>
              <a:t>Modellen leter etter relevante opplysninger i en database…</a:t>
            </a:r>
          </a:p>
          <a:p>
            <a:pPr>
              <a:spcBef>
                <a:spcPts val="600"/>
              </a:spcBef>
            </a:pPr>
            <a:r>
              <a:rPr lang="nb-NO" sz="2400" dirty="0"/>
              <a:t> … og produsere sine svar basert på hva som ble funnet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34AB1-4BD2-6B6D-2783-54E7817EAD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39</a:t>
            </a:fld>
            <a:endParaRPr lang="en-GB" noProof="0"/>
          </a:p>
        </p:txBody>
      </p:sp>
      <p:pic>
        <p:nvPicPr>
          <p:cNvPr id="3074" name="Picture 2" descr="What is Retrieval Augmented Generation?">
            <a:extLst>
              <a:ext uri="{FF2B5EF4-FFF2-40B4-BE49-F238E27FC236}">
                <a16:creationId xmlns:a16="http://schemas.microsoft.com/office/drawing/2014/main" id="{370CE672-7F3F-44A4-5003-9B8293D3E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6399436" cy="264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905CE80-97BE-6EF7-F337-74C1A0432767}"/>
              </a:ext>
            </a:extLst>
          </p:cNvPr>
          <p:cNvGrpSpPr/>
          <p:nvPr/>
        </p:nvGrpSpPr>
        <p:grpSpPr>
          <a:xfrm>
            <a:off x="3667262" y="3168971"/>
            <a:ext cx="5342941" cy="1943110"/>
            <a:chOff x="3667262" y="3168971"/>
            <a:chExt cx="5342941" cy="19431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3CE898-C596-9833-28A9-9D60B0554BB4}"/>
                </a:ext>
              </a:extLst>
            </p:cNvPr>
            <p:cNvSpPr txBox="1"/>
            <p:nvPr/>
          </p:nvSpPr>
          <p:spPr>
            <a:xfrm>
              <a:off x="4473699" y="3168971"/>
              <a:ext cx="453650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nb-NO" b="1" dirty="0">
                  <a:solidFill>
                    <a:prstClr val="black"/>
                  </a:solidFill>
                  <a:latin typeface="Calibri" panose="020F0502020204030204"/>
                </a:rPr>
                <a:t>Fordeler</a:t>
              </a: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:</a:t>
              </a:r>
            </a:p>
            <a:p>
              <a:pPr marL="214313" indent="-214313" defTabSz="6858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Reduserer faren for oppdiktede fakta</a:t>
              </a:r>
            </a:p>
            <a:p>
              <a:pPr marL="214313" indent="-214313" defTabSz="6858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Lett å oppdatere databasen</a:t>
              </a:r>
            </a:p>
            <a:p>
              <a:pPr marL="214313" indent="-214313" defTabSz="6858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nb-NO" dirty="0">
                  <a:solidFill>
                    <a:prstClr val="black"/>
                  </a:solidFill>
                  <a:latin typeface="Calibri" panose="020F0502020204030204"/>
                </a:rPr>
                <a:t>Kan bruke «interne» datakilder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618F6CA-C6AC-B175-CA88-2877AD5EF01D}"/>
                </a:ext>
              </a:extLst>
            </p:cNvPr>
            <p:cNvCxnSpPr/>
            <p:nvPr/>
          </p:nvCxnSpPr>
          <p:spPr bwMode="auto">
            <a:xfrm flipV="1">
              <a:off x="3667262" y="3578615"/>
              <a:ext cx="832730" cy="153346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854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8CE7-977D-269E-BD27-78C837B1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Utfordringer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8FF04-07B2-591D-E1E3-5A565F910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524000"/>
            <a:ext cx="8640960" cy="41148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sz="2800" b="1" dirty="0"/>
              <a:t>Manglende saklighet</a:t>
            </a:r>
            <a:r>
              <a:rPr lang="nb-NO" sz="2800" dirty="0"/>
              <a:t>:                                 språkmodeller kan                                                 </a:t>
            </a:r>
            <a:r>
              <a:rPr lang="nb-NO" sz="2800" i="1" dirty="0"/>
              <a:t>hallusinere</a:t>
            </a:r>
            <a:r>
              <a:rPr lang="nb-NO" sz="2800" dirty="0"/>
              <a:t> (dvs. dikte opp fakta)</a:t>
            </a:r>
          </a:p>
          <a:p>
            <a:pPr lvl="1"/>
            <a:r>
              <a:rPr lang="nb-NO" sz="2400" dirty="0"/>
              <a:t>De er optimert til å produsere plausible tekster, og har ikke noe forhold til sannhet som sådan! </a:t>
            </a:r>
          </a:p>
          <a:p>
            <a:pPr lvl="1"/>
            <a:r>
              <a:rPr lang="nb-NO" sz="2400" dirty="0"/>
              <a:t>Hallusinering kan skje selv med et “perfekt” </a:t>
            </a:r>
            <a:r>
              <a:rPr lang="nb-NO" sz="2400" dirty="0" err="1"/>
              <a:t>treningsett</a:t>
            </a:r>
            <a:endParaRPr lang="nb-NO" sz="2400" dirty="0"/>
          </a:p>
          <a:p>
            <a:r>
              <a:rPr lang="nb-NO" sz="2800" b="1" dirty="0"/>
              <a:t>Manglende kontroll</a:t>
            </a:r>
            <a:r>
              <a:rPr lang="nb-NO" sz="2800" dirty="0"/>
              <a:t>: språkmodeller er “sorte bokser” som er vanskelig å                                         tolke, styre og redigere</a:t>
            </a:r>
          </a:p>
          <a:p>
            <a:pPr marL="0" indent="0">
              <a:buNone/>
            </a:pPr>
            <a:endParaRPr lang="nb-NO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9FE65-FB2F-9AB3-9768-F20EA950F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GB" noProof="0" smtClean="0"/>
              <a:pPr/>
              <a:t>40</a:t>
            </a:fld>
            <a:endParaRPr lang="en-GB" noProof="0"/>
          </a:p>
        </p:txBody>
      </p:sp>
      <p:pic>
        <p:nvPicPr>
          <p:cNvPr id="5" name="Picture 2" descr="Behaviorismus | Behaviorismus | Oliver Tacke | Flickr">
            <a:extLst>
              <a:ext uri="{FF2B5EF4-FFF2-40B4-BE49-F238E27FC236}">
                <a16:creationId xmlns:a16="http://schemas.microsoft.com/office/drawing/2014/main" id="{DCBB589E-C617-A2B7-D66D-A47BE944F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751" y="4983163"/>
            <a:ext cx="3966249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Lecture: 27 September 2019. Andreas Wenninger: “Inclusion and exclusion as  an evidence practice in the context of Citizen Science“ – Practicing  Evidence – Evidencing Practice">
            <a:extLst>
              <a:ext uri="{FF2B5EF4-FFF2-40B4-BE49-F238E27FC236}">
                <a16:creationId xmlns:a16="http://schemas.microsoft.com/office/drawing/2014/main" id="{C8AB306C-8DCA-AAD0-D98C-96F3169D1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710" y="534906"/>
            <a:ext cx="2689194" cy="179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3168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tel 1">
            <a:extLst>
              <a:ext uri="{FF2B5EF4-FFF2-40B4-BE49-F238E27FC236}">
                <a16:creationId xmlns:a16="http://schemas.microsoft.com/office/drawing/2014/main" id="{84AB3B3B-719F-E340-A6EE-747C6538FDD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Plan for i dag</a:t>
            </a:r>
          </a:p>
        </p:txBody>
      </p:sp>
      <p:sp>
        <p:nvSpPr>
          <p:cNvPr id="63490" name="Plassholder for innhold 2">
            <a:extLst>
              <a:ext uri="{FF2B5EF4-FFF2-40B4-BE49-F238E27FC236}">
                <a16:creationId xmlns:a16="http://schemas.microsoft.com/office/drawing/2014/main" id="{28EDB94B-B3F3-B746-840F-120579475300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3" y="1524000"/>
            <a:ext cx="8640762" cy="4114800"/>
          </a:xfrm>
        </p:spPr>
        <p:txBody>
          <a:bodyPr lIns="91440" tIns="45720" rIns="91440" bIns="45720"/>
          <a:lstStyle/>
          <a:p>
            <a:pPr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lang="en-US" altLang="nb-NO" sz="2400" dirty="0" err="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Siste</a:t>
            </a:r>
            <a:r>
              <a:rPr lang="en-US" altLang="nb-NO" sz="2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del om MT: BLEU</a:t>
            </a:r>
            <a:endParaRPr altLang="nb-NO" sz="2400" dirty="0">
              <a:solidFill>
                <a:srgbClr val="BFBFBF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Hva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er </a:t>
            </a:r>
            <a:r>
              <a:rPr lang="nb-NO"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en samtale</a:t>
            </a:r>
            <a:r>
              <a:rPr altLang="nb-NO" sz="2400" dirty="0">
                <a:solidFill>
                  <a:srgbClr val="BFBFBF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dirty="0" err="1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Prateroboter</a:t>
            </a:r>
            <a:endParaRPr altLang="nb-NO" sz="2400" dirty="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eaLnBrk="1" hangingPunct="1">
              <a:spcBef>
                <a:spcPts val="1400"/>
              </a:spcBef>
              <a:spcAft>
                <a:spcPct val="0"/>
              </a:spcAft>
              <a:defRPr/>
            </a:pPr>
            <a:r>
              <a:rPr altLang="nb-NO" sz="2400" b="1" dirty="0" err="1">
                <a:solidFill>
                  <a:srgbClr val="00B050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Etiske</a:t>
            </a:r>
            <a:r>
              <a:rPr altLang="nb-NO" sz="2400" b="1" dirty="0">
                <a:solidFill>
                  <a:srgbClr val="00B050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b="1" dirty="0" err="1">
                <a:solidFill>
                  <a:srgbClr val="00B050"/>
                </a:solidFill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betrakninger</a:t>
            </a:r>
            <a:endParaRPr altLang="nb-NO" sz="2400" b="1" dirty="0">
              <a:solidFill>
                <a:srgbClr val="00B050"/>
              </a:solidFill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3D8B3D8-521E-0642-A4D8-51AA299D94DD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2D4B112-6F76-124F-95BE-BC74794A3906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41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98356386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tel 1">
            <a:extLst>
              <a:ext uri="{FF2B5EF4-FFF2-40B4-BE49-F238E27FC236}">
                <a16:creationId xmlns:a16="http://schemas.microsoft.com/office/drawing/2014/main" id="{89C58B8E-B4E7-AF44-88BD-18C7EF35DD6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Etiske betrakninger</a:t>
            </a:r>
          </a:p>
        </p:txBody>
      </p:sp>
      <p:sp>
        <p:nvSpPr>
          <p:cNvPr id="108546" name="Plassholder for innhold 2">
            <a:extLst>
              <a:ext uri="{FF2B5EF4-FFF2-40B4-BE49-F238E27FC236}">
                <a16:creationId xmlns:a16="http://schemas.microsoft.com/office/drawing/2014/main" id="{1138B0D7-CE58-B14A-8596-AE6E156041C9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52412" y="1524000"/>
            <a:ext cx="8639175" cy="4114800"/>
          </a:xfrm>
        </p:spPr>
        <p:txBody>
          <a:bodyPr lIns="91440" tIns="45720" rIns="91440" bIns="45720"/>
          <a:lstStyle/>
          <a:p>
            <a:pPr marL="514350" indent="-514350" eaLnBrk="1" hangingPunct="1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Maskinlærings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kan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gjenskape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(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og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noen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ganger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forsterke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) </a:t>
            </a:r>
            <a:r>
              <a:rPr altLang="nb-NO" sz="2500" b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skjevheter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som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oppstod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i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treningsdataene</a:t>
            </a:r>
            <a:endParaRPr altLang="nb-NO" sz="25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  <a:p>
            <a:pPr lvl="1">
              <a:spcBef>
                <a:spcPts val="600"/>
              </a:spcBef>
              <a:spcAft>
                <a:spcPts val="1200"/>
              </a:spcAft>
              <a:defRPr/>
            </a:pP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Hatytringer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fordommer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krenkende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språk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kjønnsskjevhet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, </a:t>
            </a:r>
            <a:r>
              <a:rPr altLang="nb-NO" sz="24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osv</a:t>
            </a:r>
            <a:r>
              <a:rPr altLang="nb-NO" sz="24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.</a:t>
            </a:r>
          </a:p>
          <a:p>
            <a:pPr marL="514350" indent="-514350" eaLnBrk="1" hangingPunct="1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Hvordan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beskytte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brukerens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b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personvern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marL="514350" indent="-514350" eaLnBrk="1" hangingPunct="1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Forsterker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virtuelle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assistenter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b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kjønnsstereotyper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?</a:t>
            </a:r>
          </a:p>
          <a:p>
            <a:pPr marL="514350" indent="-514350" eaLnBrk="1" hangingPunct="1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Hvordan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unngå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at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prateroboter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bruke</a:t>
            </a:r>
            <a:r>
              <a:rPr lang="nb-NO"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s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til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å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</a:t>
            </a:r>
            <a:r>
              <a:rPr altLang="nb-NO" sz="2500" b="1" dirty="0" err="1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bedra</a:t>
            </a:r>
            <a:r>
              <a:rPr altLang="nb-NO" sz="2500" dirty="0">
                <a:latin typeface="Arial" panose="020B0604020202020204" pitchFamily="34" charset="0"/>
                <a:ea typeface="SimSun" panose="02010600030101010101" pitchFamily="2" charset="-122"/>
                <a:cs typeface="Lucida Sans" panose="020B0602030504020204" pitchFamily="34" charset="77"/>
              </a:rPr>
              <a:t> folk?</a:t>
            </a:r>
          </a:p>
          <a:p>
            <a:pPr marL="514350" indent="-514350" eaLnBrk="1" hangingPunct="1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  <a:defRPr/>
            </a:pPr>
            <a:endParaRPr altLang="nb-NO" sz="2500" dirty="0">
              <a:latin typeface="Arial" panose="020B0604020202020204" pitchFamily="34" charset="0"/>
              <a:ea typeface="SimSun" panose="02010600030101010101" pitchFamily="2" charset="-122"/>
              <a:cs typeface="Lucida Sans" panose="020B0602030504020204" pitchFamily="34" charset="77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EA5D5B-7020-9D45-8A14-6BB0C3936DA7}"/>
              </a:ext>
            </a:extLst>
          </p:cNvPr>
          <p:cNvSpPr txBox="1"/>
          <p:nvPr/>
        </p:nvSpPr>
        <p:spPr>
          <a:xfrm>
            <a:off x="8499475" y="6308725"/>
            <a:ext cx="392113" cy="288925"/>
          </a:xfrm>
          <a:prstGeom prst="rect">
            <a:avLst/>
          </a:prstGeom>
          <a:noFill/>
          <a:ln cap="flat">
            <a:noFill/>
          </a:ln>
        </p:spPr>
        <p:txBody>
          <a:bodyPr compatLnSpc="0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56B55991-32D1-7E46-BDD2-66FDDF395335}" type="slidenum">
              <a:rPr lang="en-GB" sz="1000">
                <a:solidFill>
                  <a:srgbClr val="000000"/>
                </a:solidFill>
                <a:latin typeface="Arial" pitchFamily="18"/>
                <a:ea typeface="SimSun" pitchFamily="2"/>
                <a:cs typeface="Lucida Sans" pitchFamily="2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42</a:t>
            </a:fld>
            <a:endParaRPr lang="en-GB" sz="1000">
              <a:solidFill>
                <a:srgbClr val="000000"/>
              </a:solidFill>
              <a:latin typeface="Arial" pitchFamily="18"/>
              <a:ea typeface="SimSun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8013295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mal-2010">
  <a:themeElements>
    <a:clrScheme name="Custom 1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396CC"/>
      </a:accent1>
      <a:accent2>
        <a:srgbClr val="4662B3"/>
      </a:accent2>
      <a:accent3>
        <a:srgbClr val="4662B3"/>
      </a:accent3>
      <a:accent4>
        <a:srgbClr val="000000"/>
      </a:accent4>
      <a:accent5>
        <a:srgbClr val="C1C9E2"/>
      </a:accent5>
      <a:accent6>
        <a:srgbClr val="3F58A2"/>
      </a:accent6>
      <a:hlink>
        <a:srgbClr val="082E9A"/>
      </a:hlink>
      <a:folHlink>
        <a:srgbClr val="C1CBE6"/>
      </a:folHlink>
    </a:clrScheme>
    <a:fontScheme name="NR-slides-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0</TotalTime>
  <Words>2459</Words>
  <Application>Microsoft Office PowerPoint</Application>
  <PresentationFormat>On-screen Show (4:3)</PresentationFormat>
  <Paragraphs>549</Paragraphs>
  <Slides>42</Slides>
  <Notes>27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Times New Roman</vt:lpstr>
      <vt:lpstr>Palatino</vt:lpstr>
      <vt:lpstr>Arial</vt:lpstr>
      <vt:lpstr>Calibri</vt:lpstr>
      <vt:lpstr>Helvetica</vt:lpstr>
      <vt:lpstr>mal-2010</vt:lpstr>
      <vt:lpstr>Interaktive systemer</vt:lpstr>
      <vt:lpstr>Oblig 2b</vt:lpstr>
      <vt:lpstr>Plan for i dag</vt:lpstr>
      <vt:lpstr>Evaluering</vt:lpstr>
      <vt:lpstr>BLEU</vt:lpstr>
      <vt:lpstr>BLEU</vt:lpstr>
      <vt:lpstr>BLEU</vt:lpstr>
      <vt:lpstr>BLEU</vt:lpstr>
      <vt:lpstr>Plan for i dag</vt:lpstr>
      <vt:lpstr>Dialogsystemer?</vt:lpstr>
      <vt:lpstr>Anvendelser</vt:lpstr>
      <vt:lpstr>Plan for i dag</vt:lpstr>
      <vt:lpstr>Turtaking (turn-taking)</vt:lpstr>
      <vt:lpstr>Turtaking</vt:lpstr>
      <vt:lpstr>Eksempel av turtaking</vt:lpstr>
      <vt:lpstr>Språkhandlinger</vt:lpstr>
      <vt:lpstr>Språkhandlinger</vt:lpstr>
      <vt:lpstr>Grounding</vt:lpstr>
      <vt:lpstr>Grounding</vt:lpstr>
      <vt:lpstr>Grounding actions</vt:lpstr>
      <vt:lpstr>Eksempel av grounding</vt:lpstr>
      <vt:lpstr>Eksempel av grounding (2)</vt:lpstr>
      <vt:lpstr>Plan for i dag</vt:lpstr>
      <vt:lpstr>Grunnarkitektur</vt:lpstr>
      <vt:lpstr>Regelbaserte systemer</vt:lpstr>
      <vt:lpstr>Intentgjenkjenning</vt:lpstr>
      <vt:lpstr>Intentgjenkjenning</vt:lpstr>
      <vt:lpstr>IR modeller</vt:lpstr>
      <vt:lpstr>IR modeller</vt:lpstr>
      <vt:lpstr>Eksempel</vt:lpstr>
      <vt:lpstr>Eksempel</vt:lpstr>
      <vt:lpstr>Eksempel</vt:lpstr>
      <vt:lpstr>Eksempel</vt:lpstr>
      <vt:lpstr>Generative modeller</vt:lpstr>
      <vt:lpstr>Generative modeller</vt:lpstr>
      <vt:lpstr>Prompting</vt:lpstr>
      <vt:lpstr>Finjustering (fine-tuning)</vt:lpstr>
      <vt:lpstr>Preferanseoptimering</vt:lpstr>
      <vt:lpstr>Innhenting fra eksterne kilder</vt:lpstr>
      <vt:lpstr>Utfordringer</vt:lpstr>
      <vt:lpstr>Plan for i dag</vt:lpstr>
      <vt:lpstr>Etiske betrakninger</vt:lpstr>
    </vt:vector>
  </TitlesOfParts>
  <Company>Norsk Regnesentral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BalPrice Update</dc:title>
  <dc:creator>Annabelle Redelmeier</dc:creator>
  <cp:lastModifiedBy>Pierre Lison</cp:lastModifiedBy>
  <cp:revision>642</cp:revision>
  <cp:lastPrinted>2019-02-12T08:32:36Z</cp:lastPrinted>
  <dcterms:created xsi:type="dcterms:W3CDTF">2019-02-04T08:36:45Z</dcterms:created>
  <dcterms:modified xsi:type="dcterms:W3CDTF">2024-04-30T14:16:16Z</dcterms:modified>
</cp:coreProperties>
</file>