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55"/>
  </p:notesMasterIdLst>
  <p:handoutMasterIdLst>
    <p:handoutMasterId r:id="rId56"/>
  </p:handoutMasterIdLst>
  <p:sldIdLst>
    <p:sldId id="433" r:id="rId2"/>
    <p:sldId id="434" r:id="rId3"/>
    <p:sldId id="435" r:id="rId4"/>
    <p:sldId id="436" r:id="rId5"/>
    <p:sldId id="437" r:id="rId6"/>
    <p:sldId id="438" r:id="rId7"/>
    <p:sldId id="440" r:id="rId8"/>
    <p:sldId id="441" r:id="rId9"/>
    <p:sldId id="439" r:id="rId10"/>
    <p:sldId id="442" r:id="rId11"/>
    <p:sldId id="443" r:id="rId12"/>
    <p:sldId id="444" r:id="rId13"/>
    <p:sldId id="475" r:id="rId14"/>
    <p:sldId id="445" r:id="rId15"/>
    <p:sldId id="446" r:id="rId16"/>
    <p:sldId id="447" r:id="rId17"/>
    <p:sldId id="473" r:id="rId18"/>
    <p:sldId id="454" r:id="rId19"/>
    <p:sldId id="455" r:id="rId20"/>
    <p:sldId id="487" r:id="rId21"/>
    <p:sldId id="486" r:id="rId22"/>
    <p:sldId id="457" r:id="rId23"/>
    <p:sldId id="458" r:id="rId24"/>
    <p:sldId id="459" r:id="rId25"/>
    <p:sldId id="448" r:id="rId26"/>
    <p:sldId id="449" r:id="rId27"/>
    <p:sldId id="470" r:id="rId28"/>
    <p:sldId id="451" r:id="rId29"/>
    <p:sldId id="452" r:id="rId30"/>
    <p:sldId id="472" r:id="rId31"/>
    <p:sldId id="460" r:id="rId32"/>
    <p:sldId id="482" r:id="rId33"/>
    <p:sldId id="483" r:id="rId34"/>
    <p:sldId id="480" r:id="rId35"/>
    <p:sldId id="481" r:id="rId36"/>
    <p:sldId id="484" r:id="rId37"/>
    <p:sldId id="489" r:id="rId38"/>
    <p:sldId id="485" r:id="rId39"/>
    <p:sldId id="461" r:id="rId40"/>
    <p:sldId id="462" r:id="rId41"/>
    <p:sldId id="463" r:id="rId42"/>
    <p:sldId id="464" r:id="rId43"/>
    <p:sldId id="476" r:id="rId44"/>
    <p:sldId id="471" r:id="rId45"/>
    <p:sldId id="465" r:id="rId46"/>
    <p:sldId id="468" r:id="rId47"/>
    <p:sldId id="456" r:id="rId48"/>
    <p:sldId id="479" r:id="rId49"/>
    <p:sldId id="477" r:id="rId50"/>
    <p:sldId id="478" r:id="rId51"/>
    <p:sldId id="474" r:id="rId52"/>
    <p:sldId id="469" r:id="rId53"/>
    <p:sldId id="466" r:id="rId54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0" autoAdjust="0"/>
    <p:restoredTop sz="73236" autoAdjust="0"/>
  </p:normalViewPr>
  <p:slideViewPr>
    <p:cSldViewPr snapToGrid="0">
      <p:cViewPr varScale="1">
        <p:scale>
          <a:sx n="94" d="100"/>
          <a:sy n="94" d="100"/>
        </p:scale>
        <p:origin x="28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4F78F192-3A15-443A-BF2A-1CD7AB232A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4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3CBBC091-E655-4683-A02C-7AC97DCDC1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0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lxr.free-electrons.com/source/kernel/sched/fair.c%23L49" TargetMode="External"/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50D11-F8CD-463B-B7B1-AEB51ED02AD8}" type="slidenum">
              <a:rPr lang="en-US"/>
              <a:pPr/>
              <a:t>2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2960DF-FD22-47BF-BAB8-4E39F6ECFF2F}" type="slidenum">
              <a:rPr lang="en-US"/>
              <a:pPr/>
              <a:t>3</a:t>
            </a:fld>
            <a:endParaRPr lang="en-US"/>
          </a:p>
        </p:txBody>
      </p:sp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3B0D91-8DB8-4CC1-BDDA-3B8B172AF786}" type="slidenum">
              <a:rPr lang="en-US"/>
              <a:pPr/>
              <a:t>4</a:t>
            </a:fld>
            <a:endParaRPr lang="en-US"/>
          </a:p>
        </p:txBody>
      </p:sp>
      <p:sp>
        <p:nvSpPr>
          <p:cNvPr id="116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 vs. program</a:t>
            </a:r>
          </a:p>
          <a:p>
            <a:r>
              <a:rPr lang="en-US" dirty="0"/>
              <a:t>- program often part of process</a:t>
            </a:r>
          </a:p>
          <a:p>
            <a:r>
              <a:rPr lang="en-US" dirty="0"/>
              <a:t>- program </a:t>
            </a:r>
            <a:r>
              <a:rPr lang="en-US"/>
              <a:t>can specify </a:t>
            </a:r>
            <a:r>
              <a:rPr lang="en-US" dirty="0"/>
              <a:t>the process to fork several processes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48E66-90B3-4A52-98FD-BF867C9FA903}" type="slidenum">
              <a:rPr lang="en-US"/>
              <a:pPr/>
              <a:t>5</a:t>
            </a:fld>
            <a:endParaRPr lang="en-US"/>
          </a:p>
        </p:txBody>
      </p:sp>
      <p:sp>
        <p:nvSpPr>
          <p:cNvPr id="11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clone: unlike fork, the new process share parts of execution environment like memory, table of file descriptors and signals handlers. Main use for threads</a:t>
            </a:r>
          </a:p>
          <a:p>
            <a:endParaRPr lang="en-US" dirty="0"/>
          </a:p>
          <a:p>
            <a:r>
              <a:rPr lang="en-US" dirty="0" err="1"/>
              <a:t>vfork</a:t>
            </a:r>
            <a:r>
              <a:rPr lang="en-US" dirty="0"/>
              <a:t>: special case of clone, parent is suspended until child “exits” or calls “</a:t>
            </a:r>
            <a:r>
              <a:rPr lang="en-US" dirty="0" err="1"/>
              <a:t>execve</a:t>
            </a:r>
            <a:r>
              <a:rPr lang="en-US" dirty="0"/>
              <a:t>”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0C9A38-A16F-46F8-AA08-8BA730C45208}" type="slidenum">
              <a:rPr lang="en-US"/>
              <a:pPr/>
              <a:t>6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Return</a:t>
            </a:r>
            <a:r>
              <a:rPr lang="nb-NO" dirty="0"/>
              <a:t> </a:t>
            </a:r>
            <a:r>
              <a:rPr lang="nb-NO" dirty="0" err="1"/>
              <a:t>value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FORK….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A788F5-621F-4E5D-9752-A5419B001B64}" type="slidenum">
              <a:rPr lang="en-US"/>
              <a:pPr/>
              <a:t>7</a:t>
            </a:fld>
            <a:endParaRPr lang="en-US"/>
          </a:p>
        </p:txBody>
      </p:sp>
      <p:sp>
        <p:nvSpPr>
          <p:cNvPr id="117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DESCRIPTION</a:t>
            </a:r>
          </a:p>
          <a:p>
            <a:r>
              <a:rPr lang="en-US" dirty="0" err="1"/>
              <a:t>execve</a:t>
            </a:r>
            <a:r>
              <a:rPr lang="en-US" dirty="0"/>
              <a:t>() executes the program pointed to by filename.  filename must be</a:t>
            </a:r>
            <a:r>
              <a:rPr lang="en-US" baseline="0" dirty="0"/>
              <a:t> </a:t>
            </a:r>
            <a:r>
              <a:rPr lang="en-US" dirty="0"/>
              <a:t>either a binary executable, or a script starting with  a  line  of  the</a:t>
            </a:r>
            <a:r>
              <a:rPr lang="en-US" baseline="0" dirty="0"/>
              <a:t> </a:t>
            </a:r>
            <a:r>
              <a:rPr lang="en-US" dirty="0"/>
              <a:t>form  "#! interpreter [</a:t>
            </a:r>
            <a:r>
              <a:rPr lang="en-US" dirty="0" err="1"/>
              <a:t>arg</a:t>
            </a:r>
            <a:r>
              <a:rPr lang="en-US" dirty="0"/>
              <a:t>]".  In the latter case, the interpreter must</a:t>
            </a:r>
            <a:r>
              <a:rPr lang="en-US" baseline="0" dirty="0"/>
              <a:t> </a:t>
            </a:r>
            <a:r>
              <a:rPr lang="en-US" dirty="0"/>
              <a:t>be a valid pathname for an executable which is  not  itself  a  script,</a:t>
            </a:r>
            <a:r>
              <a:rPr lang="en-US" baseline="0" dirty="0"/>
              <a:t> </a:t>
            </a:r>
            <a:r>
              <a:rPr lang="en-US" dirty="0"/>
              <a:t>which will be invoked as interpreter [</a:t>
            </a:r>
            <a:r>
              <a:rPr lang="en-US" dirty="0" err="1"/>
              <a:t>arg</a:t>
            </a:r>
            <a:r>
              <a:rPr lang="en-US" dirty="0"/>
              <a:t>] filename.</a:t>
            </a:r>
          </a:p>
          <a:p>
            <a:endParaRPr lang="en-US" dirty="0"/>
          </a:p>
          <a:p>
            <a:r>
              <a:rPr lang="en-US" dirty="0" err="1"/>
              <a:t>execve</a:t>
            </a:r>
            <a:r>
              <a:rPr lang="en-US" dirty="0"/>
              <a:t>() does not return on success, and the text, data, </a:t>
            </a:r>
            <a:r>
              <a:rPr lang="en-US" dirty="0" err="1"/>
              <a:t>bss</a:t>
            </a:r>
            <a:r>
              <a:rPr lang="en-US" dirty="0"/>
              <a:t>, and stack</a:t>
            </a:r>
            <a:r>
              <a:rPr lang="en-US" baseline="0" dirty="0"/>
              <a:t> </a:t>
            </a:r>
            <a:r>
              <a:rPr lang="en-US" dirty="0"/>
              <a:t>of  the  calling process are overwritten by that of the program loaded.</a:t>
            </a:r>
            <a:r>
              <a:rPr lang="en-US" baseline="0" dirty="0"/>
              <a:t> </a:t>
            </a:r>
            <a:r>
              <a:rPr lang="en-US" dirty="0"/>
              <a:t>The program invoked inherits the calling process's PID,  and  any  open</a:t>
            </a:r>
            <a:r>
              <a:rPr lang="en-US" baseline="0" dirty="0"/>
              <a:t> </a:t>
            </a:r>
            <a:r>
              <a:rPr lang="en-US" dirty="0"/>
              <a:t>file descriptors that are not set to close-on-exec.  Signals pending on</a:t>
            </a:r>
            <a:r>
              <a:rPr lang="en-US" baseline="0" dirty="0"/>
              <a:t> </a:t>
            </a:r>
            <a:r>
              <a:rPr lang="en-US" dirty="0"/>
              <a:t>the calling process are cleared.  Any signals set to be caught  by  the</a:t>
            </a:r>
            <a:r>
              <a:rPr lang="en-US" baseline="0" dirty="0"/>
              <a:t> </a:t>
            </a:r>
            <a:r>
              <a:rPr lang="en-US" dirty="0"/>
              <a:t>calling process are reset to their default </a:t>
            </a:r>
            <a:r>
              <a:rPr lang="en-US" dirty="0" err="1"/>
              <a:t>behaviour</a:t>
            </a:r>
            <a:r>
              <a:rPr lang="en-US" dirty="0"/>
              <a:t>.  The SIGCHLD signal (when set to SIG_IGN) may or may not be reset to SIG_DFL.</a:t>
            </a:r>
          </a:p>
          <a:p>
            <a:endParaRPr lang="en-US" dirty="0"/>
          </a:p>
          <a:p>
            <a:r>
              <a:rPr lang="en-US" dirty="0"/>
              <a:t>RETURN VALUE</a:t>
            </a:r>
            <a:r>
              <a:rPr lang="en-US" baseline="0" dirty="0"/>
              <a:t> </a:t>
            </a:r>
            <a:r>
              <a:rPr lang="en-US" dirty="0"/>
              <a:t>On success, </a:t>
            </a:r>
            <a:r>
              <a:rPr lang="en-US" dirty="0" err="1"/>
              <a:t>execve</a:t>
            </a:r>
            <a:r>
              <a:rPr lang="en-US" dirty="0"/>
              <a:t>() does not return, on  error  -1  is  returned,  and</a:t>
            </a:r>
            <a:r>
              <a:rPr lang="en-US" baseline="0" dirty="0"/>
              <a:t> </a:t>
            </a:r>
            <a:r>
              <a:rPr lang="en-US" dirty="0" err="1"/>
              <a:t>errno</a:t>
            </a:r>
            <a:r>
              <a:rPr lang="en-US" dirty="0"/>
              <a:t> is set appropriately.</a:t>
            </a:r>
          </a:p>
          <a:p>
            <a:endParaRPr lang="nb-NO" dirty="0"/>
          </a:p>
          <a:p>
            <a:r>
              <a:rPr lang="en-US" dirty="0" err="1"/>
              <a:t>argv</a:t>
            </a:r>
            <a:r>
              <a:rPr lang="en-US" dirty="0"/>
              <a:t>  is  an array of argument strings passed to the new program.  </a:t>
            </a:r>
          </a:p>
          <a:p>
            <a:r>
              <a:rPr lang="en-US" dirty="0" err="1"/>
              <a:t>Envp</a:t>
            </a:r>
            <a:r>
              <a:rPr lang="en-US" baseline="0" dirty="0"/>
              <a:t> </a:t>
            </a:r>
            <a:r>
              <a:rPr lang="en-US" dirty="0"/>
              <a:t>is an array of strings, conventionally of the form key=value, which are</a:t>
            </a:r>
            <a:r>
              <a:rPr lang="en-US" baseline="0" dirty="0"/>
              <a:t> </a:t>
            </a:r>
            <a:r>
              <a:rPr lang="en-US" dirty="0"/>
              <a:t>passed  as  environment to the new program.  </a:t>
            </a:r>
          </a:p>
          <a:p>
            <a:r>
              <a:rPr lang="en-US" dirty="0"/>
              <a:t>Both </a:t>
            </a:r>
            <a:r>
              <a:rPr lang="en-US" dirty="0" err="1"/>
              <a:t>argv</a:t>
            </a:r>
            <a:r>
              <a:rPr lang="en-US" dirty="0"/>
              <a:t> and </a:t>
            </a:r>
            <a:r>
              <a:rPr lang="en-US" dirty="0" err="1"/>
              <a:t>envp</a:t>
            </a:r>
            <a:r>
              <a:rPr lang="en-US" dirty="0"/>
              <a:t> must be</a:t>
            </a:r>
            <a:r>
              <a:rPr lang="en-US" baseline="0" dirty="0"/>
              <a:t> </a:t>
            </a:r>
            <a:r>
              <a:rPr lang="en-US" dirty="0"/>
              <a:t>terminated by a null pointer.  The argument vector and environment  can</a:t>
            </a:r>
            <a:r>
              <a:rPr lang="en-US" baseline="0" dirty="0"/>
              <a:t> </a:t>
            </a:r>
            <a:r>
              <a:rPr lang="en-US" dirty="0"/>
              <a:t>be  accessed  by the called program's main function, when it is defined</a:t>
            </a:r>
            <a:r>
              <a:rPr lang="en-US" baseline="0" dirty="0"/>
              <a:t> </a:t>
            </a:r>
            <a:r>
              <a:rPr lang="en-US" dirty="0"/>
              <a:t>as </a:t>
            </a:r>
            <a:r>
              <a:rPr lang="en-US" dirty="0" err="1"/>
              <a:t>int</a:t>
            </a:r>
            <a:r>
              <a:rPr lang="en-US" dirty="0"/>
              <a:t> main(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argc</a:t>
            </a:r>
            <a:r>
              <a:rPr lang="en-US" dirty="0"/>
              <a:t>, char *</a:t>
            </a:r>
            <a:r>
              <a:rPr lang="en-US" dirty="0" err="1"/>
              <a:t>argv</a:t>
            </a:r>
            <a:r>
              <a:rPr lang="en-US" dirty="0"/>
              <a:t>[], char *</a:t>
            </a:r>
            <a:r>
              <a:rPr lang="en-US" dirty="0" err="1"/>
              <a:t>envp</a:t>
            </a:r>
            <a:r>
              <a:rPr lang="en-US" dirty="0"/>
              <a:t>[]).</a:t>
            </a:r>
          </a:p>
          <a:p>
            <a:endParaRPr lang="en-US" dirty="0"/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F8F2CC-79B3-4197-B285-D9344D6CD49E}" type="slidenum">
              <a:rPr lang="en-US"/>
              <a:pPr/>
              <a:t>8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SIGCHLD</a:t>
            </a:r>
            <a:r>
              <a:rPr lang="en-US" baseline="0" dirty="0"/>
              <a:t> is sent to parent when child exits.</a:t>
            </a:r>
            <a:endParaRPr lang="en-US" dirty="0"/>
          </a:p>
          <a:p>
            <a:endParaRPr lang="en-US" dirty="0"/>
          </a:p>
          <a:p>
            <a:r>
              <a:rPr lang="en-US" dirty="0"/>
              <a:t>WAIT / WAITPID:</a:t>
            </a:r>
          </a:p>
          <a:p>
            <a:endParaRPr lang="en-US" dirty="0"/>
          </a:p>
          <a:p>
            <a:r>
              <a:rPr lang="en-US" dirty="0"/>
              <a:t>DESCRIPTION</a:t>
            </a:r>
          </a:p>
          <a:p>
            <a:r>
              <a:rPr lang="en-US" dirty="0"/>
              <a:t>       All  of  these  system calls are used to wait for state changes in a child of the calling</a:t>
            </a:r>
          </a:p>
          <a:p>
            <a:r>
              <a:rPr lang="en-US" dirty="0"/>
              <a:t>       process, and obtain information about the child whose state has changed.  A state  change</a:t>
            </a:r>
          </a:p>
          <a:p>
            <a:r>
              <a:rPr lang="en-US" dirty="0"/>
              <a:t>       is  considered  to  be:  the  child terminated; the child was stopped by a signal; or the</a:t>
            </a:r>
          </a:p>
          <a:p>
            <a:r>
              <a:rPr lang="en-US" dirty="0"/>
              <a:t>       child was resumed by a signal.  In the case of a  terminated  child,  performing  a  wait</a:t>
            </a:r>
          </a:p>
          <a:p>
            <a:r>
              <a:rPr lang="en-US" dirty="0"/>
              <a:t>       allows  the  system  to release the resources associated with the child; if a wait is not</a:t>
            </a:r>
          </a:p>
          <a:p>
            <a:r>
              <a:rPr lang="en-US" dirty="0"/>
              <a:t>       performed, then terminated the child remains in a "zombie" state (see NOTES below).</a:t>
            </a:r>
          </a:p>
          <a:p>
            <a:endParaRPr lang="en-US" dirty="0"/>
          </a:p>
          <a:p>
            <a:r>
              <a:rPr lang="en-US" dirty="0"/>
              <a:t>       If a child has already changed state, then these  calls  return  immediately.   Otherwise</a:t>
            </a:r>
          </a:p>
          <a:p>
            <a:r>
              <a:rPr lang="en-US" dirty="0"/>
              <a:t>       they  block  until  either  a child changes state or a signal handler interrupts the call</a:t>
            </a:r>
          </a:p>
          <a:p>
            <a:r>
              <a:rPr lang="en-US" dirty="0"/>
              <a:t>       (assuming that system calls are not automatically restarted using the SA_RESTART flag  of</a:t>
            </a:r>
          </a:p>
          <a:p>
            <a:r>
              <a:rPr lang="en-US" dirty="0"/>
              <a:t>       sigaction(2)).   In the remainder of this page, a child whose state has changed and which</a:t>
            </a:r>
          </a:p>
          <a:p>
            <a:r>
              <a:rPr lang="en-US" dirty="0"/>
              <a:t>       has not yet been waited upon by one of these system calls is termed </a:t>
            </a:r>
            <a:r>
              <a:rPr lang="en-US" dirty="0" err="1"/>
              <a:t>waitable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  wait() and </a:t>
            </a:r>
            <a:r>
              <a:rPr lang="en-US" dirty="0" err="1"/>
              <a:t>waitpid</a:t>
            </a:r>
            <a:r>
              <a:rPr lang="en-US" dirty="0"/>
              <a:t>()</a:t>
            </a:r>
          </a:p>
          <a:p>
            <a:r>
              <a:rPr lang="en-US" dirty="0"/>
              <a:t>       The wait() system call suspends execution of the current process until one of  its  </a:t>
            </a:r>
            <a:r>
              <a:rPr lang="en-US" dirty="0" err="1"/>
              <a:t>chil</a:t>
            </a:r>
            <a:r>
              <a:rPr lang="en-US" dirty="0"/>
              <a:t>-</a:t>
            </a:r>
          </a:p>
          <a:p>
            <a:r>
              <a:rPr lang="en-US" dirty="0"/>
              <a:t>       </a:t>
            </a:r>
            <a:r>
              <a:rPr lang="en-US" dirty="0" err="1"/>
              <a:t>dren</a:t>
            </a:r>
            <a:r>
              <a:rPr lang="en-US" dirty="0"/>
              <a:t> terminates.  The call </a:t>
            </a:r>
            <a:r>
              <a:rPr lang="en-US" dirty="0" err="1"/>
              <a:t>wait(&amp;status</a:t>
            </a:r>
            <a:r>
              <a:rPr lang="en-US" dirty="0"/>
              <a:t>) is equivalent to:</a:t>
            </a:r>
          </a:p>
          <a:p>
            <a:endParaRPr lang="en-US" dirty="0"/>
          </a:p>
          <a:p>
            <a:r>
              <a:rPr lang="en-US" dirty="0"/>
              <a:t>           waitpid(-1, &amp;status, 0);</a:t>
            </a:r>
          </a:p>
          <a:p>
            <a:endParaRPr lang="en-US" dirty="0"/>
          </a:p>
          <a:p>
            <a:r>
              <a:rPr lang="en-US" dirty="0"/>
              <a:t>       The  </a:t>
            </a:r>
            <a:r>
              <a:rPr lang="en-US" dirty="0" err="1"/>
              <a:t>waitpid</a:t>
            </a:r>
            <a:r>
              <a:rPr lang="en-US" dirty="0"/>
              <a:t>() system call suspends execution of the current process until a child </a:t>
            </a:r>
            <a:r>
              <a:rPr lang="en-US" dirty="0" err="1"/>
              <a:t>speci</a:t>
            </a:r>
            <a:r>
              <a:rPr lang="en-US" dirty="0"/>
              <a:t>-</a:t>
            </a:r>
          </a:p>
          <a:p>
            <a:r>
              <a:rPr lang="en-US" dirty="0"/>
              <a:t>       </a:t>
            </a:r>
            <a:r>
              <a:rPr lang="en-US" dirty="0" err="1"/>
              <a:t>fied</a:t>
            </a:r>
            <a:r>
              <a:rPr lang="en-US" dirty="0"/>
              <a:t> by </a:t>
            </a:r>
            <a:r>
              <a:rPr lang="en-US" dirty="0" err="1"/>
              <a:t>pid</a:t>
            </a:r>
            <a:r>
              <a:rPr lang="en-US" dirty="0"/>
              <a:t> argument has changed state.  By default, </a:t>
            </a:r>
            <a:r>
              <a:rPr lang="en-US" dirty="0" err="1"/>
              <a:t>waitpid</a:t>
            </a:r>
            <a:r>
              <a:rPr lang="en-US" dirty="0"/>
              <a:t>() waits only for  terminated</a:t>
            </a:r>
          </a:p>
          <a:p>
            <a:r>
              <a:rPr lang="en-US" dirty="0"/>
              <a:t>       children,  but this </a:t>
            </a:r>
            <a:r>
              <a:rPr lang="en-US" dirty="0" err="1"/>
              <a:t>behaviour</a:t>
            </a:r>
            <a:r>
              <a:rPr lang="en-US" dirty="0"/>
              <a:t> is modifiable via the options argument, as described below.</a:t>
            </a:r>
          </a:p>
          <a:p>
            <a:endParaRPr lang="en-US" dirty="0"/>
          </a:p>
          <a:p>
            <a:r>
              <a:rPr lang="en-US" dirty="0"/>
              <a:t>       The value of </a:t>
            </a:r>
            <a:r>
              <a:rPr lang="en-US" dirty="0" err="1"/>
              <a:t>pid</a:t>
            </a:r>
            <a:r>
              <a:rPr lang="en-US" dirty="0"/>
              <a:t> can be:</a:t>
            </a:r>
          </a:p>
          <a:p>
            <a:endParaRPr lang="en-US" dirty="0"/>
          </a:p>
          <a:p>
            <a:r>
              <a:rPr lang="en-US" dirty="0"/>
              <a:t>       &lt; -1   meaning wait for any child process whose process group ID is equal to the absolute</a:t>
            </a:r>
          </a:p>
          <a:p>
            <a:r>
              <a:rPr lang="en-US" dirty="0"/>
              <a:t>              value of </a:t>
            </a:r>
            <a:r>
              <a:rPr lang="en-US" dirty="0" err="1"/>
              <a:t>pid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      -1     meaning wait for any child process.</a:t>
            </a:r>
          </a:p>
          <a:p>
            <a:endParaRPr lang="en-US" dirty="0"/>
          </a:p>
          <a:p>
            <a:r>
              <a:rPr lang="en-US" dirty="0"/>
              <a:t>       0      meaning  wait for any child process whose process group ID is equal to that of the</a:t>
            </a:r>
          </a:p>
          <a:p>
            <a:r>
              <a:rPr lang="en-US" dirty="0"/>
              <a:t>              calling process.</a:t>
            </a:r>
          </a:p>
          <a:p>
            <a:endParaRPr lang="en-US" dirty="0"/>
          </a:p>
          <a:p>
            <a:r>
              <a:rPr lang="en-US" dirty="0"/>
              <a:t>       &gt; 0    meaning wait for the child whose process ID is equal to the value of </a:t>
            </a:r>
            <a:r>
              <a:rPr lang="en-US" dirty="0" err="1"/>
              <a:t>pid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      The value of options is an OR of zero or more of the following constants: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WAIT4:</a:t>
            </a:r>
          </a:p>
          <a:p>
            <a:endParaRPr lang="en-US" dirty="0"/>
          </a:p>
          <a:p>
            <a:r>
              <a:rPr lang="en-US" dirty="0"/>
              <a:t>DESCRIPTION</a:t>
            </a:r>
          </a:p>
          <a:p>
            <a:r>
              <a:rPr lang="en-US" dirty="0"/>
              <a:t>       The  wait3()  and wait4() system calls are similar to waitpid(2), but additionally return</a:t>
            </a:r>
          </a:p>
          <a:p>
            <a:r>
              <a:rPr lang="en-US" dirty="0"/>
              <a:t>       resource usage information about the child in the structure pointed to by </a:t>
            </a:r>
            <a:r>
              <a:rPr lang="en-US" dirty="0" err="1"/>
              <a:t>rusage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      Other than the use of the </a:t>
            </a:r>
            <a:r>
              <a:rPr lang="en-US" dirty="0" err="1"/>
              <a:t>rusage</a:t>
            </a:r>
            <a:r>
              <a:rPr lang="en-US" dirty="0"/>
              <a:t> argument, the following wait3() call:</a:t>
            </a:r>
          </a:p>
          <a:p>
            <a:endParaRPr lang="en-US" dirty="0"/>
          </a:p>
          <a:p>
            <a:r>
              <a:rPr lang="en-US" dirty="0"/>
              <a:t>           wait3(status, options, </a:t>
            </a:r>
            <a:r>
              <a:rPr lang="en-US" dirty="0" err="1"/>
              <a:t>rusage</a:t>
            </a:r>
            <a:r>
              <a:rPr lang="en-US" dirty="0"/>
              <a:t>);</a:t>
            </a:r>
          </a:p>
          <a:p>
            <a:endParaRPr lang="en-US" dirty="0"/>
          </a:p>
          <a:p>
            <a:r>
              <a:rPr lang="en-US" dirty="0"/>
              <a:t>       is equivalent to:</a:t>
            </a:r>
          </a:p>
          <a:p>
            <a:endParaRPr lang="en-US" dirty="0"/>
          </a:p>
          <a:p>
            <a:r>
              <a:rPr lang="en-US" dirty="0"/>
              <a:t>           waitpid(-1, status, options);</a:t>
            </a:r>
          </a:p>
          <a:p>
            <a:endParaRPr lang="en-US" dirty="0"/>
          </a:p>
          <a:p>
            <a:r>
              <a:rPr lang="en-US" dirty="0"/>
              <a:t>       Similarly, the following wait4() call:</a:t>
            </a:r>
          </a:p>
          <a:p>
            <a:endParaRPr lang="en-US" dirty="0"/>
          </a:p>
          <a:p>
            <a:r>
              <a:rPr lang="en-US" dirty="0"/>
              <a:t>           wait4(pid, status, options, </a:t>
            </a:r>
            <a:r>
              <a:rPr lang="en-US" dirty="0" err="1"/>
              <a:t>rusage</a:t>
            </a:r>
            <a:r>
              <a:rPr lang="en-US" dirty="0"/>
              <a:t>);</a:t>
            </a:r>
          </a:p>
          <a:p>
            <a:endParaRPr lang="en-US" dirty="0"/>
          </a:p>
          <a:p>
            <a:r>
              <a:rPr lang="en-US" dirty="0"/>
              <a:t>       is equivalent to:</a:t>
            </a:r>
          </a:p>
          <a:p>
            <a:endParaRPr lang="en-US" dirty="0"/>
          </a:p>
          <a:p>
            <a:r>
              <a:rPr lang="en-US" dirty="0"/>
              <a:t>           </a:t>
            </a:r>
            <a:r>
              <a:rPr lang="en-US" dirty="0" err="1"/>
              <a:t>waitpid(pid</a:t>
            </a:r>
            <a:r>
              <a:rPr lang="en-US" dirty="0"/>
              <a:t>, status, options);</a:t>
            </a:r>
          </a:p>
          <a:p>
            <a:endParaRPr lang="en-US" dirty="0"/>
          </a:p>
          <a:p>
            <a:r>
              <a:rPr lang="en-US" dirty="0"/>
              <a:t>       In other words, wait3() waits of any child, while wait4() can be used to  select  a  </a:t>
            </a:r>
            <a:r>
              <a:rPr lang="en-US" dirty="0" err="1"/>
              <a:t>spe</a:t>
            </a:r>
            <a:r>
              <a:rPr lang="en-US" dirty="0"/>
              <a:t>-</a:t>
            </a:r>
          </a:p>
          <a:p>
            <a:r>
              <a:rPr lang="en-US" dirty="0"/>
              <a:t>       </a:t>
            </a:r>
            <a:r>
              <a:rPr lang="en-US" dirty="0" err="1"/>
              <a:t>cific</a:t>
            </a:r>
            <a:r>
              <a:rPr lang="en-US" dirty="0"/>
              <a:t> child, or children, on which to wait.  See wait(2) for further details.</a:t>
            </a:r>
          </a:p>
          <a:p>
            <a:endParaRPr lang="en-US" dirty="0"/>
          </a:p>
          <a:p>
            <a:r>
              <a:rPr lang="en-US" dirty="0"/>
              <a:t>       If  </a:t>
            </a:r>
            <a:r>
              <a:rPr lang="en-US" dirty="0" err="1"/>
              <a:t>rusage</a:t>
            </a:r>
            <a:r>
              <a:rPr lang="en-US" dirty="0"/>
              <a:t> is not NULL, the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rusage</a:t>
            </a:r>
            <a:r>
              <a:rPr lang="en-US" dirty="0"/>
              <a:t> to which it points will be filled with account-</a:t>
            </a:r>
          </a:p>
          <a:p>
            <a:r>
              <a:rPr lang="en-US" dirty="0"/>
              <a:t>       </a:t>
            </a:r>
            <a:r>
              <a:rPr lang="en-US" dirty="0" err="1"/>
              <a:t>ing</a:t>
            </a:r>
            <a:r>
              <a:rPr lang="en-US" dirty="0"/>
              <a:t> information about the child.  See getrusage(2) for details.</a:t>
            </a:r>
          </a:p>
          <a:p>
            <a:endParaRPr lang="en-US" dirty="0"/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8664C5-3F7A-486C-8C05-7B97A3657B86}" type="slidenum">
              <a:rPr lang="en-US"/>
              <a:pPr/>
              <a:t>9</a:t>
            </a:fld>
            <a:endParaRPr lang="en-US"/>
          </a:p>
        </p:txBody>
      </p:sp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nb-NO" dirty="0"/>
              <a:t>Depends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language</a:t>
            </a:r>
            <a:r>
              <a:rPr lang="nb-NO" dirty="0"/>
              <a:t>, C </a:t>
            </a:r>
            <a:r>
              <a:rPr lang="nb-NO" dirty="0" err="1"/>
              <a:t>usually</a:t>
            </a:r>
            <a:r>
              <a:rPr lang="nb-NO" dirty="0"/>
              <a:t> </a:t>
            </a:r>
            <a:r>
              <a:rPr lang="nb-NO" dirty="0" err="1"/>
              <a:t>spesifies</a:t>
            </a:r>
            <a:r>
              <a:rPr lang="nb-NO" dirty="0"/>
              <a:t> 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EXIT_SUCCESS/EXIT_FAILURE (0/1)</a:t>
            </a:r>
          </a:p>
          <a:p>
            <a:pPr marL="0" indent="0">
              <a:buNone/>
            </a:pPr>
            <a:endParaRPr lang="en-US" sz="1200" kern="1200" dirty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228600" indent="-228600">
              <a:buAutoNum type="arabicParenR"/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main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in c may be defined as void or </a:t>
            </a:r>
            <a:r>
              <a:rPr lang="en-US" sz="1200" kern="1200" baseline="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int</a:t>
            </a:r>
            <a:endParaRPr lang="nb-NO" dirty="0"/>
          </a:p>
          <a:p>
            <a:endParaRPr lang="nb-NO" dirty="0"/>
          </a:p>
          <a:p>
            <a:r>
              <a:rPr lang="nb-NO" dirty="0"/>
              <a:t>4) SIGHUP, SIGINT, SIGQUIT, SIGKILL, …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CD99A5-C050-4B5B-AB5A-B43502D32554}" type="slidenum">
              <a:rPr lang="en-US"/>
              <a:pPr/>
              <a:t>10</a:t>
            </a:fld>
            <a:endParaRPr lang="en-US"/>
          </a:p>
        </p:txBody>
      </p:sp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4AF680-5D44-4C22-A62C-0D34B7CAA684}" type="slidenum">
              <a:rPr lang="en-US"/>
              <a:pPr/>
              <a:t>11</a:t>
            </a:fld>
            <a:endParaRPr lang="en-US"/>
          </a:p>
        </p:txBody>
      </p:sp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973ABF-55F6-4373-9A92-C65941E97325}" type="slidenum">
              <a:rPr lang="en-US"/>
              <a:pPr/>
              <a:t>12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973ABF-55F6-4373-9A92-C65941E97325}" type="slidenum">
              <a:rPr lang="en-US"/>
              <a:pPr/>
              <a:t>13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The last</a:t>
            </a:r>
            <a:r>
              <a:rPr lang="en-US" sz="1200" b="0" baseline="0" dirty="0"/>
              <a:t> example </a:t>
            </a:r>
            <a:r>
              <a:rPr lang="en-US" sz="1200" b="0" dirty="0"/>
              <a:t>Intel E5-2620 =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 A dual Intel Sandy Bridge-EP, 2Ghz</a:t>
            </a:r>
            <a:r>
              <a:rPr lang="en-US" sz="1200" b="0" baseline="0" dirty="0"/>
              <a:t> - </a:t>
            </a:r>
            <a:r>
              <a:rPr lang="en-US" sz="1200" b="0" dirty="0"/>
              <a:t> a </a:t>
            </a:r>
            <a:r>
              <a:rPr lang="en-US" sz="1200" b="0" dirty="0" err="1"/>
              <a:t>hexa</a:t>
            </a:r>
            <a:r>
              <a:rPr lang="en-US" sz="1200" b="0" dirty="0"/>
              <a:t>-core</a:t>
            </a:r>
            <a:r>
              <a:rPr lang="en-US" sz="1200" b="0" baseline="0" dirty="0"/>
              <a:t> with </a:t>
            </a:r>
            <a:r>
              <a:rPr lang="en-US" sz="1200" b="0" dirty="0" err="1"/>
              <a:t>HyperThreading</a:t>
            </a:r>
            <a:r>
              <a:rPr lang="en-US" sz="1200" b="0" baseline="0" dirty="0"/>
              <a:t> = </a:t>
            </a:r>
            <a:r>
              <a:rPr lang="en-US" sz="1200" b="0" dirty="0"/>
              <a:t> total of 12 cores, or 24 "hardware threads". Kernel: 3.4.24 x86_64.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</a:t>
            </a:r>
            <a:r>
              <a:rPr lang="en-US" dirty="0" err="1"/>
              <a:t>futex</a:t>
            </a:r>
            <a:r>
              <a:rPr lang="en-US" dirty="0"/>
              <a:t>() system call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provides a method for a program to wait for a value at a given address to change, and a method to wake up anyone</a:t>
            </a:r>
            <a:r>
              <a:rPr lang="en-US" baseline="0" dirty="0"/>
              <a:t> </a:t>
            </a:r>
            <a:r>
              <a:rPr lang="en-US" dirty="0"/>
              <a:t>waiting on a particular address (while the addresses for the same</a:t>
            </a:r>
            <a:r>
              <a:rPr lang="en-US" baseline="0" dirty="0"/>
              <a:t> </a:t>
            </a:r>
            <a:r>
              <a:rPr lang="en-US" dirty="0"/>
              <a:t>memory in separate processes may not be equal, the kernel maps them internally so the same memory mapped in different locations will correspond for </a:t>
            </a:r>
            <a:r>
              <a:rPr lang="en-US" dirty="0" err="1"/>
              <a:t>futex</a:t>
            </a:r>
            <a:r>
              <a:rPr lang="en-US" dirty="0"/>
              <a:t>() calls).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 that it is also including </a:t>
            </a:r>
            <a:r>
              <a:rPr lang="en-US" dirty="0" err="1"/>
              <a:t>systemcall</a:t>
            </a:r>
            <a:r>
              <a:rPr lang="en-US" dirty="0"/>
              <a:t> overhead!!! Takes</a:t>
            </a:r>
            <a:r>
              <a:rPr lang="en-US" baseline="0" dirty="0"/>
              <a:t> from x00 – x000 cycles itself depending on architecture/call/etc.</a:t>
            </a:r>
            <a:endParaRPr lang="nb-NO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2FC9D6-A162-404E-B3E6-1E1AD31D97C5}" type="slidenum">
              <a:rPr lang="en-US"/>
              <a:pPr/>
              <a:t>14</a:t>
            </a:fld>
            <a:endParaRPr lang="en-US"/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8475F4-75D1-4843-9A5B-5C283C2DFD82}" type="slidenum">
              <a:rPr lang="en-US"/>
              <a:pPr/>
              <a:t>15</a:t>
            </a:fld>
            <a:endParaRPr lang="en-US"/>
          </a:p>
        </p:txBody>
      </p:sp>
      <p:sp>
        <p:nvSpPr>
          <p:cNvPr id="118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0C3183-BE10-4082-9697-89712838F4EF}" type="slidenum">
              <a:rPr lang="en-US"/>
              <a:pPr/>
              <a:t>16</a:t>
            </a:fld>
            <a:endParaRPr lang="en-US"/>
          </a:p>
        </p:txBody>
      </p:sp>
      <p:sp>
        <p:nvSpPr>
          <p:cNvPr id="118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 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difference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between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scheduler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and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dispatcher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is that 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scheduler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selects a process out of several processes to be executed while 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dispatcher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allocates the CPU for the selected process by 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scheduler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</a:t>
            </a:r>
            <a:endParaRPr lang="nb-NO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18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19148-B835-452E-B2E8-4AF3CB7E6F84}" type="slidenum">
              <a:rPr lang="en-US"/>
              <a:pPr/>
              <a:t>18</a:t>
            </a:fld>
            <a:endParaRPr lang="en-US"/>
          </a:p>
        </p:txBody>
      </p:sp>
      <p:sp>
        <p:nvSpPr>
          <p:cNvPr id="120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2BB406-77D8-4842-B404-3FF65599F37D}" type="slidenum">
              <a:rPr lang="en-US"/>
              <a:pPr/>
              <a:t>19</a:t>
            </a:fld>
            <a:endParaRPr lang="en-US"/>
          </a:p>
        </p:txBody>
      </p:sp>
      <p:sp>
        <p:nvSpPr>
          <p:cNvPr id="12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72327-6D01-492A-8413-40A4BEAF9B28}" type="slidenum">
              <a:rPr lang="en-US"/>
              <a:pPr/>
              <a:t>20</a:t>
            </a:fld>
            <a:endParaRPr lang="en-US"/>
          </a:p>
        </p:txBody>
      </p:sp>
      <p:sp>
        <p:nvSpPr>
          <p:cNvPr id="121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29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FCD22F-5BF2-4F35-AC5E-4B541780031D}" type="slidenum">
              <a:rPr lang="en-US"/>
              <a:pPr/>
              <a:t>22</a:t>
            </a:fld>
            <a:endParaRPr lang="en-US"/>
          </a:p>
        </p:txBody>
      </p:sp>
      <p:sp>
        <p:nvSpPr>
          <p:cNvPr id="120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66E04-478C-4BAC-AB13-4432B4E8BE4F}" type="slidenum">
              <a:rPr lang="en-US"/>
              <a:pPr/>
              <a:t>23</a:t>
            </a:fld>
            <a:endParaRPr lang="en-US"/>
          </a:p>
        </p:txBody>
      </p:sp>
      <p:sp>
        <p:nvSpPr>
          <p:cNvPr id="121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3100"/>
            <a:ext cx="4583112" cy="3436938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210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341813"/>
            <a:ext cx="4959350" cy="4122737"/>
          </a:xfrm>
          <a:ln/>
        </p:spPr>
        <p:txBody>
          <a:bodyPr lIns="90823" tIns="45412" rIns="90823" bIns="45412"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0D5552-2916-4BCD-BEFC-A214F8BE05AC}" type="slidenum">
              <a:rPr lang="en-US"/>
              <a:pPr/>
              <a:t>24</a:t>
            </a:fld>
            <a:endParaRPr lang="en-US"/>
          </a:p>
        </p:txBody>
      </p:sp>
      <p:sp>
        <p:nvSpPr>
          <p:cNvPr id="121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3100"/>
            <a:ext cx="4583112" cy="3436938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341813"/>
            <a:ext cx="4959350" cy="4122737"/>
          </a:xfrm>
          <a:ln/>
        </p:spPr>
        <p:txBody>
          <a:bodyPr lIns="90823" tIns="45412" rIns="90823" bIns="45412"/>
          <a:lstStyle/>
          <a:p>
            <a:r>
              <a:rPr lang="nb-NO" dirty="0" err="1"/>
              <a:t>Typical</a:t>
            </a:r>
            <a:r>
              <a:rPr lang="nb-NO" baseline="0" dirty="0"/>
              <a:t> </a:t>
            </a:r>
            <a:r>
              <a:rPr lang="nb-NO" baseline="0" dirty="0" err="1"/>
              <a:t>values</a:t>
            </a:r>
            <a:r>
              <a:rPr lang="nb-NO" baseline="0" dirty="0"/>
              <a:t> </a:t>
            </a:r>
            <a:r>
              <a:rPr lang="nb-NO" baseline="0" dirty="0" err="1"/>
              <a:t>are</a:t>
            </a:r>
            <a:r>
              <a:rPr lang="nb-NO" baseline="0" dirty="0"/>
              <a:t> 1-100 ms in </a:t>
            </a:r>
            <a:r>
              <a:rPr lang="nb-NO" baseline="0" dirty="0" err="1"/>
              <a:t>existing</a:t>
            </a:r>
            <a:r>
              <a:rPr lang="nb-NO" baseline="0" dirty="0"/>
              <a:t> systems. 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Windows: 20 milliseconds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Linux: 1-6 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ms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vanlig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100 RR/batch</a:t>
            </a:r>
            <a:endParaRPr lang="nb-NO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AE194F-7AEE-47E1-AA7A-6A28631A7E0E}" type="slidenum">
              <a:rPr lang="en-US"/>
              <a:pPr/>
              <a:t>25</a:t>
            </a:fld>
            <a:endParaRPr lang="en-US"/>
          </a:p>
        </p:txBody>
      </p:sp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395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492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0F1BF-13E1-4C3C-AB82-CED39E329BAE}" type="slidenum">
              <a:rPr lang="en-US"/>
              <a:pPr/>
              <a:t>28</a:t>
            </a:fld>
            <a:endParaRPr lang="en-US"/>
          </a:p>
        </p:txBody>
      </p:sp>
      <p:sp>
        <p:nvSpPr>
          <p:cNvPr id="119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C7E711-7F1D-4D35-BD40-6E9A069012CE}" type="slidenum">
              <a:rPr lang="en-US"/>
              <a:pPr/>
              <a:t>29</a:t>
            </a:fld>
            <a:endParaRPr lang="en-US"/>
          </a:p>
        </p:txBody>
      </p:sp>
      <p:sp>
        <p:nvSpPr>
          <p:cNvPr id="11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996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72327-6D01-492A-8413-40A4BEAF9B28}" type="slidenum">
              <a:rPr lang="en-US"/>
              <a:pPr/>
              <a:t>31</a:t>
            </a:fld>
            <a:endParaRPr lang="en-US"/>
          </a:p>
        </p:txBody>
      </p:sp>
      <p:sp>
        <p:nvSpPr>
          <p:cNvPr id="121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241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483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137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627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142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72327-6D01-492A-8413-40A4BEAF9B28}" type="slidenum">
              <a:rPr lang="en-US"/>
              <a:pPr/>
              <a:t>38</a:t>
            </a:fld>
            <a:endParaRPr lang="en-US"/>
          </a:p>
        </p:txBody>
      </p:sp>
      <p:sp>
        <p:nvSpPr>
          <p:cNvPr id="121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30A17C-0132-4DEE-812D-2A959100CE63}" type="slidenum">
              <a:rPr lang="en-US"/>
              <a:pPr/>
              <a:t>39</a:t>
            </a:fld>
            <a:endParaRPr lang="en-US"/>
          </a:p>
        </p:txBody>
      </p:sp>
      <p:sp>
        <p:nvSpPr>
          <p:cNvPr id="121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F5939F-4BFD-4A80-9013-8E1D2361B9CD}" type="slidenum">
              <a:rPr lang="en-US"/>
              <a:pPr/>
              <a:t>40</a:t>
            </a:fld>
            <a:endParaRPr lang="en-US"/>
          </a:p>
        </p:txBody>
      </p:sp>
      <p:sp>
        <p:nvSpPr>
          <p:cNvPr id="121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C8F51-429B-45D3-B165-DB1490A0B085}" type="slidenum">
              <a:rPr lang="en-US"/>
              <a:pPr/>
              <a:t>41</a:t>
            </a:fld>
            <a:endParaRPr lang="en-US"/>
          </a:p>
        </p:txBody>
      </p:sp>
      <p:sp>
        <p:nvSpPr>
          <p:cNvPr id="122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405C5-931A-4F65-9924-A6C85FE4DA26}" type="slidenum">
              <a:rPr lang="en-US"/>
              <a:pPr/>
              <a:t>42</a:t>
            </a:fld>
            <a:endParaRPr lang="en-US"/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405C5-931A-4F65-9924-A6C85FE4DA26}" type="slidenum">
              <a:rPr lang="en-US"/>
              <a:pPr/>
              <a:t>43</a:t>
            </a:fld>
            <a:endParaRPr lang="en-US"/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See </a:t>
            </a:r>
          </a:p>
          <a:p>
            <a:r>
              <a:rPr lang="en-US" dirty="0"/>
              <a:t>http://msdn.microsoft.com/en-us/library/windows/desktop/ms681917(v=vs.85).</a:t>
            </a:r>
            <a:r>
              <a:rPr lang="en-US" dirty="0" err="1"/>
              <a:t>aspx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docs.microsoft.com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-us/windows/win32/</a:t>
            </a:r>
            <a:r>
              <a:rPr lang="en-US" dirty="0" err="1"/>
              <a:t>procthread</a:t>
            </a:r>
            <a:r>
              <a:rPr lang="en-US" dirty="0"/>
              <a:t>/scheduling</a:t>
            </a:r>
          </a:p>
          <a:p>
            <a:endParaRPr lang="en-US" dirty="0"/>
          </a:p>
          <a:p>
            <a:r>
              <a:rPr lang="en-US" dirty="0"/>
              <a:t>The values</a:t>
            </a:r>
            <a:r>
              <a:rPr lang="en-US" baseline="0" dirty="0"/>
              <a:t> for the levels depend on the class</a:t>
            </a:r>
            <a:endParaRPr lang="en-US" dirty="0"/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Only the zero-page thread can have a priority of zero. (The zero-page thread is a system thread responsible for zeroing any free pages when there are no other threads that need to run.)</a:t>
            </a:r>
            <a:endParaRPr lang="en-US" dirty="0"/>
          </a:p>
          <a:p>
            <a:endParaRPr lang="en-US" dirty="0"/>
          </a:p>
          <a:p>
            <a:pPr algn="r"/>
            <a:endParaRPr lang="nb-NO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0405C5-931A-4F65-9924-A6C85FE4DA26}" type="slidenum">
              <a:rPr lang="en-US"/>
              <a:pPr/>
              <a:t>44</a:t>
            </a:fld>
            <a:endParaRPr lang="en-US"/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See</a:t>
            </a:r>
            <a:r>
              <a:rPr lang="nb-NO" dirty="0"/>
              <a:t> </a:t>
            </a:r>
            <a:r>
              <a:rPr lang="en-US" dirty="0"/>
              <a:t>http://msdn.microsoft.com/en-us/library/windows/desktop/ms681917(v=vs.85).</a:t>
            </a:r>
            <a:r>
              <a:rPr lang="en-US" dirty="0" err="1"/>
              <a:t>aspx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values</a:t>
            </a:r>
            <a:r>
              <a:rPr lang="en-US" baseline="0" dirty="0"/>
              <a:t> for the levels depend on the class</a:t>
            </a:r>
            <a:endParaRPr lang="en-US" dirty="0"/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Only the zero-page thread can have a priority of zero. (The zero-page thread is a system thread responsible for zeroing any free pages when there are no other threads that need to run.)</a:t>
            </a:r>
            <a:endParaRPr lang="en-US" dirty="0"/>
          </a:p>
          <a:p>
            <a:endParaRPr lang="en-US" dirty="0"/>
          </a:p>
          <a:p>
            <a:pPr algn="r"/>
            <a:endParaRPr lang="nb-NO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6F110D-77E7-47CC-842F-FE8EF2D2168D}" type="slidenum">
              <a:rPr lang="en-US"/>
              <a:pPr/>
              <a:t>45</a:t>
            </a:fld>
            <a:endParaRPr lang="en-US"/>
          </a:p>
        </p:txBody>
      </p:sp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NICE:  The </a:t>
            </a:r>
            <a:r>
              <a:rPr lang="nb-NO" dirty="0" err="1"/>
              <a:t>priority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adjusted</a:t>
            </a:r>
            <a:r>
              <a:rPr lang="nb-NO" dirty="0"/>
              <a:t> over a range </a:t>
            </a:r>
            <a:r>
              <a:rPr lang="nb-NO" dirty="0" err="1"/>
              <a:t>of</a:t>
            </a:r>
            <a:r>
              <a:rPr lang="nb-NO" dirty="0"/>
              <a:t> -20 (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highest</a:t>
            </a:r>
            <a:r>
              <a:rPr lang="nb-NO" dirty="0"/>
              <a:t>) to 20 (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lowest</a:t>
            </a:r>
            <a:r>
              <a:rPr lang="nb-NO" dirty="0"/>
              <a:t>).</a:t>
            </a:r>
          </a:p>
          <a:p>
            <a:r>
              <a:rPr lang="nb-NO" dirty="0"/>
              <a:t>Negative </a:t>
            </a:r>
            <a:r>
              <a:rPr lang="nb-NO" dirty="0" err="1"/>
              <a:t>values</a:t>
            </a:r>
            <a:r>
              <a:rPr lang="nb-NO" baseline="0" dirty="0"/>
              <a:t> </a:t>
            </a:r>
            <a:r>
              <a:rPr lang="nb-NO" baseline="0" dirty="0" err="1"/>
              <a:t>require</a:t>
            </a:r>
            <a:r>
              <a:rPr lang="nb-NO" baseline="0" dirty="0"/>
              <a:t> SUPER-</a:t>
            </a:r>
            <a:r>
              <a:rPr lang="nb-NO" baseline="0" dirty="0" err="1"/>
              <a:t>user</a:t>
            </a:r>
            <a:endParaRPr lang="nb-NO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756C9C-13C4-4642-BEE6-B944A392DD9E}" type="slidenum">
              <a:rPr lang="en-US"/>
              <a:pPr/>
              <a:t>46</a:t>
            </a:fld>
            <a:endParaRPr lang="en-US"/>
          </a:p>
        </p:txBody>
      </p:sp>
      <p:sp>
        <p:nvSpPr>
          <p:cNvPr id="1231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CFS mainly addresses non-real-time processes, and the RT scheduler remains more or less the same as before – used only for NORMAL/BATCH</a:t>
            </a:r>
            <a:endParaRPr lang="en-US" dirty="0"/>
          </a:p>
          <a:p>
            <a:endParaRPr lang="en-US" dirty="0"/>
          </a:p>
          <a:p>
            <a:r>
              <a:rPr lang="en-US" sz="1200" b="1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Priorities and CFS</a:t>
            </a:r>
          </a:p>
          <a:p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CFS doesn't use priorities directly but instead uses them as a decay factor for the time a task is permitted to execute. Lower-priority tasks have higher factors of decay, where higher-priority tasks have lower factors of delay. This means that the time a task is permitted to execute dissipates more quickly for a lower-priority task than for a higher-priority task. That's an elegant solution to avoid maintaining run queues per priority.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SCHED_RR quantum is 100 seconds, but adjustable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SCHED_OTHER – time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slice is 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between 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sysctl_sched_min_granularity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sysctl_sched_latency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 which are defaults to 0.75 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ms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and 6 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ms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respectively and defined in 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hlinkClick r:id="rId3"/>
              </a:rPr>
              <a:t>kernel/sched/fair.c.</a:t>
            </a:r>
            <a:endParaRPr lang="en-US" dirty="0"/>
          </a:p>
          <a:p>
            <a:endParaRPr lang="en-US" dirty="0"/>
          </a:p>
          <a:p>
            <a:r>
              <a:rPr lang="en-US" dirty="0"/>
              <a:t>“timeslice” proportional to its weight divided by total weight of all runnable  processes.</a:t>
            </a:r>
          </a:p>
          <a:p>
            <a:r>
              <a:rPr lang="en-US" dirty="0"/>
              <a:t>Find smallest virtual runtime using the tree - actual runtime (the amount of time spent running) weighted by the number of runnable processes and the niceness </a:t>
            </a:r>
          </a:p>
          <a:p>
            <a:r>
              <a:rPr lang="en-US" dirty="0" err="1"/>
              <a:t>Vruntime</a:t>
            </a:r>
            <a:r>
              <a:rPr lang="en-US" dirty="0"/>
              <a:t> grows according to nice value, and updated as </a:t>
            </a:r>
            <a:r>
              <a:rPr lang="en-US" dirty="0" err="1"/>
              <a:t>vruntime</a:t>
            </a:r>
            <a:r>
              <a:rPr lang="en-US" dirty="0"/>
              <a:t> += number of ns a task has run  (weighted by task niceness)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Group scheduling: fair to the group and then individual in the group, i.e. 50% to ser A and 50% to user B. Thus for A, the allocated 50% of A will be divided fairly among A’s 20 tasks. For B, the allocated 50% will be divided fairly among B’s 5 tasks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opensource.com</a:t>
            </a:r>
            <a:r>
              <a:rPr lang="en-US" dirty="0"/>
              <a:t>/article/19/2/fair-scheduling-</a:t>
            </a:r>
            <a:r>
              <a:rPr lang="en-US" dirty="0" err="1"/>
              <a:t>linux</a:t>
            </a:r>
            <a:endParaRPr lang="en-US" dirty="0"/>
          </a:p>
          <a:p>
            <a:r>
              <a:rPr lang="en-US" dirty="0"/>
              <a:t>http://linux.die.net/man/2/sched_setscheduler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http://kerneltrap.org/node/8059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1F3239-0925-417D-BFCD-DF0EF6436E91}" type="slidenum">
              <a:rPr lang="en-US"/>
              <a:pPr/>
              <a:t>47</a:t>
            </a:fld>
            <a:endParaRPr lang="en-US"/>
          </a:p>
        </p:txBody>
      </p:sp>
      <p:sp>
        <p:nvSpPr>
          <p:cNvPr id="120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826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69998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home.ifi.uio.no</a:t>
            </a:r>
            <a:r>
              <a:rPr lang="en-US" dirty="0"/>
              <a:t>/</a:t>
            </a:r>
            <a:r>
              <a:rPr lang="en-US" dirty="0" err="1"/>
              <a:t>paalh</a:t>
            </a:r>
            <a:r>
              <a:rPr lang="en-US" dirty="0"/>
              <a:t>/publications/files/mucocos2010.pdf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BC091-E655-4683-A02C-7AC97DCDC1B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9794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SCC chip (2009), 24 P54C Pentium cores in 4x6 mesh,</a:t>
            </a:r>
            <a:r>
              <a:rPr lang="en-US" baseline="0" dirty="0"/>
              <a:t> </a:t>
            </a:r>
            <a:r>
              <a:rPr lang="en-US" dirty="0"/>
              <a:t>terminated by Intel </a:t>
            </a:r>
            <a:r>
              <a:rPr lang="en-US" dirty="0">
                <a:sym typeface="Wingdings"/>
              </a:rPr>
              <a:t> see Xeon Phi instead</a:t>
            </a:r>
          </a:p>
          <a:p>
            <a:endParaRPr lang="en-US" dirty="0">
              <a:sym typeface="Wingding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/>
              </a:rPr>
              <a:t>SCC is similar to </a:t>
            </a:r>
            <a:r>
              <a:rPr lang="en-US" dirty="0" err="1">
                <a:sym typeface="Wingdings"/>
              </a:rPr>
              <a:t>Skylake</a:t>
            </a:r>
            <a:r>
              <a:rPr lang="en-US" dirty="0">
                <a:sym typeface="Wingdings"/>
              </a:rPr>
              <a:t>: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aug.</a:t>
            </a:r>
            <a:r>
              <a:rPr lang="en-US" baseline="0" dirty="0">
                <a:sym typeface="Wingdings"/>
              </a:rPr>
              <a:t> 2015, succeeding </a:t>
            </a:r>
            <a:r>
              <a:rPr lang="en-US" baseline="0" dirty="0" err="1">
                <a:sym typeface="Wingdings"/>
              </a:rPr>
              <a:t>Broadwell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DEA49-549E-4615-9986-F038FAD407D5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DEA49-549E-4615-9986-F038FAD407D5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312A3-66CC-4514-8324-775A7033B155}" type="slidenum">
              <a:rPr lang="en-US"/>
              <a:pPr/>
              <a:t>53</a:t>
            </a:fld>
            <a:endParaRPr lang="en-US"/>
          </a:p>
        </p:txBody>
      </p:sp>
      <p:sp>
        <p:nvSpPr>
          <p:cNvPr id="122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70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973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57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95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59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51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620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365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00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43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9" name="Line 41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88" name="Rectangle 40" hidden="1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FE7519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/>
          </a:p>
        </p:txBody>
      </p:sp>
      <p:sp>
        <p:nvSpPr>
          <p:cNvPr id="514090" name="Line 4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91" name="Line 4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015332" y="6654800"/>
            <a:ext cx="5113337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93" name="Line 4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92" name="Rectangle 44" hidden="1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chemeClr val="bg2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94" name="Line 4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5" y="6572250"/>
            <a:ext cx="280094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24635CA-047D-5148-A9D4-6E166A644EB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75" y="6681227"/>
            <a:ext cx="725972" cy="1187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5.wmf"/><Relationship Id="rId7" Type="http://schemas.openxmlformats.org/officeDocument/2006/relationships/image" Target="../media/image11.wmf"/><Relationship Id="rId12" Type="http://schemas.openxmlformats.org/officeDocument/2006/relationships/image" Target="../media/image1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11" Type="http://schemas.openxmlformats.org/officeDocument/2006/relationships/image" Target="../media/image15.wmf"/><Relationship Id="rId5" Type="http://schemas.openxmlformats.org/officeDocument/2006/relationships/image" Target="../media/image9.wmf"/><Relationship Id="rId10" Type="http://schemas.openxmlformats.org/officeDocument/2006/relationships/image" Target="../media/image14.wmf"/><Relationship Id="rId4" Type="http://schemas.openxmlformats.org/officeDocument/2006/relationships/image" Target="../media/image6.gif"/><Relationship Id="rId9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localhost/Users/paalh/SYNC/mpg-courses/inf1060/slides/H13/fart.mov" TargetMode="External"/><Relationship Id="rId1" Type="http://schemas.microsoft.com/office/2007/relationships/media" Target="file://localhost/Users/paalh/SYNC/mpg-courses/inf1060/slides/H13/fart.mov" TargetMode="Externa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iff"/><Relationship Id="rId3" Type="http://schemas.openxmlformats.org/officeDocument/2006/relationships/image" Target="../media/image29.png"/><Relationship Id="rId7" Type="http://schemas.openxmlformats.org/officeDocument/2006/relationships/image" Target="../media/image33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wmf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45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Processes &amp; </a:t>
            </a:r>
            <a:b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CPU Scheduling 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dirty="0">
                <a:latin typeface="Comic Sans MS" pitchFamily="66" charset="0"/>
              </a:rPr>
              <a:t>Pål Halvorsen</a:t>
            </a:r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52987"/>
            <a:ext cx="9144000" cy="5229225"/>
          </a:xfrm>
        </p:spPr>
        <p:txBody>
          <a:bodyPr/>
          <a:lstStyle/>
          <a:p>
            <a:r>
              <a:rPr lang="en-US" dirty="0"/>
              <a:t>Processes</a:t>
            </a:r>
          </a:p>
          <a:p>
            <a:pPr lvl="1"/>
            <a:r>
              <a:rPr lang="en-US" dirty="0"/>
              <a:t>primitives for creation and termination</a:t>
            </a:r>
          </a:p>
          <a:p>
            <a:pPr lvl="1"/>
            <a:r>
              <a:rPr lang="en-US" dirty="0"/>
              <a:t>states</a:t>
            </a:r>
          </a:p>
          <a:p>
            <a:pPr lvl="1"/>
            <a:r>
              <a:rPr lang="en-US" dirty="0"/>
              <a:t>context switches</a:t>
            </a:r>
          </a:p>
          <a:p>
            <a:pPr lvl="1"/>
            <a:r>
              <a:rPr lang="en-US" dirty="0"/>
              <a:t>(processes vs. threads)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CPU scheduling</a:t>
            </a:r>
          </a:p>
          <a:p>
            <a:pPr lvl="1"/>
            <a:r>
              <a:rPr lang="en-US" dirty="0"/>
              <a:t>classification</a:t>
            </a:r>
          </a:p>
          <a:p>
            <a:pPr lvl="1"/>
            <a:r>
              <a:rPr lang="en-US" dirty="0" err="1"/>
              <a:t>timeslices</a:t>
            </a:r>
            <a:endParaRPr lang="en-US" dirty="0"/>
          </a:p>
          <a:p>
            <a:pPr lvl="1"/>
            <a:r>
              <a:rPr lang="en-US" dirty="0"/>
              <a:t>algorithms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/>
              <a:t>Processes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656958"/>
            <a:ext cx="9144000" cy="5648325"/>
          </a:xfrm>
        </p:spPr>
        <p:txBody>
          <a:bodyPr/>
          <a:lstStyle/>
          <a:p>
            <a:r>
              <a:rPr lang="en-US" sz="2400" dirty="0"/>
              <a:t>What is a process?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   The "execution" of a program is often called a process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Process table entry (process control block, PCB):</a:t>
            </a:r>
          </a:p>
        </p:txBody>
      </p:sp>
      <p:pic>
        <p:nvPicPr>
          <p:cNvPr id="1166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3480" y="3861908"/>
            <a:ext cx="4880941" cy="272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6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</a:t>
            </a:r>
          </a:p>
        </p:txBody>
      </p:sp>
      <p:pic>
        <p:nvPicPr>
          <p:cNvPr id="1166341" name="Picture 5" descr="j0199284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9524" y="1773600"/>
            <a:ext cx="1116012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6342" name="Picture 6" descr="j0356720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2274" y="177360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97421" y="1597244"/>
            <a:ext cx="5457717" cy="1477328"/>
            <a:chOff x="1190456" y="1875181"/>
            <a:chExt cx="5457717" cy="1477328"/>
          </a:xfrm>
        </p:grpSpPr>
        <p:sp>
          <p:nvSpPr>
            <p:cNvPr id="8" name="TextBox 7"/>
            <p:cNvSpPr txBox="1"/>
            <p:nvPr/>
          </p:nvSpPr>
          <p:spPr>
            <a:xfrm>
              <a:off x="1190456" y="1875181"/>
              <a:ext cx="5457717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b="0" dirty="0"/>
                <a:t>Process</a:t>
              </a:r>
              <a:br>
                <a:rPr lang="en-US" sz="1800" b="0" dirty="0"/>
              </a:br>
              <a:br>
                <a:rPr lang="en-US" sz="1800" b="0" dirty="0"/>
              </a:br>
              <a:br>
                <a:rPr lang="en-US" sz="1800" b="0" dirty="0"/>
              </a:br>
              <a:endParaRPr lang="en-US" sz="1800" b="0" dirty="0"/>
            </a:p>
            <a:p>
              <a:pPr algn="r"/>
              <a:endParaRPr lang="en-US" sz="1800" b="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8940" y="2020956"/>
              <a:ext cx="2142443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b="0" dirty="0"/>
                <a:t>Program</a:t>
              </a:r>
              <a:br>
                <a:rPr lang="en-US" sz="1800" b="0" dirty="0"/>
              </a:br>
              <a:br>
                <a:rPr lang="en-US" sz="1800" b="0" dirty="0"/>
              </a:br>
              <a:br>
                <a:rPr lang="en-US" sz="1800" b="0" dirty="0"/>
              </a:br>
              <a:endParaRPr lang="en-US" sz="1800" b="0" dirty="0"/>
            </a:p>
          </p:txBody>
        </p:sp>
      </p:grpSp>
      <p:grpSp>
        <p:nvGrpSpPr>
          <p:cNvPr id="6" name="Group 5"/>
          <p:cNvGrpSpPr/>
          <p:nvPr/>
        </p:nvGrpSpPr>
        <p:grpSpPr>
          <a:xfrm rot="20175205">
            <a:off x="6192413" y="1790111"/>
            <a:ext cx="2844237" cy="957718"/>
            <a:chOff x="6647183" y="1702701"/>
            <a:chExt cx="2496817" cy="7856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6290" y="1702701"/>
              <a:ext cx="997710" cy="78569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7183" y="1771468"/>
              <a:ext cx="992397" cy="70248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719310" y="2012146"/>
              <a:ext cx="4533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0" dirty="0"/>
                <a:t>vs.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process can create another process using the </a:t>
            </a:r>
            <a:br>
              <a:rPr lang="en-US" sz="2400" dirty="0"/>
            </a:br>
            <a:r>
              <a:rPr lang="en-US" sz="2400" dirty="0" err="1">
                <a:latin typeface="Courier New" pitchFamily="49" charset="0"/>
              </a:rPr>
              <a:t>pid_t</a:t>
            </a:r>
            <a:r>
              <a:rPr lang="en-US" sz="2400" dirty="0">
                <a:latin typeface="Courier New" pitchFamily="49" charset="0"/>
              </a:rPr>
              <a:t> </a:t>
            </a:r>
            <a:r>
              <a:rPr lang="en-US" sz="2400" b="1" dirty="0" err="1">
                <a:solidFill>
                  <a:schemeClr val="folHlink"/>
                </a:solidFill>
                <a:latin typeface="Courier New" pitchFamily="49" charset="0"/>
              </a:rPr>
              <a:t>fork</a:t>
            </a:r>
            <a:r>
              <a:rPr lang="en-US" sz="2400" dirty="0" err="1">
                <a:latin typeface="Courier New" pitchFamily="49" charset="0"/>
              </a:rPr>
              <a:t>(void</a:t>
            </a:r>
            <a:r>
              <a:rPr lang="en-US" sz="2400" dirty="0">
                <a:latin typeface="Courier New" pitchFamily="49" charset="0"/>
              </a:rPr>
              <a:t>) </a:t>
            </a:r>
            <a:r>
              <a:rPr lang="en-US" sz="2400" dirty="0"/>
              <a:t>system call </a:t>
            </a:r>
            <a:r>
              <a:rPr lang="en-US" sz="1600" dirty="0"/>
              <a:t>(see</a:t>
            </a:r>
            <a:r>
              <a:rPr lang="en-US" sz="1600" dirty="0">
                <a:latin typeface="Courier New" pitchFamily="49" charset="0"/>
              </a:rPr>
              <a:t> man 2 fork</a:t>
            </a:r>
            <a:r>
              <a:rPr lang="en-US" sz="1600" dirty="0"/>
              <a:t>)</a:t>
            </a:r>
            <a:r>
              <a:rPr lang="en-US" sz="2400" dirty="0"/>
              <a:t> </a:t>
            </a:r>
            <a:r>
              <a:rPr lang="en-US" sz="2400" dirty="0">
                <a:latin typeface="Courier New" pitchFamily="49" charset="0"/>
              </a:rPr>
              <a:t>:</a:t>
            </a:r>
            <a:br>
              <a:rPr lang="en-US" sz="2400" dirty="0">
                <a:latin typeface="Courier New" pitchFamily="49" charset="0"/>
              </a:rPr>
            </a:br>
            <a:endParaRPr lang="en-US" sz="24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makes a </a:t>
            </a:r>
            <a:r>
              <a:rPr lang="en-US" sz="2000" b="1" dirty="0"/>
              <a:t>duplicate</a:t>
            </a:r>
            <a:r>
              <a:rPr lang="en-US" sz="2000" dirty="0"/>
              <a:t> of the calling process including a </a:t>
            </a:r>
            <a:r>
              <a:rPr lang="en-US" sz="2000" u="sng" dirty="0"/>
              <a:t>copy</a:t>
            </a:r>
            <a:r>
              <a:rPr lang="en-US" sz="2000" dirty="0"/>
              <a:t> of the </a:t>
            </a:r>
            <a:br>
              <a:rPr lang="en-US" sz="2000" dirty="0"/>
            </a:br>
            <a:r>
              <a:rPr lang="en-US" sz="2000" dirty="0"/>
              <a:t>virtual address space, open file descriptors, etc…</a:t>
            </a:r>
            <a:br>
              <a:rPr lang="en-US" sz="2000" dirty="0"/>
            </a:br>
            <a:r>
              <a:rPr lang="en-US" sz="2000" dirty="0"/>
              <a:t>(only PIDs are different – locks and signals are not inherited)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both processes continue in parallel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returns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… if parent: </a:t>
            </a:r>
            <a:r>
              <a:rPr lang="en-US" sz="1800" b="1" dirty="0"/>
              <a:t>child process’ PID </a:t>
            </a:r>
            <a:r>
              <a:rPr lang="en-US" sz="1800" dirty="0"/>
              <a:t>when successful, -1 otherwise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… if child:  </a:t>
            </a:r>
            <a:r>
              <a:rPr lang="en-US" sz="1400" dirty="0"/>
              <a:t>  </a:t>
            </a:r>
            <a:r>
              <a:rPr lang="en-US" sz="1800" b="1" dirty="0"/>
              <a:t>0</a:t>
            </a:r>
            <a:r>
              <a:rPr lang="en-US" sz="1800" dirty="0"/>
              <a:t>  (if successful - if not, there will not be a child)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Other possibilities include 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clone(…)</a:t>
            </a:r>
            <a:r>
              <a:rPr lang="en-US" sz="2000" dirty="0"/>
              <a:t> – shares memory, descriptors, signals </a:t>
            </a:r>
            <a:r>
              <a:rPr lang="en-US" sz="1400" dirty="0"/>
              <a:t>(see</a:t>
            </a:r>
            <a:r>
              <a:rPr lang="en-US" sz="1400" dirty="0">
                <a:latin typeface="Courier New" pitchFamily="49" charset="0"/>
              </a:rPr>
              <a:t> man 2 clone</a:t>
            </a:r>
            <a:r>
              <a:rPr lang="en-US" sz="14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Courier New" pitchFamily="49" charset="0"/>
              </a:rPr>
              <a:t>pid_t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vfork(void</a:t>
            </a:r>
            <a:r>
              <a:rPr lang="en-US" sz="2000" dirty="0">
                <a:latin typeface="Courier New" pitchFamily="49" charset="0"/>
              </a:rPr>
              <a:t>) </a:t>
            </a:r>
            <a:r>
              <a:rPr lang="en-US" sz="2000" dirty="0"/>
              <a:t>– suspends parent in </a:t>
            </a:r>
            <a:r>
              <a:rPr lang="en-US" sz="2000" dirty="0">
                <a:latin typeface="Courier New" pitchFamily="49" charset="0"/>
              </a:rPr>
              <a:t>clone() </a:t>
            </a:r>
            <a:r>
              <a:rPr lang="en-US" sz="1400" dirty="0"/>
              <a:t>(see</a:t>
            </a:r>
            <a:r>
              <a:rPr lang="en-US" sz="1400" dirty="0">
                <a:latin typeface="Courier New" pitchFamily="49" charset="0"/>
              </a:rPr>
              <a:t> man 2 </a:t>
            </a:r>
            <a:r>
              <a:rPr lang="en-US" sz="1400" dirty="0" err="1">
                <a:latin typeface="Courier New" pitchFamily="49" charset="0"/>
              </a:rPr>
              <a:t>vfork</a:t>
            </a:r>
            <a:r>
              <a:rPr lang="en-US" sz="1400" dirty="0"/>
              <a:t>)</a:t>
            </a:r>
            <a:r>
              <a:rPr lang="en-US" sz="2000" dirty="0">
                <a:latin typeface="Courier New" pitchFamily="49" charset="0"/>
              </a:rPr>
              <a:t> </a:t>
            </a:r>
          </a:p>
        </p:txBody>
      </p:sp>
      <p:sp>
        <p:nvSpPr>
          <p:cNvPr id="1168388" name="Rectangle 4"/>
          <p:cNvSpPr>
            <a:spLocks noChangeArrowheads="1"/>
          </p:cNvSpPr>
          <p:nvPr/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36000" anchor="b"/>
          <a:lstStyle/>
          <a:p>
            <a:pPr eaLnBrk="1" hangingPunct="1">
              <a:lnSpc>
                <a:spcPct val="80000"/>
              </a:lnSpc>
            </a:pPr>
            <a:r>
              <a:rPr lang="en-US" sz="3600" b="0"/>
              <a:t>Process Creation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Text Box 2"/>
          <p:cNvSpPr txBox="1">
            <a:spLocks noChangeArrowheads="1"/>
          </p:cNvSpPr>
          <p:nvPr/>
        </p:nvSpPr>
        <p:spPr bwMode="auto">
          <a:xfrm>
            <a:off x="827088" y="1665288"/>
            <a:ext cx="1655762" cy="452913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900"/>
              <a:t>Prosess 1</a:t>
            </a:r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en-US" sz="900" b="0"/>
          </a:p>
        </p:txBody>
      </p:sp>
      <p:grpSp>
        <p:nvGrpSpPr>
          <p:cNvPr id="1170435" name="Group 3"/>
          <p:cNvGrpSpPr>
            <a:grpSpLocks/>
          </p:cNvGrpSpPr>
          <p:nvPr/>
        </p:nvGrpSpPr>
        <p:grpSpPr bwMode="auto">
          <a:xfrm>
            <a:off x="1692275" y="4149725"/>
            <a:ext cx="3527425" cy="860425"/>
            <a:chOff x="-1792" y="960"/>
            <a:chExt cx="2223" cy="542"/>
          </a:xfrm>
        </p:grpSpPr>
        <p:sp>
          <p:nvSpPr>
            <p:cNvPr id="1170436" name="Rectangle 4"/>
            <p:cNvSpPr>
              <a:spLocks noChangeArrowheads="1"/>
            </p:cNvSpPr>
            <p:nvPr/>
          </p:nvSpPr>
          <p:spPr bwMode="auto">
            <a:xfrm flipH="1">
              <a:off x="-1015" y="963"/>
              <a:ext cx="1446" cy="539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900" b="0">
                  <a:latin typeface="TimesNewRoman" charset="0"/>
                </a:rPr>
                <a:t>Process control block (process descriptor)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PID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address space (text, data, stack)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state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allocated resources</a:t>
              </a:r>
            </a:p>
            <a:p>
              <a:pPr marL="342900" indent="-342900">
                <a:buFontTx/>
                <a:buChar char="•"/>
              </a:pPr>
              <a:r>
                <a:rPr lang="en-US" sz="900" b="0">
                  <a:latin typeface="TimesNewRoman" charset="0"/>
                </a:rPr>
                <a:t>…</a:t>
              </a:r>
            </a:p>
          </p:txBody>
        </p:sp>
        <p:sp>
          <p:nvSpPr>
            <p:cNvPr id="1170437" name="AutoShape 5"/>
            <p:cNvSpPr>
              <a:spLocks noChangeArrowheads="1"/>
            </p:cNvSpPr>
            <p:nvPr/>
          </p:nvSpPr>
          <p:spPr bwMode="auto">
            <a:xfrm rot="5400000" flipH="1">
              <a:off x="-1669" y="837"/>
              <a:ext cx="542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>
          <a:xfrm>
            <a:off x="312738" y="131386"/>
            <a:ext cx="8797925" cy="561975"/>
          </a:xfrm>
        </p:spPr>
        <p:txBody>
          <a:bodyPr/>
          <a:lstStyle/>
          <a:p>
            <a:r>
              <a:rPr lang="en-US" dirty="0"/>
              <a:t>Process Creation – </a:t>
            </a:r>
            <a:r>
              <a:rPr lang="en-US" dirty="0">
                <a:latin typeface="Courier New" pitchFamily="49" charset="0"/>
              </a:rPr>
              <a:t>fork()</a:t>
            </a:r>
          </a:p>
        </p:txBody>
      </p:sp>
      <p:pic>
        <p:nvPicPr>
          <p:cNvPr id="1170439" name="Picture 7" descr="j019928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00" y="5080000"/>
            <a:ext cx="1116013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40" name="Picture 8" descr="j0356720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3013" y="4060825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41" name="Picture 9" descr="MCj0237641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2001838"/>
            <a:ext cx="690562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42" name="Picture 10" descr="MCj0237633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950" y="2901950"/>
            <a:ext cx="514350" cy="8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43" name="Picture 11" descr="MCj0238163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5300" y="3028950"/>
            <a:ext cx="430213" cy="76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44" name="Picture 12" descr="MCj0237603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7200" y="2228850"/>
            <a:ext cx="550863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70445" name="Line 13"/>
          <p:cNvSpPr>
            <a:spLocks noChangeShapeType="1"/>
          </p:cNvSpPr>
          <p:nvPr/>
        </p:nvSpPr>
        <p:spPr bwMode="auto">
          <a:xfrm>
            <a:off x="936625" y="3933825"/>
            <a:ext cx="140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46" name="Text Box 14"/>
          <p:cNvSpPr txBox="1">
            <a:spLocks noChangeArrowheads="1"/>
          </p:cNvSpPr>
          <p:nvPr/>
        </p:nvSpPr>
        <p:spPr bwMode="auto">
          <a:xfrm>
            <a:off x="5903913" y="1671638"/>
            <a:ext cx="1655762" cy="452913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900"/>
              <a:t>Prosess 2</a:t>
            </a:r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nb-NO" sz="900" b="0"/>
          </a:p>
          <a:p>
            <a:pPr>
              <a:spcBef>
                <a:spcPct val="50000"/>
              </a:spcBef>
            </a:pPr>
            <a:endParaRPr lang="en-US" sz="900" b="0"/>
          </a:p>
        </p:txBody>
      </p:sp>
      <p:pic>
        <p:nvPicPr>
          <p:cNvPr id="1170447" name="Picture 15" descr="j019928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5086350"/>
            <a:ext cx="1116013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48" name="Picture 16" descr="j0356720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9838" y="4067175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49" name="Picture 17" descr="MCj0237641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5513" y="2008188"/>
            <a:ext cx="690562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50" name="Picture 18" descr="MCj0237603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025" y="2235200"/>
            <a:ext cx="550863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70451" name="Line 19"/>
          <p:cNvSpPr>
            <a:spLocks noChangeShapeType="1"/>
          </p:cNvSpPr>
          <p:nvPr/>
        </p:nvSpPr>
        <p:spPr bwMode="auto">
          <a:xfrm>
            <a:off x="6013450" y="3940175"/>
            <a:ext cx="140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170452" name="Picture 20" descr="MCj02507590000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5463" y="3105150"/>
            <a:ext cx="465137" cy="68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0453" name="Picture 21" descr="MCj02376140000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3300" y="3348038"/>
            <a:ext cx="596900" cy="5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70454" name="Text Box 22"/>
          <p:cNvSpPr txBox="1">
            <a:spLocks noChangeArrowheads="1"/>
          </p:cNvSpPr>
          <p:nvPr/>
        </p:nvSpPr>
        <p:spPr bwMode="auto">
          <a:xfrm rot="-634024">
            <a:off x="2274888" y="5156200"/>
            <a:ext cx="1460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2800">
                <a:solidFill>
                  <a:schemeClr val="hlink"/>
                </a:solidFill>
                <a:latin typeface="Courier New" pitchFamily="49" charset="0"/>
              </a:rPr>
              <a:t>fork()</a:t>
            </a:r>
            <a:endParaRPr lang="en-US" sz="2800">
              <a:solidFill>
                <a:schemeClr val="hlink"/>
              </a:solidFill>
              <a:latin typeface="Courier New" pitchFamily="49" charset="0"/>
            </a:endParaRPr>
          </a:p>
        </p:txBody>
      </p:sp>
      <p:sp>
        <p:nvSpPr>
          <p:cNvPr id="1170455" name="Text Box 23"/>
          <p:cNvSpPr txBox="1">
            <a:spLocks noChangeArrowheads="1"/>
          </p:cNvSpPr>
          <p:nvPr/>
        </p:nvSpPr>
        <p:spPr bwMode="auto">
          <a:xfrm rot="-634024">
            <a:off x="2235705" y="4631958"/>
            <a:ext cx="20316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 dirty="0" err="1">
                <a:solidFill>
                  <a:schemeClr val="folHlink"/>
                </a:solidFill>
                <a:latin typeface="Courier New" pitchFamily="49" charset="0"/>
              </a:rPr>
              <a:t>make_sandwich</a:t>
            </a:r>
            <a:r>
              <a:rPr lang="nb-NO" sz="1600" dirty="0">
                <a:solidFill>
                  <a:schemeClr val="folHlink"/>
                </a:solidFill>
                <a:latin typeface="Courier New" pitchFamily="49" charset="0"/>
              </a:rPr>
              <a:t>()</a:t>
            </a:r>
            <a:endParaRPr lang="en-US" sz="1600" dirty="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6" name="Text Box 24"/>
          <p:cNvSpPr txBox="1">
            <a:spLocks noChangeArrowheads="1"/>
          </p:cNvSpPr>
          <p:nvPr/>
        </p:nvSpPr>
        <p:spPr bwMode="auto">
          <a:xfrm rot="-634024">
            <a:off x="2254250" y="4954588"/>
            <a:ext cx="177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make_burger()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7" name="Text Box 25"/>
          <p:cNvSpPr txBox="1">
            <a:spLocks noChangeArrowheads="1"/>
          </p:cNvSpPr>
          <p:nvPr/>
        </p:nvSpPr>
        <p:spPr bwMode="auto">
          <a:xfrm rot="-634024">
            <a:off x="2252663" y="5492750"/>
            <a:ext cx="2017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make_big_cake()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8" name="Text Box 26"/>
          <p:cNvSpPr txBox="1">
            <a:spLocks noChangeArrowheads="1"/>
          </p:cNvSpPr>
          <p:nvPr/>
        </p:nvSpPr>
        <p:spPr bwMode="auto">
          <a:xfrm rot="-634024">
            <a:off x="2252663" y="5732463"/>
            <a:ext cx="20177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buy_champagne()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59" name="Text Box 27"/>
          <p:cNvSpPr txBox="1">
            <a:spLocks noChangeArrowheads="1"/>
          </p:cNvSpPr>
          <p:nvPr/>
        </p:nvSpPr>
        <p:spPr bwMode="auto">
          <a:xfrm rot="-634024">
            <a:off x="6985000" y="4905375"/>
            <a:ext cx="22621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make_small_cake()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1170460" name="Text Box 28"/>
          <p:cNvSpPr txBox="1">
            <a:spLocks noChangeArrowheads="1"/>
          </p:cNvSpPr>
          <p:nvPr/>
        </p:nvSpPr>
        <p:spPr bwMode="auto">
          <a:xfrm rot="-634024">
            <a:off x="7262813" y="5337175"/>
            <a:ext cx="177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b-NO" sz="1600">
                <a:solidFill>
                  <a:schemeClr val="folHlink"/>
                </a:solidFill>
                <a:latin typeface="Courier New" pitchFamily="49" charset="0"/>
              </a:rPr>
              <a:t>make_coffee()</a:t>
            </a:r>
            <a:endParaRPr lang="en-US" sz="1600">
              <a:solidFill>
                <a:schemeClr val="folHlink"/>
              </a:solidFill>
              <a:latin typeface="Courier New" pitchFamily="49" charset="0"/>
            </a:endParaRPr>
          </a:p>
        </p:txBody>
      </p:sp>
      <p:pic>
        <p:nvPicPr>
          <p:cNvPr id="1170461" name="Picture 29" descr="MCj02800740000[1]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0588" y="3824288"/>
            <a:ext cx="354012" cy="59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70462" name="Rectangle 30"/>
          <p:cNvSpPr>
            <a:spLocks noChangeArrowheads="1"/>
          </p:cNvSpPr>
          <p:nvPr/>
        </p:nvSpPr>
        <p:spPr bwMode="auto">
          <a:xfrm>
            <a:off x="468313" y="1916113"/>
            <a:ext cx="7488237" cy="936625"/>
          </a:xfrm>
          <a:prstGeom prst="rect">
            <a:avLst/>
          </a:prstGeom>
          <a:gradFill rotWithShape="1">
            <a:gsLst>
              <a:gs pos="0">
                <a:srgbClr val="CC0000">
                  <a:alpha val="39999"/>
                </a:srgbClr>
              </a:gs>
              <a:gs pos="100000">
                <a:schemeClr val="hlink">
                  <a:alpha val="39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b-NO" sz="2800" b="0"/>
              <a:t>right after </a:t>
            </a:r>
            <a:r>
              <a:rPr lang="nb-NO" sz="2800" b="0">
                <a:latin typeface="Courier New" pitchFamily="49" charset="0"/>
              </a:rPr>
              <a:t>fork()</a:t>
            </a:r>
            <a:endParaRPr lang="en-US" sz="2800" b="0">
              <a:latin typeface="Courier New" pitchFamily="49" charset="0"/>
            </a:endParaRPr>
          </a:p>
        </p:txBody>
      </p:sp>
      <p:sp>
        <p:nvSpPr>
          <p:cNvPr id="1170463" name="Rectangle 31"/>
          <p:cNvSpPr>
            <a:spLocks noChangeArrowheads="1"/>
          </p:cNvSpPr>
          <p:nvPr/>
        </p:nvSpPr>
        <p:spPr bwMode="auto">
          <a:xfrm>
            <a:off x="468313" y="2889250"/>
            <a:ext cx="7488237" cy="1008063"/>
          </a:xfrm>
          <a:prstGeom prst="rect">
            <a:avLst/>
          </a:prstGeom>
          <a:gradFill rotWithShape="1">
            <a:gsLst>
              <a:gs pos="0">
                <a:srgbClr val="FF9933">
                  <a:alpha val="39999"/>
                </a:srgbClr>
              </a:gs>
              <a:gs pos="100000">
                <a:srgbClr val="FF9933">
                  <a:alpha val="39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b-NO" sz="2800" b="0" dirty="0" err="1"/>
              <a:t>after</a:t>
            </a:r>
            <a:r>
              <a:rPr lang="nb-NO" sz="2800" b="0" dirty="0"/>
              <a:t> </a:t>
            </a:r>
            <a:r>
              <a:rPr lang="nb-NO" sz="2800" b="0" dirty="0" err="1"/>
              <a:t>termination</a:t>
            </a:r>
            <a:endParaRPr lang="nb-NO" sz="2800" b="0" dirty="0"/>
          </a:p>
          <a:p>
            <a:pPr algn="ctr"/>
            <a:r>
              <a:rPr lang="nb-NO" sz="2000" b="0" dirty="0"/>
              <a:t>(or </a:t>
            </a:r>
            <a:r>
              <a:rPr lang="nb-NO" sz="2000" b="0" dirty="0" err="1"/>
              <a:t>any</a:t>
            </a:r>
            <a:r>
              <a:rPr lang="nb-NO" sz="2000" b="0" dirty="0"/>
              <a:t> later time)</a:t>
            </a:r>
            <a:endParaRPr lang="en-US" sz="2000" b="0" dirty="0">
              <a:latin typeface="Courier New" pitchFamily="49" charset="0"/>
            </a:endParaRPr>
          </a:p>
        </p:txBody>
      </p:sp>
      <p:sp>
        <p:nvSpPr>
          <p:cNvPr id="1170464" name="Rectangle 32"/>
          <p:cNvSpPr>
            <a:spLocks noChangeArrowheads="1"/>
          </p:cNvSpPr>
          <p:nvPr/>
        </p:nvSpPr>
        <p:spPr bwMode="auto">
          <a:xfrm>
            <a:off x="468313" y="3968750"/>
            <a:ext cx="7488237" cy="2160588"/>
          </a:xfrm>
          <a:prstGeom prst="rect">
            <a:avLst/>
          </a:prstGeom>
          <a:gradFill rotWithShape="1">
            <a:gsLst>
              <a:gs pos="0">
                <a:srgbClr val="CC0000">
                  <a:alpha val="39999"/>
                </a:srgbClr>
              </a:gs>
              <a:gs pos="100000">
                <a:schemeClr val="hlink">
                  <a:alpha val="39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nb-NO" sz="2800" b="0"/>
              <a:t>right after </a:t>
            </a:r>
            <a:r>
              <a:rPr lang="nb-NO" sz="2800" b="0">
                <a:latin typeface="Courier New" pitchFamily="49" charset="0"/>
              </a:rPr>
              <a:t>fork()</a:t>
            </a:r>
            <a:endParaRPr lang="en-US" sz="2800" b="0">
              <a:latin typeface="Courier New" pitchFamily="49" charset="0"/>
            </a:endParaRPr>
          </a:p>
        </p:txBody>
      </p:sp>
      <p:pic>
        <p:nvPicPr>
          <p:cNvPr id="1170466" name="Picture 34" descr="MCj02420870000[1]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75" y="908050"/>
            <a:ext cx="976313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70467" name="Text Box 35"/>
          <p:cNvSpPr txBox="1">
            <a:spLocks noChangeArrowheads="1"/>
          </p:cNvSpPr>
          <p:nvPr/>
        </p:nvSpPr>
        <p:spPr bwMode="auto">
          <a:xfrm rot="-1186143">
            <a:off x="86706" y="2569716"/>
            <a:ext cx="8997776" cy="1077218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How is it possible to get different results?</a:t>
            </a:r>
          </a:p>
          <a:p>
            <a:pPr algn="ctr"/>
            <a:r>
              <a:rPr lang="en-US" b="0" dirty="0"/>
              <a:t>(the processes do run the same program!!)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3257233" y="4686935"/>
            <a:ext cx="5449887" cy="1693545"/>
          </a:xfrm>
          <a:prstGeom prst="rect">
            <a:avLst/>
          </a:prstGeom>
          <a:solidFill>
            <a:schemeClr val="bg1">
              <a:lumMod val="85000"/>
            </a:schemeClr>
          </a:solidFill>
          <a:ln cap="flat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if ((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 = </a:t>
            </a:r>
            <a:r>
              <a:rPr lang="en-US" sz="1200" b="1" dirty="0">
                <a:latin typeface="Courier New" pitchFamily="49" charset="0"/>
              </a:rPr>
              <a:t>fork</a:t>
            </a:r>
            <a:r>
              <a:rPr lang="en-US" sz="1200" dirty="0">
                <a:latin typeface="Courier New" pitchFamily="49" charset="0"/>
              </a:rPr>
              <a:t>()) == -1) {</a:t>
            </a:r>
            <a:r>
              <a:rPr lang="en-US" sz="1200" dirty="0" err="1">
                <a:latin typeface="Courier New" pitchFamily="49" charset="0"/>
              </a:rPr>
              <a:t>printf</a:t>
            </a:r>
            <a:r>
              <a:rPr lang="en-US" sz="1200" dirty="0">
                <a:latin typeface="Courier New" pitchFamily="49" charset="0"/>
              </a:rPr>
              <a:t>("Failure\n"); exit(1);}    </a:t>
            </a:r>
            <a:br>
              <a:rPr lang="en-US" sz="1200" dirty="0">
                <a:latin typeface="Courier New" pitchFamily="49" charset="0"/>
              </a:rPr>
            </a:br>
            <a:r>
              <a:rPr lang="en-US" sz="1200" dirty="0">
                <a:latin typeface="Courier New" pitchFamily="49" charset="0"/>
              </a:rPr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if (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 != 0) {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i="1" dirty="0">
                <a:solidFill>
                  <a:schemeClr val="folHlink"/>
                </a:solidFill>
                <a:latin typeface="Courier New" pitchFamily="49" charset="0"/>
              </a:rPr>
              <a:t>	</a:t>
            </a:r>
            <a:r>
              <a:rPr lang="en-US" sz="1200" i="1" dirty="0">
                <a:solidFill>
                  <a:schemeClr val="folHlink"/>
                </a:solidFill>
                <a:latin typeface="Courier New" pitchFamily="49" charset="0"/>
              </a:rPr>
              <a:t>  </a:t>
            </a:r>
            <a:r>
              <a:rPr lang="en-US" sz="1200" b="1" i="1" dirty="0">
                <a:solidFill>
                  <a:schemeClr val="folHlink"/>
                </a:solidFill>
                <a:latin typeface="Courier New" pitchFamily="49" charset="0"/>
              </a:rPr>
              <a:t>/* Parent: </a:t>
            </a:r>
            <a:r>
              <a:rPr lang="en-US" sz="1200" b="1" i="1" dirty="0" err="1">
                <a:solidFill>
                  <a:schemeClr val="folHlink"/>
                </a:solidFill>
                <a:latin typeface="Courier New" pitchFamily="49" charset="0"/>
              </a:rPr>
              <a:t>pid</a:t>
            </a:r>
            <a:r>
              <a:rPr lang="en-US" sz="1200" b="1" i="1" dirty="0">
                <a:solidFill>
                  <a:schemeClr val="folHlink"/>
                </a:solidFill>
                <a:latin typeface="Courier New" pitchFamily="49" charset="0"/>
              </a:rPr>
              <a:t> != 0 */</a:t>
            </a:r>
            <a:r>
              <a:rPr lang="en-US" sz="1200" dirty="0"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  … 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do something …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 else {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b="1" i="1" dirty="0">
                <a:solidFill>
                  <a:schemeClr val="hlink"/>
                </a:solidFill>
                <a:latin typeface="Courier New" pitchFamily="49" charset="0"/>
              </a:rPr>
              <a:t>	  /* Child: </a:t>
            </a:r>
            <a:r>
              <a:rPr lang="en-US" sz="1200" b="1" i="1" dirty="0" err="1">
                <a:solidFill>
                  <a:schemeClr val="hlink"/>
                </a:solidFill>
                <a:latin typeface="Courier New" pitchFamily="49" charset="0"/>
              </a:rPr>
              <a:t>pid</a:t>
            </a:r>
            <a:r>
              <a:rPr lang="en-US" sz="1200" b="1" i="1" dirty="0">
                <a:solidFill>
                  <a:schemeClr val="hlink"/>
                </a:solidFill>
                <a:latin typeface="Courier New" pitchFamily="49" charset="0"/>
              </a:rPr>
              <a:t> == 0 */</a:t>
            </a:r>
            <a:r>
              <a:rPr lang="en-US" sz="1200" i="1" dirty="0">
                <a:solidFill>
                  <a:schemeClr val="hlink"/>
                </a:solidFill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  </a:t>
            </a:r>
            <a:r>
              <a:rPr lang="en-US" sz="1200" dirty="0">
                <a:solidFill>
                  <a:srgbClr val="FF0000"/>
                </a:solidFill>
                <a:latin typeface="Courier New" pitchFamily="49" charset="0"/>
              </a:rPr>
              <a:t>… do something else …</a:t>
            </a:r>
            <a:endParaRPr lang="en-US" sz="1200" b="1" i="1" dirty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7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3303E-6 L -0.17534 -2.23303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7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70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7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7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6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22222E-6 -0.00023 C 0.02205 0.06417 0.05677 0.15219 0.08472 0.13598 C 0.12604 0.11443 0.03819 -0.19504 0.08715 -0.22168 C 0.13107 -0.24508 0.1868 0.0366 0.22916 0.01321 C 0.27326 -0.00996 0.19201 -0.19249 0.23958 -0.21751 C 0.28212 -0.23975 0.29705 -0.09567 0.33489 -0.11536 C 0.37135 -0.13481 0.32309 -0.22539 0.3559 -0.24253 C 0.37482 -0.25249 0.38437 -0.22585 0.39253 -0.2057 " pathEditMode="relative" rAng="0" ptsTypes="ffffffff">
                                      <p:cBhvr>
                                        <p:cTn id="57" dur="5000" fill="hold"/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00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7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170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7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17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7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170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170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1170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34 -2.23303E-6 L 0.36407 0.0053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170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407 0.00533 L -0.17534 -2.23303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7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170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17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34 -2.23303E-6 L 0.36806 0.00533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170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17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117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500"/>
                                        <p:tgtEl>
                                          <p:spTgt spid="1170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1170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17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1170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1170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46" grpId="0" animBg="1"/>
      <p:bldP spid="1170451" grpId="0" animBg="1"/>
      <p:bldP spid="1170454" grpId="0"/>
      <p:bldP spid="1170454" grpId="1"/>
      <p:bldP spid="1170455" grpId="0"/>
      <p:bldP spid="1170455" grpId="1"/>
      <p:bldP spid="1170456" grpId="0"/>
      <p:bldP spid="1170456" grpId="1"/>
      <p:bldP spid="1170457" grpId="0"/>
      <p:bldP spid="1170457" grpId="1"/>
      <p:bldP spid="1170458" grpId="0"/>
      <p:bldP spid="1170458" grpId="1"/>
      <p:bldP spid="1170459" grpId="0"/>
      <p:bldP spid="1170459" grpId="1"/>
      <p:bldP spid="1170460" grpId="0"/>
      <p:bldP spid="1170460" grpId="1"/>
      <p:bldP spid="1170462" grpId="0" animBg="1"/>
      <p:bldP spid="1170463" grpId="0" animBg="1"/>
      <p:bldP spid="1170464" grpId="0" animBg="1"/>
      <p:bldP spid="1170467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8094" y="5955239"/>
            <a:ext cx="901757" cy="402431"/>
          </a:xfrm>
          <a:prstGeom prst="rect">
            <a:avLst/>
          </a:prstGeom>
        </p:spPr>
      </p:pic>
      <p:sp>
        <p:nvSpPr>
          <p:cNvPr id="1174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 Execution</a:t>
            </a:r>
          </a:p>
        </p:txBody>
      </p:sp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6337"/>
            <a:ext cx="9144000" cy="4136790"/>
          </a:xfrm>
        </p:spPr>
        <p:txBody>
          <a:bodyPr/>
          <a:lstStyle/>
          <a:p>
            <a:r>
              <a:rPr lang="en-US" sz="2000" dirty="0"/>
              <a:t>To make a process execute a program, one might use the </a:t>
            </a:r>
            <a:br>
              <a:rPr lang="en-US" sz="2000" dirty="0"/>
            </a:b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b="1" dirty="0" err="1">
                <a:solidFill>
                  <a:schemeClr val="folHlink"/>
                </a:solidFill>
                <a:latin typeface="Courier New" pitchFamily="49" charset="0"/>
              </a:rPr>
              <a:t>execve</a:t>
            </a:r>
            <a:r>
              <a:rPr lang="en-US" sz="1800" dirty="0">
                <a:latin typeface="Courier New" pitchFamily="49" charset="0"/>
              </a:rPr>
              <a:t>(char *filename, char *</a:t>
            </a:r>
            <a:r>
              <a:rPr lang="en-US" sz="1800" dirty="0" err="1">
                <a:latin typeface="Courier New" pitchFamily="49" charset="0"/>
              </a:rPr>
              <a:t>params</a:t>
            </a:r>
            <a:r>
              <a:rPr lang="en-US" sz="1800" dirty="0">
                <a:latin typeface="Courier New" pitchFamily="49" charset="0"/>
              </a:rPr>
              <a:t>[], char *</a:t>
            </a:r>
            <a:r>
              <a:rPr lang="en-US" sz="1800" dirty="0" err="1">
                <a:latin typeface="Courier New" pitchFamily="49" charset="0"/>
              </a:rPr>
              <a:t>envp</a:t>
            </a:r>
            <a:r>
              <a:rPr lang="en-US" sz="1800" dirty="0">
                <a:latin typeface="Courier New" pitchFamily="49" charset="0"/>
              </a:rPr>
              <a:t>[])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system call </a:t>
            </a:r>
            <a:r>
              <a:rPr lang="en-US" sz="1800" dirty="0"/>
              <a:t>(see </a:t>
            </a:r>
            <a:r>
              <a:rPr lang="en-US" sz="1800" dirty="0">
                <a:latin typeface="Courier New" pitchFamily="49" charset="0"/>
              </a:rPr>
              <a:t>man 2 </a:t>
            </a:r>
            <a:r>
              <a:rPr lang="en-US" sz="1800" dirty="0" err="1">
                <a:latin typeface="Courier New" pitchFamily="49" charset="0"/>
              </a:rPr>
              <a:t>execve</a:t>
            </a:r>
            <a:r>
              <a:rPr lang="en-US" sz="1800" dirty="0"/>
              <a:t>)</a:t>
            </a:r>
            <a:r>
              <a:rPr lang="en-US" sz="2000" dirty="0"/>
              <a:t>: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1800" dirty="0"/>
              <a:t>executes the program pointed to by </a:t>
            </a:r>
            <a:r>
              <a:rPr lang="en-US" sz="1800" dirty="0">
                <a:latin typeface="Courier New" pitchFamily="49" charset="0"/>
              </a:rPr>
              <a:t>filename</a:t>
            </a:r>
            <a:r>
              <a:rPr lang="en-US" sz="1800" dirty="0"/>
              <a:t> (binary or script) using the parameters given in </a:t>
            </a:r>
            <a:r>
              <a:rPr lang="en-US" sz="1800" dirty="0" err="1">
                <a:latin typeface="Courier New" pitchFamily="49" charset="0"/>
              </a:rPr>
              <a:t>params</a:t>
            </a:r>
            <a:r>
              <a:rPr lang="en-US" sz="1800" dirty="0"/>
              <a:t> and in the environment given by </a:t>
            </a:r>
            <a:r>
              <a:rPr lang="en-US" sz="1800" dirty="0" err="1">
                <a:latin typeface="Courier New" pitchFamily="49" charset="0"/>
              </a:rPr>
              <a:t>envp</a:t>
            </a:r>
            <a:br>
              <a:rPr lang="en-US" sz="1800" dirty="0">
                <a:latin typeface="Courier New" pitchFamily="49" charset="0"/>
              </a:rPr>
            </a:br>
            <a:endParaRPr lang="en-US" sz="1800" dirty="0">
              <a:latin typeface="Courier New" pitchFamily="49" charset="0"/>
            </a:endParaRPr>
          </a:p>
          <a:p>
            <a:pPr lvl="1"/>
            <a:r>
              <a:rPr lang="en-US" sz="1800" dirty="0"/>
              <a:t>returns</a:t>
            </a:r>
          </a:p>
          <a:p>
            <a:pPr lvl="2"/>
            <a:r>
              <a:rPr lang="en-US" sz="1600" dirty="0"/>
              <a:t>no return value on success, actually no process to return to </a:t>
            </a:r>
          </a:p>
          <a:p>
            <a:pPr lvl="2"/>
            <a:r>
              <a:rPr lang="en-US" sz="1600" dirty="0"/>
              <a:t>-1 is returned on failure (and </a:t>
            </a:r>
            <a:r>
              <a:rPr lang="en-US" sz="1600" dirty="0" err="1">
                <a:latin typeface="Courier New" pitchFamily="49" charset="0"/>
              </a:rPr>
              <a:t>errno</a:t>
            </a:r>
            <a:r>
              <a:rPr lang="en-US" sz="1600" dirty="0"/>
              <a:t> set)</a:t>
            </a:r>
          </a:p>
          <a:p>
            <a:pPr lvl="2"/>
            <a:endParaRPr lang="en-US" sz="1600" dirty="0"/>
          </a:p>
          <a:p>
            <a:r>
              <a:rPr lang="en-US" sz="2000" dirty="0"/>
              <a:t>Many other versions (frontends to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execve</a:t>
            </a:r>
            <a:r>
              <a:rPr lang="en-US" sz="2000" dirty="0"/>
              <a:t>) exist, e.g., </a:t>
            </a:r>
            <a:br>
              <a:rPr lang="en-US" sz="2000" dirty="0"/>
            </a:br>
            <a:r>
              <a:rPr lang="en-US" sz="2000" dirty="0" err="1">
                <a:latin typeface="Courier New" pitchFamily="49" charset="0"/>
              </a:rPr>
              <a:t>execl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execlp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execle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execv</a:t>
            </a:r>
            <a:r>
              <a:rPr lang="en-US" sz="2000" dirty="0"/>
              <a:t> and </a:t>
            </a:r>
            <a:r>
              <a:rPr lang="en-US" sz="2000" dirty="0" err="1">
                <a:latin typeface="Courier New" pitchFamily="49" charset="0"/>
              </a:rPr>
              <a:t>execvp</a:t>
            </a:r>
            <a:r>
              <a:rPr lang="en-US" sz="2000" dirty="0"/>
              <a:t> </a:t>
            </a: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3 exec</a:t>
            </a:r>
            <a:r>
              <a:rPr lang="en-US" sz="1600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080" b="24619"/>
          <a:stretch>
            <a:fillRect/>
          </a:stretch>
        </p:blipFill>
        <p:spPr>
          <a:xfrm>
            <a:off x="3610208" y="5993470"/>
            <a:ext cx="1042527" cy="400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503" y="5441532"/>
            <a:ext cx="901757" cy="402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658" y="5452483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process 1: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58" y="5999036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process 2:</a:t>
            </a:r>
          </a:p>
        </p:txBody>
      </p:sp>
      <p:sp>
        <p:nvSpPr>
          <p:cNvPr id="8" name="TextBox 7"/>
          <p:cNvSpPr txBox="1"/>
          <p:nvPr/>
        </p:nvSpPr>
        <p:spPr>
          <a:xfrm rot="1510420">
            <a:off x="2753273" y="5024582"/>
            <a:ext cx="129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urier"/>
                <a:cs typeface="Courier"/>
              </a:rPr>
              <a:t>fork(..)</a:t>
            </a:r>
          </a:p>
        </p:txBody>
      </p:sp>
      <p:sp>
        <p:nvSpPr>
          <p:cNvPr id="10" name="TextBox 9"/>
          <p:cNvSpPr txBox="1"/>
          <p:nvPr/>
        </p:nvSpPr>
        <p:spPr>
          <a:xfrm rot="1510420">
            <a:off x="3391166" y="5078444"/>
            <a:ext cx="156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err="1">
                <a:solidFill>
                  <a:srgbClr val="0000FF"/>
                </a:solidFill>
                <a:latin typeface="Courier"/>
                <a:cs typeface="Courier"/>
              </a:rPr>
              <a:t>execve</a:t>
            </a:r>
            <a:r>
              <a:rPr lang="en-US" sz="1800" b="0" dirty="0">
                <a:solidFill>
                  <a:srgbClr val="0000FF"/>
                </a:solidFill>
                <a:latin typeface="Courier"/>
                <a:cs typeface="Courier"/>
              </a:rPr>
              <a:t>(..)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2848E-6 -6.71531E-6 L 0.17245 -6.71531E-6 " pathEditMode="relative" ptsTypes="AA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245 -5.2189E-6 L 0.68513 0.00324 " pathEditMode="relative" ptsTypes="AA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046 L 0.08666 -0.00046 " pathEditMode="relative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2621E-6 2.96622E-6 L 0.42884 2.96622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Waiting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5648325"/>
          </a:xfrm>
        </p:spPr>
        <p:txBody>
          <a:bodyPr/>
          <a:lstStyle/>
          <a:p>
            <a:r>
              <a:rPr lang="en-US" sz="2000" dirty="0"/>
              <a:t>To make a process wait for another process, one can use the </a:t>
            </a:r>
            <a:br>
              <a:rPr lang="en-US" sz="2000" dirty="0"/>
            </a:br>
            <a:r>
              <a:rPr lang="en-US" sz="2000" dirty="0" err="1">
                <a:latin typeface="Courier New" pitchFamily="49" charset="0"/>
              </a:rPr>
              <a:t>pid_t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wait</a:t>
            </a:r>
            <a:r>
              <a:rPr lang="en-US" sz="2000" dirty="0" err="1">
                <a:latin typeface="Courier New" pitchFamily="49" charset="0"/>
              </a:rPr>
              <a:t>(int</a:t>
            </a:r>
            <a:r>
              <a:rPr lang="en-US" sz="2000" dirty="0">
                <a:latin typeface="Courier New" pitchFamily="49" charset="0"/>
              </a:rPr>
              <a:t> *status)</a:t>
            </a:r>
            <a:r>
              <a:rPr lang="en-US" sz="2000" dirty="0"/>
              <a:t> system call </a:t>
            </a:r>
            <a:r>
              <a:rPr lang="en-US" sz="1400" dirty="0"/>
              <a:t>(see </a:t>
            </a:r>
            <a:r>
              <a:rPr lang="en-US" sz="1400" dirty="0">
                <a:latin typeface="Courier New" pitchFamily="49" charset="0"/>
              </a:rPr>
              <a:t>man 2 wait</a:t>
            </a:r>
            <a:r>
              <a:rPr lang="en-US" sz="1400" dirty="0"/>
              <a:t>)</a:t>
            </a:r>
            <a:r>
              <a:rPr lang="en-US" sz="2000" dirty="0"/>
              <a:t>: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1800" dirty="0"/>
              <a:t>waits until </a:t>
            </a:r>
            <a:r>
              <a:rPr lang="en-US" sz="1800" i="1" dirty="0"/>
              <a:t>any</a:t>
            </a:r>
            <a:r>
              <a:rPr lang="en-US" sz="1800" dirty="0"/>
              <a:t> of the child processes terminates (if there are running child processes)</a:t>
            </a: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returns </a:t>
            </a:r>
          </a:p>
          <a:p>
            <a:pPr lvl="2"/>
            <a:r>
              <a:rPr lang="en-US" sz="1400" dirty="0"/>
              <a:t>-1 if no child processes exist</a:t>
            </a:r>
            <a:br>
              <a:rPr lang="en-US" sz="1400" dirty="0"/>
            </a:br>
            <a:endParaRPr lang="en-US" sz="1400" dirty="0"/>
          </a:p>
          <a:p>
            <a:pPr lvl="2"/>
            <a:r>
              <a:rPr lang="en-US" sz="1400" dirty="0"/>
              <a:t>PID of the terminated child process and puts the status of the process in </a:t>
            </a:r>
            <a:r>
              <a:rPr lang="en-US" sz="1400" dirty="0">
                <a:latin typeface="Courier New" pitchFamily="49" charset="0"/>
              </a:rPr>
              <a:t>status</a:t>
            </a:r>
            <a:br>
              <a:rPr lang="en-US" sz="1400" dirty="0">
                <a:latin typeface="Courier New" pitchFamily="49" charset="0"/>
              </a:rPr>
            </a:br>
            <a:endParaRPr lang="en-US" sz="1400" dirty="0">
              <a:latin typeface="Courier New" pitchFamily="49" charset="0"/>
            </a:endParaRPr>
          </a:p>
          <a:p>
            <a:pPr lvl="1"/>
            <a:r>
              <a:rPr lang="en-US" sz="1800" dirty="0"/>
              <a:t>see also </a:t>
            </a:r>
          </a:p>
          <a:p>
            <a:pPr lvl="2"/>
            <a:r>
              <a:rPr lang="en-US" sz="1400" dirty="0" err="1">
                <a:latin typeface="Courier New" pitchFamily="49" charset="0"/>
              </a:rPr>
              <a:t>waitpid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/>
              <a:t>– adds parameter </a:t>
            </a:r>
            <a:r>
              <a:rPr lang="en-US" sz="1400" dirty="0" err="1"/>
              <a:t>pid</a:t>
            </a:r>
            <a:r>
              <a:rPr lang="en-US" sz="1400" dirty="0"/>
              <a:t> which can be any, group or a particular </a:t>
            </a:r>
            <a:r>
              <a:rPr lang="en-US" sz="1400" dirty="0" err="1"/>
              <a:t>pid</a:t>
            </a:r>
            <a:endParaRPr lang="en-US" sz="1400" dirty="0"/>
          </a:p>
          <a:p>
            <a:pPr lvl="2"/>
            <a:r>
              <a:rPr lang="en-US" sz="1400" dirty="0">
                <a:latin typeface="Courier New" pitchFamily="49" charset="0"/>
              </a:rPr>
              <a:t>wait3, wait4 </a:t>
            </a:r>
            <a:r>
              <a:rPr lang="en-US" sz="1400" dirty="0"/>
              <a:t>– also returns resource usage  </a:t>
            </a:r>
            <a:r>
              <a:rPr lang="en-US" sz="1400" dirty="0">
                <a:latin typeface="Courier New" pitchFamily="49" charset="0"/>
              </a:rPr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2590" y="5955239"/>
            <a:ext cx="901757" cy="4024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668" y="5441533"/>
            <a:ext cx="901757" cy="4024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658" y="5452483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process 1: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58" y="5999036"/>
            <a:ext cx="123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process 2:</a:t>
            </a:r>
          </a:p>
        </p:txBody>
      </p:sp>
      <p:sp>
        <p:nvSpPr>
          <p:cNvPr id="9" name="TextBox 8"/>
          <p:cNvSpPr txBox="1"/>
          <p:nvPr/>
        </p:nvSpPr>
        <p:spPr>
          <a:xfrm rot="1510420">
            <a:off x="2271561" y="5024582"/>
            <a:ext cx="129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urier"/>
                <a:cs typeface="Courier"/>
              </a:rPr>
              <a:t>fork(..)</a:t>
            </a:r>
          </a:p>
        </p:txBody>
      </p:sp>
      <p:sp>
        <p:nvSpPr>
          <p:cNvPr id="11" name="TextBox 10"/>
          <p:cNvSpPr txBox="1"/>
          <p:nvPr/>
        </p:nvSpPr>
        <p:spPr>
          <a:xfrm rot="1510420">
            <a:off x="4055157" y="4958009"/>
            <a:ext cx="129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urier"/>
                <a:cs typeface="Courier"/>
              </a:rPr>
              <a:t>wait(..)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>
            <a:off x="5638026" y="5726178"/>
            <a:ext cx="2331843" cy="3284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047 L 0.21344 -0.00047 " pathEditMode="relative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046 L 0.62903 -0.00046 " pathEditMode="relative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344 -0.00047 L 0.63147 -0.00047 " pathEditMode="relative" ptsTypes="A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Termination</a:t>
            </a:r>
          </a:p>
        </p:txBody>
      </p:sp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A process can terminate in several different ways:</a:t>
            </a:r>
            <a:br>
              <a:rPr lang="en-US" sz="2400" dirty="0"/>
            </a:br>
            <a:endParaRPr lang="en-US" sz="1600" dirty="0"/>
          </a:p>
          <a:p>
            <a:pPr lvl="1"/>
            <a:r>
              <a:rPr lang="en-US" sz="2000" dirty="0"/>
              <a:t>no more instructions to execute in the program –  </a:t>
            </a:r>
            <a:br>
              <a:rPr lang="en-US" sz="2000" dirty="0"/>
            </a:br>
            <a:r>
              <a:rPr lang="en-US" sz="2000" dirty="0"/>
              <a:t>unknown status value 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a function in a program finishes with a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return</a:t>
            </a:r>
            <a:r>
              <a:rPr lang="en-US" sz="2000" dirty="0"/>
              <a:t> –</a:t>
            </a:r>
            <a:br>
              <a:rPr lang="en-US" sz="2000" dirty="0"/>
            </a:br>
            <a:r>
              <a:rPr lang="en-US" sz="2000" dirty="0"/>
              <a:t>parameter to return the status value 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the system call </a:t>
            </a:r>
            <a:r>
              <a:rPr lang="en-US" sz="2000" dirty="0">
                <a:latin typeface="Courier New" pitchFamily="49" charset="0"/>
              </a:rPr>
              <a:t>void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exit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status)</a:t>
            </a:r>
            <a:r>
              <a:rPr lang="en-US" sz="2000" dirty="0"/>
              <a:t>– </a:t>
            </a:r>
            <a:br>
              <a:rPr lang="en-US" sz="2000" dirty="0"/>
            </a:br>
            <a:r>
              <a:rPr lang="en-US" sz="2000" dirty="0"/>
              <a:t>terminates a process and returns the status value  </a:t>
            </a: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3 exit</a:t>
            </a:r>
            <a:r>
              <a:rPr lang="en-US" sz="1600" dirty="0"/>
              <a:t>)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the system call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kill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dirty="0" err="1">
                <a:latin typeface="Courier New" pitchFamily="49" charset="0"/>
              </a:rPr>
              <a:t>pid_t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pid</a:t>
            </a:r>
            <a:r>
              <a:rPr lang="en-US" sz="2000" dirty="0">
                <a:latin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sig)</a:t>
            </a:r>
            <a:r>
              <a:rPr lang="en-US" sz="2000" dirty="0"/>
              <a:t>– </a:t>
            </a:r>
            <a:br>
              <a:rPr lang="en-US" sz="2000" dirty="0"/>
            </a:br>
            <a:r>
              <a:rPr lang="en-US" sz="2000" dirty="0"/>
              <a:t>sends a signal to a process to terminate it </a:t>
            </a: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2 kill, man 7 signal</a:t>
            </a:r>
            <a:r>
              <a:rPr lang="en-US" sz="1600" dirty="0"/>
              <a:t>)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Usually, a status value of </a:t>
            </a:r>
            <a:r>
              <a:rPr lang="en-US" sz="2400" dirty="0">
                <a:solidFill>
                  <a:srgbClr val="008000"/>
                </a:solidFill>
              </a:rPr>
              <a:t>0 indicates success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dirty="0">
                <a:solidFill>
                  <a:srgbClr val="FF0000"/>
                </a:solidFill>
              </a:rPr>
              <a:t>other values indicate errors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States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162618" y="1223904"/>
            <a:ext cx="2175876" cy="1172728"/>
            <a:chOff x="2162618" y="1223904"/>
            <a:chExt cx="2175876" cy="1172728"/>
          </a:xfrm>
        </p:grpSpPr>
        <p:sp>
          <p:nvSpPr>
            <p:cNvPr id="7" name="Oval 6"/>
            <p:cNvSpPr/>
            <p:nvPr/>
          </p:nvSpPr>
          <p:spPr bwMode="auto">
            <a:xfrm>
              <a:off x="2162618" y="1223904"/>
              <a:ext cx="2175876" cy="1172728"/>
            </a:xfrm>
            <a:prstGeom prst="ellipse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running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71084" y1="9184" x2="71084" y2="9184"/>
                          <a14:foregroundMark x1="51807" y1="19898" x2="51807" y2="19898"/>
                          <a14:foregroundMark x1="66867" y1="30612" x2="66867" y2="3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6507" y="1822054"/>
              <a:ext cx="398479" cy="468798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3732236" y="4624709"/>
            <a:ext cx="2175876" cy="1172728"/>
            <a:chOff x="3732236" y="4624709"/>
            <a:chExt cx="2175876" cy="1172728"/>
          </a:xfrm>
        </p:grpSpPr>
        <p:sp>
          <p:nvSpPr>
            <p:cNvPr id="14" name="Oval 13"/>
            <p:cNvSpPr/>
            <p:nvPr/>
          </p:nvSpPr>
          <p:spPr bwMode="auto">
            <a:xfrm>
              <a:off x="3732236" y="4624709"/>
              <a:ext cx="2175876" cy="1172728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effectLst/>
                  <a:latin typeface="Tahoma" pitchFamily="34" charset="0"/>
                </a:rPr>
                <a:t>ready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69886" y1="82653" x2="69886" y2="82653"/>
                          <a14:foregroundMark x1="61364" y1="55612" x2="61364" y2="55612"/>
                          <a14:foregroundMark x1="61932" y1="47959" x2="61932" y2="47959"/>
                          <a14:foregroundMark x1="78409" y1="30102" x2="78409" y2="30102"/>
                          <a14:foregroundMark x1="63068" y1="8163" x2="63068" y2="8163"/>
                          <a14:foregroundMark x1="13636" y1="12755" x2="13636" y2="12755"/>
                          <a14:foregroundMark x1="17045" y1="25510" x2="17045" y2="25510"/>
                          <a14:foregroundMark x1="88068" y1="80612" x2="88068" y2="8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6251" y="5254501"/>
              <a:ext cx="448406" cy="49893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525662" y="4574658"/>
            <a:ext cx="2175876" cy="1172728"/>
            <a:chOff x="525662" y="4574658"/>
            <a:chExt cx="2175876" cy="1172728"/>
          </a:xfrm>
        </p:grpSpPr>
        <p:sp>
          <p:nvSpPr>
            <p:cNvPr id="16" name="Oval 15"/>
            <p:cNvSpPr/>
            <p:nvPr/>
          </p:nvSpPr>
          <p:spPr bwMode="auto">
            <a:xfrm>
              <a:off x="525662" y="4574658"/>
              <a:ext cx="2175876" cy="1172728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effectLst/>
                  <a:latin typeface="Tahoma" pitchFamily="34" charset="0"/>
                </a:rPr>
                <a:t>blocked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55" b="95575" l="0" r="100000">
                          <a14:foregroundMark x1="52655" y1="80088" x2="52655" y2="80088"/>
                          <a14:foregroundMark x1="69912" y1="77434" x2="69912" y2="77434"/>
                          <a14:foregroundMark x1="23451" y1="78761" x2="23451" y2="78761"/>
                          <a14:foregroundMark x1="6195" y1="68584" x2="6195" y2="68584"/>
                          <a14:foregroundMark x1="77434" y1="65487" x2="77434" y2="65487"/>
                          <a14:foregroundMark x1="78319" y1="77876" x2="78319" y2="77876"/>
                          <a14:foregroundMark x1="92920" y1="76106" x2="92920" y2="76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4387" y="5025903"/>
              <a:ext cx="681004" cy="681004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377312" y="2107323"/>
            <a:ext cx="1812920" cy="2392592"/>
            <a:chOff x="377312" y="2107323"/>
            <a:chExt cx="1812920" cy="2392592"/>
          </a:xfrm>
        </p:grpSpPr>
        <p:sp>
          <p:nvSpPr>
            <p:cNvPr id="17" name="Freeform 16"/>
            <p:cNvSpPr/>
            <p:nvPr/>
          </p:nvSpPr>
          <p:spPr>
            <a:xfrm>
              <a:off x="1223956" y="2107323"/>
              <a:ext cx="966276" cy="2392592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7312" y="2963135"/>
              <a:ext cx="165764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/>
                <a:t>process blocks for input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830379" y="2442328"/>
            <a:ext cx="1682854" cy="2211846"/>
            <a:chOff x="2830379" y="2442328"/>
            <a:chExt cx="1682854" cy="2211846"/>
          </a:xfrm>
        </p:grpSpPr>
        <p:sp>
          <p:nvSpPr>
            <p:cNvPr id="25" name="Freeform 24"/>
            <p:cNvSpPr/>
            <p:nvPr/>
          </p:nvSpPr>
          <p:spPr>
            <a:xfrm rot="18945892">
              <a:off x="3327950" y="2442328"/>
              <a:ext cx="878795" cy="2211846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30379" y="4008157"/>
              <a:ext cx="168285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/>
                <a:t>scheduler starts process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75773" y="2749437"/>
            <a:ext cx="2339404" cy="1329778"/>
            <a:chOff x="3575773" y="2749437"/>
            <a:chExt cx="2339404" cy="1329778"/>
          </a:xfrm>
        </p:grpSpPr>
        <p:sp>
          <p:nvSpPr>
            <p:cNvPr id="26" name="Freeform 25"/>
            <p:cNvSpPr/>
            <p:nvPr/>
          </p:nvSpPr>
          <p:spPr>
            <a:xfrm rot="7552238">
              <a:off x="4080586" y="2244624"/>
              <a:ext cx="1329778" cy="2339404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88329" y="3369159"/>
              <a:ext cx="1665358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/>
                <a:t>scheduler stops process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97970" y="4861238"/>
            <a:ext cx="1078513" cy="1599510"/>
            <a:chOff x="2597970" y="4861238"/>
            <a:chExt cx="1078513" cy="1599510"/>
          </a:xfrm>
        </p:grpSpPr>
        <p:sp>
          <p:nvSpPr>
            <p:cNvPr id="27" name="Freeform 26"/>
            <p:cNvSpPr/>
            <p:nvPr/>
          </p:nvSpPr>
          <p:spPr>
            <a:xfrm rot="14437117">
              <a:off x="2836453" y="5076618"/>
              <a:ext cx="601548" cy="1078513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8220075">
              <a:off x="2228716" y="5530188"/>
              <a:ext cx="1599510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/>
                <a:t>external event finished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880517" y="5034654"/>
            <a:ext cx="2864100" cy="1506027"/>
            <a:chOff x="5880517" y="5034654"/>
            <a:chExt cx="2864100" cy="15060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10888" y="5034654"/>
              <a:ext cx="1233729" cy="1174725"/>
            </a:xfrm>
            <a:prstGeom prst="rect">
              <a:avLst/>
            </a:prstGeom>
          </p:spPr>
        </p:pic>
        <p:sp>
          <p:nvSpPr>
            <p:cNvPr id="32" name="Freeform 31"/>
            <p:cNvSpPr/>
            <p:nvPr/>
          </p:nvSpPr>
          <p:spPr>
            <a:xfrm rot="7552238" flipH="1">
              <a:off x="6130378" y="4973819"/>
              <a:ext cx="935868" cy="1435589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8220075">
              <a:off x="5849367" y="5811420"/>
              <a:ext cx="1196912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100" b="0" dirty="0"/>
                <a:t>process creation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13979" y="673364"/>
            <a:ext cx="4025808" cy="1907914"/>
            <a:chOff x="4613979" y="673364"/>
            <a:chExt cx="4025808" cy="1907914"/>
          </a:xfrm>
        </p:grpSpPr>
        <p:sp>
          <p:nvSpPr>
            <p:cNvPr id="35" name="Freeform 34"/>
            <p:cNvSpPr/>
            <p:nvPr/>
          </p:nvSpPr>
          <p:spPr>
            <a:xfrm rot="7552238" flipV="1">
              <a:off x="5150985" y="500548"/>
              <a:ext cx="1543724" cy="2617735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838476" y="673364"/>
              <a:ext cx="2801311" cy="1842425"/>
              <a:chOff x="5838476" y="673364"/>
              <a:chExt cx="2801311" cy="184242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85728" y="1426677"/>
                <a:ext cx="1154059" cy="1089112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 rot="18220075">
                <a:off x="5264751" y="1247089"/>
                <a:ext cx="1409060" cy="26161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100" b="0" dirty="0"/>
                  <a:t>process termination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Context Switches</a:t>
            </a:r>
          </a:p>
        </p:txBody>
      </p:sp>
      <p:sp>
        <p:nvSpPr>
          <p:cNvPr id="1180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50913"/>
            <a:ext cx="9144000" cy="5672137"/>
          </a:xfrm>
        </p:spPr>
        <p:txBody>
          <a:bodyPr/>
          <a:lstStyle/>
          <a:p>
            <a:pPr marL="269875" indent="-269875">
              <a:spcAft>
                <a:spcPct val="15000"/>
              </a:spcAft>
            </a:pPr>
            <a:r>
              <a:rPr lang="en-US" sz="2000" dirty="0">
                <a:solidFill>
                  <a:schemeClr val="folHlink"/>
                </a:solidFill>
              </a:rPr>
              <a:t>Context switch</a:t>
            </a:r>
            <a:r>
              <a:rPr lang="en-US" sz="2000" dirty="0"/>
              <a:t>: the process of switching one running process to another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/>
              <a:t>stop running </a:t>
            </a:r>
            <a:r>
              <a:rPr lang="en-US" sz="1800" i="1" dirty="0"/>
              <a:t>process 1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/>
              <a:t>store the state </a:t>
            </a:r>
            <a:r>
              <a:rPr lang="en-US" sz="1600" dirty="0"/>
              <a:t>(like registers, instruction pointer) of </a:t>
            </a:r>
            <a:r>
              <a:rPr lang="en-US" sz="1600" i="1" dirty="0"/>
              <a:t>process 1</a:t>
            </a:r>
            <a:r>
              <a:rPr lang="en-US" sz="1600" dirty="0"/>
              <a:t> (usually on stack or PCB)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/>
              <a:t>restore state of </a:t>
            </a:r>
            <a:r>
              <a:rPr lang="en-US" sz="1800" i="1" dirty="0"/>
              <a:t>process 2</a:t>
            </a:r>
          </a:p>
          <a:p>
            <a:pPr marL="801688" lvl="1" indent="-260350">
              <a:spcAft>
                <a:spcPct val="15000"/>
              </a:spcAft>
              <a:buFont typeface="Wingdings" pitchFamily="2" charset="2"/>
              <a:buAutoNum type="arabicPeriod"/>
            </a:pPr>
            <a:r>
              <a:rPr lang="en-US" sz="1800" dirty="0"/>
              <a:t>resume operation on program counter for </a:t>
            </a:r>
            <a:r>
              <a:rPr lang="en-US" sz="1800" i="1" dirty="0"/>
              <a:t>process 2</a:t>
            </a:r>
            <a:br>
              <a:rPr lang="en-US" sz="1800" i="1" dirty="0"/>
            </a:br>
            <a:endParaRPr lang="en-US" sz="1800" i="1" dirty="0"/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essential feature of multi-tasking systems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computationally intensive, important to optimize the use of context switches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some hardware support, but usually only for general purpose registers</a:t>
            </a:r>
          </a:p>
          <a:p>
            <a:pPr marL="801688" lvl="1" indent="-260350">
              <a:spcAft>
                <a:spcPct val="15000"/>
              </a:spcAft>
            </a:pPr>
            <a:endParaRPr lang="en-US" sz="1800" dirty="0"/>
          </a:p>
          <a:p>
            <a:pPr marL="269875" indent="-269875">
              <a:spcAft>
                <a:spcPct val="15000"/>
              </a:spcAft>
            </a:pPr>
            <a:r>
              <a:rPr lang="en-US" sz="2000" dirty="0"/>
              <a:t>Possible causes: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scheduler switches processes (and contexts) due to algorithm and time slices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interrupts</a:t>
            </a:r>
          </a:p>
          <a:p>
            <a:pPr marL="801688" lvl="1" indent="-260350">
              <a:spcAft>
                <a:spcPct val="15000"/>
              </a:spcAft>
            </a:pPr>
            <a:r>
              <a:rPr lang="en-US" sz="1800" dirty="0"/>
              <a:t>required transition between user-mode and kernel-mode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2722" name="Group 2"/>
          <p:cNvGrpSpPr>
            <a:grpSpLocks/>
          </p:cNvGrpSpPr>
          <p:nvPr/>
        </p:nvGrpSpPr>
        <p:grpSpPr bwMode="auto">
          <a:xfrm>
            <a:off x="827088" y="2924175"/>
            <a:ext cx="2627312" cy="1460500"/>
            <a:chOff x="3742" y="1842"/>
            <a:chExt cx="1655" cy="771"/>
          </a:xfrm>
        </p:grpSpPr>
        <p:sp>
          <p:nvSpPr>
            <p:cNvPr id="1182723" name="AutoShape 3"/>
            <p:cNvSpPr>
              <a:spLocks noChangeArrowheads="1"/>
            </p:cNvSpPr>
            <p:nvPr/>
          </p:nvSpPr>
          <p:spPr bwMode="auto">
            <a:xfrm>
              <a:off x="3742" y="1842"/>
              <a:ext cx="1655" cy="771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24" name="Text Box 4"/>
            <p:cNvSpPr txBox="1">
              <a:spLocks noChangeArrowheads="1"/>
            </p:cNvSpPr>
            <p:nvPr/>
          </p:nvSpPr>
          <p:spPr bwMode="auto">
            <a:xfrm>
              <a:off x="3773" y="1842"/>
              <a:ext cx="490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Process</a:t>
              </a:r>
            </a:p>
          </p:txBody>
        </p:sp>
      </p:grpSp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1322388" y="3436938"/>
            <a:ext cx="179387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2260600" y="3436938"/>
            <a:ext cx="179388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 vs. Threads</a:t>
            </a:r>
          </a:p>
        </p:txBody>
      </p:sp>
      <p:sp>
        <p:nvSpPr>
          <p:cNvPr id="118272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Processes: resource grouping and execution</a:t>
            </a:r>
          </a:p>
          <a:p>
            <a:r>
              <a:rPr lang="en-US" sz="2000" dirty="0"/>
              <a:t>Threads (</a:t>
            </a:r>
            <a:r>
              <a:rPr lang="en-US" sz="2000" dirty="0">
                <a:solidFill>
                  <a:schemeClr val="folHlink"/>
                </a:solidFill>
              </a:rPr>
              <a:t>light-weight processes</a:t>
            </a:r>
            <a:r>
              <a:rPr lang="en-US" sz="2000" dirty="0"/>
              <a:t>) </a:t>
            </a:r>
          </a:p>
          <a:p>
            <a:pPr lvl="1"/>
            <a:r>
              <a:rPr lang="en-US" sz="1800" dirty="0"/>
              <a:t>enable more efficient cooperation among execution units</a:t>
            </a:r>
          </a:p>
          <a:p>
            <a:pPr lvl="1"/>
            <a:r>
              <a:rPr lang="en-US" sz="1800" dirty="0"/>
              <a:t>share many of the process resources (most notably address space)  </a:t>
            </a:r>
          </a:p>
          <a:p>
            <a:pPr lvl="1"/>
            <a:r>
              <a:rPr lang="en-US" sz="1800" dirty="0"/>
              <a:t>have their own state, stack, processor registers and program counter</a:t>
            </a:r>
          </a:p>
        </p:txBody>
      </p:sp>
      <p:grpSp>
        <p:nvGrpSpPr>
          <p:cNvPr id="1182729" name="Group 9"/>
          <p:cNvGrpSpPr>
            <a:grpSpLocks/>
          </p:cNvGrpSpPr>
          <p:nvPr/>
        </p:nvGrpSpPr>
        <p:grpSpPr bwMode="auto">
          <a:xfrm>
            <a:off x="5056188" y="2924175"/>
            <a:ext cx="2627312" cy="1460500"/>
            <a:chOff x="3742" y="1842"/>
            <a:chExt cx="1655" cy="771"/>
          </a:xfrm>
        </p:grpSpPr>
        <p:sp>
          <p:nvSpPr>
            <p:cNvPr id="1182730" name="AutoShape 10"/>
            <p:cNvSpPr>
              <a:spLocks noChangeArrowheads="1"/>
            </p:cNvSpPr>
            <p:nvPr/>
          </p:nvSpPr>
          <p:spPr bwMode="auto">
            <a:xfrm>
              <a:off x="3742" y="1842"/>
              <a:ext cx="1655" cy="771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31" name="Text Box 11"/>
            <p:cNvSpPr txBox="1">
              <a:spLocks noChangeArrowheads="1"/>
            </p:cNvSpPr>
            <p:nvPr/>
          </p:nvSpPr>
          <p:spPr bwMode="auto">
            <a:xfrm>
              <a:off x="3773" y="1842"/>
              <a:ext cx="490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Process</a:t>
              </a:r>
            </a:p>
          </p:txBody>
        </p:sp>
      </p:grpSp>
      <p:sp>
        <p:nvSpPr>
          <p:cNvPr id="1182732" name="Rectangle 12"/>
          <p:cNvSpPr>
            <a:spLocks noChangeArrowheads="1"/>
          </p:cNvSpPr>
          <p:nvPr/>
        </p:nvSpPr>
        <p:spPr bwMode="auto">
          <a:xfrm>
            <a:off x="5181600" y="3213100"/>
            <a:ext cx="2374900" cy="7921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3" name="Text Box 13"/>
          <p:cNvSpPr txBox="1">
            <a:spLocks noChangeArrowheads="1"/>
          </p:cNvSpPr>
          <p:nvPr/>
        </p:nvSpPr>
        <p:spPr bwMode="auto">
          <a:xfrm>
            <a:off x="5200650" y="3176588"/>
            <a:ext cx="12080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registers</a:t>
            </a:r>
          </a:p>
          <a:p>
            <a:r>
              <a:rPr lang="en-US" sz="1000" b="0"/>
              <a:t>- program counter</a:t>
            </a:r>
          </a:p>
          <a:p>
            <a:r>
              <a:rPr lang="en-US" sz="1000" b="0"/>
              <a:t>- stack </a:t>
            </a:r>
          </a:p>
          <a:p>
            <a:r>
              <a:rPr lang="en-US" sz="1000" b="0"/>
              <a:t>- …</a:t>
            </a:r>
          </a:p>
        </p:txBody>
      </p:sp>
      <p:sp>
        <p:nvSpPr>
          <p:cNvPr id="1182734" name="Rectangle 14"/>
          <p:cNvSpPr>
            <a:spLocks noChangeArrowheads="1"/>
          </p:cNvSpPr>
          <p:nvPr/>
        </p:nvSpPr>
        <p:spPr bwMode="auto">
          <a:xfrm>
            <a:off x="952500" y="3213100"/>
            <a:ext cx="2374900" cy="7921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5" name="Text Box 15"/>
          <p:cNvSpPr txBox="1">
            <a:spLocks noChangeArrowheads="1"/>
          </p:cNvSpPr>
          <p:nvPr/>
        </p:nvSpPr>
        <p:spPr bwMode="auto">
          <a:xfrm>
            <a:off x="971550" y="3176588"/>
            <a:ext cx="12080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registers</a:t>
            </a:r>
          </a:p>
          <a:p>
            <a:r>
              <a:rPr lang="en-US" sz="1000" b="0"/>
              <a:t>- program counter</a:t>
            </a:r>
          </a:p>
          <a:p>
            <a:r>
              <a:rPr lang="en-US" sz="1000" b="0"/>
              <a:t>- stack</a:t>
            </a:r>
          </a:p>
          <a:p>
            <a:r>
              <a:rPr lang="en-US" sz="1000" b="0"/>
              <a:t>- … </a:t>
            </a:r>
          </a:p>
        </p:txBody>
      </p:sp>
      <p:sp>
        <p:nvSpPr>
          <p:cNvPr id="1182736" name="Rectangle 16"/>
          <p:cNvSpPr>
            <a:spLocks noChangeArrowheads="1"/>
          </p:cNvSpPr>
          <p:nvPr/>
        </p:nvSpPr>
        <p:spPr bwMode="auto">
          <a:xfrm>
            <a:off x="3095625" y="3284538"/>
            <a:ext cx="109538" cy="1079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7" name="Rectangle 17"/>
          <p:cNvSpPr>
            <a:spLocks noChangeArrowheads="1"/>
          </p:cNvSpPr>
          <p:nvPr/>
        </p:nvSpPr>
        <p:spPr bwMode="auto">
          <a:xfrm>
            <a:off x="6840538" y="3500438"/>
            <a:ext cx="107950" cy="10953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8" name="Text Box 18"/>
          <p:cNvSpPr txBox="1">
            <a:spLocks noChangeArrowheads="1"/>
          </p:cNvSpPr>
          <p:nvPr/>
        </p:nvSpPr>
        <p:spPr bwMode="auto">
          <a:xfrm>
            <a:off x="973138" y="3176588"/>
            <a:ext cx="1685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other global process data</a:t>
            </a:r>
          </a:p>
        </p:txBody>
      </p:sp>
      <p:sp>
        <p:nvSpPr>
          <p:cNvPr id="1182739" name="Text Box 19"/>
          <p:cNvSpPr txBox="1">
            <a:spLocks noChangeArrowheads="1"/>
          </p:cNvSpPr>
          <p:nvPr/>
        </p:nvSpPr>
        <p:spPr bwMode="auto">
          <a:xfrm>
            <a:off x="1003300" y="3749675"/>
            <a:ext cx="855663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0" name="Text Box 20"/>
          <p:cNvSpPr txBox="1">
            <a:spLocks noChangeArrowheads="1"/>
          </p:cNvSpPr>
          <p:nvPr/>
        </p:nvSpPr>
        <p:spPr bwMode="auto">
          <a:xfrm>
            <a:off x="1951038" y="3749675"/>
            <a:ext cx="855662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1" name="Text Box 21"/>
          <p:cNvSpPr txBox="1">
            <a:spLocks noChangeArrowheads="1"/>
          </p:cNvSpPr>
          <p:nvPr/>
        </p:nvSpPr>
        <p:spPr bwMode="auto">
          <a:xfrm rot="1287759">
            <a:off x="1312863" y="3768725"/>
            <a:ext cx="6207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2" name="Text Box 22"/>
          <p:cNvSpPr txBox="1">
            <a:spLocks noChangeArrowheads="1"/>
          </p:cNvSpPr>
          <p:nvPr/>
        </p:nvSpPr>
        <p:spPr bwMode="auto">
          <a:xfrm rot="1287759">
            <a:off x="2241550" y="3768725"/>
            <a:ext cx="62071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3" name="Rectangle 23"/>
          <p:cNvSpPr>
            <a:spLocks noChangeArrowheads="1"/>
          </p:cNvSpPr>
          <p:nvPr/>
        </p:nvSpPr>
        <p:spPr bwMode="auto">
          <a:xfrm>
            <a:off x="1573213" y="3816350"/>
            <a:ext cx="109537" cy="1079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4" name="Rectangle 24"/>
          <p:cNvSpPr>
            <a:spLocks noChangeArrowheads="1"/>
          </p:cNvSpPr>
          <p:nvPr/>
        </p:nvSpPr>
        <p:spPr bwMode="auto">
          <a:xfrm>
            <a:off x="2511425" y="3816350"/>
            <a:ext cx="107950" cy="10953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5" name="Text Box 25"/>
          <p:cNvSpPr txBox="1">
            <a:spLocks noChangeArrowheads="1"/>
          </p:cNvSpPr>
          <p:nvPr/>
        </p:nvSpPr>
        <p:spPr bwMode="auto">
          <a:xfrm>
            <a:off x="3503613" y="3163888"/>
            <a:ext cx="13493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b="0" dirty="0"/>
              <a:t>information global to </a:t>
            </a:r>
          </a:p>
          <a:p>
            <a:r>
              <a:rPr lang="en-US" sz="900" b="0" dirty="0"/>
              <a:t>all threads in a process</a:t>
            </a:r>
          </a:p>
        </p:txBody>
      </p:sp>
      <p:sp>
        <p:nvSpPr>
          <p:cNvPr id="1182746" name="Text Box 26"/>
          <p:cNvSpPr txBox="1">
            <a:spLocks noChangeArrowheads="1"/>
          </p:cNvSpPr>
          <p:nvPr/>
        </p:nvSpPr>
        <p:spPr bwMode="auto">
          <a:xfrm>
            <a:off x="3503613" y="3838575"/>
            <a:ext cx="10191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b="0"/>
              <a:t>information local</a:t>
            </a:r>
          </a:p>
          <a:p>
            <a:r>
              <a:rPr lang="en-US" sz="900" b="0"/>
              <a:t>to each thread</a:t>
            </a:r>
          </a:p>
        </p:txBody>
      </p:sp>
      <p:sp>
        <p:nvSpPr>
          <p:cNvPr id="1182747" name="AutoShape 27"/>
          <p:cNvSpPr>
            <a:spLocks/>
          </p:cNvSpPr>
          <p:nvPr/>
        </p:nvSpPr>
        <p:spPr bwMode="auto">
          <a:xfrm>
            <a:off x="3498850" y="3171825"/>
            <a:ext cx="88900" cy="401638"/>
          </a:xfrm>
          <a:prstGeom prst="rightBrace">
            <a:avLst>
              <a:gd name="adj1" fmla="val 3764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8" name="AutoShape 28"/>
          <p:cNvSpPr>
            <a:spLocks/>
          </p:cNvSpPr>
          <p:nvPr/>
        </p:nvSpPr>
        <p:spPr bwMode="auto">
          <a:xfrm>
            <a:off x="3497263" y="3773488"/>
            <a:ext cx="80962" cy="493712"/>
          </a:xfrm>
          <a:prstGeom prst="rightBrace">
            <a:avLst>
              <a:gd name="adj1" fmla="val 508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49" name="Text Box 29"/>
          <p:cNvSpPr txBox="1">
            <a:spLocks noChangeArrowheads="1"/>
          </p:cNvSpPr>
          <p:nvPr/>
        </p:nvSpPr>
        <p:spPr bwMode="auto">
          <a:xfrm>
            <a:off x="2781300" y="3925888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0.11025 -0.05325 C 0.13334 -0.06528 0.16789 -0.072 0.204 -0.072 C 0.24514 -0.072 0.27796 -0.06528 0.30105 -0.05325 L 0.41146 4.44444E-6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1182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3" y="-361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191 0.00277 L -0.1085 0.05602 C -0.13159 0.06805 -0.16614 0.07477 -0.20225 0.07477 C -0.2434 0.07477 -0.27621 0.06805 -0.2993 0.05602 L -0.40955 0.00277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1182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182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182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182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182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182734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00018 -0.0317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82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82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82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82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8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82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8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18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182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18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-0.00046 C 0.00295 -0.01319 0.00643 -0.08079 0.01806 -0.07639 C 0.02969 -0.07199 0.0592 0.00509 0.06997 0.02639 " pathEditMode="relative" rAng="0" ptsTypes="aaa">
                                      <p:cBhvr>
                                        <p:cTn id="104" dur="2000" fill="hold"/>
                                        <p:tgtEl>
                                          <p:spTgt spid="1182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-268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35 0.00139 C -0.01094 -0.01204 -0.04219 -0.08148 -0.06355 -0.07893 C -0.0849 -0.07639 -0.11493 -0.00278 -0.12848 0.01736 " pathEditMode="relative" rAng="0" ptsTypes="aaa">
                                      <p:cBhvr>
                                        <p:cTn id="106" dur="2000" fill="hold"/>
                                        <p:tgtEl>
                                          <p:spTgt spid="11827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-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5" grpId="0" animBg="1"/>
      <p:bldP spid="1182726" grpId="0" animBg="1"/>
      <p:bldP spid="1182732" grpId="0" animBg="1"/>
      <p:bldP spid="1182732" grpId="1" animBg="1"/>
      <p:bldP spid="1182733" grpId="0"/>
      <p:bldP spid="1182733" grpId="1"/>
      <p:bldP spid="1182734" grpId="1" animBg="1"/>
      <p:bldP spid="1182734" grpId="2" animBg="1"/>
      <p:bldP spid="1182735" grpId="1"/>
      <p:bldP spid="1182736" grpId="0" animBg="1"/>
      <p:bldP spid="1182736" grpId="1" animBg="1"/>
      <p:bldP spid="1182736" grpId="2" animBg="1"/>
      <p:bldP spid="1182737" grpId="0" animBg="1"/>
      <p:bldP spid="1182737" grpId="1" animBg="1"/>
      <p:bldP spid="1182737" grpId="2" animBg="1"/>
      <p:bldP spid="1182738" grpId="0"/>
      <p:bldP spid="1182739" grpId="0" animBg="1"/>
      <p:bldP spid="1182740" grpId="0" animBg="1"/>
      <p:bldP spid="1182741" grpId="0"/>
      <p:bldP spid="1182742" grpId="0"/>
      <p:bldP spid="1182743" grpId="0" animBg="1"/>
      <p:bldP spid="1182743" grpId="1" animBg="1"/>
      <p:bldP spid="1182744" grpId="0" animBg="1"/>
      <p:bldP spid="1182744" grpId="1" animBg="1"/>
      <p:bldP spid="1182745" grpId="0"/>
      <p:bldP spid="1182746" grpId="0"/>
      <p:bldP spid="1182747" grpId="0" animBg="1"/>
      <p:bldP spid="1182748" grpId="0" animBg="1"/>
      <p:bldP spid="11827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27088" y="2924175"/>
            <a:ext cx="2627312" cy="1460500"/>
            <a:chOff x="3742" y="1842"/>
            <a:chExt cx="1655" cy="771"/>
          </a:xfrm>
        </p:grpSpPr>
        <p:sp>
          <p:nvSpPr>
            <p:cNvPr id="1182723" name="AutoShape 3"/>
            <p:cNvSpPr>
              <a:spLocks noChangeArrowheads="1"/>
            </p:cNvSpPr>
            <p:nvPr/>
          </p:nvSpPr>
          <p:spPr bwMode="auto">
            <a:xfrm>
              <a:off x="3742" y="1842"/>
              <a:ext cx="1655" cy="771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2724" name="Text Box 4"/>
            <p:cNvSpPr txBox="1">
              <a:spLocks noChangeArrowheads="1"/>
            </p:cNvSpPr>
            <p:nvPr/>
          </p:nvSpPr>
          <p:spPr bwMode="auto">
            <a:xfrm>
              <a:off x="3773" y="1842"/>
              <a:ext cx="490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Process</a:t>
              </a:r>
            </a:p>
          </p:txBody>
        </p:sp>
      </p:grpSp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1322388" y="3436938"/>
            <a:ext cx="179387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Rectangle 6"/>
          <p:cNvSpPr>
            <a:spLocks noChangeArrowheads="1"/>
          </p:cNvSpPr>
          <p:nvPr/>
        </p:nvSpPr>
        <p:spPr bwMode="auto">
          <a:xfrm>
            <a:off x="2260600" y="3436938"/>
            <a:ext cx="179388" cy="3349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 vs. Threads</a:t>
            </a:r>
          </a:p>
        </p:txBody>
      </p:sp>
      <p:sp>
        <p:nvSpPr>
          <p:cNvPr id="118272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Processes: resource grouping and execution</a:t>
            </a:r>
          </a:p>
          <a:p>
            <a:r>
              <a:rPr lang="en-US" sz="2000" dirty="0"/>
              <a:t>Threads (</a:t>
            </a:r>
            <a:r>
              <a:rPr lang="en-US" sz="2000" dirty="0">
                <a:solidFill>
                  <a:schemeClr val="folHlink"/>
                </a:solidFill>
              </a:rPr>
              <a:t>light-weight processes</a:t>
            </a:r>
            <a:r>
              <a:rPr lang="en-US" sz="2000" dirty="0"/>
              <a:t>) </a:t>
            </a:r>
          </a:p>
          <a:p>
            <a:pPr lvl="1"/>
            <a:r>
              <a:rPr lang="en-US" sz="1800" dirty="0"/>
              <a:t>enable more efficient cooperation among execution units</a:t>
            </a:r>
          </a:p>
          <a:p>
            <a:pPr lvl="1"/>
            <a:r>
              <a:rPr lang="en-US" sz="1800" dirty="0"/>
              <a:t>share many of the process resources (most notably address space)  </a:t>
            </a:r>
          </a:p>
          <a:p>
            <a:pPr lvl="1"/>
            <a:r>
              <a:rPr lang="en-US" sz="1800" dirty="0"/>
              <a:t>have their own state, stack, processor registers and program counter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no memory address switch</a:t>
            </a:r>
          </a:p>
          <a:p>
            <a:pPr lvl="1"/>
            <a:r>
              <a:rPr lang="en-US" sz="1800" dirty="0"/>
              <a:t>thread switching is much cheaper</a:t>
            </a:r>
          </a:p>
          <a:p>
            <a:pPr lvl="1"/>
            <a:r>
              <a:rPr lang="en-US" sz="1800" dirty="0"/>
              <a:t>parallel execution of concurrent tasks within a process 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No standard, several implementations </a:t>
            </a:r>
            <a:r>
              <a:rPr lang="en-US" sz="1800" dirty="0"/>
              <a:t>(e.g., Win32 threads, </a:t>
            </a:r>
            <a:r>
              <a:rPr lang="en-US" sz="1800" dirty="0" err="1"/>
              <a:t>Pthreads</a:t>
            </a:r>
            <a:r>
              <a:rPr lang="en-US" sz="1800" dirty="0"/>
              <a:t>, C-threads)</a:t>
            </a:r>
            <a:br>
              <a:rPr lang="en-US" sz="1800" dirty="0"/>
            </a:br>
            <a:r>
              <a:rPr lang="en-US" sz="1600" dirty="0"/>
              <a:t>(see </a:t>
            </a:r>
            <a:r>
              <a:rPr lang="en-US" sz="1600" dirty="0">
                <a:latin typeface="Courier New" pitchFamily="49" charset="0"/>
              </a:rPr>
              <a:t>man 3 </a:t>
            </a:r>
            <a:r>
              <a:rPr lang="en-US" sz="1600" dirty="0" err="1">
                <a:latin typeface="Courier New" pitchFamily="49" charset="0"/>
              </a:rPr>
              <a:t>pthreads</a:t>
            </a:r>
            <a:r>
              <a:rPr lang="en-US" sz="1600" dirty="0"/>
              <a:t>)</a:t>
            </a:r>
            <a:r>
              <a:rPr lang="en-US" sz="1800" dirty="0"/>
              <a:t> </a:t>
            </a:r>
          </a:p>
        </p:txBody>
      </p:sp>
      <p:sp>
        <p:nvSpPr>
          <p:cNvPr id="1182734" name="Rectangle 14"/>
          <p:cNvSpPr>
            <a:spLocks noChangeArrowheads="1"/>
          </p:cNvSpPr>
          <p:nvPr/>
        </p:nvSpPr>
        <p:spPr bwMode="auto">
          <a:xfrm>
            <a:off x="952500" y="3213100"/>
            <a:ext cx="2374900" cy="3671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38" name="Text Box 18"/>
          <p:cNvSpPr txBox="1">
            <a:spLocks noChangeArrowheads="1"/>
          </p:cNvSpPr>
          <p:nvPr/>
        </p:nvSpPr>
        <p:spPr bwMode="auto">
          <a:xfrm>
            <a:off x="973138" y="3176588"/>
            <a:ext cx="1685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- address space</a:t>
            </a:r>
          </a:p>
          <a:p>
            <a:r>
              <a:rPr lang="en-US" sz="1000" b="0"/>
              <a:t>- other global process data</a:t>
            </a:r>
          </a:p>
        </p:txBody>
      </p:sp>
      <p:sp>
        <p:nvSpPr>
          <p:cNvPr id="1182739" name="Text Box 19"/>
          <p:cNvSpPr txBox="1">
            <a:spLocks noChangeArrowheads="1"/>
          </p:cNvSpPr>
          <p:nvPr/>
        </p:nvSpPr>
        <p:spPr bwMode="auto">
          <a:xfrm>
            <a:off x="1003300" y="3749675"/>
            <a:ext cx="855663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0" name="Text Box 20"/>
          <p:cNvSpPr txBox="1">
            <a:spLocks noChangeArrowheads="1"/>
          </p:cNvSpPr>
          <p:nvPr/>
        </p:nvSpPr>
        <p:spPr bwMode="auto">
          <a:xfrm>
            <a:off x="1951038" y="3749675"/>
            <a:ext cx="855662" cy="561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36000" rIns="18000" bIns="36000">
            <a:spAutoFit/>
          </a:bodyPr>
          <a:lstStyle/>
          <a:p>
            <a:r>
              <a:rPr lang="en-US" sz="800" b="0"/>
              <a:t>- state</a:t>
            </a:r>
          </a:p>
          <a:p>
            <a:r>
              <a:rPr lang="en-US" sz="800" b="0"/>
              <a:t>- registers</a:t>
            </a:r>
          </a:p>
          <a:p>
            <a:r>
              <a:rPr lang="en-US" sz="800" b="0"/>
              <a:t>- program counter</a:t>
            </a:r>
          </a:p>
          <a:p>
            <a:r>
              <a:rPr lang="en-US" sz="800" b="0"/>
              <a:t>- stack</a:t>
            </a:r>
          </a:p>
        </p:txBody>
      </p:sp>
      <p:sp>
        <p:nvSpPr>
          <p:cNvPr id="1182741" name="Text Box 21"/>
          <p:cNvSpPr txBox="1">
            <a:spLocks noChangeArrowheads="1"/>
          </p:cNvSpPr>
          <p:nvPr/>
        </p:nvSpPr>
        <p:spPr bwMode="auto">
          <a:xfrm rot="1287759">
            <a:off x="1312863" y="3768725"/>
            <a:ext cx="6207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2" name="Text Box 22"/>
          <p:cNvSpPr txBox="1">
            <a:spLocks noChangeArrowheads="1"/>
          </p:cNvSpPr>
          <p:nvPr/>
        </p:nvSpPr>
        <p:spPr bwMode="auto">
          <a:xfrm rot="1287759">
            <a:off x="2241550" y="3768725"/>
            <a:ext cx="62071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>
                <a:solidFill>
                  <a:schemeClr val="hlink"/>
                </a:solidFill>
              </a:rPr>
              <a:t>threads</a:t>
            </a:r>
          </a:p>
        </p:txBody>
      </p:sp>
      <p:sp>
        <p:nvSpPr>
          <p:cNvPr id="1182749" name="Text Box 29"/>
          <p:cNvSpPr txBox="1">
            <a:spLocks noChangeArrowheads="1"/>
          </p:cNvSpPr>
          <p:nvPr/>
        </p:nvSpPr>
        <p:spPr bwMode="auto">
          <a:xfrm>
            <a:off x="2781300" y="3925888"/>
            <a:ext cx="39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...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864508" y="2715280"/>
            <a:ext cx="5035907" cy="20802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 time using </a:t>
            </a:r>
            <a:r>
              <a:rPr kumimoji="0" lang="en-US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"/>
                <a:cs typeface="Courier"/>
              </a:rPr>
              <a:t>futex</a:t>
            </a:r>
            <a:r>
              <a:rPr lang="en-US" sz="1500" b="0" dirty="0">
                <a:latin typeface="Courier"/>
                <a:cs typeface="Courier"/>
              </a:rPr>
              <a:t> </a:t>
            </a:r>
            <a:r>
              <a:rPr lang="en-US" sz="1500" b="0" dirty="0"/>
              <a:t>to suspend and resume processes (incl. </a:t>
            </a:r>
            <a:r>
              <a:rPr lang="en-US" sz="1500" b="0" dirty="0" err="1"/>
              <a:t>systemcall</a:t>
            </a:r>
            <a:r>
              <a:rPr lang="en-US" sz="1500" b="0" dirty="0"/>
              <a:t> overhead):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  <a:p>
            <a:r>
              <a:rPr lang="en-US" sz="1100" b="0" dirty="0"/>
              <a:t>Intel 5150:     ~1900ns/process switch,  	~1700ns/thread switch</a:t>
            </a:r>
          </a:p>
          <a:p>
            <a:r>
              <a:rPr lang="en-US" sz="1100" b="0" dirty="0"/>
              <a:t>Intel E5440:    ~1300ns/process switch, 	~1100ns/thread switch</a:t>
            </a:r>
          </a:p>
          <a:p>
            <a:r>
              <a:rPr lang="en-US" sz="1100" b="0" dirty="0"/>
              <a:t>Intel E5520:    ~1400ns/process switch, 	~1300ns/thread switch</a:t>
            </a:r>
          </a:p>
          <a:p>
            <a:r>
              <a:rPr lang="en-US" sz="1100" b="0" dirty="0"/>
              <a:t>Intel X5550:    ~1300ns/process switch, 	~1100ns/thread switch</a:t>
            </a:r>
          </a:p>
          <a:p>
            <a:r>
              <a:rPr lang="en-US" sz="1100" b="0" dirty="0"/>
              <a:t>Intel L5630:    ~1600ns/process switch, 	~1400ns/thread switch</a:t>
            </a:r>
          </a:p>
          <a:p>
            <a:r>
              <a:rPr lang="en-US" sz="1100" b="0" dirty="0"/>
              <a:t>Intel E5-2620: ~1600ns/process switch, 	~1300ns/thread switch</a:t>
            </a:r>
          </a:p>
          <a:p>
            <a:endParaRPr lang="en-US" sz="1100" b="0" dirty="0"/>
          </a:p>
          <a:p>
            <a:pPr algn="r"/>
            <a:r>
              <a:rPr lang="en-US" sz="700" b="0" dirty="0"/>
              <a:t>http://blog.tsunanet.net/2010/11/how-long-does-it-take-to-make-</a:t>
            </a:r>
            <a:r>
              <a:rPr lang="en-US" sz="700" b="0" dirty="0" err="1"/>
              <a:t>context.html</a:t>
            </a:r>
            <a:endParaRPr kumimoji="0" 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8" grpId="0" uiExpand="1" build="p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– multiple processes</a:t>
            </a: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3" y="866775"/>
            <a:ext cx="5795962" cy="5648325"/>
          </a:xfrm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stdio.h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stdlib.h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&lt;sys/</a:t>
            </a:r>
            <a:r>
              <a:rPr lang="en-US" sz="1200" dirty="0" err="1">
                <a:latin typeface="Courier New" pitchFamily="49" charset="0"/>
              </a:rPr>
              <a:t>types.h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&lt;sys/</a:t>
            </a:r>
            <a:r>
              <a:rPr lang="en-US" sz="1200" dirty="0" err="1">
                <a:latin typeface="Courier New" pitchFamily="49" charset="0"/>
              </a:rPr>
              <a:t>wait.h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unistd.h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err="1">
                <a:latin typeface="Courier New" pitchFamily="49" charset="0"/>
              </a:rPr>
              <a:t>int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main(void</a:t>
            </a:r>
            <a:r>
              <a:rPr lang="en-US" sz="1200" dirty="0">
                <a:latin typeface="Courier New" pitchFamily="49" charset="0"/>
              </a:rPr>
              <a:t>){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 err="1">
                <a:latin typeface="Courier New" pitchFamily="49" charset="0"/>
              </a:rPr>
              <a:t>pid_t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, </a:t>
            </a:r>
            <a:r>
              <a:rPr lang="en-US" sz="1200" dirty="0" err="1">
                <a:latin typeface="Courier New" pitchFamily="49" charset="0"/>
              </a:rPr>
              <a:t>n</a:t>
            </a:r>
            <a:r>
              <a:rPr lang="en-US" sz="1200" dirty="0">
                <a:latin typeface="Courier New" pitchFamily="49" charset="0"/>
              </a:rPr>
              <a:t>;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 err="1">
                <a:latin typeface="Courier New" pitchFamily="49" charset="0"/>
              </a:rPr>
              <a:t>int</a:t>
            </a:r>
            <a:r>
              <a:rPr lang="en-US" sz="1200" dirty="0">
                <a:latin typeface="Courier New" pitchFamily="49" charset="0"/>
              </a:rPr>
              <a:t> status = 0;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if ((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 = </a:t>
            </a:r>
            <a:r>
              <a:rPr lang="en-US" sz="1200" b="1" dirty="0">
                <a:latin typeface="Courier New" pitchFamily="49" charset="0"/>
              </a:rPr>
              <a:t>fork</a:t>
            </a:r>
            <a:r>
              <a:rPr lang="en-US" sz="1200" dirty="0">
                <a:latin typeface="Courier New" pitchFamily="49" charset="0"/>
              </a:rPr>
              <a:t>()) == -1) {</a:t>
            </a:r>
            <a:r>
              <a:rPr lang="en-US" sz="1200" dirty="0" err="1">
                <a:latin typeface="Courier New" pitchFamily="49" charset="0"/>
              </a:rPr>
              <a:t>printf("Failure\n</a:t>
            </a:r>
            <a:r>
              <a:rPr lang="en-US" sz="1200" dirty="0">
                <a:latin typeface="Courier New" pitchFamily="49" charset="0"/>
              </a:rPr>
              <a:t>"); exit(1);}    </a:t>
            </a:r>
            <a:br>
              <a:rPr lang="en-US" sz="1200" dirty="0">
                <a:latin typeface="Courier New" pitchFamily="49" charset="0"/>
              </a:rPr>
            </a:br>
            <a:r>
              <a:rPr lang="en-US" sz="1200" dirty="0">
                <a:latin typeface="Courier New" pitchFamily="49" charset="0"/>
              </a:rPr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if (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 != 0) {	</a:t>
            </a:r>
            <a:r>
              <a:rPr lang="en-US" sz="1200" b="1" i="1" dirty="0">
                <a:solidFill>
                  <a:schemeClr val="folHlink"/>
                </a:solidFill>
                <a:latin typeface="Courier New" pitchFamily="49" charset="0"/>
              </a:rPr>
              <a:t>/* Parent */</a:t>
            </a:r>
            <a:r>
              <a:rPr lang="en-US" sz="1200" dirty="0"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printf("parent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PID=%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, child PID = %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d\n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", 	      		  		(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int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getpid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(), (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int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pid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</a:t>
            </a:r>
            <a:b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</a:b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printf("parent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going to sleep (wait)...\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");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= </a:t>
            </a:r>
            <a:r>
              <a:rPr lang="en-US" sz="1200" b="1" dirty="0" err="1">
                <a:solidFill>
                  <a:schemeClr val="folHlink"/>
                </a:solidFill>
                <a:latin typeface="Courier New" pitchFamily="49" charset="0"/>
              </a:rPr>
              <a:t>wait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(&amp;status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printf("returned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child PID=%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, status=0x%x\n",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				(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int)n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, status);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</a:t>
            </a:r>
            <a:r>
              <a:rPr lang="en-US" sz="1200" b="1" dirty="0">
                <a:solidFill>
                  <a:schemeClr val="folHlink"/>
                </a:solidFill>
                <a:latin typeface="Courier New" pitchFamily="49" charset="0"/>
              </a:rPr>
              <a:t>return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0;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} else { 	</a:t>
            </a:r>
            <a:r>
              <a:rPr lang="en-US" sz="1200" b="1" i="1" dirty="0">
                <a:solidFill>
                  <a:schemeClr val="hlink"/>
                </a:solidFill>
                <a:latin typeface="Courier New" pitchFamily="49" charset="0"/>
              </a:rPr>
              <a:t>/* Child */</a:t>
            </a:r>
            <a:r>
              <a:rPr lang="en-US" sz="1200" i="1" dirty="0">
                <a:solidFill>
                  <a:schemeClr val="hlink"/>
                </a:solidFill>
                <a:latin typeface="Courier New" pitchFamily="49" charset="0"/>
              </a:rPr>
              <a:t>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printf("child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PID=%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d\n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", (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int)getpid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());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printf("executing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/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store/bin/whoami\n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");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</a:t>
            </a:r>
            <a:r>
              <a:rPr lang="en-US" sz="1200" b="1" dirty="0" err="1">
                <a:solidFill>
                  <a:schemeClr val="hlink"/>
                </a:solidFill>
                <a:latin typeface="Courier New" pitchFamily="49" charset="0"/>
              </a:rPr>
              <a:t>execve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("/store/bin/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whoami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", NULL, NULL);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</a:t>
            </a:r>
            <a:r>
              <a:rPr lang="en-US" sz="1200" b="1" dirty="0">
                <a:solidFill>
                  <a:schemeClr val="hlink"/>
                </a:solidFill>
                <a:latin typeface="Courier New" pitchFamily="49" charset="0"/>
              </a:rPr>
              <a:t>exit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(0);  	</a:t>
            </a:r>
            <a:r>
              <a:rPr lang="en-US" sz="1200" b="1" i="1" dirty="0">
                <a:solidFill>
                  <a:schemeClr val="hlink"/>
                </a:solidFill>
                <a:latin typeface="Courier New" pitchFamily="49" charset="0"/>
              </a:rPr>
              <a:t>/* Will usually not be executed */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</p:txBody>
      </p:sp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5903913" y="865188"/>
            <a:ext cx="3167062" cy="565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dirty="0"/>
              <a:t>[</a:t>
            </a:r>
            <a:r>
              <a:rPr lang="en-US" sz="1400" dirty="0" err="1"/>
              <a:t>vizzini</a:t>
            </a:r>
            <a:r>
              <a:rPr lang="en-US" sz="1400" dirty="0"/>
              <a:t>] &gt;</a:t>
            </a:r>
            <a:r>
              <a:rPr lang="en-US" sz="1400" b="0" dirty="0"/>
              <a:t> ./</a:t>
            </a:r>
            <a:r>
              <a:rPr lang="en-US" sz="1400" b="0" dirty="0" err="1"/>
              <a:t>testfork</a:t>
            </a:r>
            <a:endParaRPr lang="en-US" sz="1400" b="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PID=2295, child PID=2296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going to sleep (wait)...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child PID=2296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executing /store/bin/</a:t>
            </a:r>
            <a:r>
              <a:rPr lang="en-US" sz="1400" b="0" dirty="0" err="1">
                <a:solidFill>
                  <a:schemeClr val="hlink"/>
                </a:solidFill>
              </a:rPr>
              <a:t>whoami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 err="1">
                <a:solidFill>
                  <a:schemeClr val="hlink"/>
                </a:solidFill>
              </a:rPr>
              <a:t>paalh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returned child PID=2296, status=0x0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br>
              <a:rPr lang="en-US" sz="1400" b="0" dirty="0"/>
            </a:br>
            <a:endParaRPr lang="en-US" sz="1400" b="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dirty="0"/>
              <a:t>[</a:t>
            </a:r>
            <a:r>
              <a:rPr lang="en-US" sz="1400" dirty="0" err="1"/>
              <a:t>vizzini</a:t>
            </a:r>
            <a:r>
              <a:rPr lang="en-US" sz="1400" dirty="0"/>
              <a:t>] &gt;</a:t>
            </a:r>
            <a:r>
              <a:rPr lang="en-US" sz="1400" b="0" dirty="0"/>
              <a:t> ./</a:t>
            </a:r>
            <a:r>
              <a:rPr lang="en-US" sz="1400" b="0" dirty="0" err="1"/>
              <a:t>testfork</a:t>
            </a:r>
            <a:endParaRPr lang="en-US" sz="1400" b="0" dirty="0"/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child PID=2444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hlink"/>
                </a:solidFill>
              </a:rPr>
              <a:t>executing /store/bin/</a:t>
            </a:r>
            <a:r>
              <a:rPr lang="en-US" sz="1400" b="0" dirty="0" err="1">
                <a:solidFill>
                  <a:schemeClr val="hlink"/>
                </a:solidFill>
              </a:rPr>
              <a:t>whoami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PID=2443, child PID=2444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parent going to sleep (wait)...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 err="1">
                <a:solidFill>
                  <a:schemeClr val="hlink"/>
                </a:solidFill>
              </a:rPr>
              <a:t>paalh</a:t>
            </a:r>
            <a:endParaRPr lang="en-US" sz="1400" b="0" dirty="0">
              <a:solidFill>
                <a:schemeClr val="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returned child PID=2444, status=0x0</a:t>
            </a:r>
            <a:br>
              <a:rPr lang="en-US" sz="1400" b="0" dirty="0">
                <a:solidFill>
                  <a:schemeClr val="folHlink"/>
                </a:solidFill>
              </a:rPr>
            </a:b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endParaRPr lang="en-US" sz="1400" b="0" dirty="0">
              <a:solidFill>
                <a:schemeClr val="folHlink"/>
              </a:solidFill>
            </a:endParaRP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Two concurrent processes </a:t>
            </a:r>
          </a:p>
          <a:p>
            <a:pPr marL="342900" indent="-342900" algn="ctr" eaLnBrk="1" hangingPunct="1">
              <a:lnSpc>
                <a:spcPct val="8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None/>
            </a:pPr>
            <a:r>
              <a:rPr lang="en-US" sz="1400" b="0" dirty="0">
                <a:solidFill>
                  <a:schemeClr val="folHlink"/>
                </a:solidFill>
              </a:rPr>
              <a:t>running, </a:t>
            </a:r>
            <a:r>
              <a:rPr lang="en-US" sz="1400" dirty="0">
                <a:solidFill>
                  <a:schemeClr val="folHlink"/>
                </a:solidFill>
              </a:rPr>
              <a:t>scheduled </a:t>
            </a:r>
            <a:r>
              <a:rPr lang="en-US" sz="1400" b="0" dirty="0">
                <a:solidFill>
                  <a:schemeClr val="folHlink"/>
                </a:solidFill>
              </a:rPr>
              <a:t>differently</a:t>
            </a:r>
          </a:p>
        </p:txBody>
      </p:sp>
      <p:sp>
        <p:nvSpPr>
          <p:cNvPr id="1184773" name="AutoShape 5"/>
          <p:cNvSpPr>
            <a:spLocks noChangeArrowheads="1"/>
          </p:cNvSpPr>
          <p:nvPr/>
        </p:nvSpPr>
        <p:spPr bwMode="auto">
          <a:xfrm>
            <a:off x="7129463" y="4375150"/>
            <a:ext cx="574675" cy="1403350"/>
          </a:xfrm>
          <a:prstGeom prst="downArrow">
            <a:avLst>
              <a:gd name="adj1" fmla="val 50000"/>
              <a:gd name="adj2" fmla="val 610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1184774" name="WordArt 6"/>
          <p:cNvSpPr>
            <a:spLocks noChangeArrowheads="1" noChangeShapeType="1" noTextEdit="1"/>
          </p:cNvSpPr>
          <p:nvPr/>
        </p:nvSpPr>
        <p:spPr bwMode="auto">
          <a:xfrm rot="21232513">
            <a:off x="6767513" y="4573230"/>
            <a:ext cx="1695450" cy="9286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SlantDown">
              <a:avLst>
                <a:gd name="adj" fmla="val 6532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nb-NO" sz="3600" kern="10" dirty="0" err="1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Comic Sans MS"/>
              </a:rPr>
              <a:t>Why</a:t>
            </a:r>
            <a:r>
              <a:rPr lang="nb-NO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Comic Sans MS"/>
              </a:rPr>
              <a:t>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8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8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3" grpId="0" animBg="1"/>
      <p:bldP spid="11847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4975"/>
            <a:ext cx="7361238" cy="1462088"/>
          </a:xfrm>
        </p:spPr>
        <p:txBody>
          <a:bodyPr/>
          <a:lstStyle/>
          <a:p>
            <a:r>
              <a:rPr lang="en-US" sz="4800"/>
              <a:t>CPU Scheduling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 </a:t>
            </a:r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8802688" cy="4517811"/>
          </a:xfrm>
        </p:spPr>
        <p:txBody>
          <a:bodyPr/>
          <a:lstStyle/>
          <a:p>
            <a:pPr>
              <a:tabLst>
                <a:tab pos="7181850" algn="l"/>
              </a:tabLst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000FF"/>
                </a:solidFill>
              </a:rPr>
              <a:t>task </a:t>
            </a:r>
            <a:r>
              <a:rPr lang="en-US" sz="2000" dirty="0"/>
              <a:t>is a schedulable entity/something that can run </a:t>
            </a:r>
            <a:br>
              <a:rPr lang="en-US" sz="2000" dirty="0"/>
            </a:br>
            <a:r>
              <a:rPr lang="en-US" sz="1800" dirty="0"/>
              <a:t>(a process/thread executing a job, e.g., </a:t>
            </a:r>
            <a:br>
              <a:rPr lang="en-US" sz="1800" dirty="0"/>
            </a:br>
            <a:r>
              <a:rPr lang="en-US" sz="1800" dirty="0"/>
              <a:t>a packet through the communication system or </a:t>
            </a:r>
            <a:br>
              <a:rPr lang="en-US" sz="1800" dirty="0"/>
            </a:br>
            <a:r>
              <a:rPr lang="en-US" sz="1800" dirty="0"/>
              <a:t>a disk request through the file system) </a:t>
            </a:r>
            <a:br>
              <a:rPr lang="en-US" sz="1800" dirty="0"/>
            </a:br>
            <a:endParaRPr lang="en-US" sz="1800" dirty="0"/>
          </a:p>
          <a:p>
            <a:pPr>
              <a:tabLst>
                <a:tab pos="7181850" algn="l"/>
              </a:tabLst>
            </a:pPr>
            <a:r>
              <a:rPr lang="en-US" sz="2000" dirty="0"/>
              <a:t>In a multi-tasking system, several </a:t>
            </a:r>
            <a:br>
              <a:rPr lang="en-US" sz="2000" dirty="0"/>
            </a:br>
            <a:r>
              <a:rPr lang="en-US" sz="2000" dirty="0"/>
              <a:t>tasks may wish to use a resource </a:t>
            </a:r>
            <a:br>
              <a:rPr lang="en-US" sz="2000" dirty="0"/>
            </a:br>
            <a:r>
              <a:rPr lang="en-US" sz="2000" dirty="0"/>
              <a:t>simultaneously</a:t>
            </a:r>
            <a:br>
              <a:rPr lang="en-US" sz="2000" dirty="0"/>
            </a:br>
            <a:endParaRPr lang="en-US" sz="2000" dirty="0"/>
          </a:p>
          <a:p>
            <a:pPr>
              <a:tabLst>
                <a:tab pos="7181850" algn="l"/>
              </a:tabLst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000FF"/>
                </a:solidFill>
              </a:rPr>
              <a:t>scheduler </a:t>
            </a:r>
            <a:r>
              <a:rPr lang="en-US" sz="2000" dirty="0"/>
              <a:t>decides which task </a:t>
            </a:r>
            <a:br>
              <a:rPr lang="en-US" sz="2000" dirty="0"/>
            </a:br>
            <a:r>
              <a:rPr lang="en-US" sz="2000" dirty="0"/>
              <a:t>that may use the resource, </a:t>
            </a:r>
            <a:br>
              <a:rPr lang="en-US" sz="2000" dirty="0"/>
            </a:br>
            <a:r>
              <a:rPr lang="en-US" sz="2000" dirty="0"/>
              <a:t>i.e., determines order </a:t>
            </a:r>
            <a:br>
              <a:rPr lang="en-US" sz="2000" dirty="0"/>
            </a:br>
            <a:r>
              <a:rPr lang="en-US" sz="2000" dirty="0"/>
              <a:t>by which requests are serviced, </a:t>
            </a:r>
            <a:br>
              <a:rPr lang="en-US" sz="2000" dirty="0"/>
            </a:br>
            <a:r>
              <a:rPr lang="en-US" sz="2000" dirty="0"/>
              <a:t>using a </a:t>
            </a:r>
            <a:r>
              <a:rPr lang="en-US" sz="2000" dirty="0">
                <a:solidFill>
                  <a:srgbClr val="0000FF"/>
                </a:solidFill>
              </a:rPr>
              <a:t>scheduling algorithm</a:t>
            </a:r>
            <a:endParaRPr lang="en-US" sz="2000" dirty="0"/>
          </a:p>
        </p:txBody>
      </p:sp>
      <p:sp>
        <p:nvSpPr>
          <p:cNvPr id="1188868" name="AutoShape 4"/>
          <p:cNvSpPr>
            <a:spLocks noChangeArrowheads="1"/>
          </p:cNvSpPr>
          <p:nvPr/>
        </p:nvSpPr>
        <p:spPr bwMode="auto">
          <a:xfrm>
            <a:off x="6551613" y="3825875"/>
            <a:ext cx="1800225" cy="5937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resource</a:t>
            </a:r>
          </a:p>
        </p:txBody>
      </p:sp>
      <p:sp>
        <p:nvSpPr>
          <p:cNvPr id="1188869" name="Text Box 5"/>
          <p:cNvSpPr txBox="1">
            <a:spLocks noChangeArrowheads="1"/>
          </p:cNvSpPr>
          <p:nvPr/>
        </p:nvSpPr>
        <p:spPr bwMode="auto">
          <a:xfrm>
            <a:off x="6931025" y="1628775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requests</a:t>
            </a:r>
          </a:p>
        </p:txBody>
      </p:sp>
      <p:sp>
        <p:nvSpPr>
          <p:cNvPr id="1188870" name="Line 6"/>
          <p:cNvSpPr>
            <a:spLocks noChangeShapeType="1"/>
          </p:cNvSpPr>
          <p:nvPr/>
        </p:nvSpPr>
        <p:spPr bwMode="auto">
          <a:xfrm>
            <a:off x="7454900" y="1995488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1" name="Line 7"/>
          <p:cNvSpPr>
            <a:spLocks noChangeShapeType="1"/>
          </p:cNvSpPr>
          <p:nvPr/>
        </p:nvSpPr>
        <p:spPr bwMode="auto">
          <a:xfrm>
            <a:off x="7118350" y="1989138"/>
            <a:ext cx="269875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2" name="Line 8"/>
          <p:cNvSpPr>
            <a:spLocks noChangeShapeType="1"/>
          </p:cNvSpPr>
          <p:nvPr/>
        </p:nvSpPr>
        <p:spPr bwMode="auto">
          <a:xfrm flipH="1">
            <a:off x="7523163" y="1995488"/>
            <a:ext cx="269875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3" name="Line 9"/>
          <p:cNvSpPr>
            <a:spLocks noChangeShapeType="1"/>
          </p:cNvSpPr>
          <p:nvPr/>
        </p:nvSpPr>
        <p:spPr bwMode="auto">
          <a:xfrm>
            <a:off x="7478713" y="275431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4" name="Line 10"/>
          <p:cNvSpPr>
            <a:spLocks noChangeShapeType="1"/>
          </p:cNvSpPr>
          <p:nvPr/>
        </p:nvSpPr>
        <p:spPr bwMode="auto">
          <a:xfrm>
            <a:off x="7478713" y="4419600"/>
            <a:ext cx="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8875" name="AutoShape 11"/>
          <p:cNvSpPr>
            <a:spLocks noChangeArrowheads="1"/>
          </p:cNvSpPr>
          <p:nvPr/>
        </p:nvSpPr>
        <p:spPr bwMode="auto">
          <a:xfrm>
            <a:off x="6551613" y="2709863"/>
            <a:ext cx="1800225" cy="449262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2972" y="5779025"/>
            <a:ext cx="9144000" cy="413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b="0" dirty="0"/>
              <a:t>Finally, the </a:t>
            </a:r>
            <a:r>
              <a:rPr lang="en-US" sz="2000" b="0" dirty="0">
                <a:solidFill>
                  <a:srgbClr val="0000FF"/>
                </a:solidFill>
              </a:rPr>
              <a:t>dispatcher</a:t>
            </a:r>
            <a:r>
              <a:rPr lang="en-US" sz="2000" b="0" dirty="0"/>
              <a:t> “moves” the selected process to the CPU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867" grpId="0" build="p"/>
      <p:bldP spid="1188868" grpId="0" animBg="1"/>
      <p:bldP spid="1188869" grpId="0"/>
      <p:bldP spid="1188870" grpId="0" animBg="1"/>
      <p:bldP spid="1188871" grpId="0" animBg="1"/>
      <p:bldP spid="1188872" grpId="0" animBg="1"/>
      <p:bldP spid="1188873" grpId="0" animBg="1"/>
      <p:bldP spid="1188874" grpId="0" animBg="1"/>
      <p:bldP spid="1188875" grpId="0" animBg="1"/>
      <p:bldP spid="1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Spend Time on Scheduling?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730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Scheduling is complex and takes time – RT </a:t>
            </a:r>
            <a:r>
              <a:rPr lang="en-US" sz="2000" dirty="0" err="1"/>
              <a:t>vs</a:t>
            </a:r>
            <a:r>
              <a:rPr lang="en-US" sz="2000" dirty="0"/>
              <a:t> NRT example </a:t>
            </a:r>
            <a:r>
              <a:rPr lang="en-US" sz="1200" dirty="0"/>
              <a:t>(support priorities or not…) </a:t>
            </a:r>
            <a:br>
              <a:rPr lang="en-US" sz="1200" dirty="0"/>
            </a:br>
            <a:endParaRPr lang="en-US" sz="2000" dirty="0"/>
          </a:p>
        </p:txBody>
      </p:sp>
      <p:pic>
        <p:nvPicPr>
          <p:cNvPr id="69" name="fart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9453" y="1378283"/>
            <a:ext cx="6852051" cy="5139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080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120115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Spend Time on Scheduling?</a:t>
            </a:r>
            <a:endParaRPr lang="en-US" sz="2800" dirty="0"/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5617882"/>
            <a:ext cx="8950325" cy="846418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2000" dirty="0"/>
              <a:t>Bursts of CPU usage alternate with periods of I/O wait</a:t>
            </a:r>
          </a:p>
        </p:txBody>
      </p:sp>
      <p:pic>
        <p:nvPicPr>
          <p:cNvPr id="1201156" name="Picture 4" descr="2-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613" y="2422525"/>
            <a:ext cx="7435850" cy="298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1157" name="Rectangle 5"/>
          <p:cNvSpPr>
            <a:spLocks noChangeArrowheads="1"/>
          </p:cNvSpPr>
          <p:nvPr/>
        </p:nvSpPr>
        <p:spPr bwMode="auto">
          <a:xfrm>
            <a:off x="395288" y="944563"/>
            <a:ext cx="845820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400" b="0" dirty="0"/>
              <a:t>Optimize the system to the given goals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800" b="0" dirty="0"/>
              <a:t>e.g., CPU utilization, throughput, response time, fairness, …</a:t>
            </a:r>
          </a:p>
        </p:txBody>
      </p:sp>
      <p:sp>
        <p:nvSpPr>
          <p:cNvPr id="1201158" name="Rectangle 6"/>
          <p:cNvSpPr>
            <a:spLocks noChangeArrowheads="1"/>
          </p:cNvSpPr>
          <p:nvPr/>
        </p:nvSpPr>
        <p:spPr bwMode="auto">
          <a:xfrm>
            <a:off x="395288" y="1881188"/>
            <a:ext cx="8458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400" b="0" dirty="0"/>
              <a:t>Example: CPU-bound vs. I/O-bound Processes: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155" grpId="0" build="p"/>
      <p:bldP spid="12011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44563"/>
            <a:ext cx="8893175" cy="54435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Example: CPU-bound vs. I/O-bound processes (cont.) – observations: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schedule all </a:t>
            </a:r>
            <a:r>
              <a:rPr lang="en-US" sz="1800" dirty="0">
                <a:solidFill>
                  <a:srgbClr val="3366FF"/>
                </a:solidFill>
              </a:rPr>
              <a:t>CPU-bound </a:t>
            </a:r>
            <a:r>
              <a:rPr lang="en-US" sz="1800" dirty="0"/>
              <a:t>processes first, then </a:t>
            </a:r>
            <a:r>
              <a:rPr lang="en-US" sz="1800" dirty="0">
                <a:solidFill>
                  <a:srgbClr val="FF0000"/>
                </a:solidFill>
              </a:rPr>
              <a:t>I/O-bound</a:t>
            </a:r>
            <a:br>
              <a:rPr lang="en-US" sz="1800" dirty="0">
                <a:solidFill>
                  <a:srgbClr val="FF5050"/>
                </a:solidFill>
              </a:rPr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schedule all </a:t>
            </a:r>
            <a:r>
              <a:rPr lang="en-US" sz="1800" dirty="0">
                <a:solidFill>
                  <a:srgbClr val="FF0000"/>
                </a:solidFill>
              </a:rPr>
              <a:t>I/O-bound </a:t>
            </a:r>
            <a:r>
              <a:rPr lang="en-US" sz="1800" dirty="0"/>
              <a:t>processes first, then </a:t>
            </a:r>
            <a:r>
              <a:rPr lang="en-US" sz="1800" dirty="0">
                <a:solidFill>
                  <a:srgbClr val="3366FF"/>
                </a:solidFill>
              </a:rPr>
              <a:t>CPU-bound</a:t>
            </a:r>
            <a:r>
              <a:rPr lang="en-US" sz="1800" dirty="0"/>
              <a:t>?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possible solution: </a:t>
            </a:r>
            <a:br>
              <a:rPr lang="en-US" sz="1800" dirty="0"/>
            </a:br>
            <a:r>
              <a:rPr lang="en-US" sz="1800" dirty="0"/>
              <a:t>mix of CPU-bound and I/O-bound: overlap slow I/O devices with fast CPU</a:t>
            </a:r>
          </a:p>
        </p:txBody>
      </p:sp>
      <p:grpSp>
        <p:nvGrpSpPr>
          <p:cNvPr id="1203204" name="Group 4"/>
          <p:cNvGrpSpPr>
            <a:grpSpLocks/>
          </p:cNvGrpSpPr>
          <p:nvPr/>
        </p:nvGrpSpPr>
        <p:grpSpPr bwMode="auto">
          <a:xfrm>
            <a:off x="1981200" y="3968750"/>
            <a:ext cx="1439863" cy="576263"/>
            <a:chOff x="930" y="1253"/>
            <a:chExt cx="907" cy="363"/>
          </a:xfrm>
        </p:grpSpPr>
        <p:sp>
          <p:nvSpPr>
            <p:cNvPr id="1203205" name="AutoShape 5"/>
            <p:cNvSpPr>
              <a:spLocks noChangeArrowheads="1"/>
            </p:cNvSpPr>
            <p:nvPr/>
          </p:nvSpPr>
          <p:spPr bwMode="auto">
            <a:xfrm>
              <a:off x="930" y="1253"/>
              <a:ext cx="907" cy="363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nb-NO"/>
            </a:p>
          </p:txBody>
        </p:sp>
        <p:sp>
          <p:nvSpPr>
            <p:cNvPr id="1203206" name="Text Box 6"/>
            <p:cNvSpPr txBox="1">
              <a:spLocks noChangeArrowheads="1"/>
            </p:cNvSpPr>
            <p:nvPr/>
          </p:nvSpPr>
          <p:spPr bwMode="auto">
            <a:xfrm>
              <a:off x="1210" y="1323"/>
              <a:ext cx="3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CPU</a:t>
              </a:r>
            </a:p>
          </p:txBody>
        </p:sp>
      </p:grpSp>
      <p:grpSp>
        <p:nvGrpSpPr>
          <p:cNvPr id="1203207" name="Group 7"/>
          <p:cNvGrpSpPr>
            <a:grpSpLocks/>
          </p:cNvGrpSpPr>
          <p:nvPr/>
        </p:nvGrpSpPr>
        <p:grpSpPr bwMode="auto">
          <a:xfrm>
            <a:off x="5508625" y="3968750"/>
            <a:ext cx="1439863" cy="576263"/>
            <a:chOff x="930" y="1253"/>
            <a:chExt cx="907" cy="363"/>
          </a:xfrm>
        </p:grpSpPr>
        <p:sp>
          <p:nvSpPr>
            <p:cNvPr id="1203208" name="AutoShape 8"/>
            <p:cNvSpPr>
              <a:spLocks noChangeArrowheads="1"/>
            </p:cNvSpPr>
            <p:nvPr/>
          </p:nvSpPr>
          <p:spPr bwMode="auto">
            <a:xfrm>
              <a:off x="930" y="1253"/>
              <a:ext cx="907" cy="363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nb-NO"/>
            </a:p>
          </p:txBody>
        </p:sp>
        <p:sp>
          <p:nvSpPr>
            <p:cNvPr id="1203209" name="Text Box 9"/>
            <p:cNvSpPr txBox="1">
              <a:spLocks noChangeArrowheads="1"/>
            </p:cNvSpPr>
            <p:nvPr/>
          </p:nvSpPr>
          <p:spPr bwMode="auto">
            <a:xfrm>
              <a:off x="1186" y="1323"/>
              <a:ext cx="39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DISK</a:t>
              </a:r>
            </a:p>
          </p:txBody>
        </p:sp>
      </p:grpSp>
      <p:sp>
        <p:nvSpPr>
          <p:cNvPr id="1203210" name="Rectangle 10"/>
          <p:cNvSpPr>
            <a:spLocks noChangeArrowheads="1"/>
          </p:cNvSpPr>
          <p:nvPr/>
        </p:nvSpPr>
        <p:spPr bwMode="auto">
          <a:xfrm>
            <a:off x="3708400" y="2600325"/>
            <a:ext cx="142875" cy="1444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2" name="Rectangle 12"/>
          <p:cNvSpPr>
            <a:spLocks noChangeArrowheads="1"/>
          </p:cNvSpPr>
          <p:nvPr/>
        </p:nvSpPr>
        <p:spPr bwMode="auto">
          <a:xfrm>
            <a:off x="3708400" y="27447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3" name="Rectangle 13"/>
          <p:cNvSpPr>
            <a:spLocks noChangeArrowheads="1"/>
          </p:cNvSpPr>
          <p:nvPr/>
        </p:nvSpPr>
        <p:spPr bwMode="auto">
          <a:xfrm>
            <a:off x="3924300" y="27447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5" name="Rectangle 15"/>
          <p:cNvSpPr>
            <a:spLocks noChangeArrowheads="1"/>
          </p:cNvSpPr>
          <p:nvPr/>
        </p:nvSpPr>
        <p:spPr bwMode="auto">
          <a:xfrm>
            <a:off x="3779838" y="2816225"/>
            <a:ext cx="142875" cy="1444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6" name="Rectangle 16"/>
          <p:cNvSpPr>
            <a:spLocks noChangeArrowheads="1"/>
          </p:cNvSpPr>
          <p:nvPr/>
        </p:nvSpPr>
        <p:spPr bwMode="auto">
          <a:xfrm>
            <a:off x="3922713" y="2889250"/>
            <a:ext cx="142875" cy="1444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7" name="Rectangle 17"/>
          <p:cNvSpPr>
            <a:spLocks noChangeArrowheads="1"/>
          </p:cNvSpPr>
          <p:nvPr/>
        </p:nvSpPr>
        <p:spPr bwMode="auto">
          <a:xfrm>
            <a:off x="3779838" y="29606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8" name="Rectangle 18"/>
          <p:cNvSpPr>
            <a:spLocks noChangeArrowheads="1"/>
          </p:cNvSpPr>
          <p:nvPr/>
        </p:nvSpPr>
        <p:spPr bwMode="auto">
          <a:xfrm>
            <a:off x="3995738" y="29606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19" name="Rectangle 19"/>
          <p:cNvSpPr>
            <a:spLocks noChangeArrowheads="1"/>
          </p:cNvSpPr>
          <p:nvPr/>
        </p:nvSpPr>
        <p:spPr bwMode="auto">
          <a:xfrm>
            <a:off x="3922713" y="2744788"/>
            <a:ext cx="142875" cy="1444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0" name="Rectangle 20"/>
          <p:cNvSpPr>
            <a:spLocks noChangeArrowheads="1"/>
          </p:cNvSpPr>
          <p:nvPr/>
        </p:nvSpPr>
        <p:spPr bwMode="auto">
          <a:xfrm>
            <a:off x="4502150" y="2600325"/>
            <a:ext cx="142875" cy="144463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2" name="Rectangle 22"/>
          <p:cNvSpPr>
            <a:spLocks noChangeArrowheads="1"/>
          </p:cNvSpPr>
          <p:nvPr/>
        </p:nvSpPr>
        <p:spPr bwMode="auto">
          <a:xfrm>
            <a:off x="4502150" y="27447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3" name="Rectangle 23"/>
          <p:cNvSpPr>
            <a:spLocks noChangeArrowheads="1"/>
          </p:cNvSpPr>
          <p:nvPr/>
        </p:nvSpPr>
        <p:spPr bwMode="auto">
          <a:xfrm>
            <a:off x="4718050" y="27447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5" name="Rectangle 25"/>
          <p:cNvSpPr>
            <a:spLocks noChangeArrowheads="1"/>
          </p:cNvSpPr>
          <p:nvPr/>
        </p:nvSpPr>
        <p:spPr bwMode="auto">
          <a:xfrm>
            <a:off x="4573588" y="2816225"/>
            <a:ext cx="142875" cy="144463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6" name="Rectangle 26"/>
          <p:cNvSpPr>
            <a:spLocks noChangeArrowheads="1"/>
          </p:cNvSpPr>
          <p:nvPr/>
        </p:nvSpPr>
        <p:spPr bwMode="auto">
          <a:xfrm>
            <a:off x="4716463" y="2889250"/>
            <a:ext cx="142875" cy="144463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7" name="Rectangle 27"/>
          <p:cNvSpPr>
            <a:spLocks noChangeArrowheads="1"/>
          </p:cNvSpPr>
          <p:nvPr/>
        </p:nvSpPr>
        <p:spPr bwMode="auto">
          <a:xfrm>
            <a:off x="4573588" y="29606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8" name="Rectangle 28"/>
          <p:cNvSpPr>
            <a:spLocks noChangeArrowheads="1"/>
          </p:cNvSpPr>
          <p:nvPr/>
        </p:nvSpPr>
        <p:spPr bwMode="auto">
          <a:xfrm>
            <a:off x="4789488" y="29606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sp>
        <p:nvSpPr>
          <p:cNvPr id="1203229" name="Rectangle 29"/>
          <p:cNvSpPr>
            <a:spLocks noChangeArrowheads="1"/>
          </p:cNvSpPr>
          <p:nvPr/>
        </p:nvSpPr>
        <p:spPr bwMode="auto">
          <a:xfrm>
            <a:off x="4716463" y="2744788"/>
            <a:ext cx="142875" cy="144462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b-NO"/>
          </a:p>
        </p:txBody>
      </p:sp>
      <p:pic>
        <p:nvPicPr>
          <p:cNvPr id="1203230" name="Picture 30" descr="kireclet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3503" y="2001838"/>
            <a:ext cx="1936750" cy="142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03231" name="Picture 31" descr="kireclet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7518" y="2001838"/>
            <a:ext cx="1936750" cy="142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03232" name="Picture 32" descr="j017813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7423" y="2276475"/>
            <a:ext cx="11430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03233" name="Picture 33" descr="j017813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0383" y="2276475"/>
            <a:ext cx="11430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3235" name="Rectangle 3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Why Spend Time on Scheduling?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48" dur="1000" fill="hold"/>
                                        <p:tgtEl>
                                          <p:spTgt spid="1203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0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0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203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61" dur="1000" fill="hold"/>
                                        <p:tgtEl>
                                          <p:spTgt spid="1203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203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68" dur="1000" fill="hold"/>
                                        <p:tgtEl>
                                          <p:spTgt spid="1203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203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75" dur="1000" fill="hold"/>
                                        <p:tgtEl>
                                          <p:spTgt spid="1203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203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82" dur="1000" fill="hold"/>
                                        <p:tgtEl>
                                          <p:spTgt spid="1203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203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89" dur="1000" fill="hold"/>
                                        <p:tgtEl>
                                          <p:spTgt spid="1203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203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96" dur="1000" fill="hold"/>
                                        <p:tgtEl>
                                          <p:spTgt spid="1203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9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203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712 0.07471 0.01423 0.14966 -0.00243 0.18621 C -0.0191 0.22276 -0.05955 0.22137 -0.1 0.21998 " pathEditMode="relative" ptsTypes="aaA">
                                      <p:cBhvr>
                                        <p:cTn id="103" dur="1000" fill="hold"/>
                                        <p:tgtEl>
                                          <p:spTgt spid="1203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0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203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03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1203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203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23" dur="500" fill="hold"/>
                                        <p:tgtEl>
                                          <p:spTgt spid="1203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203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30" dur="500" fill="hold"/>
                                        <p:tgtEl>
                                          <p:spTgt spid="1203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203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37" dur="500" fill="hold"/>
                                        <p:tgtEl>
                                          <p:spTgt spid="1203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203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44" dur="500" fill="hold"/>
                                        <p:tgtEl>
                                          <p:spTgt spid="1203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03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51" dur="500" fill="hold"/>
                                        <p:tgtEl>
                                          <p:spTgt spid="1203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3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203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58" dur="500" fill="hold"/>
                                        <p:tgtEl>
                                          <p:spTgt spid="1203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60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203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6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65" dur="500" fill="hold"/>
                                        <p:tgtEl>
                                          <p:spTgt spid="1203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67" presetID="10" presetClass="exit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203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7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0087 0.04904 0.00191 0.09831 -0.03125 0.12376 C -0.06441 0.1492 -0.16666 0.13717 -0.19878 0.15267 C -0.2309 0.16817 -0.28454 0.20749 -0.22395 0.21675 C -0.16336 0.226 0.00087 0.21744 0.16511 0.20888 " pathEditMode="relative" ptsTypes="aaaaA">
                                      <p:cBhvr>
                                        <p:cTn id="172" dur="500" fill="hold"/>
                                        <p:tgtEl>
                                          <p:spTgt spid="1203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7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203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203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3203" grpId="0" build="p" bldLvl="2"/>
      <p:bldP spid="1203210" grpId="0" uiExpand="1" animBg="1"/>
      <p:bldP spid="1203210" grpId="1" uiExpand="1" animBg="1"/>
      <p:bldP spid="1203210" grpId="2" uiExpand="1" animBg="1"/>
      <p:bldP spid="1203212" grpId="0" uiExpand="1" animBg="1"/>
      <p:bldP spid="1203212" grpId="1" uiExpand="1" animBg="1"/>
      <p:bldP spid="1203212" grpId="2" uiExpand="1" animBg="1"/>
      <p:bldP spid="1203213" grpId="0" uiExpand="1" animBg="1"/>
      <p:bldP spid="1203213" grpId="1" uiExpand="1" animBg="1"/>
      <p:bldP spid="1203213" grpId="2" uiExpand="1" animBg="1"/>
      <p:bldP spid="1203215" grpId="0" uiExpand="1" animBg="1"/>
      <p:bldP spid="1203215" grpId="1" uiExpand="1" animBg="1"/>
      <p:bldP spid="1203215" grpId="2" uiExpand="1" animBg="1"/>
      <p:bldP spid="1203216" grpId="0" uiExpand="1" animBg="1"/>
      <p:bldP spid="1203216" grpId="1" uiExpand="1" animBg="1"/>
      <p:bldP spid="1203216" grpId="2" uiExpand="1" animBg="1"/>
      <p:bldP spid="1203217" grpId="0" uiExpand="1" animBg="1"/>
      <p:bldP spid="1203217" grpId="1" uiExpand="1" animBg="1"/>
      <p:bldP spid="1203217" grpId="2" uiExpand="1" animBg="1"/>
      <p:bldP spid="1203218" grpId="0" animBg="1"/>
      <p:bldP spid="1203218" grpId="1" animBg="1"/>
      <p:bldP spid="1203218" grpId="2" animBg="1"/>
      <p:bldP spid="1203219" grpId="0" uiExpand="1" animBg="1"/>
      <p:bldP spid="1203219" grpId="1" uiExpand="1" animBg="1"/>
      <p:bldP spid="1203219" grpId="2" uiExpand="1" animBg="1"/>
      <p:bldP spid="1203220" grpId="0" uiExpand="1" animBg="1"/>
      <p:bldP spid="1203220" grpId="1" uiExpand="1" animBg="1"/>
      <p:bldP spid="1203220" grpId="2" uiExpand="1" animBg="1"/>
      <p:bldP spid="1203222" grpId="0" uiExpand="1" animBg="1"/>
      <p:bldP spid="1203222" grpId="1" uiExpand="1" animBg="1"/>
      <p:bldP spid="1203222" grpId="2" uiExpand="1" animBg="1"/>
      <p:bldP spid="1203223" grpId="0" uiExpand="1" animBg="1"/>
      <p:bldP spid="1203223" grpId="1" uiExpand="1" animBg="1"/>
      <p:bldP spid="1203223" grpId="2" uiExpand="1" animBg="1"/>
      <p:bldP spid="1203225" grpId="0" uiExpand="1" animBg="1"/>
      <p:bldP spid="1203225" grpId="1" uiExpand="1" animBg="1"/>
      <p:bldP spid="1203225" grpId="2" uiExpand="1" animBg="1"/>
      <p:bldP spid="1203226" grpId="0" uiExpand="1" animBg="1"/>
      <p:bldP spid="1203226" grpId="1" uiExpand="1" animBg="1"/>
      <p:bldP spid="1203226" grpId="2" uiExpand="1" animBg="1"/>
      <p:bldP spid="1203227" grpId="0" uiExpand="1" animBg="1"/>
      <p:bldP spid="1203227" grpId="1" uiExpand="1" animBg="1"/>
      <p:bldP spid="1203227" grpId="2" uiExpand="1" animBg="1"/>
      <p:bldP spid="1203228" grpId="0" uiExpand="1" animBg="1"/>
      <p:bldP spid="1203228" grpId="1" uiExpand="1" animBg="1"/>
      <p:bldP spid="1203228" grpId="2" animBg="1"/>
      <p:bldP spid="1203229" grpId="0" uiExpand="1" animBg="1"/>
      <p:bldP spid="1203229" grpId="1" animBg="1"/>
      <p:bldP spid="1203229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Algorithms Exist</a:t>
            </a:r>
          </a:p>
        </p:txBody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First In First Out (FIFO) </a:t>
            </a:r>
          </a:p>
          <a:p>
            <a:r>
              <a:rPr lang="en-US" sz="2000" dirty="0"/>
              <a:t>Round-Robin (RR)</a:t>
            </a:r>
          </a:p>
          <a:p>
            <a:r>
              <a:rPr lang="en-US" sz="2000" dirty="0"/>
              <a:t>Shortest Job First</a:t>
            </a:r>
          </a:p>
          <a:p>
            <a:r>
              <a:rPr lang="en-US" sz="2000" dirty="0"/>
              <a:t>Shortest Time to Completion First </a:t>
            </a:r>
          </a:p>
          <a:p>
            <a:r>
              <a:rPr lang="en-US" sz="2000" dirty="0"/>
              <a:t>Shortest Remaining Time to Completion First  </a:t>
            </a:r>
            <a:r>
              <a:rPr lang="en-US" sz="1200" dirty="0"/>
              <a:t>(a.k.a. Shortest Remaining Time First)</a:t>
            </a:r>
            <a:endParaRPr lang="en-US" sz="2000" dirty="0"/>
          </a:p>
          <a:p>
            <a:r>
              <a:rPr lang="en-US" sz="2000" dirty="0"/>
              <a:t>Lottery</a:t>
            </a:r>
          </a:p>
          <a:p>
            <a:r>
              <a:rPr lang="en-US" sz="2000" dirty="0"/>
              <a:t>Fair Queuing</a:t>
            </a:r>
          </a:p>
          <a:p>
            <a:r>
              <a:rPr lang="en-US" sz="2000" dirty="0"/>
              <a:t>…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47735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FIFO and Shortest Job First (SFJ)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FIFO: First in, First Out </a:t>
            </a:r>
          </a:p>
          <a:p>
            <a:r>
              <a:rPr lang="en-US" sz="1800" dirty="0"/>
              <a:t>SFJ: Select first tasks with </a:t>
            </a:r>
            <a:r>
              <a:rPr lang="en-US" sz="1800" i="1" dirty="0"/>
              <a:t>shortest processing requirement (completion time)</a:t>
            </a:r>
            <a:br>
              <a:rPr lang="en-US" sz="1800" i="1" dirty="0"/>
            </a:br>
            <a:endParaRPr lang="en-US" sz="1800" i="1" dirty="0"/>
          </a:p>
          <a:p>
            <a:r>
              <a:rPr lang="en-US" sz="1800" dirty="0"/>
              <a:t>Example: Arrival </a:t>
            </a:r>
            <a:r>
              <a:rPr lang="en-US" sz="1800" dirty="0" err="1"/>
              <a:t>order:processing</a:t>
            </a:r>
            <a:r>
              <a:rPr lang="en-US" sz="1800" dirty="0"/>
              <a:t> requirement - A:8, B:2, C:4</a:t>
            </a:r>
            <a:br>
              <a:rPr lang="en-US" sz="1800" dirty="0"/>
            </a:br>
            <a:endParaRPr lang="en-US" sz="1800" dirty="0"/>
          </a:p>
          <a:p>
            <a:pPr lvl="1"/>
            <a:r>
              <a:rPr lang="en-US" sz="1600" dirty="0"/>
              <a:t>FIFO:</a:t>
            </a:r>
            <a:br>
              <a:rPr lang="en-US" sz="1600" dirty="0"/>
            </a:br>
            <a:endParaRPr lang="en-US" sz="1600" dirty="0"/>
          </a:p>
          <a:p>
            <a:pPr lvl="2"/>
            <a:r>
              <a:rPr lang="en-US" sz="1200" dirty="0"/>
              <a:t>Average wait time: 6</a:t>
            </a:r>
          </a:p>
          <a:p>
            <a:pPr lvl="2"/>
            <a:r>
              <a:rPr lang="en-US" sz="1200" dirty="0"/>
              <a:t>Average finishing time: 10,67 </a:t>
            </a:r>
            <a:br>
              <a:rPr lang="en-US" sz="1200" dirty="0"/>
            </a:br>
            <a:endParaRPr lang="en-US" sz="1200" dirty="0"/>
          </a:p>
          <a:p>
            <a:pPr lvl="2"/>
            <a:r>
              <a:rPr lang="en-US" sz="1200" dirty="0">
                <a:solidFill>
                  <a:srgbClr val="008000"/>
                </a:solidFill>
              </a:rPr>
              <a:t>simple</a:t>
            </a:r>
          </a:p>
          <a:p>
            <a:pPr lvl="2"/>
            <a:r>
              <a:rPr lang="en-US" sz="1200" dirty="0">
                <a:solidFill>
                  <a:srgbClr val="008000"/>
                </a:solidFill>
              </a:rPr>
              <a:t>f</a:t>
            </a:r>
            <a:r>
              <a:rPr lang="en-US" sz="1200" dirty="0">
                <a:solidFill>
                  <a:srgbClr val="FF0000"/>
                </a:solidFill>
              </a:rPr>
              <a:t>a</a:t>
            </a:r>
            <a:r>
              <a:rPr lang="en-US" sz="1200" dirty="0">
                <a:solidFill>
                  <a:srgbClr val="008000"/>
                </a:solidFill>
              </a:rPr>
              <a:t>i</a:t>
            </a:r>
            <a:r>
              <a:rPr lang="en-US" sz="1200" dirty="0">
                <a:solidFill>
                  <a:srgbClr val="FF0000"/>
                </a:solidFill>
              </a:rPr>
              <a:t>r</a:t>
            </a:r>
            <a:r>
              <a:rPr lang="en-US" sz="1200" dirty="0">
                <a:solidFill>
                  <a:srgbClr val="008000"/>
                </a:solidFill>
              </a:rPr>
              <a:t>?</a:t>
            </a:r>
          </a:p>
          <a:p>
            <a:pPr lvl="2"/>
            <a:r>
              <a:rPr lang="en-US" sz="1200" dirty="0">
                <a:solidFill>
                  <a:srgbClr val="FF0000"/>
                </a:solidFill>
              </a:rPr>
              <a:t>long waiting and finishing times</a:t>
            </a:r>
            <a:br>
              <a:rPr lang="en-US" sz="1200" dirty="0"/>
            </a:br>
            <a:endParaRPr lang="en-US" sz="1200" dirty="0"/>
          </a:p>
          <a:p>
            <a:pPr lvl="1"/>
            <a:r>
              <a:rPr lang="en-US" sz="1600" dirty="0"/>
              <a:t>SJF: </a:t>
            </a:r>
            <a:br>
              <a:rPr lang="en-US" sz="1600" dirty="0"/>
            </a:br>
            <a:endParaRPr lang="en-US" sz="1600" dirty="0"/>
          </a:p>
          <a:p>
            <a:pPr lvl="2"/>
            <a:r>
              <a:rPr lang="en-US" sz="1200" dirty="0"/>
              <a:t>Average wait time: 2,67</a:t>
            </a:r>
          </a:p>
          <a:p>
            <a:pPr lvl="2"/>
            <a:r>
              <a:rPr lang="en-US" sz="1200" dirty="0"/>
              <a:t>Average finish time: 7,33</a:t>
            </a:r>
            <a:br>
              <a:rPr lang="en-US" sz="1200" dirty="0"/>
            </a:br>
            <a:r>
              <a:rPr lang="en-US" sz="1200" dirty="0"/>
              <a:t> </a:t>
            </a:r>
          </a:p>
          <a:p>
            <a:pPr lvl="2"/>
            <a:r>
              <a:rPr lang="en-US" sz="1200" dirty="0">
                <a:solidFill>
                  <a:srgbClr val="008000"/>
                </a:solidFill>
              </a:rPr>
              <a:t>simple</a:t>
            </a:r>
          </a:p>
          <a:p>
            <a:pPr lvl="2"/>
            <a:r>
              <a:rPr lang="en-US" sz="1200" dirty="0">
                <a:solidFill>
                  <a:srgbClr val="008000"/>
                </a:solidFill>
              </a:rPr>
              <a:t>better average times compared to FIFO</a:t>
            </a:r>
          </a:p>
          <a:p>
            <a:pPr lvl="2"/>
            <a:r>
              <a:rPr lang="en-US" sz="1200" dirty="0">
                <a:solidFill>
                  <a:srgbClr val="FF0000"/>
                </a:solidFill>
              </a:rPr>
              <a:t>hard to determine processing requirement</a:t>
            </a:r>
          </a:p>
          <a:p>
            <a:pPr lvl="2"/>
            <a:r>
              <a:rPr lang="en-US" sz="1200" dirty="0">
                <a:solidFill>
                  <a:srgbClr val="FF0000"/>
                </a:solidFill>
              </a:rPr>
              <a:t>potentially huge finishing times and starvation (new shorter jobs arrive)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58257" y="2487612"/>
            <a:ext cx="1133489" cy="36190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A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140057" y="2487612"/>
            <a:ext cx="566745" cy="36190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0" dirty="0"/>
              <a:t>C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806177" y="2487612"/>
            <a:ext cx="321411" cy="36190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0" dirty="0"/>
              <a:t>B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94380"/>
              </p:ext>
            </p:extLst>
          </p:nvPr>
        </p:nvGraphicFramePr>
        <p:xfrm>
          <a:off x="4943259" y="2467603"/>
          <a:ext cx="2781248" cy="118500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6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0604">
                <a:tc>
                  <a:txBody>
                    <a:bodyPr/>
                    <a:lstStyle/>
                    <a:p>
                      <a:endParaRPr lang="en-US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0" dirty="0"/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0" dirty="0"/>
                        <a:t>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0" dirty="0"/>
                        <a:t>Finish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604"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604"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04"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833004"/>
              </p:ext>
            </p:extLst>
          </p:nvPr>
        </p:nvGraphicFramePr>
        <p:xfrm>
          <a:off x="4917240" y="4467333"/>
          <a:ext cx="2781248" cy="118500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6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0604">
                <a:tc>
                  <a:txBody>
                    <a:bodyPr/>
                    <a:lstStyle/>
                    <a:p>
                      <a:endParaRPr lang="en-US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0" dirty="0"/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0" dirty="0"/>
                        <a:t>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0" dirty="0"/>
                        <a:t>Finish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604"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604"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04"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Rectangle 14"/>
          <p:cNvSpPr/>
          <p:nvPr/>
        </p:nvSpPr>
        <p:spPr bwMode="auto">
          <a:xfrm>
            <a:off x="2555821" y="4476858"/>
            <a:ext cx="1133489" cy="36190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1973330" y="4476858"/>
            <a:ext cx="566745" cy="36190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0" dirty="0"/>
              <a:t>C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636173" y="4476858"/>
            <a:ext cx="321411" cy="36190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0" dirty="0"/>
              <a:t>B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3039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FIFO and Round Robin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20320" y="866775"/>
            <a:ext cx="4608513" cy="5648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chemeClr val="folHlink"/>
                </a:solidFill>
              </a:rPr>
              <a:t>FIFO</a:t>
            </a:r>
            <a:r>
              <a:rPr lang="en-US" sz="2400" dirty="0"/>
              <a:t>: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r>
              <a:rPr lang="en-US" sz="2000" dirty="0"/>
              <a:t>Run</a:t>
            </a:r>
          </a:p>
          <a:p>
            <a:pPr lvl="1"/>
            <a:r>
              <a:rPr lang="en-US" sz="1800" dirty="0"/>
              <a:t>to completion (old days)</a:t>
            </a:r>
          </a:p>
          <a:p>
            <a:pPr lvl="1"/>
            <a:r>
              <a:rPr lang="en-US" sz="1800" dirty="0"/>
              <a:t>until blocked, yield or exit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Advantages</a:t>
            </a:r>
          </a:p>
          <a:p>
            <a:pPr lvl="1"/>
            <a:r>
              <a:rPr lang="en-US" sz="1800" dirty="0"/>
              <a:t>simple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Disadvantage</a:t>
            </a:r>
          </a:p>
          <a:p>
            <a:pPr lvl="1"/>
            <a:r>
              <a:rPr lang="en-US" sz="1600" dirty="0"/>
              <a:t>long waiting times</a:t>
            </a:r>
          </a:p>
        </p:txBody>
      </p:sp>
      <p:sp>
        <p:nvSpPr>
          <p:cNvPr id="1207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11529" y="876935"/>
            <a:ext cx="4403591" cy="5648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chemeClr val="folHlink"/>
                </a:solidFill>
              </a:rPr>
              <a:t>Round-Robin (RR)</a:t>
            </a:r>
            <a:r>
              <a:rPr lang="en-US" sz="2400" dirty="0"/>
              <a:t>: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r>
              <a:rPr lang="en-US" sz="2000" dirty="0"/>
              <a:t>FIFO queue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Each process runs a given time</a:t>
            </a:r>
          </a:p>
          <a:p>
            <a:pPr lvl="1"/>
            <a:r>
              <a:rPr lang="en-US" sz="1800" dirty="0"/>
              <a:t>each process gets 1/n of the CPU </a:t>
            </a:r>
            <a:br>
              <a:rPr lang="en-US" sz="1800" dirty="0"/>
            </a:br>
            <a:r>
              <a:rPr lang="en-US" sz="1800" dirty="0"/>
              <a:t>in max t time units per round</a:t>
            </a:r>
          </a:p>
          <a:p>
            <a:pPr lvl="1"/>
            <a:r>
              <a:rPr lang="en-US" sz="1800" dirty="0"/>
              <a:t>the preempted process is put back </a:t>
            </a:r>
            <a:br>
              <a:rPr lang="en-US" sz="1800" dirty="0"/>
            </a:br>
            <a:r>
              <a:rPr lang="en-US" sz="1800" dirty="0"/>
              <a:t>in the queue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557" t="46963" r="12888" b="40592"/>
          <a:stretch/>
        </p:blipFill>
        <p:spPr>
          <a:xfrm>
            <a:off x="4907280" y="1361204"/>
            <a:ext cx="2895600" cy="5142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4557" t="75704" r="12888" b="11259"/>
          <a:stretch/>
        </p:blipFill>
        <p:spPr>
          <a:xfrm>
            <a:off x="60960" y="1361204"/>
            <a:ext cx="2895600" cy="538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12738" y="187325"/>
            <a:ext cx="8797925" cy="468313"/>
          </a:xfrm>
          <a:noFill/>
          <a:ln/>
        </p:spPr>
        <p:txBody>
          <a:bodyPr lIns="92075" tIns="46038" rIns="92075" bIns="46038" anchor="ctr"/>
          <a:lstStyle/>
          <a:p>
            <a:r>
              <a:rPr lang="en-US"/>
              <a:t>FIFO and Round Robin</a:t>
            </a:r>
          </a:p>
        </p:txBody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840" y="762765"/>
            <a:ext cx="8888160" cy="5741844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sz="2000" dirty="0"/>
              <a:t>Example: 10 jobs and each takes 100 seconds, assuming no overhead (!?)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FIFO – the process runs until finished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start</a:t>
            </a:r>
            <a:r>
              <a:rPr lang="en-US" sz="1800" dirty="0"/>
              <a:t>: 	</a:t>
            </a:r>
            <a:r>
              <a:rPr lang="en-US" sz="1800" u="sng" dirty="0"/>
              <a:t>job1</a:t>
            </a:r>
            <a:r>
              <a:rPr lang="en-US" sz="1800" dirty="0"/>
              <a:t>:    0s, </a:t>
            </a:r>
            <a:r>
              <a:rPr lang="en-US" sz="1800" u="sng" dirty="0"/>
              <a:t>job2</a:t>
            </a:r>
            <a:r>
              <a:rPr lang="en-US" sz="1800" dirty="0"/>
              <a:t>: 100s, ... , </a:t>
            </a:r>
            <a:r>
              <a:rPr lang="en-US" sz="1800" u="sng" dirty="0"/>
              <a:t>job10</a:t>
            </a:r>
            <a:r>
              <a:rPr lang="en-US" sz="1800" dirty="0"/>
              <a:t>: 900s   </a:t>
            </a:r>
            <a:r>
              <a:rPr lang="en-US" sz="1800" dirty="0" err="1">
                <a:sym typeface="Wingdings" pitchFamily="2" charset="2"/>
              </a:rPr>
              <a:t></a:t>
            </a:r>
            <a:r>
              <a:rPr lang="en-US" sz="1800" dirty="0"/>
              <a:t> </a:t>
            </a:r>
            <a:r>
              <a:rPr lang="en-US" sz="1800" b="1" dirty="0"/>
              <a:t>average</a:t>
            </a:r>
            <a:r>
              <a:rPr lang="en-US" sz="1800" dirty="0"/>
              <a:t> 450s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finished</a:t>
            </a:r>
            <a:r>
              <a:rPr lang="en-US" sz="1800" dirty="0"/>
              <a:t>: 	</a:t>
            </a:r>
            <a:r>
              <a:rPr lang="en-US" sz="1800" u="sng" dirty="0"/>
              <a:t>job1</a:t>
            </a:r>
            <a:r>
              <a:rPr lang="en-US" sz="1800" dirty="0"/>
              <a:t>: 100s, </a:t>
            </a:r>
            <a:r>
              <a:rPr lang="en-US" sz="1800" u="sng" dirty="0"/>
              <a:t>job2</a:t>
            </a:r>
            <a:r>
              <a:rPr lang="en-US" sz="1800" dirty="0"/>
              <a:t>: 200s, ... , </a:t>
            </a:r>
            <a:r>
              <a:rPr lang="en-US" sz="1800" u="sng" dirty="0"/>
              <a:t>job10</a:t>
            </a:r>
            <a:r>
              <a:rPr lang="en-US" sz="1800" dirty="0"/>
              <a:t>: 1000s </a:t>
            </a:r>
            <a:r>
              <a:rPr lang="en-US" sz="1800" dirty="0" err="1">
                <a:sym typeface="Wingdings" pitchFamily="2" charset="2"/>
              </a:rPr>
              <a:t></a:t>
            </a:r>
            <a:r>
              <a:rPr lang="en-US" sz="1800" dirty="0"/>
              <a:t> </a:t>
            </a:r>
            <a:r>
              <a:rPr lang="en-US" sz="1800" b="1" dirty="0"/>
              <a:t>average</a:t>
            </a:r>
            <a:r>
              <a:rPr lang="en-US" sz="1800" dirty="0"/>
              <a:t> 550s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some get long waiting time, but some are lucky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RR – time slice of 1s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start</a:t>
            </a:r>
            <a:r>
              <a:rPr lang="en-US" sz="1800" dirty="0"/>
              <a:t>: 	</a:t>
            </a:r>
            <a:r>
              <a:rPr lang="en-US" sz="1800" u="sng" dirty="0"/>
              <a:t>job1</a:t>
            </a:r>
            <a:r>
              <a:rPr lang="en-US" sz="1800" dirty="0"/>
              <a:t>:    0s, </a:t>
            </a:r>
            <a:r>
              <a:rPr lang="en-US" sz="1800" u="sng" dirty="0"/>
              <a:t>job2</a:t>
            </a:r>
            <a:r>
              <a:rPr lang="en-US" sz="1800" dirty="0"/>
              <a:t>: 1s, ... , </a:t>
            </a:r>
            <a:r>
              <a:rPr lang="en-US" sz="1800" u="sng" dirty="0"/>
              <a:t>job10</a:t>
            </a:r>
            <a:r>
              <a:rPr lang="en-US" sz="1800" dirty="0"/>
              <a:t>: 9s          </a:t>
            </a:r>
            <a:r>
              <a:rPr lang="en-US" sz="1800" dirty="0">
                <a:sym typeface="Wingdings" pitchFamily="2" charset="2"/>
              </a:rPr>
              <a:t></a:t>
            </a:r>
            <a:r>
              <a:rPr lang="en-US" sz="1800" dirty="0"/>
              <a:t> </a:t>
            </a:r>
            <a:r>
              <a:rPr lang="en-US" sz="1800" b="1" dirty="0"/>
              <a:t>average</a:t>
            </a:r>
            <a:r>
              <a:rPr lang="en-US" sz="1800" dirty="0"/>
              <a:t> 4.5s</a:t>
            </a:r>
            <a:endParaRPr lang="en-US" sz="1800" dirty="0">
              <a:solidFill>
                <a:schemeClr val="folHlin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finished</a:t>
            </a:r>
            <a:r>
              <a:rPr lang="en-US" sz="1800" dirty="0"/>
              <a:t>: 	</a:t>
            </a:r>
            <a:r>
              <a:rPr lang="en-US" sz="1800" u="sng" dirty="0"/>
              <a:t>job1</a:t>
            </a:r>
            <a:r>
              <a:rPr lang="en-US" sz="1800" dirty="0"/>
              <a:t>: 991s, </a:t>
            </a:r>
            <a:r>
              <a:rPr lang="en-US" sz="1800" u="sng" dirty="0"/>
              <a:t>job2</a:t>
            </a:r>
            <a:r>
              <a:rPr lang="en-US" sz="1800" dirty="0"/>
              <a:t>: 992s, ... , </a:t>
            </a:r>
            <a:r>
              <a:rPr lang="en-US" sz="1800" u="sng" dirty="0"/>
              <a:t>job10</a:t>
            </a:r>
            <a:r>
              <a:rPr lang="en-US" sz="1800" dirty="0"/>
              <a:t>: 1000s </a:t>
            </a:r>
            <a:r>
              <a:rPr lang="en-US" sz="1800" dirty="0" err="1">
                <a:sym typeface="Wingdings" pitchFamily="2" charset="2"/>
              </a:rPr>
              <a:t></a:t>
            </a:r>
            <a:r>
              <a:rPr lang="en-US" sz="1800" dirty="0"/>
              <a:t> </a:t>
            </a:r>
            <a:r>
              <a:rPr lang="en-US" sz="1800" b="1" dirty="0"/>
              <a:t>average</a:t>
            </a:r>
            <a:r>
              <a:rPr lang="en-US" sz="1800" dirty="0"/>
              <a:t> 995.5s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fair, but no one is lucky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Comparisons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FIFO better for long CPU-intensive jobs (there </a:t>
            </a:r>
            <a:r>
              <a:rPr lang="en-US" sz="1800" b="1" u="sng" dirty="0"/>
              <a:t>is</a:t>
            </a:r>
            <a:r>
              <a:rPr lang="en-US" sz="1800" dirty="0"/>
              <a:t> overhead in switching!!)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but RR much better for interactivity!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CC0000"/>
                </a:solidFill>
              </a:rPr>
              <a:t>But, how to choose the right time slice??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557" t="46963" r="12888" b="40592"/>
          <a:stretch/>
        </p:blipFill>
        <p:spPr>
          <a:xfrm rot="5400000">
            <a:off x="-214996" y="3521453"/>
            <a:ext cx="1059179" cy="3353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557" t="75704" r="12888" b="11259"/>
          <a:stretch/>
        </p:blipFill>
        <p:spPr>
          <a:xfrm rot="5400000">
            <a:off x="-230649" y="2017648"/>
            <a:ext cx="1059178" cy="3512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93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3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/>
              <a:t>Case: Time Slice Size</a:t>
            </a:r>
          </a:p>
        </p:txBody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79713"/>
            <a:ext cx="9144000" cy="58039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sz="2400" dirty="0"/>
              <a:t>Resource utilization example</a:t>
            </a:r>
          </a:p>
          <a:p>
            <a:pPr lvl="1">
              <a:lnSpc>
                <a:spcPct val="90000"/>
              </a:lnSpc>
            </a:pPr>
            <a:r>
              <a:rPr lang="en-US" sz="2000" b="1" dirty="0"/>
              <a:t>A</a:t>
            </a:r>
            <a:r>
              <a:rPr lang="en-US" sz="2000" dirty="0"/>
              <a:t> and </a:t>
            </a:r>
            <a:r>
              <a:rPr lang="en-US" sz="2000" b="1" dirty="0"/>
              <a:t>B</a:t>
            </a:r>
            <a:r>
              <a:rPr lang="en-US" sz="2000" dirty="0"/>
              <a:t> run forever, and each uses “100%” CPU</a:t>
            </a:r>
          </a:p>
          <a:p>
            <a:pPr lvl="1">
              <a:lnSpc>
                <a:spcPct val="90000"/>
              </a:lnSpc>
            </a:pPr>
            <a:r>
              <a:rPr lang="en-US" sz="2000" b="1" dirty="0"/>
              <a:t>C</a:t>
            </a:r>
            <a:r>
              <a:rPr lang="en-US" sz="2000" dirty="0"/>
              <a:t> loops forever (1 ms CPU and 10 ms disk)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(assume no switching overhead)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400" dirty="0"/>
              <a:t>Long or short time slices?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100% of CPU utilization regardless of size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Time slice 100 ms</a:t>
            </a:r>
            <a:r>
              <a:rPr lang="en-US" sz="2000" dirty="0"/>
              <a:t>: nearly 5% of disk utilization with RR</a:t>
            </a:r>
            <a:br>
              <a:rPr lang="en-US" sz="2000" dirty="0"/>
            </a:br>
            <a:r>
              <a:rPr lang="en-US" sz="1400" dirty="0"/>
              <a:t>[per round:   A:100 + B:100 + C:1 </a:t>
            </a:r>
            <a:r>
              <a:rPr lang="en-US" sz="1400" dirty="0">
                <a:sym typeface="Wingdings" pitchFamily="2" charset="2"/>
              </a:rPr>
              <a:t> 201 ms CPU  vs. 10 ms disk ]</a:t>
            </a:r>
            <a:br>
              <a:rPr lang="en-US" sz="1600" dirty="0">
                <a:sym typeface="Wingdings" pitchFamily="2" charset="2"/>
              </a:rPr>
            </a:b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Time slice 1 ms</a:t>
            </a:r>
            <a:r>
              <a:rPr lang="en-US" sz="2000" dirty="0"/>
              <a:t>: nearly 91% of disk utilization with RR</a:t>
            </a:r>
            <a:br>
              <a:rPr lang="en-US" sz="2000" dirty="0"/>
            </a:br>
            <a:r>
              <a:rPr lang="en-US" sz="1400" dirty="0"/>
              <a:t>[per round:   5x (A:1 + B:1) + C:1 </a:t>
            </a:r>
            <a:r>
              <a:rPr lang="en-US" sz="1400" dirty="0">
                <a:sym typeface="Wingdings" pitchFamily="2" charset="2"/>
              </a:rPr>
              <a:t> 11 ms CPU vs. 10 ms disk ]</a:t>
            </a:r>
            <a:r>
              <a:rPr lang="en-US" sz="1400" dirty="0"/>
              <a:t> 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400" dirty="0"/>
              <a:t>What do we learn from this example?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right time slice (in this case shorter) can improve overall utilization, but note - context switches do cost!</a:t>
            </a:r>
            <a:br>
              <a:rPr lang="en-US" sz="1000" dirty="0"/>
            </a:br>
            <a:endParaRPr lang="en-US" sz="5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CPU bound: benefits from having longer time slices (&gt;100 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I/O bound: benefits from having shorter time slices (</a:t>
            </a:r>
            <a:r>
              <a:rPr lang="en-US" sz="2000" dirty="0">
                <a:sym typeface="Symbol" pitchFamily="18" charset="2"/>
              </a:rPr>
              <a:t></a:t>
            </a:r>
            <a:r>
              <a:rPr lang="en-US" sz="2000" dirty="0"/>
              <a:t>10 </a:t>
            </a:r>
            <a:r>
              <a:rPr lang="en-US" sz="2000" dirty="0" err="1"/>
              <a:t>ms</a:t>
            </a:r>
            <a:r>
              <a:rPr lang="en-US" sz="2000" dirty="0"/>
              <a:t>)</a:t>
            </a:r>
            <a:endParaRPr lang="en-US" sz="105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Scheduling: goals</a:t>
            </a:r>
          </a:p>
        </p:txBody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400" dirty="0"/>
              <a:t>A variety of (contradicting) factors to consider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treat similar tasks in a similar way 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no process should wait forever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short response times </a:t>
            </a:r>
            <a:r>
              <a:rPr lang="en-US" sz="1100" dirty="0"/>
              <a:t>( time</a:t>
            </a:r>
            <a:r>
              <a:rPr lang="en-US" sz="1100" baseline="-25000" dirty="0"/>
              <a:t> response given</a:t>
            </a:r>
            <a:r>
              <a:rPr lang="en-US" sz="1100" dirty="0"/>
              <a:t> - time </a:t>
            </a:r>
            <a:r>
              <a:rPr lang="en-US" sz="1100" baseline="-25000" dirty="0"/>
              <a:t>request submitted </a:t>
            </a:r>
            <a:r>
              <a:rPr lang="en-US" sz="1100" dirty="0"/>
              <a:t>)</a:t>
            </a:r>
            <a:endParaRPr lang="en-US" sz="1800" dirty="0"/>
          </a:p>
          <a:p>
            <a:pPr lvl="1">
              <a:lnSpc>
                <a:spcPct val="110000"/>
              </a:lnSpc>
            </a:pPr>
            <a:r>
              <a:rPr lang="en-US" sz="2000" dirty="0"/>
              <a:t>maximize throughput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maximum resource utilization </a:t>
            </a:r>
            <a:r>
              <a:rPr lang="en-US" sz="1800" dirty="0"/>
              <a:t>(100%, but 40-90% normal)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minimize overhead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predictable access</a:t>
            </a:r>
          </a:p>
          <a:p>
            <a:pPr lvl="1">
              <a:lnSpc>
                <a:spcPct val="110000"/>
              </a:lnSpc>
            </a:pPr>
            <a:r>
              <a:rPr lang="en-US" sz="2000" dirty="0"/>
              <a:t>…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110000"/>
              </a:lnSpc>
            </a:pPr>
            <a:r>
              <a:rPr lang="en-US" sz="2400" dirty="0"/>
              <a:t>Several ways to achieve these goals, …</a:t>
            </a:r>
            <a:br>
              <a:rPr lang="en-US" sz="2400" dirty="0"/>
            </a:br>
            <a:r>
              <a:rPr lang="en-US" sz="2400" dirty="0"/>
              <a:t>…but hard (impossible?) to achieve all …  </a:t>
            </a:r>
            <a:br>
              <a:rPr lang="en-US" sz="2400" dirty="0"/>
            </a:br>
            <a:r>
              <a:rPr lang="en-US" sz="2400" dirty="0"/>
              <a:t>…but </a:t>
            </a:r>
            <a:r>
              <a:rPr lang="en-US" sz="2400" dirty="0">
                <a:solidFill>
                  <a:schemeClr val="folHlink"/>
                </a:solidFill>
              </a:rPr>
              <a:t>which criteria is </a:t>
            </a:r>
            <a:r>
              <a:rPr lang="en-US" sz="2400" u="sng" dirty="0">
                <a:solidFill>
                  <a:schemeClr val="folHlink"/>
                </a:solidFill>
              </a:rPr>
              <a:t>most important, most reasonable</a:t>
            </a:r>
            <a:r>
              <a:rPr lang="en-US" sz="2400" dirty="0">
                <a:solidFill>
                  <a:schemeClr val="folHlink"/>
                </a:solidFill>
              </a:rPr>
              <a:t>?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Scheduling: goals</a:t>
            </a:r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“Most reasonable” criteria depend </a:t>
            </a:r>
            <a:r>
              <a:rPr lang="en-US" sz="2000" u="sng" dirty="0">
                <a:solidFill>
                  <a:srgbClr val="0000FF"/>
                </a:solidFill>
              </a:rPr>
              <a:t>on who you are</a:t>
            </a:r>
            <a:br>
              <a:rPr lang="en-US" sz="2000" dirty="0"/>
            </a:br>
            <a:r>
              <a:rPr lang="en-US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Kernel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Resource management</a:t>
            </a:r>
          </a:p>
          <a:p>
            <a:pPr lvl="3">
              <a:lnSpc>
                <a:spcPct val="90000"/>
              </a:lnSpc>
            </a:pPr>
            <a:r>
              <a:rPr lang="en-US" sz="1500" dirty="0"/>
              <a:t>processor utilization, throughput, fairness</a:t>
            </a:r>
            <a:br>
              <a:rPr lang="en-US" sz="1500" dirty="0"/>
            </a:br>
            <a:endParaRPr lang="en-US" sz="15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User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Interactivity</a:t>
            </a:r>
          </a:p>
          <a:p>
            <a:pPr lvl="3">
              <a:lnSpc>
                <a:spcPct val="90000"/>
              </a:lnSpc>
            </a:pPr>
            <a:r>
              <a:rPr lang="en-US" sz="1500" dirty="0"/>
              <a:t>response time </a:t>
            </a:r>
            <a:br>
              <a:rPr lang="en-US" sz="1500" dirty="0"/>
            </a:br>
            <a:r>
              <a:rPr lang="en-US" sz="1200" dirty="0"/>
              <a:t>(</a:t>
            </a:r>
            <a:r>
              <a:rPr lang="en-US" sz="1200" i="1" dirty="0"/>
              <a:t>Example:</a:t>
            </a:r>
            <a:r>
              <a:rPr lang="en-US" sz="1200" dirty="0"/>
              <a:t> when playing a game, we will not accept </a:t>
            </a:r>
            <a:br>
              <a:rPr lang="en-US" sz="1200" dirty="0"/>
            </a:br>
            <a:r>
              <a:rPr lang="en-US" sz="1200" dirty="0"/>
              <a:t>waiting 10s each time we use the joystick)</a:t>
            </a:r>
            <a:br>
              <a:rPr lang="en-US" sz="1200" dirty="0"/>
            </a:br>
            <a:endParaRPr lang="en-US" sz="1200" dirty="0"/>
          </a:p>
          <a:p>
            <a:pPr lvl="2">
              <a:lnSpc>
                <a:spcPct val="90000"/>
              </a:lnSpc>
            </a:pPr>
            <a:r>
              <a:rPr lang="en-US" sz="1600" dirty="0"/>
              <a:t>Predictability</a:t>
            </a:r>
          </a:p>
          <a:p>
            <a:pPr lvl="3">
              <a:lnSpc>
                <a:spcPct val="90000"/>
              </a:lnSpc>
            </a:pPr>
            <a:r>
              <a:rPr lang="en-US" sz="1500" dirty="0"/>
              <a:t>identical performance every time</a:t>
            </a:r>
            <a:br>
              <a:rPr lang="en-US" sz="1500" dirty="0"/>
            </a:br>
            <a:r>
              <a:rPr lang="en-US" sz="1200" dirty="0"/>
              <a:t>(</a:t>
            </a:r>
            <a:r>
              <a:rPr lang="en-US" sz="1200" i="1" dirty="0"/>
              <a:t>Example:</a:t>
            </a:r>
            <a:r>
              <a:rPr lang="en-US" sz="1200" dirty="0"/>
              <a:t> when using the editor, we will not accept </a:t>
            </a:r>
            <a:br>
              <a:rPr lang="en-US" sz="1200" dirty="0"/>
            </a:br>
            <a:r>
              <a:rPr lang="en-US" sz="1200" dirty="0"/>
              <a:t>waiting 5s one time and 5ms another time to get echo)</a:t>
            </a: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2000" dirty="0"/>
              <a:t>“Most reasonable” criteria depend </a:t>
            </a:r>
            <a:r>
              <a:rPr lang="en-US" sz="2000" u="sng" dirty="0">
                <a:solidFill>
                  <a:srgbClr val="0000FF"/>
                </a:solidFill>
              </a:rPr>
              <a:t>on environment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Server vs. end-system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Stationary vs. mobile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…</a:t>
            </a:r>
          </a:p>
        </p:txBody>
      </p:sp>
      <p:grpSp>
        <p:nvGrpSpPr>
          <p:cNvPr id="5" name="Group 4"/>
          <p:cNvGrpSpPr/>
          <p:nvPr/>
        </p:nvGrpSpPr>
        <p:grpSpPr>
          <a:xfrm rot="20563675">
            <a:off x="5769610" y="5346699"/>
            <a:ext cx="3108961" cy="756529"/>
            <a:chOff x="5283200" y="5425440"/>
            <a:chExt cx="3108961" cy="75652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3200" y="5425440"/>
              <a:ext cx="1933303" cy="75184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1921" y="5425440"/>
              <a:ext cx="650240" cy="756529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274560" y="5628640"/>
              <a:ext cx="472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/>
                <a:t>vs. 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 rot="20547200">
            <a:off x="5690923" y="1198880"/>
            <a:ext cx="3267507" cy="830580"/>
            <a:chOff x="5182924" y="2255520"/>
            <a:chExt cx="3267507" cy="83058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2924" y="2367280"/>
              <a:ext cx="1309315" cy="6756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24420" y="2255520"/>
              <a:ext cx="1026011" cy="83058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739057" y="2563222"/>
              <a:ext cx="472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/>
                <a:t>vs. 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7733C8A-1DC0-D946-857D-46E04D0D6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66921">
            <a:off x="5727398" y="2919708"/>
            <a:ext cx="1201420" cy="7980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238AA3-2DDF-044D-8A68-3B23EF6DD4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637969">
            <a:off x="5757833" y="4021811"/>
            <a:ext cx="1150620" cy="758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2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92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92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92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Scheduling: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 “Most reasonable” criteria depend </a:t>
            </a:r>
            <a:r>
              <a:rPr lang="en-US" sz="2400" u="sng" dirty="0">
                <a:solidFill>
                  <a:srgbClr val="0000FF"/>
                </a:solidFill>
              </a:rPr>
              <a:t>on target system</a:t>
            </a:r>
            <a:endParaRPr lang="en-US" sz="2400" dirty="0">
              <a:solidFill>
                <a:srgbClr val="0000FF"/>
              </a:solidFill>
            </a:endParaRP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Most/All types of systems</a:t>
            </a:r>
          </a:p>
          <a:p>
            <a:pPr lvl="2"/>
            <a:r>
              <a:rPr lang="en-US" sz="1400" dirty="0"/>
              <a:t>fairness – giving each process a fair share</a:t>
            </a:r>
          </a:p>
          <a:p>
            <a:pPr lvl="2"/>
            <a:r>
              <a:rPr lang="en-US" sz="1400" dirty="0"/>
              <a:t>balance – keeping all parts of the system busy</a:t>
            </a:r>
            <a:br>
              <a:rPr lang="en-US" sz="1400" dirty="0"/>
            </a:br>
            <a:endParaRPr lang="en-US" sz="1400" dirty="0"/>
          </a:p>
          <a:p>
            <a:pPr lvl="1"/>
            <a:r>
              <a:rPr lang="en-US" sz="1600" dirty="0"/>
              <a:t>Batch systems</a:t>
            </a:r>
          </a:p>
          <a:p>
            <a:pPr lvl="2"/>
            <a:r>
              <a:rPr lang="en-US" sz="1400" dirty="0"/>
              <a:t>turnaround time – minimize time between submission and termination</a:t>
            </a:r>
          </a:p>
          <a:p>
            <a:pPr lvl="2"/>
            <a:r>
              <a:rPr lang="en-US" sz="1400" dirty="0"/>
              <a:t>throughput – maximize number of jobs per hour</a:t>
            </a:r>
          </a:p>
          <a:p>
            <a:pPr lvl="2"/>
            <a:r>
              <a:rPr lang="en-US" sz="1400" dirty="0"/>
              <a:t>(CPU utilization – keep CPU busy all the time)</a:t>
            </a:r>
          </a:p>
          <a:p>
            <a:pPr marL="457200" lvl="1" indent="0">
              <a:buNone/>
            </a:pPr>
            <a:br>
              <a:rPr lang="en-US" sz="1600" dirty="0"/>
            </a:br>
            <a:endParaRPr lang="en-US" sz="1600" dirty="0"/>
          </a:p>
          <a:p>
            <a:pPr lvl="1"/>
            <a:r>
              <a:rPr lang="en-US" sz="1600" dirty="0"/>
              <a:t>Interactive systems</a:t>
            </a:r>
          </a:p>
          <a:p>
            <a:pPr lvl="2"/>
            <a:r>
              <a:rPr lang="en-US" sz="1400" dirty="0"/>
              <a:t>response time – respond to requests quickly</a:t>
            </a:r>
          </a:p>
          <a:p>
            <a:pPr lvl="2"/>
            <a:r>
              <a:rPr lang="en-US" sz="1400" dirty="0"/>
              <a:t>proportionality – meet users’ expectations</a:t>
            </a:r>
          </a:p>
          <a:p>
            <a:pPr marL="457200" lvl="1" indent="0">
              <a:buNone/>
            </a:pPr>
            <a:br>
              <a:rPr lang="en-US" sz="1600" dirty="0"/>
            </a:br>
            <a:endParaRPr lang="en-US" sz="1600" dirty="0"/>
          </a:p>
          <a:p>
            <a:pPr lvl="1"/>
            <a:r>
              <a:rPr lang="en-US" sz="1600" dirty="0"/>
              <a:t>Real-time systems</a:t>
            </a:r>
          </a:p>
          <a:p>
            <a:pPr lvl="2"/>
            <a:r>
              <a:rPr lang="en-US" sz="1400" dirty="0"/>
              <a:t>meet deadlines – avoid loosing data</a:t>
            </a:r>
          </a:p>
          <a:p>
            <a:pPr lvl="2"/>
            <a:r>
              <a:rPr lang="en-US" sz="1400" dirty="0"/>
              <a:t>predictability – avoid quality degradation in multimedia systems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234" y="4175759"/>
            <a:ext cx="1341726" cy="8997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5243" y="5557520"/>
            <a:ext cx="1748757" cy="817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400" y="2710150"/>
            <a:ext cx="1430020" cy="104396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classification  </a:t>
            </a:r>
          </a:p>
        </p:txBody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Scheduling algorithm classification: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dynamic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makes scheduling decisions at run-time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flexible to adapt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considers only the actual task requests and execution time parameters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large run-time overhead finding a schedule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static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makes scheduling decisions off-line (also called pre-run-time)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generates a dispatching table for the run-time dispatcher at compile time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needs complete knowledge of the task before compiling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small run-time overhead</a:t>
            </a:r>
            <a:br>
              <a:rPr lang="en-US" sz="1600" dirty="0"/>
            </a:b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preemptive 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running tasks may be interrupted (preempted) by higher priority processes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preempted process continues later at the same state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overhead of contexts switching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folHlink"/>
                </a:solidFill>
              </a:rPr>
              <a:t>non-preemptive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running tasks will be allowed to finish its time-slot (higher priority processes must wait)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reasonable for short tasks like sending a packet (used by disk and network cards)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less frequent switches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19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1195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5011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Preemption 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58640"/>
            <a:ext cx="5832475" cy="5716588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Tasks waits for processing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Scheduler assigns priorities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Task with highest priority will be scheduled first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sz="1800" dirty="0"/>
              <a:t>Preempt current execution if 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sz="1400" dirty="0"/>
              <a:t>a higher priority (more urgent) task arrives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sz="1400" dirty="0"/>
              <a:t>timeslice is consumed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sz="1400" dirty="0"/>
              <a:t>…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800" dirty="0">
                <a:solidFill>
                  <a:srgbClr val="FF9933"/>
                </a:solidFill>
              </a:rPr>
              <a:t>Real-time</a:t>
            </a:r>
            <a:r>
              <a:rPr lang="en-US" sz="1800" dirty="0"/>
              <a:t> and </a:t>
            </a:r>
            <a:r>
              <a:rPr lang="en-US" sz="1800" dirty="0">
                <a:solidFill>
                  <a:schemeClr val="accent1"/>
                </a:solidFill>
              </a:rPr>
              <a:t>best effort</a:t>
            </a:r>
            <a:r>
              <a:rPr lang="en-US" sz="1800" dirty="0"/>
              <a:t> priorities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real-time processes have higher priority </a:t>
            </a:r>
            <a:br>
              <a:rPr lang="en-US" sz="1600" dirty="0"/>
            </a:br>
            <a:r>
              <a:rPr lang="en-US" sz="1200" dirty="0"/>
              <a:t>(if such processes exist, they will run)</a:t>
            </a:r>
            <a:br>
              <a:rPr lang="en-US" sz="1200" dirty="0"/>
            </a:b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1800" dirty="0"/>
              <a:t>To kinds of preemption: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preemption points 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predictable overhead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simplified scheduler accounting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immediate preemption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needed for hard real-time systems </a:t>
            </a:r>
          </a:p>
          <a:p>
            <a:pPr lvl="2">
              <a:lnSpc>
                <a:spcPct val="90000"/>
              </a:lnSpc>
            </a:pPr>
            <a:r>
              <a:rPr lang="en-US" sz="1400" dirty="0"/>
              <a:t>needs special timers and fast interrupt and context switch handling</a:t>
            </a:r>
          </a:p>
        </p:txBody>
      </p:sp>
      <p:sp>
        <p:nvSpPr>
          <p:cNvPr id="1197060" name="AutoShape 4"/>
          <p:cNvSpPr>
            <a:spLocks noChangeArrowheads="1"/>
          </p:cNvSpPr>
          <p:nvPr/>
        </p:nvSpPr>
        <p:spPr bwMode="auto">
          <a:xfrm>
            <a:off x="5870575" y="3825875"/>
            <a:ext cx="1800225" cy="5937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resource</a:t>
            </a:r>
          </a:p>
        </p:txBody>
      </p:sp>
      <p:sp>
        <p:nvSpPr>
          <p:cNvPr id="1197061" name="Text Box 5"/>
          <p:cNvSpPr txBox="1">
            <a:spLocks noChangeArrowheads="1"/>
          </p:cNvSpPr>
          <p:nvPr/>
        </p:nvSpPr>
        <p:spPr bwMode="auto">
          <a:xfrm>
            <a:off x="6249988" y="908050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requests</a:t>
            </a:r>
          </a:p>
        </p:txBody>
      </p:sp>
      <p:sp>
        <p:nvSpPr>
          <p:cNvPr id="1197062" name="Line 6"/>
          <p:cNvSpPr>
            <a:spLocks noChangeShapeType="1"/>
          </p:cNvSpPr>
          <p:nvPr/>
        </p:nvSpPr>
        <p:spPr bwMode="auto">
          <a:xfrm>
            <a:off x="6773863" y="1274763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3" name="Line 7"/>
          <p:cNvSpPr>
            <a:spLocks noChangeShapeType="1"/>
          </p:cNvSpPr>
          <p:nvPr/>
        </p:nvSpPr>
        <p:spPr bwMode="auto">
          <a:xfrm>
            <a:off x="6437313" y="1268413"/>
            <a:ext cx="269875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4" name="Line 8"/>
          <p:cNvSpPr>
            <a:spLocks noChangeShapeType="1"/>
          </p:cNvSpPr>
          <p:nvPr/>
        </p:nvSpPr>
        <p:spPr bwMode="auto">
          <a:xfrm flipH="1">
            <a:off x="6842125" y="1274763"/>
            <a:ext cx="269875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5" name="Line 9"/>
          <p:cNvSpPr>
            <a:spLocks noChangeShapeType="1"/>
          </p:cNvSpPr>
          <p:nvPr/>
        </p:nvSpPr>
        <p:spPr bwMode="auto">
          <a:xfrm>
            <a:off x="6797675" y="275431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6" name="Line 10"/>
          <p:cNvSpPr>
            <a:spLocks noChangeShapeType="1"/>
          </p:cNvSpPr>
          <p:nvPr/>
        </p:nvSpPr>
        <p:spPr bwMode="auto">
          <a:xfrm>
            <a:off x="6797675" y="4419600"/>
            <a:ext cx="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7067" name="AutoShape 11"/>
          <p:cNvSpPr>
            <a:spLocks noChangeArrowheads="1"/>
          </p:cNvSpPr>
          <p:nvPr/>
        </p:nvSpPr>
        <p:spPr bwMode="auto">
          <a:xfrm>
            <a:off x="5870575" y="2033588"/>
            <a:ext cx="1800225" cy="11255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r>
              <a:rPr lang="en-US" sz="1600">
                <a:solidFill>
                  <a:schemeClr val="bg1"/>
                </a:solidFill>
              </a:rPr>
              <a:t>scheduler</a:t>
            </a:r>
          </a:p>
        </p:txBody>
      </p:sp>
      <p:sp>
        <p:nvSpPr>
          <p:cNvPr id="1197068" name="Rectangle 12"/>
          <p:cNvSpPr>
            <a:spLocks noChangeArrowheads="1"/>
          </p:cNvSpPr>
          <p:nvPr/>
        </p:nvSpPr>
        <p:spPr bwMode="auto">
          <a:xfrm>
            <a:off x="7085013" y="2124075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69" name="Rectangle 13"/>
          <p:cNvSpPr>
            <a:spLocks noChangeArrowheads="1"/>
          </p:cNvSpPr>
          <p:nvPr/>
        </p:nvSpPr>
        <p:spPr bwMode="auto">
          <a:xfrm>
            <a:off x="7085013" y="2303463"/>
            <a:ext cx="179387" cy="179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0" name="Rectangle 14"/>
          <p:cNvSpPr>
            <a:spLocks noChangeArrowheads="1"/>
          </p:cNvSpPr>
          <p:nvPr/>
        </p:nvSpPr>
        <p:spPr bwMode="auto">
          <a:xfrm>
            <a:off x="7085013" y="2482850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1" name="Rectangle 15"/>
          <p:cNvSpPr>
            <a:spLocks noChangeArrowheads="1"/>
          </p:cNvSpPr>
          <p:nvPr/>
        </p:nvSpPr>
        <p:spPr bwMode="auto">
          <a:xfrm>
            <a:off x="7085013" y="2662238"/>
            <a:ext cx="179387" cy="179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2" name="Rectangle 16"/>
          <p:cNvSpPr>
            <a:spLocks noChangeArrowheads="1"/>
          </p:cNvSpPr>
          <p:nvPr/>
        </p:nvSpPr>
        <p:spPr bwMode="auto">
          <a:xfrm>
            <a:off x="6275388" y="2124075"/>
            <a:ext cx="179387" cy="1793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3" name="Rectangle 17"/>
          <p:cNvSpPr>
            <a:spLocks noChangeArrowheads="1"/>
          </p:cNvSpPr>
          <p:nvPr/>
        </p:nvSpPr>
        <p:spPr bwMode="auto">
          <a:xfrm>
            <a:off x="6275388" y="2303463"/>
            <a:ext cx="179387" cy="179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4" name="Rectangle 18"/>
          <p:cNvSpPr>
            <a:spLocks noChangeArrowheads="1"/>
          </p:cNvSpPr>
          <p:nvPr/>
        </p:nvSpPr>
        <p:spPr bwMode="auto">
          <a:xfrm>
            <a:off x="6275388" y="2482850"/>
            <a:ext cx="179387" cy="1793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5" name="Rectangle 19"/>
          <p:cNvSpPr>
            <a:spLocks noChangeArrowheads="1"/>
          </p:cNvSpPr>
          <p:nvPr/>
        </p:nvSpPr>
        <p:spPr bwMode="auto">
          <a:xfrm>
            <a:off x="6275388" y="2662238"/>
            <a:ext cx="179387" cy="179387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6" name="Rectangle 20"/>
          <p:cNvSpPr>
            <a:spLocks noChangeArrowheads="1"/>
          </p:cNvSpPr>
          <p:nvPr/>
        </p:nvSpPr>
        <p:spPr bwMode="auto">
          <a:xfrm>
            <a:off x="6275388" y="2663825"/>
            <a:ext cx="179387" cy="179388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97077" name="Rectangle 21"/>
          <p:cNvSpPr>
            <a:spLocks noChangeArrowheads="1"/>
          </p:cNvSpPr>
          <p:nvPr/>
        </p:nvSpPr>
        <p:spPr bwMode="auto">
          <a:xfrm>
            <a:off x="7085013" y="2663825"/>
            <a:ext cx="179387" cy="179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97078" name="Group 22"/>
          <p:cNvGrpSpPr>
            <a:grpSpLocks/>
          </p:cNvGrpSpPr>
          <p:nvPr/>
        </p:nvGrpSpPr>
        <p:grpSpPr bwMode="auto">
          <a:xfrm>
            <a:off x="6996113" y="1898650"/>
            <a:ext cx="2193925" cy="2070100"/>
            <a:chOff x="4383" y="1196"/>
            <a:chExt cx="1382" cy="1304"/>
          </a:xfrm>
        </p:grpSpPr>
        <p:sp>
          <p:nvSpPr>
            <p:cNvPr id="1197079" name="Freeform 23"/>
            <p:cNvSpPr>
              <a:spLocks/>
            </p:cNvSpPr>
            <p:nvPr/>
          </p:nvSpPr>
          <p:spPr bwMode="auto">
            <a:xfrm>
              <a:off x="4383" y="1196"/>
              <a:ext cx="652" cy="1304"/>
            </a:xfrm>
            <a:custGeom>
              <a:avLst/>
              <a:gdLst>
                <a:gd name="T0" fmla="*/ 0 w 652"/>
                <a:gd name="T1" fmla="*/ 1332 h 1332"/>
                <a:gd name="T2" fmla="*/ 652 w 652"/>
                <a:gd name="T3" fmla="*/ 1332 h 1332"/>
                <a:gd name="T4" fmla="*/ 652 w 652"/>
                <a:gd name="T5" fmla="*/ 0 h 1332"/>
                <a:gd name="T6" fmla="*/ 113 w 652"/>
                <a:gd name="T7" fmla="*/ 0 h 1332"/>
                <a:gd name="T8" fmla="*/ 113 w 652"/>
                <a:gd name="T9" fmla="*/ 453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1332">
                  <a:moveTo>
                    <a:pt x="0" y="1332"/>
                  </a:moveTo>
                  <a:lnTo>
                    <a:pt x="652" y="1332"/>
                  </a:lnTo>
                  <a:lnTo>
                    <a:pt x="652" y="0"/>
                  </a:lnTo>
                  <a:lnTo>
                    <a:pt x="113" y="0"/>
                  </a:lnTo>
                  <a:lnTo>
                    <a:pt x="113" y="45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7080" name="Text Box 24"/>
            <p:cNvSpPr txBox="1">
              <a:spLocks noChangeArrowheads="1"/>
            </p:cNvSpPr>
            <p:nvPr/>
          </p:nvSpPr>
          <p:spPr bwMode="auto">
            <a:xfrm>
              <a:off x="5006" y="1763"/>
              <a:ext cx="75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preemption</a:t>
              </a:r>
            </a:p>
          </p:txBody>
        </p:sp>
      </p:grpSp>
      <p:sp>
        <p:nvSpPr>
          <p:cNvPr id="1197081" name="Rectangle 25"/>
          <p:cNvSpPr>
            <a:spLocks noChangeArrowheads="1"/>
          </p:cNvSpPr>
          <p:nvPr/>
        </p:nvSpPr>
        <p:spPr bwMode="auto">
          <a:xfrm>
            <a:off x="6724650" y="3879850"/>
            <a:ext cx="179388" cy="179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C 0.00243 0.01226 0.00486 0.02452 0.01267 0.03377 C 0.02049 0.04303 0.04167 0.03146 0.04722 0.05529 C 0.05278 0.07911 0.04931 0.12769 0.04601 0.17627 " pathEditMode="relative" ptsTypes="aaaA">
                                      <p:cBhvr>
                                        <p:cTn id="6" dur="2000" fill="hold"/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1197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197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11970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C 0.00104 0.01087 0.00208 0.02174 0.00938 0.02915 C 0.01667 0.03655 0.0375 0.0192 0.04375 0.04465 C 0.05 0.07009 0.04861 0.12607 0.04722 0.18228 " pathEditMode="relative" ptsTypes="aaaA">
                                      <p:cBhvr>
                                        <p:cTn id="14" dur="2000" fill="hold"/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7495E-6 C 1.66667E-6 0.01296 0.00017 0.02614 -0.00573 0.03516 C -0.01163 0.04418 -0.03038 0.02961 -0.03559 0.05367 C -0.0408 0.07773 -0.03611 0.15846 -0.03681 0.17928 " pathEditMode="relative" ptsTypes="aaaA">
                                      <p:cBhvr>
                                        <p:cTn id="30" dur="2000" fill="hold"/>
                                        <p:tgtEl>
                                          <p:spTgt spid="1197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00093 L 0.12986 -0.00093 L 0.12986 -0.30257 L 0.03629 -0.30257 L 0.03629 -0.1846 " pathEditMode="relative" ptsTypes="AAAAA">
                                      <p:cBhvr>
                                        <p:cTn id="50" dur="2000" fill="hold"/>
                                        <p:tgtEl>
                                          <p:spTgt spid="1197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1970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5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7 L 0.0066 0.03215 L 0.04601 0.0451 L 0.04601 0.17626 " pathEditMode="relative" ptsTypes="AAAA">
                                      <p:cBhvr>
                                        <p:cTn id="66" dur="2000" fill="hold"/>
                                        <p:tgtEl>
                                          <p:spTgt spid="1197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1970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7059" grpId="0" build="p"/>
      <p:bldP spid="1197076" grpId="1" animBg="1"/>
      <p:bldP spid="1197076" grpId="2" animBg="1"/>
      <p:bldP spid="1197076" grpId="3" animBg="1"/>
      <p:bldP spid="1197076" grpId="4" animBg="1"/>
      <p:bldP spid="1197076" grpId="5" animBg="1"/>
      <p:bldP spid="1197077" grpId="0" animBg="1"/>
      <p:bldP spid="1197077" grpId="1" animBg="1"/>
      <p:bldP spid="1197077" grpId="2" animBg="1"/>
      <p:bldP spid="1197081" grpId="0" animBg="1"/>
      <p:bldP spid="1197081" grpId="1" animBg="1"/>
      <p:bldP spid="1197081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&amp; Preemption 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730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RT </a:t>
            </a:r>
            <a:r>
              <a:rPr lang="en-US" sz="2400" dirty="0" err="1"/>
              <a:t>vs</a:t>
            </a:r>
            <a:r>
              <a:rPr lang="en-US" sz="2400" dirty="0"/>
              <a:t> NRT example: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201156" name="Text Box 4"/>
          <p:cNvSpPr txBox="1">
            <a:spLocks noChangeArrowheads="1"/>
          </p:cNvSpPr>
          <p:nvPr/>
        </p:nvSpPr>
        <p:spPr bwMode="auto">
          <a:xfrm>
            <a:off x="1774825" y="2465388"/>
            <a:ext cx="1046163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1</a:t>
            </a:r>
          </a:p>
        </p:txBody>
      </p:sp>
      <p:sp>
        <p:nvSpPr>
          <p:cNvPr id="1201157" name="Text Box 5"/>
          <p:cNvSpPr txBox="1">
            <a:spLocks noChangeArrowheads="1"/>
          </p:cNvSpPr>
          <p:nvPr/>
        </p:nvSpPr>
        <p:spPr bwMode="auto">
          <a:xfrm>
            <a:off x="281146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2</a:t>
            </a:r>
          </a:p>
        </p:txBody>
      </p:sp>
      <p:sp>
        <p:nvSpPr>
          <p:cNvPr id="1201158" name="Text Box 6"/>
          <p:cNvSpPr txBox="1">
            <a:spLocks noChangeArrowheads="1"/>
          </p:cNvSpPr>
          <p:nvPr/>
        </p:nvSpPr>
        <p:spPr bwMode="auto">
          <a:xfrm>
            <a:off x="384651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3</a:t>
            </a:r>
          </a:p>
        </p:txBody>
      </p:sp>
      <p:sp>
        <p:nvSpPr>
          <p:cNvPr id="1201159" name="Text Box 7"/>
          <p:cNvSpPr txBox="1">
            <a:spLocks noChangeArrowheads="1"/>
          </p:cNvSpPr>
          <p:nvPr/>
        </p:nvSpPr>
        <p:spPr bwMode="auto">
          <a:xfrm>
            <a:off x="4881563" y="2465388"/>
            <a:ext cx="1046162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4</a:t>
            </a:r>
          </a:p>
        </p:txBody>
      </p:sp>
      <p:sp>
        <p:nvSpPr>
          <p:cNvPr id="1201160" name="Text Box 8"/>
          <p:cNvSpPr txBox="1">
            <a:spLocks noChangeArrowheads="1"/>
          </p:cNvSpPr>
          <p:nvPr/>
        </p:nvSpPr>
        <p:spPr bwMode="auto">
          <a:xfrm>
            <a:off x="6311900" y="2465388"/>
            <a:ext cx="1069975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N</a:t>
            </a:r>
          </a:p>
        </p:txBody>
      </p:sp>
      <p:sp>
        <p:nvSpPr>
          <p:cNvPr id="1201161" name="Text Box 9"/>
          <p:cNvSpPr txBox="1">
            <a:spLocks noChangeArrowheads="1"/>
          </p:cNvSpPr>
          <p:nvPr/>
        </p:nvSpPr>
        <p:spPr bwMode="auto">
          <a:xfrm>
            <a:off x="7362825" y="2465388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162" name="Text Box 10"/>
          <p:cNvSpPr txBox="1">
            <a:spLocks noChangeArrowheads="1"/>
          </p:cNvSpPr>
          <p:nvPr/>
        </p:nvSpPr>
        <p:spPr bwMode="auto">
          <a:xfrm>
            <a:off x="5921375" y="2465388"/>
            <a:ext cx="371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…</a:t>
            </a:r>
          </a:p>
        </p:txBody>
      </p:sp>
      <p:sp>
        <p:nvSpPr>
          <p:cNvPr id="1201163" name="Text Box 11"/>
          <p:cNvSpPr txBox="1">
            <a:spLocks noChangeArrowheads="1"/>
          </p:cNvSpPr>
          <p:nvPr/>
        </p:nvSpPr>
        <p:spPr bwMode="auto">
          <a:xfrm>
            <a:off x="1781175" y="1655763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511300" y="2016125"/>
            <a:ext cx="854075" cy="449263"/>
            <a:chOff x="952" y="1395"/>
            <a:chExt cx="538" cy="283"/>
          </a:xfrm>
        </p:grpSpPr>
        <p:sp>
          <p:nvSpPr>
            <p:cNvPr id="1201165" name="Line 13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66" name="Text Box 14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67" name="Text Box 15"/>
          <p:cNvSpPr txBox="1">
            <a:spLocks noChangeArrowheads="1"/>
          </p:cNvSpPr>
          <p:nvPr/>
        </p:nvSpPr>
        <p:spPr bwMode="auto">
          <a:xfrm>
            <a:off x="71438" y="2322698"/>
            <a:ext cx="16624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>
                <a:solidFill>
                  <a:schemeClr val="folHlink"/>
                </a:solidFill>
              </a:rPr>
              <a:t>no-priority,</a:t>
            </a:r>
            <a:br>
              <a:rPr lang="en-US" sz="1800" b="0" dirty="0">
                <a:solidFill>
                  <a:schemeClr val="folHlink"/>
                </a:solidFill>
              </a:rPr>
            </a:br>
            <a:r>
              <a:rPr lang="en-US" sz="1800" b="0" dirty="0">
                <a:solidFill>
                  <a:schemeClr val="folHlink"/>
                </a:solidFill>
              </a:rPr>
              <a:t>non-</a:t>
            </a:r>
            <a:r>
              <a:rPr lang="en-US" sz="1800" b="0" dirty="0" err="1">
                <a:solidFill>
                  <a:schemeClr val="folHlink"/>
                </a:solidFill>
              </a:rPr>
              <a:t>preemtive</a:t>
            </a:r>
            <a:endParaRPr lang="en-US" sz="1800" b="0" dirty="0">
              <a:solidFill>
                <a:schemeClr val="folHlink"/>
              </a:solidFill>
            </a:endParaRPr>
          </a:p>
        </p:txBody>
      </p:sp>
      <p:sp>
        <p:nvSpPr>
          <p:cNvPr id="1201168" name="Text Box 16"/>
          <p:cNvSpPr txBox="1">
            <a:spLocks noChangeArrowheads="1"/>
          </p:cNvSpPr>
          <p:nvPr/>
        </p:nvSpPr>
        <p:spPr bwMode="auto">
          <a:xfrm>
            <a:off x="1774825" y="3905250"/>
            <a:ext cx="1046163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process 1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811463" y="3905250"/>
            <a:ext cx="4570412" cy="366713"/>
            <a:chOff x="1771" y="2439"/>
            <a:chExt cx="2879" cy="231"/>
          </a:xfrm>
        </p:grpSpPr>
        <p:sp>
          <p:nvSpPr>
            <p:cNvPr id="1201170" name="Text Box 18"/>
            <p:cNvSpPr txBox="1">
              <a:spLocks noChangeArrowheads="1"/>
            </p:cNvSpPr>
            <p:nvPr/>
          </p:nvSpPr>
          <p:spPr bwMode="auto">
            <a:xfrm>
              <a:off x="1771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2</a:t>
              </a:r>
            </a:p>
          </p:txBody>
        </p:sp>
        <p:sp>
          <p:nvSpPr>
            <p:cNvPr id="1201171" name="Text Box 19"/>
            <p:cNvSpPr txBox="1">
              <a:spLocks noChangeArrowheads="1"/>
            </p:cNvSpPr>
            <p:nvPr/>
          </p:nvSpPr>
          <p:spPr bwMode="auto">
            <a:xfrm>
              <a:off x="2423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3</a:t>
              </a:r>
            </a:p>
          </p:txBody>
        </p:sp>
        <p:sp>
          <p:nvSpPr>
            <p:cNvPr id="1201172" name="Text Box 20"/>
            <p:cNvSpPr txBox="1">
              <a:spLocks noChangeArrowheads="1"/>
            </p:cNvSpPr>
            <p:nvPr/>
          </p:nvSpPr>
          <p:spPr bwMode="auto">
            <a:xfrm>
              <a:off x="3075" y="243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4</a:t>
              </a:r>
            </a:p>
          </p:txBody>
        </p:sp>
        <p:sp>
          <p:nvSpPr>
            <p:cNvPr id="1201173" name="Text Box 21"/>
            <p:cNvSpPr txBox="1">
              <a:spLocks noChangeArrowheads="1"/>
            </p:cNvSpPr>
            <p:nvPr/>
          </p:nvSpPr>
          <p:spPr bwMode="auto">
            <a:xfrm>
              <a:off x="3976" y="2439"/>
              <a:ext cx="674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N</a:t>
              </a:r>
            </a:p>
          </p:txBody>
        </p:sp>
        <p:sp>
          <p:nvSpPr>
            <p:cNvPr id="1201174" name="Text Box 22"/>
            <p:cNvSpPr txBox="1">
              <a:spLocks noChangeArrowheads="1"/>
            </p:cNvSpPr>
            <p:nvPr/>
          </p:nvSpPr>
          <p:spPr bwMode="auto">
            <a:xfrm>
              <a:off x="3730" y="2439"/>
              <a:ext cx="2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…</a:t>
              </a:r>
            </a:p>
          </p:txBody>
        </p:sp>
      </p:grpSp>
      <p:sp>
        <p:nvSpPr>
          <p:cNvPr id="1201175" name="Text Box 23"/>
          <p:cNvSpPr txBox="1">
            <a:spLocks noChangeArrowheads="1"/>
          </p:cNvSpPr>
          <p:nvPr/>
        </p:nvSpPr>
        <p:spPr bwMode="auto">
          <a:xfrm>
            <a:off x="1781175" y="3095625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511300" y="3455988"/>
            <a:ext cx="854075" cy="449262"/>
            <a:chOff x="952" y="1395"/>
            <a:chExt cx="538" cy="283"/>
          </a:xfrm>
        </p:grpSpPr>
        <p:sp>
          <p:nvSpPr>
            <p:cNvPr id="1201177" name="Line 25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78" name="Text Box 26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79" name="Text Box 27"/>
          <p:cNvSpPr txBox="1">
            <a:spLocks noChangeArrowheads="1"/>
          </p:cNvSpPr>
          <p:nvPr/>
        </p:nvSpPr>
        <p:spPr bwMode="auto">
          <a:xfrm>
            <a:off x="71438" y="3687763"/>
            <a:ext cx="165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>
                <a:solidFill>
                  <a:schemeClr val="folHlink"/>
                </a:solidFill>
              </a:rPr>
              <a:t>priority,</a:t>
            </a:r>
            <a:br>
              <a:rPr lang="en-US" sz="1800" b="0" dirty="0">
                <a:solidFill>
                  <a:schemeClr val="folHlink"/>
                </a:solidFill>
              </a:rPr>
            </a:br>
            <a:r>
              <a:rPr lang="en-US" sz="1800" b="0" dirty="0">
                <a:solidFill>
                  <a:schemeClr val="folHlink"/>
                </a:solidFill>
              </a:rPr>
              <a:t>non-</a:t>
            </a:r>
            <a:r>
              <a:rPr lang="en-US" sz="1800" b="0" dirty="0" err="1">
                <a:solidFill>
                  <a:schemeClr val="folHlink"/>
                </a:solidFill>
              </a:rPr>
              <a:t>preemtive</a:t>
            </a:r>
            <a:endParaRPr lang="en-US" sz="1800" b="0" dirty="0">
              <a:solidFill>
                <a:schemeClr val="folHlink"/>
              </a:solidFill>
            </a:endParaRPr>
          </a:p>
        </p:txBody>
      </p:sp>
      <p:sp>
        <p:nvSpPr>
          <p:cNvPr id="1201180" name="AutoShape 28"/>
          <p:cNvSpPr>
            <a:spLocks/>
          </p:cNvSpPr>
          <p:nvPr/>
        </p:nvSpPr>
        <p:spPr bwMode="auto">
          <a:xfrm rot="5400000">
            <a:off x="4617244" y="-278606"/>
            <a:ext cx="450850" cy="5040312"/>
          </a:xfrm>
          <a:prstGeom prst="leftBrace">
            <a:avLst>
              <a:gd name="adj1" fmla="val 931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1181" name="Text Box 29"/>
          <p:cNvSpPr txBox="1">
            <a:spLocks noChangeArrowheads="1"/>
          </p:cNvSpPr>
          <p:nvPr/>
        </p:nvSpPr>
        <p:spPr bwMode="auto">
          <a:xfrm>
            <a:off x="4483100" y="1700213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delay</a:t>
            </a:r>
          </a:p>
        </p:txBody>
      </p:sp>
      <p:sp>
        <p:nvSpPr>
          <p:cNvPr id="1201182" name="Text Box 30"/>
          <p:cNvSpPr txBox="1">
            <a:spLocks noChangeArrowheads="1"/>
          </p:cNvSpPr>
          <p:nvPr/>
        </p:nvSpPr>
        <p:spPr bwMode="auto">
          <a:xfrm>
            <a:off x="2816225" y="3905250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183" name="AutoShape 31"/>
          <p:cNvSpPr>
            <a:spLocks/>
          </p:cNvSpPr>
          <p:nvPr/>
        </p:nvSpPr>
        <p:spPr bwMode="auto">
          <a:xfrm rot="5400000">
            <a:off x="2501900" y="3552826"/>
            <a:ext cx="134937" cy="493712"/>
          </a:xfrm>
          <a:prstGeom prst="leftBrace">
            <a:avLst>
              <a:gd name="adj1" fmla="val 3049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1184" name="Text Box 32"/>
          <p:cNvSpPr txBox="1">
            <a:spLocks noChangeArrowheads="1"/>
          </p:cNvSpPr>
          <p:nvPr/>
        </p:nvSpPr>
        <p:spPr bwMode="auto">
          <a:xfrm>
            <a:off x="2501900" y="3500438"/>
            <a:ext cx="719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delay</a:t>
            </a:r>
          </a:p>
        </p:txBody>
      </p: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1774825" y="5391150"/>
            <a:ext cx="5607050" cy="366713"/>
            <a:chOff x="1118" y="3549"/>
            <a:chExt cx="3532" cy="231"/>
          </a:xfrm>
        </p:grpSpPr>
        <p:sp>
          <p:nvSpPr>
            <p:cNvPr id="1201186" name="Text Box 34"/>
            <p:cNvSpPr txBox="1">
              <a:spLocks noChangeArrowheads="1"/>
            </p:cNvSpPr>
            <p:nvPr/>
          </p:nvSpPr>
          <p:spPr bwMode="auto">
            <a:xfrm>
              <a:off x="1118" y="3549"/>
              <a:ext cx="659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b="0"/>
                <a:t>process 1</a:t>
              </a:r>
            </a:p>
          </p:txBody>
        </p:sp>
        <p:grpSp>
          <p:nvGrpSpPr>
            <p:cNvPr id="6" name="Group 35"/>
            <p:cNvGrpSpPr>
              <a:grpSpLocks/>
            </p:cNvGrpSpPr>
            <p:nvPr/>
          </p:nvGrpSpPr>
          <p:grpSpPr bwMode="auto">
            <a:xfrm>
              <a:off x="1771" y="3549"/>
              <a:ext cx="2879" cy="231"/>
              <a:chOff x="1771" y="2439"/>
              <a:chExt cx="2879" cy="231"/>
            </a:xfrm>
          </p:grpSpPr>
          <p:sp>
            <p:nvSpPr>
              <p:cNvPr id="1201188" name="Text Box 36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189" name="Text Box 37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190" name="Text Box 38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191" name="Text Box 39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192" name="Text Box 40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1511300" y="4941888"/>
            <a:ext cx="854075" cy="449262"/>
            <a:chOff x="952" y="1395"/>
            <a:chExt cx="538" cy="283"/>
          </a:xfrm>
        </p:grpSpPr>
        <p:sp>
          <p:nvSpPr>
            <p:cNvPr id="1201194" name="Line 42"/>
            <p:cNvSpPr>
              <a:spLocks noChangeShapeType="1"/>
            </p:cNvSpPr>
            <p:nvPr/>
          </p:nvSpPr>
          <p:spPr bwMode="auto">
            <a:xfrm>
              <a:off x="1463" y="1480"/>
              <a:ext cx="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1195" name="Text Box 43"/>
            <p:cNvSpPr txBox="1">
              <a:spLocks noChangeArrowheads="1"/>
            </p:cNvSpPr>
            <p:nvPr/>
          </p:nvSpPr>
          <p:spPr bwMode="auto">
            <a:xfrm>
              <a:off x="952" y="1395"/>
              <a:ext cx="5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request</a:t>
              </a:r>
            </a:p>
          </p:txBody>
        </p:sp>
      </p:grpSp>
      <p:sp>
        <p:nvSpPr>
          <p:cNvPr id="1201196" name="Text Box 44"/>
          <p:cNvSpPr txBox="1">
            <a:spLocks noChangeArrowheads="1"/>
          </p:cNvSpPr>
          <p:nvPr/>
        </p:nvSpPr>
        <p:spPr bwMode="auto">
          <a:xfrm>
            <a:off x="71438" y="5173663"/>
            <a:ext cx="1190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>
                <a:solidFill>
                  <a:schemeClr val="folHlink"/>
                </a:solidFill>
              </a:rPr>
              <a:t>priority,</a:t>
            </a:r>
            <a:br>
              <a:rPr lang="en-US" sz="1800" b="0">
                <a:solidFill>
                  <a:schemeClr val="folHlink"/>
                </a:solidFill>
              </a:rPr>
            </a:br>
            <a:r>
              <a:rPr lang="en-US" sz="1800" b="0">
                <a:solidFill>
                  <a:schemeClr val="folHlink"/>
                </a:solidFill>
              </a:rPr>
              <a:t>preemtive</a:t>
            </a:r>
          </a:p>
        </p:txBody>
      </p:sp>
      <p:sp>
        <p:nvSpPr>
          <p:cNvPr id="1201197" name="Text Box 45"/>
          <p:cNvSpPr txBox="1">
            <a:spLocks noChangeArrowheads="1"/>
          </p:cNvSpPr>
          <p:nvPr/>
        </p:nvSpPr>
        <p:spPr bwMode="auto">
          <a:xfrm>
            <a:off x="1781175" y="5391150"/>
            <a:ext cx="541338" cy="346075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 b="0"/>
              <a:t>p 1</a:t>
            </a:r>
          </a:p>
        </p:txBody>
      </p: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2322513" y="5391150"/>
            <a:ext cx="5110162" cy="366713"/>
            <a:chOff x="1463" y="3549"/>
            <a:chExt cx="3219" cy="231"/>
          </a:xfrm>
        </p:grpSpPr>
        <p:sp>
          <p:nvSpPr>
            <p:cNvPr id="1201199" name="Text Box 47"/>
            <p:cNvSpPr txBox="1">
              <a:spLocks noChangeArrowheads="1"/>
            </p:cNvSpPr>
            <p:nvPr/>
          </p:nvSpPr>
          <p:spPr bwMode="auto">
            <a:xfrm>
              <a:off x="1463" y="3549"/>
              <a:ext cx="341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0"/>
                <a:t>p 1</a:t>
              </a:r>
            </a:p>
          </p:txBody>
        </p:sp>
        <p:grpSp>
          <p:nvGrpSpPr>
            <p:cNvPr id="9" name="Group 48"/>
            <p:cNvGrpSpPr>
              <a:grpSpLocks/>
            </p:cNvGrpSpPr>
            <p:nvPr/>
          </p:nvGrpSpPr>
          <p:grpSpPr bwMode="auto">
            <a:xfrm>
              <a:off x="1803" y="3549"/>
              <a:ext cx="2879" cy="231"/>
              <a:chOff x="1771" y="2439"/>
              <a:chExt cx="2879" cy="231"/>
            </a:xfrm>
          </p:grpSpPr>
          <p:sp>
            <p:nvSpPr>
              <p:cNvPr id="1201201" name="Text Box 49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202" name="Text Box 50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203" name="Text Box 51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204" name="Text Box 52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205" name="Text Box 53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sp>
        <p:nvSpPr>
          <p:cNvPr id="1201206" name="Text Box 54"/>
          <p:cNvSpPr txBox="1">
            <a:spLocks noChangeArrowheads="1"/>
          </p:cNvSpPr>
          <p:nvPr/>
        </p:nvSpPr>
        <p:spPr bwMode="auto">
          <a:xfrm>
            <a:off x="1781175" y="4581525"/>
            <a:ext cx="1179513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sp>
        <p:nvSpPr>
          <p:cNvPr id="1201207" name="Text Box 55"/>
          <p:cNvSpPr txBox="1">
            <a:spLocks noChangeArrowheads="1"/>
          </p:cNvSpPr>
          <p:nvPr/>
        </p:nvSpPr>
        <p:spPr bwMode="auto">
          <a:xfrm>
            <a:off x="2312988" y="5391150"/>
            <a:ext cx="1179512" cy="346075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b="0"/>
              <a:t>RT process</a:t>
            </a:r>
          </a:p>
        </p:txBody>
      </p:sp>
      <p:grpSp>
        <p:nvGrpSpPr>
          <p:cNvPr id="10" name="Group 56"/>
          <p:cNvGrpSpPr>
            <a:grpSpLocks/>
          </p:cNvGrpSpPr>
          <p:nvPr/>
        </p:nvGrpSpPr>
        <p:grpSpPr bwMode="auto">
          <a:xfrm>
            <a:off x="3492500" y="5391150"/>
            <a:ext cx="5110163" cy="366713"/>
            <a:chOff x="1463" y="3549"/>
            <a:chExt cx="3219" cy="231"/>
          </a:xfrm>
        </p:grpSpPr>
        <p:sp>
          <p:nvSpPr>
            <p:cNvPr id="1201209" name="Text Box 57"/>
            <p:cNvSpPr txBox="1">
              <a:spLocks noChangeArrowheads="1"/>
            </p:cNvSpPr>
            <p:nvPr/>
          </p:nvSpPr>
          <p:spPr bwMode="auto">
            <a:xfrm>
              <a:off x="1463" y="3549"/>
              <a:ext cx="341" cy="218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0"/>
                <a:t>p 1</a:t>
              </a:r>
            </a:p>
          </p:txBody>
        </p:sp>
        <p:grpSp>
          <p:nvGrpSpPr>
            <p:cNvPr id="11" name="Group 58"/>
            <p:cNvGrpSpPr>
              <a:grpSpLocks/>
            </p:cNvGrpSpPr>
            <p:nvPr/>
          </p:nvGrpSpPr>
          <p:grpSpPr bwMode="auto">
            <a:xfrm>
              <a:off x="1803" y="3549"/>
              <a:ext cx="2879" cy="231"/>
              <a:chOff x="1771" y="2439"/>
              <a:chExt cx="2879" cy="231"/>
            </a:xfrm>
          </p:grpSpPr>
          <p:sp>
            <p:nvSpPr>
              <p:cNvPr id="1201211" name="Text Box 59"/>
              <p:cNvSpPr txBox="1">
                <a:spLocks noChangeArrowheads="1"/>
              </p:cNvSpPr>
              <p:nvPr/>
            </p:nvSpPr>
            <p:spPr bwMode="auto">
              <a:xfrm>
                <a:off x="1771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2</a:t>
                </a:r>
              </a:p>
            </p:txBody>
          </p:sp>
          <p:sp>
            <p:nvSpPr>
              <p:cNvPr id="1201212" name="Text Box 60"/>
              <p:cNvSpPr txBox="1">
                <a:spLocks noChangeArrowheads="1"/>
              </p:cNvSpPr>
              <p:nvPr/>
            </p:nvSpPr>
            <p:spPr bwMode="auto">
              <a:xfrm>
                <a:off x="2423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3</a:t>
                </a:r>
              </a:p>
            </p:txBody>
          </p:sp>
          <p:sp>
            <p:nvSpPr>
              <p:cNvPr id="1201213" name="Text Box 61"/>
              <p:cNvSpPr txBox="1">
                <a:spLocks noChangeArrowheads="1"/>
              </p:cNvSpPr>
              <p:nvPr/>
            </p:nvSpPr>
            <p:spPr bwMode="auto">
              <a:xfrm>
                <a:off x="3075" y="2439"/>
                <a:ext cx="659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4</a:t>
                </a:r>
              </a:p>
            </p:txBody>
          </p:sp>
          <p:sp>
            <p:nvSpPr>
              <p:cNvPr id="1201214" name="Text Box 62"/>
              <p:cNvSpPr txBox="1">
                <a:spLocks noChangeArrowheads="1"/>
              </p:cNvSpPr>
              <p:nvPr/>
            </p:nvSpPr>
            <p:spPr bwMode="auto">
              <a:xfrm>
                <a:off x="3976" y="2439"/>
                <a:ext cx="674" cy="21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0"/>
                  <a:t>process N</a:t>
                </a:r>
              </a:p>
            </p:txBody>
          </p:sp>
          <p:sp>
            <p:nvSpPr>
              <p:cNvPr id="1201215" name="Text Box 63"/>
              <p:cNvSpPr txBox="1">
                <a:spLocks noChangeArrowheads="1"/>
              </p:cNvSpPr>
              <p:nvPr/>
            </p:nvSpPr>
            <p:spPr bwMode="auto">
              <a:xfrm>
                <a:off x="3730" y="2439"/>
                <a:ext cx="2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…</a:t>
                </a:r>
              </a:p>
            </p:txBody>
          </p:sp>
        </p:grpSp>
      </p:grpSp>
      <p:grpSp>
        <p:nvGrpSpPr>
          <p:cNvPr id="12" name="Group 64"/>
          <p:cNvGrpSpPr>
            <a:grpSpLocks/>
          </p:cNvGrpSpPr>
          <p:nvPr/>
        </p:nvGrpSpPr>
        <p:grpSpPr bwMode="auto">
          <a:xfrm>
            <a:off x="2366963" y="4895850"/>
            <a:ext cx="4156075" cy="449263"/>
            <a:chOff x="1463" y="3266"/>
            <a:chExt cx="2618" cy="283"/>
          </a:xfrm>
        </p:grpSpPr>
        <p:sp>
          <p:nvSpPr>
            <p:cNvPr id="1201217" name="Text Box 65"/>
            <p:cNvSpPr txBox="1">
              <a:spLocks noChangeArrowheads="1"/>
            </p:cNvSpPr>
            <p:nvPr/>
          </p:nvSpPr>
          <p:spPr bwMode="auto">
            <a:xfrm>
              <a:off x="1576" y="3266"/>
              <a:ext cx="250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only delay of switching and interrupts</a:t>
              </a:r>
            </a:p>
          </p:txBody>
        </p:sp>
        <p:sp>
          <p:nvSpPr>
            <p:cNvPr id="1201218" name="Line 66"/>
            <p:cNvSpPr>
              <a:spLocks noChangeShapeType="1"/>
            </p:cNvSpPr>
            <p:nvPr/>
          </p:nvSpPr>
          <p:spPr bwMode="auto">
            <a:xfrm flipH="1">
              <a:off x="1463" y="3436"/>
              <a:ext cx="141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pic>
        <p:nvPicPr>
          <p:cNvPr id="67" name="Picture 66" descr="000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9357" y="68582"/>
            <a:ext cx="3031433" cy="1937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61025 0.11821 " pathEditMode="relative" ptsTypes="AA">
                                      <p:cBhvr>
                                        <p:cTn id="28" dur="2000" fill="hold"/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43049E-6 L 0.12969 0.000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7601E-6 L 0.11285 0.1135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5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34883E-7 L 0.12414 -0.00023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5417 0.11821 " pathEditMode="relative" ptsTypes="AA">
                                      <p:cBhvr>
                                        <p:cTn id="106" dur="2000" fill="hold"/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156" grpId="0" animBg="1"/>
      <p:bldP spid="1201157" grpId="0" animBg="1"/>
      <p:bldP spid="1201158" grpId="0" animBg="1"/>
      <p:bldP spid="1201159" grpId="0" animBg="1"/>
      <p:bldP spid="1201160" grpId="0" animBg="1"/>
      <p:bldP spid="1201161" grpId="0" animBg="1"/>
      <p:bldP spid="1201162" grpId="0"/>
      <p:bldP spid="1201163" grpId="0" animBg="1"/>
      <p:bldP spid="1201163" grpId="1" animBg="1"/>
      <p:bldP spid="1201163" grpId="2" animBg="1"/>
      <p:bldP spid="1201167" grpId="0"/>
      <p:bldP spid="1201168" grpId="0" animBg="1"/>
      <p:bldP spid="1201175" grpId="0" animBg="1"/>
      <p:bldP spid="1201175" grpId="1" animBg="1"/>
      <p:bldP spid="1201175" grpId="2" animBg="1"/>
      <p:bldP spid="1201179" grpId="0"/>
      <p:bldP spid="1201180" grpId="0" animBg="1"/>
      <p:bldP spid="1201181" grpId="0"/>
      <p:bldP spid="1201182" grpId="0" animBg="1"/>
      <p:bldP spid="1201183" grpId="0" animBg="1"/>
      <p:bldP spid="1201184" grpId="0"/>
      <p:bldP spid="1201196" grpId="0"/>
      <p:bldP spid="1201197" grpId="0" animBg="1"/>
      <p:bldP spid="1201206" grpId="0" animBg="1"/>
      <p:bldP spid="1201206" grpId="1" animBg="1"/>
      <p:bldP spid="1201206" grpId="2" animBg="1"/>
      <p:bldP spid="120120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Algorithms Exist</a:t>
            </a:r>
          </a:p>
        </p:txBody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i="1" dirty="0">
                <a:solidFill>
                  <a:srgbClr val="808080"/>
                </a:solidFill>
              </a:rPr>
              <a:t>First In First Out (FIFO) </a:t>
            </a:r>
          </a:p>
          <a:p>
            <a:r>
              <a:rPr lang="en-US" sz="2000" i="1" dirty="0">
                <a:solidFill>
                  <a:srgbClr val="808080"/>
                </a:solidFill>
              </a:rPr>
              <a:t>Round-Robin (RR)</a:t>
            </a:r>
          </a:p>
          <a:p>
            <a:r>
              <a:rPr lang="en-US" sz="2000" i="1" dirty="0">
                <a:solidFill>
                  <a:srgbClr val="808080"/>
                </a:solidFill>
              </a:rPr>
              <a:t>Shortest Job First </a:t>
            </a:r>
          </a:p>
          <a:p>
            <a:r>
              <a:rPr lang="en-US" sz="2000" dirty="0"/>
              <a:t>Shortest Time to Completion First </a:t>
            </a:r>
          </a:p>
          <a:p>
            <a:r>
              <a:rPr lang="en-US" sz="2000" dirty="0"/>
              <a:t>Shortest Remaining Time to Completion First  </a:t>
            </a:r>
            <a:r>
              <a:rPr lang="en-US" sz="1200" dirty="0"/>
              <a:t>(a.k.a. Shortest Remaining Time First)</a:t>
            </a:r>
            <a:endParaRPr lang="en-US" sz="2000" dirty="0"/>
          </a:p>
          <a:p>
            <a:r>
              <a:rPr lang="en-US" sz="2000" dirty="0"/>
              <a:t>Lottery</a:t>
            </a:r>
          </a:p>
          <a:p>
            <a:r>
              <a:rPr lang="en-US" sz="2000" dirty="0"/>
              <a:t>Fair Queuing</a:t>
            </a:r>
          </a:p>
          <a:p>
            <a:r>
              <a:rPr lang="en-US" sz="2000" dirty="0"/>
              <a:t>…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Earliest Deadline First (EDF)</a:t>
            </a:r>
          </a:p>
          <a:p>
            <a:r>
              <a:rPr lang="en-US" sz="2000" dirty="0"/>
              <a:t>Rate Monotonic (RM)</a:t>
            </a:r>
          </a:p>
          <a:p>
            <a:r>
              <a:rPr lang="en-US" sz="2000" dirty="0"/>
              <a:t>…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876" y="3984359"/>
            <a:ext cx="4131422" cy="1032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3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13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13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Rate Monotonic (RM) Scheduling</a:t>
            </a:r>
          </a:p>
        </p:txBody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Classic algorithm for hard real-time systems with one CPU 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Pre-emptive scheduling based on </a:t>
            </a:r>
            <a:r>
              <a:rPr lang="en-US" sz="2000" i="1" dirty="0">
                <a:solidFill>
                  <a:schemeClr val="folHlink"/>
                </a:solidFill>
              </a:rPr>
              <a:t>static task priorities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Optimal: </a:t>
            </a:r>
            <a:br>
              <a:rPr lang="en-US" sz="2000" dirty="0"/>
            </a:br>
            <a:r>
              <a:rPr lang="en-US" sz="2000" dirty="0"/>
              <a:t>no other algorithms with </a:t>
            </a:r>
            <a:r>
              <a:rPr lang="en-US" sz="2000" i="1" dirty="0"/>
              <a:t>static </a:t>
            </a:r>
            <a:r>
              <a:rPr lang="en-US" sz="2000" dirty="0"/>
              <a:t> task priorities can schedule tasks that cannot be scheduled by RM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Assumptions: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requests for all tasks with deadlines are periodic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the deadline of a task is equal to the end on its period (starting of next)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independent tasks (no precedence)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run-time for each task is known and constant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context switches can be ignored</a:t>
            </a:r>
          </a:p>
          <a:p>
            <a:pPr lvl="1">
              <a:lnSpc>
                <a:spcPct val="90000"/>
              </a:lnSpc>
            </a:pPr>
            <a:r>
              <a:rPr lang="en-US" sz="1800" i="1" dirty="0"/>
              <a:t>any non-periodic task has no deadline</a:t>
            </a:r>
          </a:p>
          <a:p>
            <a:pPr lvl="1">
              <a:lnSpc>
                <a:spcPct val="90000"/>
              </a:lnSpc>
            </a:pPr>
            <a:endParaRPr lang="en-US" sz="1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670" y="-1"/>
            <a:ext cx="1889330" cy="4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1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31875"/>
            <a:ext cx="9144000" cy="2971800"/>
          </a:xfrm>
        </p:spPr>
        <p:txBody>
          <a:bodyPr/>
          <a:lstStyle/>
          <a:p>
            <a:pPr>
              <a:tabLst>
                <a:tab pos="541338" algn="l"/>
              </a:tabLst>
            </a:pPr>
            <a:r>
              <a:rPr lang="en-US" sz="2400"/>
              <a:t>Process priority based on task periods</a:t>
            </a:r>
          </a:p>
          <a:p>
            <a:pPr lvl="1">
              <a:tabLst>
                <a:tab pos="541338" algn="l"/>
              </a:tabLst>
            </a:pPr>
            <a:r>
              <a:rPr lang="en-US" sz="2000"/>
              <a:t>task with shortest period gets </a:t>
            </a:r>
            <a:br>
              <a:rPr lang="en-US" sz="2000"/>
            </a:br>
            <a:r>
              <a:rPr lang="en-US" sz="2000"/>
              <a:t>highest </a:t>
            </a:r>
            <a:r>
              <a:rPr lang="en-US" sz="2000" i="1"/>
              <a:t>static</a:t>
            </a:r>
            <a:r>
              <a:rPr lang="en-US" sz="2000"/>
              <a:t> priority</a:t>
            </a:r>
          </a:p>
          <a:p>
            <a:pPr lvl="1">
              <a:tabLst>
                <a:tab pos="541338" algn="l"/>
              </a:tabLst>
            </a:pPr>
            <a:r>
              <a:rPr lang="en-US" sz="2000"/>
              <a:t>task with longest period gets </a:t>
            </a:r>
            <a:br>
              <a:rPr lang="en-US" sz="2000"/>
            </a:br>
            <a:r>
              <a:rPr lang="en-US" sz="2000"/>
              <a:t>lowest </a:t>
            </a:r>
            <a:r>
              <a:rPr lang="en-US" sz="2000" i="1"/>
              <a:t>static</a:t>
            </a:r>
            <a:r>
              <a:rPr lang="en-US" sz="2000"/>
              <a:t> priority</a:t>
            </a:r>
          </a:p>
          <a:p>
            <a:pPr lvl="1">
              <a:tabLst>
                <a:tab pos="541338" algn="l"/>
              </a:tabLst>
            </a:pPr>
            <a:r>
              <a:rPr lang="en-US" sz="2000"/>
              <a:t>dispatcher always selects task requests with highest priority</a:t>
            </a:r>
            <a:br>
              <a:rPr lang="en-US" sz="2000"/>
            </a:br>
            <a:endParaRPr lang="en-US" sz="2000"/>
          </a:p>
          <a:p>
            <a:pPr>
              <a:tabLst>
                <a:tab pos="541338" algn="l"/>
              </a:tabLst>
            </a:pPr>
            <a:r>
              <a:rPr lang="en-US" sz="2400"/>
              <a:t>Example: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Rate Monotonic (RM) Scheduling</a:t>
            </a:r>
          </a:p>
        </p:txBody>
      </p:sp>
      <p:sp>
        <p:nvSpPr>
          <p:cNvPr id="1207300" name="Line 4"/>
          <p:cNvSpPr>
            <a:spLocks noChangeShapeType="1"/>
          </p:cNvSpPr>
          <p:nvPr/>
        </p:nvSpPr>
        <p:spPr bwMode="auto">
          <a:xfrm>
            <a:off x="6132513" y="2601913"/>
            <a:ext cx="2052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01" name="Line 5"/>
          <p:cNvSpPr>
            <a:spLocks noChangeShapeType="1"/>
          </p:cNvSpPr>
          <p:nvPr/>
        </p:nvSpPr>
        <p:spPr bwMode="auto">
          <a:xfrm flipV="1">
            <a:off x="6132513" y="1017588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02" name="Text Box 6"/>
          <p:cNvSpPr txBox="1">
            <a:spLocks noChangeArrowheads="1"/>
          </p:cNvSpPr>
          <p:nvPr/>
        </p:nvSpPr>
        <p:spPr bwMode="auto">
          <a:xfrm rot="16200000">
            <a:off x="5580062" y="1581151"/>
            <a:ext cx="815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folHlink"/>
                </a:solidFill>
              </a:rPr>
              <a:t>priority</a:t>
            </a:r>
          </a:p>
        </p:txBody>
      </p:sp>
      <p:sp>
        <p:nvSpPr>
          <p:cNvPr id="1207303" name="Text Box 7"/>
          <p:cNvSpPr txBox="1">
            <a:spLocks noChangeArrowheads="1"/>
          </p:cNvSpPr>
          <p:nvPr/>
        </p:nvSpPr>
        <p:spPr bwMode="auto">
          <a:xfrm>
            <a:off x="6456363" y="2528888"/>
            <a:ext cx="136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folHlink"/>
                </a:solidFill>
              </a:rPr>
              <a:t>period length</a:t>
            </a:r>
          </a:p>
        </p:txBody>
      </p:sp>
      <p:sp>
        <p:nvSpPr>
          <p:cNvPr id="1207304" name="Oval 8"/>
          <p:cNvSpPr>
            <a:spLocks noChangeArrowheads="1"/>
          </p:cNvSpPr>
          <p:nvPr/>
        </p:nvSpPr>
        <p:spPr bwMode="auto">
          <a:xfrm>
            <a:off x="6240463" y="1089025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5" name="Oval 9"/>
          <p:cNvSpPr>
            <a:spLocks noChangeArrowheads="1"/>
          </p:cNvSpPr>
          <p:nvPr/>
        </p:nvSpPr>
        <p:spPr bwMode="auto">
          <a:xfrm>
            <a:off x="6492875" y="1304925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6" name="Oval 10"/>
          <p:cNvSpPr>
            <a:spLocks noChangeArrowheads="1"/>
          </p:cNvSpPr>
          <p:nvPr/>
        </p:nvSpPr>
        <p:spPr bwMode="auto">
          <a:xfrm>
            <a:off x="6708775" y="1630363"/>
            <a:ext cx="107950" cy="87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7" name="Oval 11"/>
          <p:cNvSpPr>
            <a:spLocks noChangeArrowheads="1"/>
          </p:cNvSpPr>
          <p:nvPr/>
        </p:nvSpPr>
        <p:spPr bwMode="auto">
          <a:xfrm>
            <a:off x="7069138" y="1809750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8" name="Oval 12"/>
          <p:cNvSpPr>
            <a:spLocks noChangeArrowheads="1"/>
          </p:cNvSpPr>
          <p:nvPr/>
        </p:nvSpPr>
        <p:spPr bwMode="auto">
          <a:xfrm>
            <a:off x="7285038" y="1954213"/>
            <a:ext cx="107950" cy="87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09" name="Oval 13"/>
          <p:cNvSpPr>
            <a:spLocks noChangeArrowheads="1"/>
          </p:cNvSpPr>
          <p:nvPr/>
        </p:nvSpPr>
        <p:spPr bwMode="auto">
          <a:xfrm>
            <a:off x="7572375" y="2170113"/>
            <a:ext cx="107950" cy="87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0" name="Oval 14"/>
          <p:cNvSpPr>
            <a:spLocks noChangeArrowheads="1"/>
          </p:cNvSpPr>
          <p:nvPr/>
        </p:nvSpPr>
        <p:spPr bwMode="auto">
          <a:xfrm>
            <a:off x="7861300" y="2314575"/>
            <a:ext cx="107950" cy="87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1" name="Text Box 15"/>
          <p:cNvSpPr txBox="1">
            <a:spLocks noChangeArrowheads="1"/>
          </p:cNvSpPr>
          <p:nvPr/>
        </p:nvSpPr>
        <p:spPr bwMode="auto">
          <a:xfrm>
            <a:off x="6132513" y="728663"/>
            <a:ext cx="1103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shortest period, </a:t>
            </a:r>
            <a:br>
              <a:rPr lang="en-US" sz="1000" b="0"/>
            </a:br>
            <a:r>
              <a:rPr lang="en-US" sz="1000" b="0"/>
              <a:t>highest priority</a:t>
            </a:r>
          </a:p>
        </p:txBody>
      </p:sp>
      <p:sp>
        <p:nvSpPr>
          <p:cNvPr id="1207312" name="Text Box 16"/>
          <p:cNvSpPr txBox="1">
            <a:spLocks noChangeArrowheads="1"/>
          </p:cNvSpPr>
          <p:nvPr/>
        </p:nvSpPr>
        <p:spPr bwMode="auto">
          <a:xfrm>
            <a:off x="7896225" y="2168525"/>
            <a:ext cx="1055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longest period, </a:t>
            </a:r>
            <a:br>
              <a:rPr lang="en-US" sz="1000" b="0"/>
            </a:br>
            <a:r>
              <a:rPr lang="en-US" sz="1000" b="0"/>
              <a:t>lowest priority</a:t>
            </a:r>
          </a:p>
        </p:txBody>
      </p:sp>
      <p:sp>
        <p:nvSpPr>
          <p:cNvPr id="1207313" name="Line 17"/>
          <p:cNvSpPr>
            <a:spLocks noChangeShapeType="1"/>
          </p:cNvSpPr>
          <p:nvPr/>
        </p:nvSpPr>
        <p:spPr bwMode="auto">
          <a:xfrm>
            <a:off x="6203950" y="1377950"/>
            <a:ext cx="1657350" cy="11874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14" name="Line 18"/>
          <p:cNvSpPr>
            <a:spLocks noChangeShapeType="1"/>
          </p:cNvSpPr>
          <p:nvPr/>
        </p:nvSpPr>
        <p:spPr bwMode="auto">
          <a:xfrm>
            <a:off x="1582738" y="4581525"/>
            <a:ext cx="478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15" name="Rectangle 19"/>
          <p:cNvSpPr>
            <a:spLocks noChangeArrowheads="1"/>
          </p:cNvSpPr>
          <p:nvPr/>
        </p:nvSpPr>
        <p:spPr bwMode="auto">
          <a:xfrm>
            <a:off x="190817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6" name="Rectangle 20"/>
          <p:cNvSpPr>
            <a:spLocks noChangeArrowheads="1"/>
          </p:cNvSpPr>
          <p:nvPr/>
        </p:nvSpPr>
        <p:spPr bwMode="auto">
          <a:xfrm>
            <a:off x="2411413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7" name="Rectangle 21"/>
          <p:cNvSpPr>
            <a:spLocks noChangeArrowheads="1"/>
          </p:cNvSpPr>
          <p:nvPr/>
        </p:nvSpPr>
        <p:spPr bwMode="auto">
          <a:xfrm>
            <a:off x="2916238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8" name="Rectangle 22"/>
          <p:cNvSpPr>
            <a:spLocks noChangeArrowheads="1"/>
          </p:cNvSpPr>
          <p:nvPr/>
        </p:nvSpPr>
        <p:spPr bwMode="auto">
          <a:xfrm>
            <a:off x="341947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19" name="Rectangle 23"/>
          <p:cNvSpPr>
            <a:spLocks noChangeArrowheads="1"/>
          </p:cNvSpPr>
          <p:nvPr/>
        </p:nvSpPr>
        <p:spPr bwMode="auto">
          <a:xfrm>
            <a:off x="3924300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0" name="Rectangle 24"/>
          <p:cNvSpPr>
            <a:spLocks noChangeArrowheads="1"/>
          </p:cNvSpPr>
          <p:nvPr/>
        </p:nvSpPr>
        <p:spPr bwMode="auto">
          <a:xfrm>
            <a:off x="442912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1" name="Rectangle 25"/>
          <p:cNvSpPr>
            <a:spLocks noChangeArrowheads="1"/>
          </p:cNvSpPr>
          <p:nvPr/>
        </p:nvSpPr>
        <p:spPr bwMode="auto">
          <a:xfrm>
            <a:off x="4932363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2" name="Rectangle 26"/>
          <p:cNvSpPr>
            <a:spLocks noChangeArrowheads="1"/>
          </p:cNvSpPr>
          <p:nvPr/>
        </p:nvSpPr>
        <p:spPr bwMode="auto">
          <a:xfrm>
            <a:off x="5437188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3" name="Rectangle 27"/>
          <p:cNvSpPr>
            <a:spLocks noChangeArrowheads="1"/>
          </p:cNvSpPr>
          <p:nvPr/>
        </p:nvSpPr>
        <p:spPr bwMode="auto">
          <a:xfrm>
            <a:off x="5940425" y="4329113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24" name="Text Box 28"/>
          <p:cNvSpPr txBox="1">
            <a:spLocks noChangeArrowheads="1"/>
          </p:cNvSpPr>
          <p:nvPr/>
        </p:nvSpPr>
        <p:spPr bwMode="auto">
          <a:xfrm>
            <a:off x="142875" y="4292600"/>
            <a:ext cx="922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1</a:t>
            </a:r>
          </a:p>
        </p:txBody>
      </p:sp>
      <p:grpSp>
        <p:nvGrpSpPr>
          <p:cNvPr id="1207325" name="Group 29"/>
          <p:cNvGrpSpPr>
            <a:grpSpLocks/>
          </p:cNvGrpSpPr>
          <p:nvPr/>
        </p:nvGrpSpPr>
        <p:grpSpPr bwMode="auto">
          <a:xfrm>
            <a:off x="1908175" y="3789363"/>
            <a:ext cx="503238" cy="503237"/>
            <a:chOff x="1202" y="2387"/>
            <a:chExt cx="317" cy="317"/>
          </a:xfrm>
        </p:grpSpPr>
        <p:sp>
          <p:nvSpPr>
            <p:cNvPr id="1207326" name="AutoShape 30"/>
            <p:cNvSpPr>
              <a:spLocks/>
            </p:cNvSpPr>
            <p:nvPr/>
          </p:nvSpPr>
          <p:spPr bwMode="auto">
            <a:xfrm rot="16200000" flipV="1">
              <a:off x="1316" y="2500"/>
              <a:ext cx="90" cy="317"/>
            </a:xfrm>
            <a:prstGeom prst="rightBrace">
              <a:avLst>
                <a:gd name="adj1" fmla="val 2935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7327" name="Text Box 31"/>
            <p:cNvSpPr txBox="1">
              <a:spLocks noChangeArrowheads="1"/>
            </p:cNvSpPr>
            <p:nvPr/>
          </p:nvSpPr>
          <p:spPr bwMode="auto">
            <a:xfrm>
              <a:off x="1247" y="2387"/>
              <a:ext cx="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p</a:t>
              </a:r>
              <a:r>
                <a:rPr lang="en-US" sz="1800" b="0" baseline="-25000"/>
                <a:t>1</a:t>
              </a:r>
            </a:p>
          </p:txBody>
        </p:sp>
      </p:grpSp>
      <p:sp>
        <p:nvSpPr>
          <p:cNvPr id="1207328" name="Line 32"/>
          <p:cNvSpPr>
            <a:spLocks noChangeShapeType="1"/>
          </p:cNvSpPr>
          <p:nvPr/>
        </p:nvSpPr>
        <p:spPr bwMode="auto">
          <a:xfrm>
            <a:off x="1574800" y="6165850"/>
            <a:ext cx="4789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29" name="Text Box 33"/>
          <p:cNvSpPr txBox="1">
            <a:spLocks noChangeArrowheads="1"/>
          </p:cNvSpPr>
          <p:nvPr/>
        </p:nvSpPr>
        <p:spPr bwMode="auto">
          <a:xfrm>
            <a:off x="142875" y="5876925"/>
            <a:ext cx="1485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Dispatching</a:t>
            </a:r>
          </a:p>
        </p:txBody>
      </p:sp>
      <p:sp>
        <p:nvSpPr>
          <p:cNvPr id="1207330" name="Line 34"/>
          <p:cNvSpPr>
            <a:spLocks noChangeShapeType="1"/>
          </p:cNvSpPr>
          <p:nvPr/>
        </p:nvSpPr>
        <p:spPr bwMode="auto">
          <a:xfrm>
            <a:off x="1582738" y="5373688"/>
            <a:ext cx="4789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31" name="Rectangle 35"/>
          <p:cNvSpPr>
            <a:spLocks noChangeArrowheads="1"/>
          </p:cNvSpPr>
          <p:nvPr/>
        </p:nvSpPr>
        <p:spPr bwMode="auto">
          <a:xfrm>
            <a:off x="1908175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2" name="Rectangle 36"/>
          <p:cNvSpPr>
            <a:spLocks noChangeArrowheads="1"/>
          </p:cNvSpPr>
          <p:nvPr/>
        </p:nvSpPr>
        <p:spPr bwMode="auto">
          <a:xfrm>
            <a:off x="3276600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3" name="Rectangle 37"/>
          <p:cNvSpPr>
            <a:spLocks noChangeArrowheads="1"/>
          </p:cNvSpPr>
          <p:nvPr/>
        </p:nvSpPr>
        <p:spPr bwMode="auto">
          <a:xfrm>
            <a:off x="4645025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4" name="Rectangle 38"/>
          <p:cNvSpPr>
            <a:spLocks noChangeArrowheads="1"/>
          </p:cNvSpPr>
          <p:nvPr/>
        </p:nvSpPr>
        <p:spPr bwMode="auto">
          <a:xfrm>
            <a:off x="6013450" y="5121275"/>
            <a:ext cx="250825" cy="2524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5" name="Text Box 39"/>
          <p:cNvSpPr txBox="1">
            <a:spLocks noChangeArrowheads="1"/>
          </p:cNvSpPr>
          <p:nvPr/>
        </p:nvSpPr>
        <p:spPr bwMode="auto">
          <a:xfrm>
            <a:off x="142875" y="5084763"/>
            <a:ext cx="922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2</a:t>
            </a:r>
          </a:p>
        </p:txBody>
      </p:sp>
      <p:sp>
        <p:nvSpPr>
          <p:cNvPr id="1207336" name="AutoShape 40"/>
          <p:cNvSpPr>
            <a:spLocks/>
          </p:cNvSpPr>
          <p:nvPr/>
        </p:nvSpPr>
        <p:spPr bwMode="auto">
          <a:xfrm rot="16200000" flipV="1">
            <a:off x="2520950" y="4329113"/>
            <a:ext cx="142875" cy="1368425"/>
          </a:xfrm>
          <a:prstGeom prst="rightBrace">
            <a:avLst>
              <a:gd name="adj1" fmla="val 7981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37" name="Text Box 41"/>
          <p:cNvSpPr txBox="1">
            <a:spLocks noChangeArrowheads="1"/>
          </p:cNvSpPr>
          <p:nvPr/>
        </p:nvSpPr>
        <p:spPr bwMode="auto">
          <a:xfrm>
            <a:off x="2414588" y="4581525"/>
            <a:ext cx="39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p</a:t>
            </a:r>
            <a:r>
              <a:rPr lang="en-US" sz="1800" b="0" baseline="-25000"/>
              <a:t>2</a:t>
            </a:r>
          </a:p>
        </p:txBody>
      </p:sp>
      <p:sp>
        <p:nvSpPr>
          <p:cNvPr id="1207338" name="Text Box 42"/>
          <p:cNvSpPr txBox="1">
            <a:spLocks noChangeArrowheads="1"/>
          </p:cNvSpPr>
          <p:nvPr/>
        </p:nvSpPr>
        <p:spPr bwMode="auto">
          <a:xfrm>
            <a:off x="6544098" y="4652963"/>
            <a:ext cx="25943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chemeClr val="hlink"/>
                </a:solidFill>
              </a:rPr>
              <a:t>P</a:t>
            </a:r>
            <a:r>
              <a:rPr lang="en-US" sz="1800" b="0" baseline="-25000" dirty="0">
                <a:solidFill>
                  <a:schemeClr val="hlink"/>
                </a:solidFill>
              </a:rPr>
              <a:t>1 </a:t>
            </a:r>
            <a:r>
              <a:rPr lang="en-US" sz="1800" b="0" dirty="0">
                <a:solidFill>
                  <a:schemeClr val="hlink"/>
                </a:solidFill>
              </a:rPr>
              <a:t>&lt; P</a:t>
            </a:r>
            <a:r>
              <a:rPr lang="en-US" sz="1800" b="0" baseline="-25000" dirty="0">
                <a:solidFill>
                  <a:schemeClr val="hlink"/>
                </a:solidFill>
              </a:rPr>
              <a:t>2 </a:t>
            </a:r>
            <a:br>
              <a:rPr lang="en-US" sz="1800" b="0" baseline="-25000" dirty="0">
                <a:solidFill>
                  <a:schemeClr val="hlink"/>
                </a:solidFill>
              </a:rPr>
            </a:br>
            <a:r>
              <a:rPr lang="en-US" sz="1800" b="0" dirty="0" err="1">
                <a:solidFill>
                  <a:schemeClr val="hlink"/>
                </a:solidFill>
                <a:sym typeface="Wingdings" pitchFamily="2" charset="2"/>
              </a:rPr>
              <a:t></a:t>
            </a:r>
            <a:r>
              <a:rPr lang="en-US" sz="1800" b="0" dirty="0">
                <a:solidFill>
                  <a:schemeClr val="hlink"/>
                </a:solidFill>
              </a:rPr>
              <a:t> Task</a:t>
            </a:r>
            <a:r>
              <a:rPr lang="en-US" sz="1800" b="0" baseline="-25000" dirty="0">
                <a:solidFill>
                  <a:schemeClr val="hlink"/>
                </a:solidFill>
              </a:rPr>
              <a:t>1 </a:t>
            </a:r>
            <a:r>
              <a:rPr lang="en-US" sz="1800" b="0" dirty="0">
                <a:solidFill>
                  <a:schemeClr val="hlink"/>
                </a:solidFill>
              </a:rPr>
              <a:t>highest priority</a:t>
            </a:r>
          </a:p>
        </p:txBody>
      </p:sp>
      <p:sp>
        <p:nvSpPr>
          <p:cNvPr id="1207339" name="Rectangle 43"/>
          <p:cNvSpPr>
            <a:spLocks noChangeArrowheads="1"/>
          </p:cNvSpPr>
          <p:nvPr/>
        </p:nvSpPr>
        <p:spPr bwMode="auto">
          <a:xfrm>
            <a:off x="1908175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0" name="Rectangle 44"/>
          <p:cNvSpPr>
            <a:spLocks noChangeArrowheads="1"/>
          </p:cNvSpPr>
          <p:nvPr/>
        </p:nvSpPr>
        <p:spPr bwMode="auto">
          <a:xfrm>
            <a:off x="2159000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1" name="Rectangle 45"/>
          <p:cNvSpPr>
            <a:spLocks noChangeArrowheads="1"/>
          </p:cNvSpPr>
          <p:nvPr/>
        </p:nvSpPr>
        <p:spPr bwMode="auto">
          <a:xfrm>
            <a:off x="2411413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2" name="Rectangle 46"/>
          <p:cNvSpPr>
            <a:spLocks noChangeArrowheads="1"/>
          </p:cNvSpPr>
          <p:nvPr/>
        </p:nvSpPr>
        <p:spPr bwMode="auto">
          <a:xfrm>
            <a:off x="2916238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3" name="Rectangle 47"/>
          <p:cNvSpPr>
            <a:spLocks noChangeArrowheads="1"/>
          </p:cNvSpPr>
          <p:nvPr/>
        </p:nvSpPr>
        <p:spPr bwMode="auto">
          <a:xfrm>
            <a:off x="3276600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4" name="Rectangle 48"/>
          <p:cNvSpPr>
            <a:spLocks noChangeArrowheads="1"/>
          </p:cNvSpPr>
          <p:nvPr/>
        </p:nvSpPr>
        <p:spPr bwMode="auto">
          <a:xfrm>
            <a:off x="3419475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5" name="Rectangle 49"/>
          <p:cNvSpPr>
            <a:spLocks noChangeArrowheads="1"/>
          </p:cNvSpPr>
          <p:nvPr/>
        </p:nvSpPr>
        <p:spPr bwMode="auto">
          <a:xfrm>
            <a:off x="3659188" y="5913438"/>
            <a:ext cx="107950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6" name="Rectangle 50"/>
          <p:cNvSpPr>
            <a:spLocks noChangeArrowheads="1"/>
          </p:cNvSpPr>
          <p:nvPr/>
        </p:nvSpPr>
        <p:spPr bwMode="auto">
          <a:xfrm>
            <a:off x="3924300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7" name="Rectangle 51"/>
          <p:cNvSpPr>
            <a:spLocks noChangeArrowheads="1"/>
          </p:cNvSpPr>
          <p:nvPr/>
        </p:nvSpPr>
        <p:spPr bwMode="auto">
          <a:xfrm>
            <a:off x="4429125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8" name="Rectangle 52"/>
          <p:cNvSpPr>
            <a:spLocks noChangeArrowheads="1"/>
          </p:cNvSpPr>
          <p:nvPr/>
        </p:nvSpPr>
        <p:spPr bwMode="auto">
          <a:xfrm>
            <a:off x="4679950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49" name="Rectangle 53"/>
          <p:cNvSpPr>
            <a:spLocks noChangeArrowheads="1"/>
          </p:cNvSpPr>
          <p:nvPr/>
        </p:nvSpPr>
        <p:spPr bwMode="auto">
          <a:xfrm>
            <a:off x="4932363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0" name="Rectangle 54"/>
          <p:cNvSpPr>
            <a:spLocks noChangeArrowheads="1"/>
          </p:cNvSpPr>
          <p:nvPr/>
        </p:nvSpPr>
        <p:spPr bwMode="auto">
          <a:xfrm>
            <a:off x="5435600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1" name="Rectangle 55"/>
          <p:cNvSpPr>
            <a:spLocks noChangeArrowheads="1"/>
          </p:cNvSpPr>
          <p:nvPr/>
        </p:nvSpPr>
        <p:spPr bwMode="auto">
          <a:xfrm>
            <a:off x="5938838" y="5913438"/>
            <a:ext cx="250825" cy="2524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2" name="Rectangle 56"/>
          <p:cNvSpPr>
            <a:spLocks noChangeArrowheads="1"/>
          </p:cNvSpPr>
          <p:nvPr/>
        </p:nvSpPr>
        <p:spPr bwMode="auto">
          <a:xfrm>
            <a:off x="6192838" y="5913438"/>
            <a:ext cx="250825" cy="2524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7353" name="Line 57"/>
          <p:cNvSpPr>
            <a:spLocks noChangeShapeType="1"/>
          </p:cNvSpPr>
          <p:nvPr/>
        </p:nvSpPr>
        <p:spPr bwMode="auto">
          <a:xfrm flipV="1">
            <a:off x="1908175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4" name="Line 58"/>
          <p:cNvSpPr>
            <a:spLocks noChangeShapeType="1"/>
          </p:cNvSpPr>
          <p:nvPr/>
        </p:nvSpPr>
        <p:spPr bwMode="auto">
          <a:xfrm flipV="1">
            <a:off x="2411413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5" name="Line 59"/>
          <p:cNvSpPr>
            <a:spLocks noChangeShapeType="1"/>
          </p:cNvSpPr>
          <p:nvPr/>
        </p:nvSpPr>
        <p:spPr bwMode="auto">
          <a:xfrm flipV="1">
            <a:off x="2916238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6" name="Line 60"/>
          <p:cNvSpPr>
            <a:spLocks noChangeShapeType="1"/>
          </p:cNvSpPr>
          <p:nvPr/>
        </p:nvSpPr>
        <p:spPr bwMode="auto">
          <a:xfrm flipV="1">
            <a:off x="3276600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7" name="Line 61"/>
          <p:cNvSpPr>
            <a:spLocks noChangeShapeType="1"/>
          </p:cNvSpPr>
          <p:nvPr/>
        </p:nvSpPr>
        <p:spPr bwMode="auto">
          <a:xfrm flipV="1">
            <a:off x="3419475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8" name="Line 62"/>
          <p:cNvSpPr>
            <a:spLocks noChangeShapeType="1"/>
          </p:cNvSpPr>
          <p:nvPr/>
        </p:nvSpPr>
        <p:spPr bwMode="auto">
          <a:xfrm flipV="1">
            <a:off x="3924300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59" name="Line 63"/>
          <p:cNvSpPr>
            <a:spLocks noChangeShapeType="1"/>
          </p:cNvSpPr>
          <p:nvPr/>
        </p:nvSpPr>
        <p:spPr bwMode="auto">
          <a:xfrm flipV="1">
            <a:off x="4427538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60" name="Line 64"/>
          <p:cNvSpPr>
            <a:spLocks noChangeShapeType="1"/>
          </p:cNvSpPr>
          <p:nvPr/>
        </p:nvSpPr>
        <p:spPr bwMode="auto">
          <a:xfrm flipV="1">
            <a:off x="4643438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61" name="Line 65"/>
          <p:cNvSpPr>
            <a:spLocks noChangeShapeType="1"/>
          </p:cNvSpPr>
          <p:nvPr/>
        </p:nvSpPr>
        <p:spPr bwMode="auto">
          <a:xfrm flipV="1">
            <a:off x="4932363" y="3824288"/>
            <a:ext cx="0" cy="2557462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7362" name="Text Box 66"/>
          <p:cNvSpPr txBox="1">
            <a:spLocks noChangeArrowheads="1"/>
          </p:cNvSpPr>
          <p:nvPr/>
        </p:nvSpPr>
        <p:spPr bwMode="auto">
          <a:xfrm>
            <a:off x="5472113" y="3473450"/>
            <a:ext cx="241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0">
                <a:solidFill>
                  <a:schemeClr val="hlink"/>
                </a:solidFill>
              </a:rPr>
              <a:t>P</a:t>
            </a:r>
            <a:r>
              <a:rPr lang="en-US" sz="1800" b="0" baseline="-25000">
                <a:solidFill>
                  <a:schemeClr val="hlink"/>
                </a:solidFill>
              </a:rPr>
              <a:t>i </a:t>
            </a:r>
            <a:r>
              <a:rPr lang="en-US" sz="1800" b="0">
                <a:solidFill>
                  <a:schemeClr val="hlink"/>
                </a:solidFill>
              </a:rPr>
              <a:t>= </a:t>
            </a:r>
            <a:r>
              <a:rPr lang="pt-BR" sz="1800" b="0">
                <a:solidFill>
                  <a:schemeClr val="hlink"/>
                </a:solidFill>
              </a:rPr>
              <a:t>period for task i</a:t>
            </a:r>
            <a:endParaRPr lang="en-US" sz="1800" b="0">
              <a:solidFill>
                <a:schemeClr val="hlink"/>
              </a:solidFill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670" y="-1"/>
            <a:ext cx="1889330" cy="4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7298" grpId="0" build="p"/>
      <p:bldP spid="1207314" grpId="0" animBg="1"/>
      <p:bldP spid="1207315" grpId="0" animBg="1"/>
      <p:bldP spid="1207316" grpId="0" animBg="1"/>
      <p:bldP spid="1207317" grpId="0" animBg="1"/>
      <p:bldP spid="1207318" grpId="0" animBg="1"/>
      <p:bldP spid="1207319" grpId="0" animBg="1"/>
      <p:bldP spid="1207320" grpId="0" animBg="1"/>
      <p:bldP spid="1207321" grpId="0" animBg="1"/>
      <p:bldP spid="1207322" grpId="0" animBg="1"/>
      <p:bldP spid="1207323" grpId="0" animBg="1"/>
      <p:bldP spid="1207324" grpId="0"/>
      <p:bldP spid="1207328" grpId="0" animBg="1"/>
      <p:bldP spid="1207329" grpId="0"/>
      <p:bldP spid="1207330" grpId="0" animBg="1"/>
      <p:bldP spid="1207331" grpId="0" animBg="1"/>
      <p:bldP spid="1207332" grpId="0" animBg="1"/>
      <p:bldP spid="1207333" grpId="0" animBg="1"/>
      <p:bldP spid="1207334" grpId="0" animBg="1"/>
      <p:bldP spid="1207335" grpId="0"/>
      <p:bldP spid="1207336" grpId="0" animBg="1"/>
      <p:bldP spid="1207337" grpId="0"/>
      <p:bldP spid="1207338" grpId="0"/>
      <p:bldP spid="1207339" grpId="0" animBg="1"/>
      <p:bldP spid="1207340" grpId="0" animBg="1"/>
      <p:bldP spid="1207341" grpId="0" animBg="1"/>
      <p:bldP spid="1207342" grpId="0" animBg="1"/>
      <p:bldP spid="1207343" grpId="0" animBg="1"/>
      <p:bldP spid="1207344" grpId="0" animBg="1"/>
      <p:bldP spid="1207345" grpId="0" animBg="1"/>
      <p:bldP spid="1207346" grpId="0" animBg="1"/>
      <p:bldP spid="1207347" grpId="0" animBg="1"/>
      <p:bldP spid="1207348" grpId="0" animBg="1"/>
      <p:bldP spid="1207349" grpId="0" animBg="1"/>
      <p:bldP spid="1207350" grpId="0" animBg="1"/>
      <p:bldP spid="1207351" grpId="0" animBg="1"/>
      <p:bldP spid="1207352" grpId="0" animBg="1"/>
      <p:bldP spid="1207353" grpId="0" animBg="1"/>
      <p:bldP spid="1207353" grpId="1" animBg="1"/>
      <p:bldP spid="1207354" grpId="0" animBg="1"/>
      <p:bldP spid="1207354" grpId="1" animBg="1"/>
      <p:bldP spid="1207355" grpId="0" animBg="1"/>
      <p:bldP spid="1207355" grpId="1" animBg="1"/>
      <p:bldP spid="1207356" grpId="0" animBg="1"/>
      <p:bldP spid="1207356" grpId="1" animBg="1"/>
      <p:bldP spid="1207357" grpId="0" animBg="1"/>
      <p:bldP spid="1207357" grpId="1" animBg="1"/>
      <p:bldP spid="1207358" grpId="0" animBg="1"/>
      <p:bldP spid="1207358" grpId="1" animBg="1"/>
      <p:bldP spid="1207359" grpId="0" animBg="1"/>
      <p:bldP spid="1207359" grpId="1" animBg="1"/>
      <p:bldP spid="1207360" grpId="0" animBg="1"/>
      <p:bldP spid="1207360" grpId="1" animBg="1"/>
      <p:bldP spid="1207361" grpId="0" animBg="1"/>
      <p:bldP spid="1207361" grpId="1" animBg="1"/>
      <p:bldP spid="1207362" grpId="0"/>
      <p:bldP spid="120736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Earliest Deadline First (EDF)</a:t>
            </a:r>
          </a:p>
        </p:txBody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6950"/>
            <a:ext cx="9144000" cy="56276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Preemptive scheduling based on dynamic task priorities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Task with </a:t>
            </a:r>
            <a:r>
              <a:rPr lang="en-US" sz="2000" i="1" dirty="0">
                <a:solidFill>
                  <a:schemeClr val="folHlink"/>
                </a:solidFill>
              </a:rPr>
              <a:t>closest deadline has highest priority (dynamic)</a:t>
            </a:r>
            <a:br>
              <a:rPr lang="en-US" sz="2000" i="1" dirty="0"/>
            </a:br>
            <a:r>
              <a:rPr lang="en-US" sz="2000" dirty="0">
                <a:sym typeface="Wingdings" pitchFamily="2" charset="2"/>
              </a:rPr>
              <a:t> stream priorities vary with time</a:t>
            </a:r>
            <a:br>
              <a:rPr lang="en-US" sz="2000" dirty="0">
                <a:sym typeface="Wingdings" pitchFamily="2" charset="2"/>
              </a:rPr>
            </a:br>
            <a:br>
              <a:rPr lang="en-US" sz="2000" dirty="0">
                <a:sym typeface="Wingdings" pitchFamily="2" charset="2"/>
              </a:rPr>
            </a:br>
            <a:endParaRPr lang="en-US" sz="2000" dirty="0"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US" sz="2000" dirty="0"/>
              <a:t>Dispatcher selects the highest priority task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Optimal: </a:t>
            </a:r>
            <a:br>
              <a:rPr lang="en-US" sz="2000" dirty="0"/>
            </a:br>
            <a:r>
              <a:rPr lang="en-US" sz="2000" dirty="0"/>
              <a:t>if any task schedule without deadline violations exits, EDF will find it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Assumptions: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requests for all tasks with deadlines are periodic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the deadline of a task is equal to the end on its period (starting of next)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independent tasks (no precedence)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run-time for each task is known and constant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context switches can be ignored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670" y="-1"/>
            <a:ext cx="1889330" cy="4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11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Earliest Deadline First (EDF)</a:t>
            </a:r>
          </a:p>
        </p:txBody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1093788"/>
          </a:xfrm>
        </p:spPr>
        <p:txBody>
          <a:bodyPr/>
          <a:lstStyle/>
          <a:p>
            <a:endParaRPr lang="en-US"/>
          </a:p>
          <a:p>
            <a:r>
              <a:rPr lang="en-US"/>
              <a:t>Example:</a:t>
            </a:r>
          </a:p>
        </p:txBody>
      </p:sp>
      <p:sp>
        <p:nvSpPr>
          <p:cNvPr id="1205252" name="Text Box 4"/>
          <p:cNvSpPr txBox="1">
            <a:spLocks noChangeArrowheads="1"/>
          </p:cNvSpPr>
          <p:nvPr/>
        </p:nvSpPr>
        <p:spPr bwMode="auto">
          <a:xfrm>
            <a:off x="1430338" y="3384550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A</a:t>
            </a:r>
          </a:p>
        </p:txBody>
      </p:sp>
      <p:sp>
        <p:nvSpPr>
          <p:cNvPr id="1205253" name="Line 5"/>
          <p:cNvSpPr>
            <a:spLocks noChangeShapeType="1"/>
          </p:cNvSpPr>
          <p:nvPr/>
        </p:nvSpPr>
        <p:spPr bwMode="auto">
          <a:xfrm>
            <a:off x="2501900" y="3835400"/>
            <a:ext cx="418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54" name="Rectangle 6"/>
          <p:cNvSpPr>
            <a:spLocks noChangeArrowheads="1"/>
          </p:cNvSpPr>
          <p:nvPr/>
        </p:nvSpPr>
        <p:spPr bwMode="auto">
          <a:xfrm>
            <a:off x="2501900" y="347503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5" name="Rectangle 7"/>
          <p:cNvSpPr>
            <a:spLocks noChangeArrowheads="1"/>
          </p:cNvSpPr>
          <p:nvPr/>
        </p:nvSpPr>
        <p:spPr bwMode="auto">
          <a:xfrm>
            <a:off x="3222625" y="347503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6" name="Rectangle 8"/>
          <p:cNvSpPr>
            <a:spLocks noChangeArrowheads="1"/>
          </p:cNvSpPr>
          <p:nvPr/>
        </p:nvSpPr>
        <p:spPr bwMode="auto">
          <a:xfrm>
            <a:off x="3943350" y="347503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7" name="Rectangle 9"/>
          <p:cNvSpPr>
            <a:spLocks noChangeArrowheads="1"/>
          </p:cNvSpPr>
          <p:nvPr/>
        </p:nvSpPr>
        <p:spPr bwMode="auto">
          <a:xfrm>
            <a:off x="4662488" y="347503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8" name="Rectangle 10"/>
          <p:cNvSpPr>
            <a:spLocks noChangeArrowheads="1"/>
          </p:cNvSpPr>
          <p:nvPr/>
        </p:nvSpPr>
        <p:spPr bwMode="auto">
          <a:xfrm>
            <a:off x="5383213" y="347503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59" name="Text Box 11"/>
          <p:cNvSpPr txBox="1">
            <a:spLocks noChangeArrowheads="1"/>
          </p:cNvSpPr>
          <p:nvPr/>
        </p:nvSpPr>
        <p:spPr bwMode="auto">
          <a:xfrm>
            <a:off x="1430338" y="3887788"/>
            <a:ext cx="93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Task B</a:t>
            </a:r>
          </a:p>
        </p:txBody>
      </p:sp>
      <p:sp>
        <p:nvSpPr>
          <p:cNvPr id="1205260" name="Rectangle 12"/>
          <p:cNvSpPr>
            <a:spLocks noChangeArrowheads="1"/>
          </p:cNvSpPr>
          <p:nvPr/>
        </p:nvSpPr>
        <p:spPr bwMode="auto">
          <a:xfrm>
            <a:off x="2501900" y="3970338"/>
            <a:ext cx="900113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1" name="Rectangle 13"/>
          <p:cNvSpPr>
            <a:spLocks noChangeArrowheads="1"/>
          </p:cNvSpPr>
          <p:nvPr/>
        </p:nvSpPr>
        <p:spPr bwMode="auto">
          <a:xfrm>
            <a:off x="4302125" y="3970338"/>
            <a:ext cx="900113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2" name="Text Box 14"/>
          <p:cNvSpPr txBox="1">
            <a:spLocks noChangeArrowheads="1"/>
          </p:cNvSpPr>
          <p:nvPr/>
        </p:nvSpPr>
        <p:spPr bwMode="auto">
          <a:xfrm>
            <a:off x="6205538" y="3754438"/>
            <a:ext cx="527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time</a:t>
            </a:r>
          </a:p>
        </p:txBody>
      </p:sp>
      <p:sp>
        <p:nvSpPr>
          <p:cNvPr id="1205263" name="Text Box 15"/>
          <p:cNvSpPr txBox="1">
            <a:spLocks noChangeArrowheads="1"/>
          </p:cNvSpPr>
          <p:nvPr/>
        </p:nvSpPr>
        <p:spPr bwMode="auto">
          <a:xfrm>
            <a:off x="925513" y="4914900"/>
            <a:ext cx="1485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Dispatching</a:t>
            </a:r>
          </a:p>
        </p:txBody>
      </p:sp>
      <p:sp>
        <p:nvSpPr>
          <p:cNvPr id="1205264" name="Rectangle 16"/>
          <p:cNvSpPr>
            <a:spLocks noChangeArrowheads="1"/>
          </p:cNvSpPr>
          <p:nvPr/>
        </p:nvSpPr>
        <p:spPr bwMode="auto">
          <a:xfrm>
            <a:off x="2860675" y="5027613"/>
            <a:ext cx="896938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5" name="Rectangle 17"/>
          <p:cNvSpPr>
            <a:spLocks noChangeArrowheads="1"/>
          </p:cNvSpPr>
          <p:nvPr/>
        </p:nvSpPr>
        <p:spPr bwMode="auto">
          <a:xfrm>
            <a:off x="2860675" y="5027613"/>
            <a:ext cx="358775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6" name="Rectangle 18"/>
          <p:cNvSpPr>
            <a:spLocks noChangeArrowheads="1"/>
          </p:cNvSpPr>
          <p:nvPr/>
        </p:nvSpPr>
        <p:spPr bwMode="auto">
          <a:xfrm>
            <a:off x="2501900" y="5027613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7" name="Rectangle 19"/>
          <p:cNvSpPr>
            <a:spLocks noChangeArrowheads="1"/>
          </p:cNvSpPr>
          <p:nvPr/>
        </p:nvSpPr>
        <p:spPr bwMode="auto">
          <a:xfrm>
            <a:off x="3222625" y="5027613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8" name="Rectangle 20"/>
          <p:cNvSpPr>
            <a:spLocks noChangeArrowheads="1"/>
          </p:cNvSpPr>
          <p:nvPr/>
        </p:nvSpPr>
        <p:spPr bwMode="auto">
          <a:xfrm>
            <a:off x="3584575" y="5027613"/>
            <a:ext cx="538163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69" name="Rectangle 21"/>
          <p:cNvSpPr>
            <a:spLocks noChangeArrowheads="1"/>
          </p:cNvSpPr>
          <p:nvPr/>
        </p:nvSpPr>
        <p:spPr bwMode="auto">
          <a:xfrm>
            <a:off x="4122738" y="5027613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0" name="Rectangle 22"/>
          <p:cNvSpPr>
            <a:spLocks noChangeArrowheads="1"/>
          </p:cNvSpPr>
          <p:nvPr/>
        </p:nvSpPr>
        <p:spPr bwMode="auto">
          <a:xfrm>
            <a:off x="4481513" y="5027613"/>
            <a:ext cx="900112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1" name="Rectangle 23"/>
          <p:cNvSpPr>
            <a:spLocks noChangeArrowheads="1"/>
          </p:cNvSpPr>
          <p:nvPr/>
        </p:nvSpPr>
        <p:spPr bwMode="auto">
          <a:xfrm>
            <a:off x="4483100" y="5027613"/>
            <a:ext cx="179388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2" name="Rectangle 24"/>
          <p:cNvSpPr>
            <a:spLocks noChangeArrowheads="1"/>
          </p:cNvSpPr>
          <p:nvPr/>
        </p:nvSpPr>
        <p:spPr bwMode="auto">
          <a:xfrm>
            <a:off x="4662488" y="5027613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3" name="Rectangle 25"/>
          <p:cNvSpPr>
            <a:spLocks noChangeArrowheads="1"/>
          </p:cNvSpPr>
          <p:nvPr/>
        </p:nvSpPr>
        <p:spPr bwMode="auto">
          <a:xfrm>
            <a:off x="5018088" y="5027613"/>
            <a:ext cx="712787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4" name="Rectangle 26"/>
          <p:cNvSpPr>
            <a:spLocks noChangeArrowheads="1"/>
          </p:cNvSpPr>
          <p:nvPr/>
        </p:nvSpPr>
        <p:spPr bwMode="auto">
          <a:xfrm>
            <a:off x="5730875" y="5027613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5275" name="Line 27"/>
          <p:cNvSpPr>
            <a:spLocks noChangeShapeType="1"/>
          </p:cNvSpPr>
          <p:nvPr/>
        </p:nvSpPr>
        <p:spPr bwMode="auto">
          <a:xfrm flipH="1" flipV="1">
            <a:off x="6100763" y="3970338"/>
            <a:ext cx="1587" cy="404812"/>
          </a:xfrm>
          <a:prstGeom prst="line">
            <a:avLst/>
          </a:prstGeom>
          <a:noFill/>
          <a:ln w="28575" cap="rnd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6" name="Line 28"/>
          <p:cNvSpPr>
            <a:spLocks noChangeShapeType="1"/>
          </p:cNvSpPr>
          <p:nvPr/>
        </p:nvSpPr>
        <p:spPr bwMode="auto">
          <a:xfrm flipH="1" flipV="1">
            <a:off x="6102350" y="3294063"/>
            <a:ext cx="1588" cy="404812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7" name="Line 29"/>
          <p:cNvSpPr>
            <a:spLocks noChangeShapeType="1"/>
          </p:cNvSpPr>
          <p:nvPr/>
        </p:nvSpPr>
        <p:spPr bwMode="auto">
          <a:xfrm>
            <a:off x="2501900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8" name="Line 30"/>
          <p:cNvSpPr>
            <a:spLocks noChangeShapeType="1"/>
          </p:cNvSpPr>
          <p:nvPr/>
        </p:nvSpPr>
        <p:spPr bwMode="auto">
          <a:xfrm>
            <a:off x="3222625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79" name="Line 31"/>
          <p:cNvSpPr>
            <a:spLocks noChangeShapeType="1"/>
          </p:cNvSpPr>
          <p:nvPr/>
        </p:nvSpPr>
        <p:spPr bwMode="auto">
          <a:xfrm>
            <a:off x="3941763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0" name="Line 32"/>
          <p:cNvSpPr>
            <a:spLocks noChangeShapeType="1"/>
          </p:cNvSpPr>
          <p:nvPr/>
        </p:nvSpPr>
        <p:spPr bwMode="auto">
          <a:xfrm>
            <a:off x="4302125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1" name="Line 33"/>
          <p:cNvSpPr>
            <a:spLocks noChangeShapeType="1"/>
          </p:cNvSpPr>
          <p:nvPr/>
        </p:nvSpPr>
        <p:spPr bwMode="auto">
          <a:xfrm>
            <a:off x="4662488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2" name="Line 34"/>
          <p:cNvSpPr>
            <a:spLocks noChangeShapeType="1"/>
          </p:cNvSpPr>
          <p:nvPr/>
        </p:nvSpPr>
        <p:spPr bwMode="auto">
          <a:xfrm>
            <a:off x="5381625" y="3294063"/>
            <a:ext cx="0" cy="20256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3" name="Line 35"/>
          <p:cNvSpPr>
            <a:spLocks noChangeShapeType="1"/>
          </p:cNvSpPr>
          <p:nvPr/>
        </p:nvSpPr>
        <p:spPr bwMode="auto">
          <a:xfrm flipH="1" flipV="1">
            <a:off x="4302125" y="3970338"/>
            <a:ext cx="1588" cy="404812"/>
          </a:xfrm>
          <a:prstGeom prst="line">
            <a:avLst/>
          </a:prstGeom>
          <a:noFill/>
          <a:ln w="28575" cap="rnd">
            <a:solidFill>
              <a:schemeClr val="accent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4" name="Line 36"/>
          <p:cNvSpPr>
            <a:spLocks noChangeShapeType="1"/>
          </p:cNvSpPr>
          <p:nvPr/>
        </p:nvSpPr>
        <p:spPr bwMode="auto">
          <a:xfrm flipH="1" flipV="1">
            <a:off x="4662488" y="3294063"/>
            <a:ext cx="1587" cy="404812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5" name="Line 37"/>
          <p:cNvSpPr>
            <a:spLocks noChangeShapeType="1"/>
          </p:cNvSpPr>
          <p:nvPr/>
        </p:nvSpPr>
        <p:spPr bwMode="auto">
          <a:xfrm flipH="1" flipV="1">
            <a:off x="3222625" y="3294063"/>
            <a:ext cx="1588" cy="404812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6" name="Line 38"/>
          <p:cNvSpPr>
            <a:spLocks noChangeShapeType="1"/>
          </p:cNvSpPr>
          <p:nvPr/>
        </p:nvSpPr>
        <p:spPr bwMode="auto">
          <a:xfrm flipH="1" flipV="1">
            <a:off x="3940175" y="3294063"/>
            <a:ext cx="1588" cy="404812"/>
          </a:xfrm>
          <a:prstGeom prst="line">
            <a:avLst/>
          </a:prstGeom>
          <a:noFill/>
          <a:ln w="28575" cap="rnd">
            <a:solidFill>
              <a:srgbClr val="66CC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7" name="Line 39"/>
          <p:cNvSpPr>
            <a:spLocks noChangeShapeType="1"/>
          </p:cNvSpPr>
          <p:nvPr/>
        </p:nvSpPr>
        <p:spPr bwMode="auto">
          <a:xfrm flipH="1" flipV="1">
            <a:off x="5380038" y="3294063"/>
            <a:ext cx="1587" cy="404812"/>
          </a:xfrm>
          <a:prstGeom prst="line">
            <a:avLst/>
          </a:prstGeom>
          <a:noFill/>
          <a:ln w="28575" cap="rnd">
            <a:solidFill>
              <a:srgbClr val="66CC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8" name="Line 40"/>
          <p:cNvSpPr>
            <a:spLocks noChangeShapeType="1"/>
          </p:cNvSpPr>
          <p:nvPr/>
        </p:nvSpPr>
        <p:spPr bwMode="auto">
          <a:xfrm>
            <a:off x="7092950" y="3519488"/>
            <a:ext cx="314325" cy="0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5289" name="Text Box 41"/>
          <p:cNvSpPr txBox="1">
            <a:spLocks noChangeArrowheads="1"/>
          </p:cNvSpPr>
          <p:nvPr/>
        </p:nvSpPr>
        <p:spPr bwMode="auto">
          <a:xfrm>
            <a:off x="7340600" y="3340100"/>
            <a:ext cx="922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deadlines</a:t>
            </a:r>
          </a:p>
        </p:txBody>
      </p:sp>
      <p:grpSp>
        <p:nvGrpSpPr>
          <p:cNvPr id="1205290" name="Group 42"/>
          <p:cNvGrpSpPr>
            <a:grpSpLocks/>
          </p:cNvGrpSpPr>
          <p:nvPr/>
        </p:nvGrpSpPr>
        <p:grpSpPr bwMode="auto">
          <a:xfrm>
            <a:off x="1738313" y="2643188"/>
            <a:ext cx="2090737" cy="1641475"/>
            <a:chOff x="1194" y="1665"/>
            <a:chExt cx="1317" cy="1034"/>
          </a:xfrm>
        </p:grpSpPr>
        <p:sp>
          <p:nvSpPr>
            <p:cNvPr id="1205291" name="Line 43"/>
            <p:cNvSpPr>
              <a:spLocks noChangeShapeType="1"/>
            </p:cNvSpPr>
            <p:nvPr/>
          </p:nvSpPr>
          <p:spPr bwMode="auto">
            <a:xfrm>
              <a:off x="1859" y="1905"/>
              <a:ext cx="0" cy="794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5292" name="Text Box 44"/>
            <p:cNvSpPr txBox="1">
              <a:spLocks noChangeArrowheads="1"/>
            </p:cNvSpPr>
            <p:nvPr/>
          </p:nvSpPr>
          <p:spPr bwMode="auto">
            <a:xfrm>
              <a:off x="1194" y="1665"/>
              <a:ext cx="1317" cy="212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priority A &gt; priority B</a:t>
              </a:r>
            </a:p>
          </p:txBody>
        </p:sp>
      </p:grpSp>
      <p:grpSp>
        <p:nvGrpSpPr>
          <p:cNvPr id="1205293" name="Group 45"/>
          <p:cNvGrpSpPr>
            <a:grpSpLocks/>
          </p:cNvGrpSpPr>
          <p:nvPr/>
        </p:nvGrpSpPr>
        <p:grpSpPr bwMode="auto">
          <a:xfrm>
            <a:off x="2981325" y="2079625"/>
            <a:ext cx="2090738" cy="2205038"/>
            <a:chOff x="1944" y="1310"/>
            <a:chExt cx="1317" cy="1389"/>
          </a:xfrm>
        </p:grpSpPr>
        <p:sp>
          <p:nvSpPr>
            <p:cNvPr id="1205294" name="Line 46"/>
            <p:cNvSpPr>
              <a:spLocks noChangeShapeType="1"/>
            </p:cNvSpPr>
            <p:nvPr/>
          </p:nvSpPr>
          <p:spPr bwMode="auto">
            <a:xfrm>
              <a:off x="2597" y="1508"/>
              <a:ext cx="12" cy="1191"/>
            </a:xfrm>
            <a:prstGeom prst="line">
              <a:avLst/>
            </a:prstGeom>
            <a:noFill/>
            <a:ln w="28575">
              <a:solidFill>
                <a:srgbClr val="FF99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5295" name="Text Box 47"/>
            <p:cNvSpPr txBox="1">
              <a:spLocks noChangeArrowheads="1"/>
            </p:cNvSpPr>
            <p:nvPr/>
          </p:nvSpPr>
          <p:spPr bwMode="auto">
            <a:xfrm>
              <a:off x="1944" y="1310"/>
              <a:ext cx="1317" cy="212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0"/>
                <a:t>priority A &lt; priority B</a:t>
              </a:r>
            </a:p>
          </p:txBody>
        </p:sp>
      </p:grpSp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670" y="-1"/>
            <a:ext cx="1889330" cy="4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52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5263" grpId="0"/>
      <p:bldP spid="1205264" grpId="0" animBg="1"/>
      <p:bldP spid="1205264" grpId="1" animBg="1"/>
      <p:bldP spid="1205265" grpId="0" animBg="1"/>
      <p:bldP spid="1205266" grpId="0" animBg="1"/>
      <p:bldP spid="1205267" grpId="0" animBg="1"/>
      <p:bldP spid="1205268" grpId="0" animBg="1"/>
      <p:bldP spid="1205269" grpId="0" animBg="1"/>
      <p:bldP spid="1205270" grpId="0" animBg="1"/>
      <p:bldP spid="1205270" grpId="1" animBg="1"/>
      <p:bldP spid="1205271" grpId="0" animBg="1"/>
      <p:bldP spid="1205272" grpId="0" animBg="1"/>
      <p:bldP spid="1205273" grpId="0" animBg="1"/>
      <p:bldP spid="1205274" grpId="0" animBg="1"/>
      <p:bldP spid="1205277" grpId="0" animBg="1"/>
      <p:bldP spid="1205277" grpId="1" animBg="1"/>
      <p:bldP spid="1205278" grpId="0" animBg="1"/>
      <p:bldP spid="1205278" grpId="1" animBg="1"/>
      <p:bldP spid="1205279" grpId="0" animBg="1"/>
      <p:bldP spid="1205279" grpId="1" animBg="1"/>
      <p:bldP spid="1205280" grpId="0" animBg="1"/>
      <p:bldP spid="1205280" grpId="1" animBg="1"/>
      <p:bldP spid="1205281" grpId="0" animBg="1"/>
      <p:bldP spid="1205281" grpId="1" animBg="1"/>
      <p:bldP spid="120528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ChangeArrowheads="1"/>
          </p:cNvSpPr>
          <p:nvPr/>
        </p:nvSpPr>
        <p:spPr bwMode="auto">
          <a:xfrm>
            <a:off x="3584575" y="2844800"/>
            <a:ext cx="53816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23" name="Rectangle 3"/>
          <p:cNvSpPr>
            <a:spLocks noChangeArrowheads="1"/>
          </p:cNvSpPr>
          <p:nvPr/>
        </p:nvSpPr>
        <p:spPr bwMode="auto">
          <a:xfrm>
            <a:off x="2860675" y="2844800"/>
            <a:ext cx="896938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EDF Versus Fixed priorities (RM)</a:t>
            </a:r>
          </a:p>
        </p:txBody>
      </p:sp>
      <p:sp>
        <p:nvSpPr>
          <p:cNvPr id="1208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409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It might be impossible to prevent deadline misses in a strict, fixed priority system: </a:t>
            </a:r>
          </a:p>
        </p:txBody>
      </p:sp>
      <p:sp>
        <p:nvSpPr>
          <p:cNvPr id="1208326" name="Text Box 6"/>
          <p:cNvSpPr txBox="1">
            <a:spLocks noChangeArrowheads="1"/>
          </p:cNvSpPr>
          <p:nvPr/>
        </p:nvSpPr>
        <p:spPr bwMode="auto">
          <a:xfrm>
            <a:off x="1430338" y="1493838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tx2"/>
                </a:solidFill>
              </a:rPr>
              <a:t>Task A</a:t>
            </a:r>
          </a:p>
        </p:txBody>
      </p:sp>
      <p:sp>
        <p:nvSpPr>
          <p:cNvPr id="1208327" name="Line 7"/>
          <p:cNvSpPr>
            <a:spLocks noChangeShapeType="1"/>
          </p:cNvSpPr>
          <p:nvPr/>
        </p:nvSpPr>
        <p:spPr bwMode="auto">
          <a:xfrm>
            <a:off x="2501900" y="1944688"/>
            <a:ext cx="418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28" name="Text Box 8"/>
          <p:cNvSpPr txBox="1">
            <a:spLocks noChangeArrowheads="1"/>
          </p:cNvSpPr>
          <p:nvPr/>
        </p:nvSpPr>
        <p:spPr bwMode="auto">
          <a:xfrm>
            <a:off x="1430338" y="1997075"/>
            <a:ext cx="93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accent1"/>
                </a:solidFill>
              </a:rPr>
              <a:t>Task B</a:t>
            </a:r>
          </a:p>
        </p:txBody>
      </p:sp>
      <p:sp>
        <p:nvSpPr>
          <p:cNvPr id="1208329" name="Text Box 9"/>
          <p:cNvSpPr txBox="1">
            <a:spLocks noChangeArrowheads="1"/>
          </p:cNvSpPr>
          <p:nvPr/>
        </p:nvSpPr>
        <p:spPr bwMode="auto">
          <a:xfrm>
            <a:off x="115888" y="2663825"/>
            <a:ext cx="22955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Fixed priorities,</a:t>
            </a:r>
            <a:br>
              <a:rPr lang="en-US" sz="1400" b="0"/>
            </a:br>
            <a:r>
              <a:rPr lang="en-US" sz="1400"/>
              <a:t>A</a:t>
            </a:r>
            <a:r>
              <a:rPr lang="en-US" sz="1400" b="0"/>
              <a:t> has priority, no dropping</a:t>
            </a:r>
          </a:p>
        </p:txBody>
      </p:sp>
      <p:sp>
        <p:nvSpPr>
          <p:cNvPr id="1208330" name="Rectangle 10"/>
          <p:cNvSpPr>
            <a:spLocks noChangeArrowheads="1"/>
          </p:cNvSpPr>
          <p:nvPr/>
        </p:nvSpPr>
        <p:spPr bwMode="auto">
          <a:xfrm>
            <a:off x="2860675" y="2844800"/>
            <a:ext cx="358775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1" name="Rectangle 11"/>
          <p:cNvSpPr>
            <a:spLocks noChangeArrowheads="1"/>
          </p:cNvSpPr>
          <p:nvPr/>
        </p:nvSpPr>
        <p:spPr bwMode="auto">
          <a:xfrm>
            <a:off x="3584575" y="2844800"/>
            <a:ext cx="358775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2" name="Rectangle 12"/>
          <p:cNvSpPr>
            <a:spLocks noChangeArrowheads="1"/>
          </p:cNvSpPr>
          <p:nvPr/>
        </p:nvSpPr>
        <p:spPr bwMode="auto">
          <a:xfrm>
            <a:off x="4302125" y="2844800"/>
            <a:ext cx="179388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3" name="Rectangle 13"/>
          <p:cNvSpPr>
            <a:spLocks noChangeArrowheads="1"/>
          </p:cNvSpPr>
          <p:nvPr/>
        </p:nvSpPr>
        <p:spPr bwMode="auto">
          <a:xfrm>
            <a:off x="2501900" y="2844800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4" name="Rectangle 14"/>
          <p:cNvSpPr>
            <a:spLocks noChangeArrowheads="1"/>
          </p:cNvSpPr>
          <p:nvPr/>
        </p:nvSpPr>
        <p:spPr bwMode="auto">
          <a:xfrm>
            <a:off x="3943350" y="2844800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5" name="Rectangle 15"/>
          <p:cNvSpPr>
            <a:spLocks noChangeArrowheads="1"/>
          </p:cNvSpPr>
          <p:nvPr/>
        </p:nvSpPr>
        <p:spPr bwMode="auto">
          <a:xfrm>
            <a:off x="2501900" y="2079625"/>
            <a:ext cx="90011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6" name="Rectangle 16"/>
          <p:cNvSpPr>
            <a:spLocks noChangeArrowheads="1"/>
          </p:cNvSpPr>
          <p:nvPr/>
        </p:nvSpPr>
        <p:spPr bwMode="auto">
          <a:xfrm>
            <a:off x="2501900" y="4305300"/>
            <a:ext cx="90011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7" name="Text Box 17"/>
          <p:cNvSpPr txBox="1">
            <a:spLocks noChangeArrowheads="1"/>
          </p:cNvSpPr>
          <p:nvPr/>
        </p:nvSpPr>
        <p:spPr bwMode="auto">
          <a:xfrm>
            <a:off x="115888" y="4081463"/>
            <a:ext cx="22955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Fixed priorities,</a:t>
            </a:r>
            <a:br>
              <a:rPr lang="en-US" sz="1400" b="0"/>
            </a:br>
            <a:r>
              <a:rPr lang="en-US" sz="1400"/>
              <a:t>B</a:t>
            </a:r>
            <a:r>
              <a:rPr lang="en-US" sz="1400" b="0"/>
              <a:t> has priority, no dropping</a:t>
            </a:r>
          </a:p>
        </p:txBody>
      </p:sp>
      <p:sp>
        <p:nvSpPr>
          <p:cNvPr id="1208338" name="Rectangle 18"/>
          <p:cNvSpPr>
            <a:spLocks noChangeArrowheads="1"/>
          </p:cNvSpPr>
          <p:nvPr/>
        </p:nvSpPr>
        <p:spPr bwMode="auto">
          <a:xfrm>
            <a:off x="3402013" y="4305300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08339" name="Group 19"/>
          <p:cNvGrpSpPr>
            <a:grpSpLocks/>
          </p:cNvGrpSpPr>
          <p:nvPr/>
        </p:nvGrpSpPr>
        <p:grpSpPr bwMode="auto">
          <a:xfrm>
            <a:off x="115888" y="3317875"/>
            <a:ext cx="5805487" cy="517525"/>
            <a:chOff x="73" y="2231"/>
            <a:chExt cx="3657" cy="326"/>
          </a:xfrm>
        </p:grpSpPr>
        <p:sp>
          <p:nvSpPr>
            <p:cNvPr id="1208340" name="Text Box 20"/>
            <p:cNvSpPr txBox="1">
              <a:spLocks noChangeArrowheads="1"/>
            </p:cNvSpPr>
            <p:nvPr/>
          </p:nvSpPr>
          <p:spPr bwMode="auto">
            <a:xfrm>
              <a:off x="73" y="2231"/>
              <a:ext cx="128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Fixed priorities,</a:t>
              </a:r>
              <a:br>
                <a:rPr lang="en-US" sz="1400" b="0"/>
              </a:br>
              <a:r>
                <a:rPr lang="en-US" sz="1400"/>
                <a:t>A</a:t>
              </a:r>
              <a:r>
                <a:rPr lang="en-US" sz="1400" b="0"/>
                <a:t> has priority, dropping</a:t>
              </a:r>
            </a:p>
          </p:txBody>
        </p:sp>
        <p:sp>
          <p:nvSpPr>
            <p:cNvPr id="1208341" name="Rectangle 21"/>
            <p:cNvSpPr>
              <a:spLocks noChangeArrowheads="1"/>
            </p:cNvSpPr>
            <p:nvPr/>
          </p:nvSpPr>
          <p:spPr bwMode="auto">
            <a:xfrm>
              <a:off x="1802" y="2345"/>
              <a:ext cx="226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2" name="Rectangle 22"/>
            <p:cNvSpPr>
              <a:spLocks noChangeArrowheads="1"/>
            </p:cNvSpPr>
            <p:nvPr/>
          </p:nvSpPr>
          <p:spPr bwMode="auto">
            <a:xfrm>
              <a:off x="2256" y="2345"/>
              <a:ext cx="226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3" name="Rectangle 23"/>
            <p:cNvSpPr>
              <a:spLocks noChangeArrowheads="1"/>
            </p:cNvSpPr>
            <p:nvPr/>
          </p:nvSpPr>
          <p:spPr bwMode="auto">
            <a:xfrm>
              <a:off x="2710" y="2345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4" name="Rectangle 24"/>
            <p:cNvSpPr>
              <a:spLocks noChangeArrowheads="1"/>
            </p:cNvSpPr>
            <p:nvPr/>
          </p:nvSpPr>
          <p:spPr bwMode="auto">
            <a:xfrm>
              <a:off x="3163" y="2345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5" name="Rectangle 25"/>
            <p:cNvSpPr>
              <a:spLocks noChangeArrowheads="1"/>
            </p:cNvSpPr>
            <p:nvPr/>
          </p:nvSpPr>
          <p:spPr bwMode="auto">
            <a:xfrm>
              <a:off x="3617" y="2345"/>
              <a:ext cx="113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6" name="Rectangle 26"/>
            <p:cNvSpPr>
              <a:spLocks noChangeArrowheads="1"/>
            </p:cNvSpPr>
            <p:nvPr/>
          </p:nvSpPr>
          <p:spPr bwMode="auto">
            <a:xfrm>
              <a:off x="1576" y="2345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7" name="Rectangle 27"/>
            <p:cNvSpPr>
              <a:spLocks noChangeArrowheads="1"/>
            </p:cNvSpPr>
            <p:nvPr/>
          </p:nvSpPr>
          <p:spPr bwMode="auto">
            <a:xfrm>
              <a:off x="2484" y="2345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8" name="Rectangle 28"/>
            <p:cNvSpPr>
              <a:spLocks noChangeArrowheads="1"/>
            </p:cNvSpPr>
            <p:nvPr/>
          </p:nvSpPr>
          <p:spPr bwMode="auto">
            <a:xfrm>
              <a:off x="2937" y="2345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49" name="Rectangle 29"/>
            <p:cNvSpPr>
              <a:spLocks noChangeArrowheads="1"/>
            </p:cNvSpPr>
            <p:nvPr/>
          </p:nvSpPr>
          <p:spPr bwMode="auto">
            <a:xfrm>
              <a:off x="3389" y="2345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0" name="Rectangle 30"/>
            <p:cNvSpPr>
              <a:spLocks noChangeArrowheads="1"/>
            </p:cNvSpPr>
            <p:nvPr/>
          </p:nvSpPr>
          <p:spPr bwMode="auto">
            <a:xfrm>
              <a:off x="2030" y="2345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08351" name="Group 31"/>
          <p:cNvGrpSpPr>
            <a:grpSpLocks/>
          </p:cNvGrpSpPr>
          <p:nvPr/>
        </p:nvGrpSpPr>
        <p:grpSpPr bwMode="auto">
          <a:xfrm>
            <a:off x="115888" y="4711700"/>
            <a:ext cx="5445125" cy="517525"/>
            <a:chOff x="73" y="3280"/>
            <a:chExt cx="3430" cy="326"/>
          </a:xfrm>
        </p:grpSpPr>
        <p:sp>
          <p:nvSpPr>
            <p:cNvPr id="1208352" name="Rectangle 32"/>
            <p:cNvSpPr>
              <a:spLocks noChangeArrowheads="1"/>
            </p:cNvSpPr>
            <p:nvPr/>
          </p:nvSpPr>
          <p:spPr bwMode="auto">
            <a:xfrm>
              <a:off x="1576" y="3421"/>
              <a:ext cx="567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3" name="Rectangle 33"/>
            <p:cNvSpPr>
              <a:spLocks noChangeArrowheads="1"/>
            </p:cNvSpPr>
            <p:nvPr/>
          </p:nvSpPr>
          <p:spPr bwMode="auto">
            <a:xfrm>
              <a:off x="2710" y="3421"/>
              <a:ext cx="567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4" name="Text Box 34"/>
            <p:cNvSpPr txBox="1">
              <a:spLocks noChangeArrowheads="1"/>
            </p:cNvSpPr>
            <p:nvPr/>
          </p:nvSpPr>
          <p:spPr bwMode="auto">
            <a:xfrm>
              <a:off x="73" y="3280"/>
              <a:ext cx="128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Fixed priorities,</a:t>
              </a:r>
              <a:br>
                <a:rPr lang="en-US" sz="1400" b="0"/>
              </a:br>
              <a:r>
                <a:rPr lang="en-US" sz="1400"/>
                <a:t>B</a:t>
              </a:r>
              <a:r>
                <a:rPr lang="en-US" sz="1400" b="0"/>
                <a:t> has priority, dropping</a:t>
              </a:r>
            </a:p>
          </p:txBody>
        </p:sp>
        <p:sp>
          <p:nvSpPr>
            <p:cNvPr id="1208355" name="Rectangle 35"/>
            <p:cNvSpPr>
              <a:spLocks noChangeArrowheads="1"/>
            </p:cNvSpPr>
            <p:nvPr/>
          </p:nvSpPr>
          <p:spPr bwMode="auto">
            <a:xfrm>
              <a:off x="2143" y="3421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6" name="Rectangle 36"/>
            <p:cNvSpPr>
              <a:spLocks noChangeArrowheads="1"/>
            </p:cNvSpPr>
            <p:nvPr/>
          </p:nvSpPr>
          <p:spPr bwMode="auto">
            <a:xfrm>
              <a:off x="2368" y="3421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357" name="Rectangle 37"/>
            <p:cNvSpPr>
              <a:spLocks noChangeArrowheads="1"/>
            </p:cNvSpPr>
            <p:nvPr/>
          </p:nvSpPr>
          <p:spPr bwMode="auto">
            <a:xfrm>
              <a:off x="3277" y="3421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08358" name="Text Box 38"/>
          <p:cNvSpPr txBox="1">
            <a:spLocks noChangeArrowheads="1"/>
          </p:cNvSpPr>
          <p:nvPr/>
        </p:nvSpPr>
        <p:spPr bwMode="auto">
          <a:xfrm>
            <a:off x="6205538" y="1863725"/>
            <a:ext cx="527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time</a:t>
            </a:r>
          </a:p>
        </p:txBody>
      </p:sp>
      <p:grpSp>
        <p:nvGrpSpPr>
          <p:cNvPr id="1208359" name="Group 39"/>
          <p:cNvGrpSpPr>
            <a:grpSpLocks/>
          </p:cNvGrpSpPr>
          <p:nvPr/>
        </p:nvGrpSpPr>
        <p:grpSpPr bwMode="auto">
          <a:xfrm>
            <a:off x="4298953" y="2382317"/>
            <a:ext cx="1319213" cy="462500"/>
            <a:chOff x="4264" y="3065"/>
            <a:chExt cx="831" cy="371"/>
          </a:xfrm>
        </p:grpSpPr>
        <p:sp>
          <p:nvSpPr>
            <p:cNvPr id="1208360" name="Text Box 40"/>
            <p:cNvSpPr txBox="1">
              <a:spLocks noChangeArrowheads="1"/>
            </p:cNvSpPr>
            <p:nvPr/>
          </p:nvSpPr>
          <p:spPr bwMode="auto">
            <a:xfrm>
              <a:off x="4309" y="3065"/>
              <a:ext cx="78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 dirty="0"/>
                <a:t>deadline miss</a:t>
              </a:r>
            </a:p>
          </p:txBody>
        </p:sp>
        <p:sp>
          <p:nvSpPr>
            <p:cNvPr id="1208361" name="Line 41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62" name="Group 42"/>
          <p:cNvGrpSpPr>
            <a:grpSpLocks/>
          </p:cNvGrpSpPr>
          <p:nvPr/>
        </p:nvGrpSpPr>
        <p:grpSpPr bwMode="auto">
          <a:xfrm>
            <a:off x="4298950" y="3037290"/>
            <a:ext cx="1308100" cy="437741"/>
            <a:chOff x="4264" y="3040"/>
            <a:chExt cx="824" cy="396"/>
          </a:xfrm>
        </p:grpSpPr>
        <p:sp>
          <p:nvSpPr>
            <p:cNvPr id="1208363" name="Text Box 43"/>
            <p:cNvSpPr txBox="1">
              <a:spLocks noChangeArrowheads="1"/>
            </p:cNvSpPr>
            <p:nvPr/>
          </p:nvSpPr>
          <p:spPr bwMode="auto">
            <a:xfrm>
              <a:off x="4302" y="3040"/>
              <a:ext cx="786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 b="0" dirty="0"/>
                <a:t>deadline miss</a:t>
              </a:r>
            </a:p>
          </p:txBody>
        </p:sp>
        <p:sp>
          <p:nvSpPr>
            <p:cNvPr id="1208364" name="Line 44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65" name="Group 45"/>
          <p:cNvGrpSpPr>
            <a:grpSpLocks/>
          </p:cNvGrpSpPr>
          <p:nvPr/>
        </p:nvGrpSpPr>
        <p:grpSpPr bwMode="auto">
          <a:xfrm>
            <a:off x="3222625" y="3811219"/>
            <a:ext cx="1308100" cy="471868"/>
            <a:chOff x="4264" y="3056"/>
            <a:chExt cx="824" cy="380"/>
          </a:xfrm>
        </p:grpSpPr>
        <p:sp>
          <p:nvSpPr>
            <p:cNvPr id="1208366" name="Text Box 46"/>
            <p:cNvSpPr txBox="1">
              <a:spLocks noChangeArrowheads="1"/>
            </p:cNvSpPr>
            <p:nvPr/>
          </p:nvSpPr>
          <p:spPr bwMode="auto">
            <a:xfrm>
              <a:off x="4302" y="3056"/>
              <a:ext cx="78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 b="0" dirty="0"/>
                <a:t>deadline miss</a:t>
              </a:r>
            </a:p>
          </p:txBody>
        </p:sp>
        <p:sp>
          <p:nvSpPr>
            <p:cNvPr id="1208367" name="Line 47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73" name="Group 53"/>
          <p:cNvGrpSpPr>
            <a:grpSpLocks/>
          </p:cNvGrpSpPr>
          <p:nvPr/>
        </p:nvGrpSpPr>
        <p:grpSpPr bwMode="auto">
          <a:xfrm>
            <a:off x="3763963" y="4059238"/>
            <a:ext cx="2336800" cy="469900"/>
            <a:chOff x="2371" y="2784"/>
            <a:chExt cx="1472" cy="296"/>
          </a:xfrm>
        </p:grpSpPr>
        <p:grpSp>
          <p:nvGrpSpPr>
            <p:cNvPr id="1208374" name="Group 54"/>
            <p:cNvGrpSpPr>
              <a:grpSpLocks/>
            </p:cNvGrpSpPr>
            <p:nvPr/>
          </p:nvGrpSpPr>
          <p:grpSpPr bwMode="auto">
            <a:xfrm>
              <a:off x="2371" y="2939"/>
              <a:ext cx="1472" cy="141"/>
              <a:chOff x="2371" y="2939"/>
              <a:chExt cx="1472" cy="141"/>
            </a:xfrm>
          </p:grpSpPr>
          <p:sp>
            <p:nvSpPr>
              <p:cNvPr id="1208375" name="Rectangle 55"/>
              <p:cNvSpPr>
                <a:spLocks noChangeArrowheads="1"/>
              </p:cNvSpPr>
              <p:nvPr/>
            </p:nvSpPr>
            <p:spPr bwMode="auto">
              <a:xfrm>
                <a:off x="2710" y="2939"/>
                <a:ext cx="567" cy="141"/>
              </a:xfrm>
              <a:prstGeom prst="rect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6" name="Rectangle 56"/>
              <p:cNvSpPr>
                <a:spLocks noChangeArrowheads="1"/>
              </p:cNvSpPr>
              <p:nvPr/>
            </p:nvSpPr>
            <p:spPr bwMode="auto">
              <a:xfrm>
                <a:off x="2371" y="2939"/>
                <a:ext cx="226" cy="141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7" name="Rectangle 57"/>
              <p:cNvSpPr>
                <a:spLocks noChangeArrowheads="1"/>
              </p:cNvSpPr>
              <p:nvPr/>
            </p:nvSpPr>
            <p:spPr bwMode="auto">
              <a:xfrm>
                <a:off x="2597" y="2939"/>
                <a:ext cx="113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8" name="Rectangle 58"/>
              <p:cNvSpPr>
                <a:spLocks noChangeArrowheads="1"/>
              </p:cNvSpPr>
              <p:nvPr/>
            </p:nvSpPr>
            <p:spPr bwMode="auto">
              <a:xfrm>
                <a:off x="3278" y="2939"/>
                <a:ext cx="113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9" name="Rectangle 59"/>
              <p:cNvSpPr>
                <a:spLocks noChangeArrowheads="1"/>
              </p:cNvSpPr>
              <p:nvPr/>
            </p:nvSpPr>
            <p:spPr bwMode="auto">
              <a:xfrm>
                <a:off x="3391" y="2939"/>
                <a:ext cx="226" cy="141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80" name="Rectangle 60"/>
              <p:cNvSpPr>
                <a:spLocks noChangeArrowheads="1"/>
              </p:cNvSpPr>
              <p:nvPr/>
            </p:nvSpPr>
            <p:spPr bwMode="auto">
              <a:xfrm>
                <a:off x="3617" y="2939"/>
                <a:ext cx="226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208381" name="Line 61"/>
            <p:cNvSpPr>
              <a:spLocks noChangeShapeType="1"/>
            </p:cNvSpPr>
            <p:nvPr/>
          </p:nvSpPr>
          <p:spPr bwMode="auto">
            <a:xfrm flipH="1">
              <a:off x="2484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82" name="Line 62"/>
            <p:cNvSpPr>
              <a:spLocks noChangeShapeType="1"/>
            </p:cNvSpPr>
            <p:nvPr/>
          </p:nvSpPr>
          <p:spPr bwMode="auto">
            <a:xfrm flipH="1">
              <a:off x="2932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83" name="Line 63"/>
            <p:cNvSpPr>
              <a:spLocks noChangeShapeType="1"/>
            </p:cNvSpPr>
            <p:nvPr/>
          </p:nvSpPr>
          <p:spPr bwMode="auto">
            <a:xfrm flipH="1">
              <a:off x="3386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384" name="Text Box 64"/>
          <p:cNvSpPr txBox="1">
            <a:spLocks noChangeArrowheads="1"/>
          </p:cNvSpPr>
          <p:nvPr/>
        </p:nvSpPr>
        <p:spPr bwMode="auto">
          <a:xfrm>
            <a:off x="115888" y="5554663"/>
            <a:ext cx="1825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Earliest deadline first</a:t>
            </a:r>
          </a:p>
        </p:txBody>
      </p:sp>
      <p:sp>
        <p:nvSpPr>
          <p:cNvPr id="1208385" name="Rectangle 65"/>
          <p:cNvSpPr>
            <a:spLocks noChangeArrowheads="1"/>
          </p:cNvSpPr>
          <p:nvPr/>
        </p:nvSpPr>
        <p:spPr bwMode="auto">
          <a:xfrm>
            <a:off x="2860675" y="5576888"/>
            <a:ext cx="896938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6" name="Rectangle 66"/>
          <p:cNvSpPr>
            <a:spLocks noChangeArrowheads="1"/>
          </p:cNvSpPr>
          <p:nvPr/>
        </p:nvSpPr>
        <p:spPr bwMode="auto">
          <a:xfrm>
            <a:off x="2860675" y="5576888"/>
            <a:ext cx="358775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7" name="Rectangle 67"/>
          <p:cNvSpPr>
            <a:spLocks noChangeArrowheads="1"/>
          </p:cNvSpPr>
          <p:nvPr/>
        </p:nvSpPr>
        <p:spPr bwMode="auto">
          <a:xfrm>
            <a:off x="2501900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8" name="Rectangle 68"/>
          <p:cNvSpPr>
            <a:spLocks noChangeArrowheads="1"/>
          </p:cNvSpPr>
          <p:nvPr/>
        </p:nvSpPr>
        <p:spPr bwMode="auto">
          <a:xfrm>
            <a:off x="3222625" y="557688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9" name="Rectangle 69"/>
          <p:cNvSpPr>
            <a:spLocks noChangeArrowheads="1"/>
          </p:cNvSpPr>
          <p:nvPr/>
        </p:nvSpPr>
        <p:spPr bwMode="auto">
          <a:xfrm>
            <a:off x="3584575" y="5576888"/>
            <a:ext cx="538163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0" name="Rectangle 70"/>
          <p:cNvSpPr>
            <a:spLocks noChangeArrowheads="1"/>
          </p:cNvSpPr>
          <p:nvPr/>
        </p:nvSpPr>
        <p:spPr bwMode="auto">
          <a:xfrm>
            <a:off x="4122738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1" name="Rectangle 71"/>
          <p:cNvSpPr>
            <a:spLocks noChangeArrowheads="1"/>
          </p:cNvSpPr>
          <p:nvPr/>
        </p:nvSpPr>
        <p:spPr bwMode="auto">
          <a:xfrm>
            <a:off x="4481513" y="5576888"/>
            <a:ext cx="900112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2" name="Rectangle 72"/>
          <p:cNvSpPr>
            <a:spLocks noChangeArrowheads="1"/>
          </p:cNvSpPr>
          <p:nvPr/>
        </p:nvSpPr>
        <p:spPr bwMode="auto">
          <a:xfrm>
            <a:off x="4483100" y="5576888"/>
            <a:ext cx="179388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3" name="Rectangle 73"/>
          <p:cNvSpPr>
            <a:spLocks noChangeArrowheads="1"/>
          </p:cNvSpPr>
          <p:nvPr/>
        </p:nvSpPr>
        <p:spPr bwMode="auto">
          <a:xfrm>
            <a:off x="4662488" y="557688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4" name="Rectangle 74"/>
          <p:cNvSpPr>
            <a:spLocks noChangeArrowheads="1"/>
          </p:cNvSpPr>
          <p:nvPr/>
        </p:nvSpPr>
        <p:spPr bwMode="auto">
          <a:xfrm>
            <a:off x="5018088" y="5576888"/>
            <a:ext cx="712787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5" name="Rectangle 75"/>
          <p:cNvSpPr>
            <a:spLocks noChangeArrowheads="1"/>
          </p:cNvSpPr>
          <p:nvPr/>
        </p:nvSpPr>
        <p:spPr bwMode="auto">
          <a:xfrm>
            <a:off x="5730875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6" name="Line 76"/>
          <p:cNvSpPr>
            <a:spLocks noChangeShapeType="1"/>
          </p:cNvSpPr>
          <p:nvPr/>
        </p:nvSpPr>
        <p:spPr bwMode="auto">
          <a:xfrm flipH="1" flipV="1">
            <a:off x="6100763" y="2079625"/>
            <a:ext cx="1587" cy="404813"/>
          </a:xfrm>
          <a:prstGeom prst="line">
            <a:avLst/>
          </a:prstGeom>
          <a:noFill/>
          <a:ln w="28575" cap="rnd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7" name="Line 77"/>
          <p:cNvSpPr>
            <a:spLocks noChangeShapeType="1"/>
          </p:cNvSpPr>
          <p:nvPr/>
        </p:nvSpPr>
        <p:spPr bwMode="auto">
          <a:xfrm flipH="1" flipV="1">
            <a:off x="6102350" y="1403350"/>
            <a:ext cx="1588" cy="404813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8" name="Line 78"/>
          <p:cNvSpPr>
            <a:spLocks noChangeShapeType="1"/>
          </p:cNvSpPr>
          <p:nvPr/>
        </p:nvSpPr>
        <p:spPr bwMode="auto">
          <a:xfrm>
            <a:off x="2501900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9" name="Line 79"/>
          <p:cNvSpPr>
            <a:spLocks noChangeShapeType="1"/>
          </p:cNvSpPr>
          <p:nvPr/>
        </p:nvSpPr>
        <p:spPr bwMode="auto">
          <a:xfrm>
            <a:off x="32226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0" name="Line 80"/>
          <p:cNvSpPr>
            <a:spLocks noChangeShapeType="1"/>
          </p:cNvSpPr>
          <p:nvPr/>
        </p:nvSpPr>
        <p:spPr bwMode="auto">
          <a:xfrm>
            <a:off x="3941763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1" name="Line 81"/>
          <p:cNvSpPr>
            <a:spLocks noChangeShapeType="1"/>
          </p:cNvSpPr>
          <p:nvPr/>
        </p:nvSpPr>
        <p:spPr bwMode="auto">
          <a:xfrm>
            <a:off x="43021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2" name="Line 82"/>
          <p:cNvSpPr>
            <a:spLocks noChangeShapeType="1"/>
          </p:cNvSpPr>
          <p:nvPr/>
        </p:nvSpPr>
        <p:spPr bwMode="auto">
          <a:xfrm>
            <a:off x="4662488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3" name="Line 83"/>
          <p:cNvSpPr>
            <a:spLocks noChangeShapeType="1"/>
          </p:cNvSpPr>
          <p:nvPr/>
        </p:nvSpPr>
        <p:spPr bwMode="auto">
          <a:xfrm>
            <a:off x="53816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08404" name="Group 84"/>
          <p:cNvGrpSpPr>
            <a:grpSpLocks/>
          </p:cNvGrpSpPr>
          <p:nvPr/>
        </p:nvGrpSpPr>
        <p:grpSpPr bwMode="auto">
          <a:xfrm>
            <a:off x="2501900" y="1403350"/>
            <a:ext cx="3240088" cy="1081088"/>
            <a:chOff x="1576" y="884"/>
            <a:chExt cx="2041" cy="681"/>
          </a:xfrm>
        </p:grpSpPr>
        <p:sp>
          <p:nvSpPr>
            <p:cNvPr id="1208405" name="Rectangle 85"/>
            <p:cNvSpPr>
              <a:spLocks noChangeArrowheads="1"/>
            </p:cNvSpPr>
            <p:nvPr/>
          </p:nvSpPr>
          <p:spPr bwMode="auto">
            <a:xfrm>
              <a:off x="1576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6" name="Rectangle 86"/>
            <p:cNvSpPr>
              <a:spLocks noChangeArrowheads="1"/>
            </p:cNvSpPr>
            <p:nvPr/>
          </p:nvSpPr>
          <p:spPr bwMode="auto">
            <a:xfrm>
              <a:off x="2030" y="998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7" name="Rectangle 87"/>
            <p:cNvSpPr>
              <a:spLocks noChangeArrowheads="1"/>
            </p:cNvSpPr>
            <p:nvPr/>
          </p:nvSpPr>
          <p:spPr bwMode="auto">
            <a:xfrm>
              <a:off x="2484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8" name="Rectangle 88"/>
            <p:cNvSpPr>
              <a:spLocks noChangeArrowheads="1"/>
            </p:cNvSpPr>
            <p:nvPr/>
          </p:nvSpPr>
          <p:spPr bwMode="auto">
            <a:xfrm>
              <a:off x="2937" y="998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9" name="Rectangle 89"/>
            <p:cNvSpPr>
              <a:spLocks noChangeArrowheads="1"/>
            </p:cNvSpPr>
            <p:nvPr/>
          </p:nvSpPr>
          <p:spPr bwMode="auto">
            <a:xfrm>
              <a:off x="3391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10" name="Rectangle 90"/>
            <p:cNvSpPr>
              <a:spLocks noChangeArrowheads="1"/>
            </p:cNvSpPr>
            <p:nvPr/>
          </p:nvSpPr>
          <p:spPr bwMode="auto">
            <a:xfrm>
              <a:off x="2710" y="1310"/>
              <a:ext cx="567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208411" name="Group 91"/>
            <p:cNvGrpSpPr>
              <a:grpSpLocks/>
            </p:cNvGrpSpPr>
            <p:nvPr/>
          </p:nvGrpSpPr>
          <p:grpSpPr bwMode="auto">
            <a:xfrm>
              <a:off x="2030" y="884"/>
              <a:ext cx="1360" cy="681"/>
              <a:chOff x="2030" y="884"/>
              <a:chExt cx="1360" cy="681"/>
            </a:xfrm>
          </p:grpSpPr>
          <p:sp>
            <p:nvSpPr>
              <p:cNvPr id="1208412" name="Line 92"/>
              <p:cNvSpPr>
                <a:spLocks noChangeShapeType="1"/>
              </p:cNvSpPr>
              <p:nvPr/>
            </p:nvSpPr>
            <p:spPr bwMode="auto">
              <a:xfrm flipH="1" flipV="1">
                <a:off x="2710" y="1310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3" name="Line 93"/>
              <p:cNvSpPr>
                <a:spLocks noChangeShapeType="1"/>
              </p:cNvSpPr>
              <p:nvPr/>
            </p:nvSpPr>
            <p:spPr bwMode="auto">
              <a:xfrm flipH="1" flipV="1">
                <a:off x="2937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4" name="Line 94"/>
              <p:cNvSpPr>
                <a:spLocks noChangeShapeType="1"/>
              </p:cNvSpPr>
              <p:nvPr/>
            </p:nvSpPr>
            <p:spPr bwMode="auto">
              <a:xfrm flipH="1" flipV="1">
                <a:off x="2030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5" name="Line 95"/>
              <p:cNvSpPr>
                <a:spLocks noChangeShapeType="1"/>
              </p:cNvSpPr>
              <p:nvPr/>
            </p:nvSpPr>
            <p:spPr bwMode="auto">
              <a:xfrm flipH="1" flipV="1">
                <a:off x="2482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rgbClr val="66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6" name="Line 96"/>
              <p:cNvSpPr>
                <a:spLocks noChangeShapeType="1"/>
              </p:cNvSpPr>
              <p:nvPr/>
            </p:nvSpPr>
            <p:spPr bwMode="auto">
              <a:xfrm flipH="1" flipV="1">
                <a:off x="3389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rgbClr val="66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sp>
        <p:nvSpPr>
          <p:cNvPr id="1208417" name="Line 97"/>
          <p:cNvSpPr>
            <a:spLocks noChangeShapeType="1"/>
          </p:cNvSpPr>
          <p:nvPr/>
        </p:nvSpPr>
        <p:spPr bwMode="auto">
          <a:xfrm>
            <a:off x="7092950" y="1628775"/>
            <a:ext cx="314325" cy="0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18" name="Text Box 98"/>
          <p:cNvSpPr txBox="1">
            <a:spLocks noChangeArrowheads="1"/>
          </p:cNvSpPr>
          <p:nvPr/>
        </p:nvSpPr>
        <p:spPr bwMode="auto">
          <a:xfrm>
            <a:off x="7340600" y="1449388"/>
            <a:ext cx="922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deadlines</a:t>
            </a:r>
          </a:p>
        </p:txBody>
      </p:sp>
      <p:sp>
        <p:nvSpPr>
          <p:cNvPr id="1208419" name="Text Box 99"/>
          <p:cNvSpPr txBox="1">
            <a:spLocks noChangeArrowheads="1"/>
          </p:cNvSpPr>
          <p:nvPr/>
        </p:nvSpPr>
        <p:spPr bwMode="auto">
          <a:xfrm>
            <a:off x="6642100" y="2798763"/>
            <a:ext cx="1409700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waste of time</a:t>
            </a:r>
          </a:p>
        </p:txBody>
      </p:sp>
      <p:sp>
        <p:nvSpPr>
          <p:cNvPr id="1208420" name="Text Box 100"/>
          <p:cNvSpPr txBox="1">
            <a:spLocks noChangeArrowheads="1"/>
          </p:cNvSpPr>
          <p:nvPr/>
        </p:nvSpPr>
        <p:spPr bwMode="auto">
          <a:xfrm>
            <a:off x="6654800" y="3440113"/>
            <a:ext cx="1409700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waste of time</a:t>
            </a:r>
          </a:p>
        </p:txBody>
      </p:sp>
      <p:sp>
        <p:nvSpPr>
          <p:cNvPr id="1208421" name="Rectangle 101"/>
          <p:cNvSpPr>
            <a:spLocks noChangeArrowheads="1"/>
          </p:cNvSpPr>
          <p:nvPr/>
        </p:nvSpPr>
        <p:spPr bwMode="auto">
          <a:xfrm>
            <a:off x="2862263" y="3500438"/>
            <a:ext cx="360362" cy="22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22" name="Rectangle 102"/>
          <p:cNvSpPr>
            <a:spLocks noChangeArrowheads="1"/>
          </p:cNvSpPr>
          <p:nvPr/>
        </p:nvSpPr>
        <p:spPr bwMode="auto">
          <a:xfrm>
            <a:off x="3581400" y="3500438"/>
            <a:ext cx="360363" cy="22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08423" name="Group 103"/>
          <p:cNvGrpSpPr>
            <a:grpSpLocks/>
          </p:cNvGrpSpPr>
          <p:nvPr/>
        </p:nvGrpSpPr>
        <p:grpSpPr bwMode="auto">
          <a:xfrm>
            <a:off x="3402013" y="4203700"/>
            <a:ext cx="4662487" cy="325438"/>
            <a:chOff x="2143" y="2875"/>
            <a:chExt cx="2937" cy="205"/>
          </a:xfrm>
        </p:grpSpPr>
        <p:sp>
          <p:nvSpPr>
            <p:cNvPr id="1208424" name="Text Box 104"/>
            <p:cNvSpPr txBox="1">
              <a:spLocks noChangeArrowheads="1"/>
            </p:cNvSpPr>
            <p:nvPr/>
          </p:nvSpPr>
          <p:spPr bwMode="auto">
            <a:xfrm>
              <a:off x="4192" y="2875"/>
              <a:ext cx="888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waste of time</a:t>
              </a:r>
            </a:p>
          </p:txBody>
        </p:sp>
        <p:sp>
          <p:nvSpPr>
            <p:cNvPr id="1208425" name="Rectangle 105"/>
            <p:cNvSpPr>
              <a:spLocks noChangeArrowheads="1"/>
            </p:cNvSpPr>
            <p:nvPr/>
          </p:nvSpPr>
          <p:spPr bwMode="auto">
            <a:xfrm>
              <a:off x="2143" y="2938"/>
              <a:ext cx="567" cy="14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26" name="Rectangle 106"/>
            <p:cNvSpPr>
              <a:spLocks noChangeArrowheads="1"/>
            </p:cNvSpPr>
            <p:nvPr/>
          </p:nvSpPr>
          <p:spPr bwMode="auto">
            <a:xfrm>
              <a:off x="3277" y="2938"/>
              <a:ext cx="340" cy="14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08427" name="Group 107"/>
          <p:cNvGrpSpPr>
            <a:grpSpLocks/>
          </p:cNvGrpSpPr>
          <p:nvPr/>
        </p:nvGrpSpPr>
        <p:grpSpPr bwMode="auto">
          <a:xfrm>
            <a:off x="115888" y="5824538"/>
            <a:ext cx="5984875" cy="565150"/>
            <a:chOff x="73" y="3669"/>
            <a:chExt cx="3770" cy="356"/>
          </a:xfrm>
        </p:grpSpPr>
        <p:sp>
          <p:nvSpPr>
            <p:cNvPr id="1208428" name="Text Box 108"/>
            <p:cNvSpPr txBox="1">
              <a:spLocks noChangeArrowheads="1"/>
            </p:cNvSpPr>
            <p:nvPr/>
          </p:nvSpPr>
          <p:spPr bwMode="auto">
            <a:xfrm>
              <a:off x="73" y="3833"/>
              <a:ext cx="15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Rate monotonic (as the first)</a:t>
              </a:r>
            </a:p>
          </p:txBody>
        </p:sp>
        <p:sp>
          <p:nvSpPr>
            <p:cNvPr id="1208429" name="Rectangle 109"/>
            <p:cNvSpPr>
              <a:spLocks noChangeArrowheads="1"/>
            </p:cNvSpPr>
            <p:nvPr/>
          </p:nvSpPr>
          <p:spPr bwMode="auto">
            <a:xfrm>
              <a:off x="2258" y="3862"/>
              <a:ext cx="339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0" name="Rectangle 110"/>
            <p:cNvSpPr>
              <a:spLocks noChangeArrowheads="1"/>
            </p:cNvSpPr>
            <p:nvPr/>
          </p:nvSpPr>
          <p:spPr bwMode="auto">
            <a:xfrm>
              <a:off x="1802" y="3862"/>
              <a:ext cx="565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1" name="Rectangle 111"/>
            <p:cNvSpPr>
              <a:spLocks noChangeArrowheads="1"/>
            </p:cNvSpPr>
            <p:nvPr/>
          </p:nvSpPr>
          <p:spPr bwMode="auto">
            <a:xfrm>
              <a:off x="2258" y="3862"/>
              <a:ext cx="226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2" name="Rectangle 112"/>
            <p:cNvSpPr>
              <a:spLocks noChangeArrowheads="1"/>
            </p:cNvSpPr>
            <p:nvPr/>
          </p:nvSpPr>
          <p:spPr bwMode="auto">
            <a:xfrm>
              <a:off x="2710" y="3862"/>
              <a:ext cx="113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3" name="Rectangle 113"/>
            <p:cNvSpPr>
              <a:spLocks noChangeArrowheads="1"/>
            </p:cNvSpPr>
            <p:nvPr/>
          </p:nvSpPr>
          <p:spPr bwMode="auto">
            <a:xfrm>
              <a:off x="1576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4" name="Rectangle 114"/>
            <p:cNvSpPr>
              <a:spLocks noChangeArrowheads="1"/>
            </p:cNvSpPr>
            <p:nvPr/>
          </p:nvSpPr>
          <p:spPr bwMode="auto">
            <a:xfrm>
              <a:off x="2030" y="3862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5" name="Rectangle 115"/>
            <p:cNvSpPr>
              <a:spLocks noChangeArrowheads="1"/>
            </p:cNvSpPr>
            <p:nvPr/>
          </p:nvSpPr>
          <p:spPr bwMode="auto">
            <a:xfrm>
              <a:off x="2484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6" name="Rectangle 116"/>
            <p:cNvSpPr>
              <a:spLocks noChangeArrowheads="1"/>
            </p:cNvSpPr>
            <p:nvPr/>
          </p:nvSpPr>
          <p:spPr bwMode="auto">
            <a:xfrm>
              <a:off x="2823" y="3862"/>
              <a:ext cx="113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7" name="Rectangle 117"/>
            <p:cNvSpPr>
              <a:spLocks noChangeArrowheads="1"/>
            </p:cNvSpPr>
            <p:nvPr/>
          </p:nvSpPr>
          <p:spPr bwMode="auto">
            <a:xfrm>
              <a:off x="3163" y="3862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8" name="Rectangle 118"/>
            <p:cNvSpPr>
              <a:spLocks noChangeArrowheads="1"/>
            </p:cNvSpPr>
            <p:nvPr/>
          </p:nvSpPr>
          <p:spPr bwMode="auto">
            <a:xfrm>
              <a:off x="3617" y="3862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9" name="Rectangle 119"/>
            <p:cNvSpPr>
              <a:spLocks noChangeArrowheads="1"/>
            </p:cNvSpPr>
            <p:nvPr/>
          </p:nvSpPr>
          <p:spPr bwMode="auto">
            <a:xfrm>
              <a:off x="2937" y="3862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40" name="Rectangle 120"/>
            <p:cNvSpPr>
              <a:spLocks noChangeArrowheads="1"/>
            </p:cNvSpPr>
            <p:nvPr/>
          </p:nvSpPr>
          <p:spPr bwMode="auto">
            <a:xfrm>
              <a:off x="3389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41" name="Text Box 121"/>
            <p:cNvSpPr txBox="1">
              <a:spLocks noChangeArrowheads="1"/>
            </p:cNvSpPr>
            <p:nvPr/>
          </p:nvSpPr>
          <p:spPr bwMode="auto">
            <a:xfrm>
              <a:off x="2748" y="3669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deadline miss</a:t>
              </a:r>
            </a:p>
          </p:txBody>
        </p:sp>
        <p:sp>
          <p:nvSpPr>
            <p:cNvPr id="1208442" name="Line 122"/>
            <p:cNvSpPr>
              <a:spLocks noChangeShapeType="1"/>
            </p:cNvSpPr>
            <p:nvPr/>
          </p:nvSpPr>
          <p:spPr bwMode="auto">
            <a:xfrm flipH="1">
              <a:off x="2710" y="3717"/>
              <a:ext cx="9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443" name="AutoShape 123"/>
          <p:cNvSpPr>
            <a:spLocks/>
          </p:cNvSpPr>
          <p:nvPr/>
        </p:nvSpPr>
        <p:spPr bwMode="auto">
          <a:xfrm>
            <a:off x="6146800" y="5408613"/>
            <a:ext cx="225425" cy="1081087"/>
          </a:xfrm>
          <a:prstGeom prst="rightBrace">
            <a:avLst>
              <a:gd name="adj1" fmla="val 3996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4" name="Text Box 124"/>
          <p:cNvSpPr txBox="1">
            <a:spLocks noChangeArrowheads="1"/>
          </p:cNvSpPr>
          <p:nvPr/>
        </p:nvSpPr>
        <p:spPr bwMode="auto">
          <a:xfrm>
            <a:off x="6391275" y="5454650"/>
            <a:ext cx="2635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RM may give some</a:t>
            </a:r>
          </a:p>
          <a:p>
            <a:r>
              <a:rPr lang="en-US" sz="1800" b="0"/>
              <a:t>deadline violations</a:t>
            </a:r>
            <a:br>
              <a:rPr lang="en-US" sz="1800" b="0"/>
            </a:br>
            <a:r>
              <a:rPr lang="en-US" sz="1800" b="0"/>
              <a:t>which is avoided by EDF</a:t>
            </a:r>
          </a:p>
        </p:txBody>
      </p:sp>
      <p:sp>
        <p:nvSpPr>
          <p:cNvPr id="1208445" name="Rectangle 125"/>
          <p:cNvSpPr>
            <a:spLocks noChangeArrowheads="1"/>
          </p:cNvSpPr>
          <p:nvPr/>
        </p:nvSpPr>
        <p:spPr bwMode="auto">
          <a:xfrm>
            <a:off x="4302125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6" name="Rectangle 126"/>
          <p:cNvSpPr>
            <a:spLocks noChangeArrowheads="1"/>
          </p:cNvSpPr>
          <p:nvPr/>
        </p:nvSpPr>
        <p:spPr bwMode="auto">
          <a:xfrm>
            <a:off x="4662488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7" name="Rectangle 127"/>
          <p:cNvSpPr>
            <a:spLocks noChangeArrowheads="1"/>
          </p:cNvSpPr>
          <p:nvPr/>
        </p:nvSpPr>
        <p:spPr bwMode="auto">
          <a:xfrm>
            <a:off x="5021263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8" name="Rectangle 128"/>
          <p:cNvSpPr>
            <a:spLocks noChangeArrowheads="1"/>
          </p:cNvSpPr>
          <p:nvPr/>
        </p:nvSpPr>
        <p:spPr bwMode="auto">
          <a:xfrm>
            <a:off x="5380038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9" name="Rectangle 129"/>
          <p:cNvSpPr>
            <a:spLocks noChangeArrowheads="1"/>
          </p:cNvSpPr>
          <p:nvPr/>
        </p:nvSpPr>
        <p:spPr bwMode="auto">
          <a:xfrm>
            <a:off x="5738813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50" name="Rectangle 130"/>
          <p:cNvSpPr>
            <a:spLocks noChangeArrowheads="1"/>
          </p:cNvSpPr>
          <p:nvPr/>
        </p:nvSpPr>
        <p:spPr bwMode="auto">
          <a:xfrm>
            <a:off x="3402013" y="2079625"/>
            <a:ext cx="900112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51" name="Rectangle 131"/>
          <p:cNvSpPr>
            <a:spLocks noChangeArrowheads="1"/>
          </p:cNvSpPr>
          <p:nvPr/>
        </p:nvSpPr>
        <p:spPr bwMode="auto">
          <a:xfrm>
            <a:off x="3222625" y="2844800"/>
            <a:ext cx="358775" cy="223838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45" name="Group 144"/>
          <p:cNvGrpSpPr/>
          <p:nvPr/>
        </p:nvGrpSpPr>
        <p:grpSpPr>
          <a:xfrm>
            <a:off x="3225800" y="4480590"/>
            <a:ext cx="2254251" cy="456521"/>
            <a:chOff x="3225800" y="4480590"/>
            <a:chExt cx="2254251" cy="456521"/>
          </a:xfrm>
        </p:grpSpPr>
        <p:grpSp>
          <p:nvGrpSpPr>
            <p:cNvPr id="1208369" name="Group 49"/>
            <p:cNvGrpSpPr>
              <a:grpSpLocks/>
            </p:cNvGrpSpPr>
            <p:nvPr/>
          </p:nvGrpSpPr>
          <p:grpSpPr bwMode="auto">
            <a:xfrm>
              <a:off x="3225800" y="4480590"/>
              <a:ext cx="1308100" cy="456521"/>
              <a:chOff x="4264" y="3047"/>
              <a:chExt cx="824" cy="389"/>
            </a:xfrm>
          </p:grpSpPr>
          <p:sp>
            <p:nvSpPr>
              <p:cNvPr id="1208370" name="Text Box 50"/>
              <p:cNvSpPr txBox="1">
                <a:spLocks noChangeArrowheads="1"/>
              </p:cNvSpPr>
              <p:nvPr/>
            </p:nvSpPr>
            <p:spPr bwMode="auto">
              <a:xfrm>
                <a:off x="4302" y="3047"/>
                <a:ext cx="786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400" b="0" dirty="0"/>
                  <a:t>deadline miss</a:t>
                </a:r>
              </a:p>
            </p:txBody>
          </p:sp>
          <p:sp>
            <p:nvSpPr>
              <p:cNvPr id="1208371" name="Line 51"/>
              <p:cNvSpPr>
                <a:spLocks noChangeShapeType="1"/>
              </p:cNvSpPr>
              <p:nvPr/>
            </p:nvSpPr>
            <p:spPr bwMode="auto">
              <a:xfrm flipH="1">
                <a:off x="4264" y="3251"/>
                <a:ext cx="90" cy="1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208372" name="Line 52"/>
            <p:cNvSpPr>
              <a:spLocks noChangeShapeType="1"/>
            </p:cNvSpPr>
            <p:nvPr/>
          </p:nvSpPr>
          <p:spPr bwMode="auto">
            <a:xfrm flipH="1">
              <a:off x="5383213" y="4770477"/>
              <a:ext cx="96838" cy="165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3" name="Line 52"/>
            <p:cNvSpPr>
              <a:spLocks noChangeShapeType="1"/>
            </p:cNvSpPr>
            <p:nvPr/>
          </p:nvSpPr>
          <p:spPr bwMode="auto">
            <a:xfrm flipH="1">
              <a:off x="4656448" y="4755393"/>
              <a:ext cx="96838" cy="165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44" name="Line 52"/>
            <p:cNvSpPr>
              <a:spLocks noChangeShapeType="1"/>
            </p:cNvSpPr>
            <p:nvPr/>
          </p:nvSpPr>
          <p:spPr bwMode="auto">
            <a:xfrm flipH="1">
              <a:off x="3957593" y="4768223"/>
              <a:ext cx="96838" cy="165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pic>
        <p:nvPicPr>
          <p:cNvPr id="134" name="Picture 1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670" y="-1"/>
            <a:ext cx="1889330" cy="4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1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55978E-6 L -0.19687 -0.07229 " pathEditMode="relative" ptsTypes="AA">
                                      <p:cBhvr>
                                        <p:cTn id="6" dur="2000" fill="hold"/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24374E-6 L -0.15243 -0.072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22" y="-36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5.00463E-7 L -0.11806 -0.0722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361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5.00463E-7 L -0.07848 -0.0755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4" y="-377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5.00463E-7 L -0.03923 -0.072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2" y="-361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5.00463E-7 L 0.10347 -0.00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0" fill="hold"/>
                                        <p:tgtEl>
                                          <p:spTgt spid="12083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0" fill="hold"/>
                                        <p:tgtEl>
                                          <p:spTgt spid="12083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2000" fill="hold"/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1208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000" fill="hold"/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2084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22" grpId="0" animBg="1"/>
      <p:bldP spid="1208322" grpId="1" animBg="1"/>
      <p:bldP spid="1208323" grpId="0" animBg="1"/>
      <p:bldP spid="1208323" grpId="1" animBg="1"/>
      <p:bldP spid="1208326" grpId="0"/>
      <p:bldP spid="1208328" grpId="0"/>
      <p:bldP spid="1208329" grpId="0"/>
      <p:bldP spid="1208330" grpId="0" animBg="1"/>
      <p:bldP spid="1208331" grpId="0" animBg="1"/>
      <p:bldP spid="1208332" grpId="0" animBg="1"/>
      <p:bldP spid="1208333" grpId="0" animBg="1"/>
      <p:bldP spid="1208334" grpId="0" animBg="1"/>
      <p:bldP spid="1208336" grpId="0" animBg="1"/>
      <p:bldP spid="1208338" grpId="0" animBg="1"/>
      <p:bldP spid="1208384" grpId="0"/>
      <p:bldP spid="1208385" grpId="0" animBg="1"/>
      <p:bldP spid="1208385" grpId="1" animBg="1"/>
      <p:bldP spid="1208386" grpId="0" animBg="1"/>
      <p:bldP spid="1208387" grpId="0" animBg="1"/>
      <p:bldP spid="1208388" grpId="0" animBg="1"/>
      <p:bldP spid="1208389" grpId="0" animBg="1"/>
      <p:bldP spid="1208390" grpId="0" animBg="1"/>
      <p:bldP spid="1208391" grpId="0" animBg="1"/>
      <p:bldP spid="1208391" grpId="1" animBg="1"/>
      <p:bldP spid="1208392" grpId="0" animBg="1"/>
      <p:bldP spid="1208393" grpId="0" animBg="1"/>
      <p:bldP spid="1208394" grpId="0" animBg="1"/>
      <p:bldP spid="1208395" grpId="0" animBg="1"/>
      <p:bldP spid="1208398" grpId="0" animBg="1"/>
      <p:bldP spid="1208398" grpId="1" animBg="1"/>
      <p:bldP spid="1208398" grpId="2" animBg="1"/>
      <p:bldP spid="1208398" grpId="3" animBg="1"/>
      <p:bldP spid="1208398" grpId="4" animBg="1"/>
      <p:bldP spid="1208398" grpId="5" animBg="1"/>
      <p:bldP spid="1208399" grpId="0" animBg="1"/>
      <p:bldP spid="1208399" grpId="1" animBg="1"/>
      <p:bldP spid="1208399" grpId="2" animBg="1"/>
      <p:bldP spid="1208399" grpId="3" animBg="1"/>
      <p:bldP spid="1208399" grpId="4" animBg="1"/>
      <p:bldP spid="1208399" grpId="5" animBg="1"/>
      <p:bldP spid="1208400" grpId="0" animBg="1"/>
      <p:bldP spid="1208400" grpId="1" animBg="1"/>
      <p:bldP spid="1208400" grpId="2" animBg="1"/>
      <p:bldP spid="1208400" grpId="3" animBg="1"/>
      <p:bldP spid="1208401" grpId="0" animBg="1"/>
      <p:bldP spid="1208401" grpId="1" animBg="1"/>
      <p:bldP spid="1208401" grpId="2" animBg="1"/>
      <p:bldP spid="1208401" grpId="3" animBg="1"/>
      <p:bldP spid="1208402" grpId="0" animBg="1"/>
      <p:bldP spid="1208402" grpId="1" animBg="1"/>
      <p:bldP spid="1208403" grpId="0" animBg="1"/>
      <p:bldP spid="1208419" grpId="0" animBg="1"/>
      <p:bldP spid="1208420" grpId="0" animBg="1"/>
      <p:bldP spid="1208421" grpId="0" animBg="1"/>
      <p:bldP spid="1208422" grpId="0" animBg="1"/>
      <p:bldP spid="1208443" grpId="0" animBg="1"/>
      <p:bldP spid="1208444" grpId="0"/>
      <p:bldP spid="1208445" grpId="0" animBg="1"/>
      <p:bldP spid="1208445" grpId="1" animBg="1"/>
      <p:bldP spid="1208446" grpId="0" animBg="1"/>
      <p:bldP spid="1208446" grpId="1" animBg="1"/>
      <p:bldP spid="1208447" grpId="0" animBg="1"/>
      <p:bldP spid="1208447" grpId="1" animBg="1"/>
      <p:bldP spid="1208448" grpId="0" animBg="1"/>
      <p:bldP spid="1208448" grpId="1" animBg="1"/>
      <p:bldP spid="1208449" grpId="0" animBg="1"/>
      <p:bldP spid="1208449" grpId="1" animBg="1"/>
      <p:bldP spid="1208450" grpId="0" animBg="1"/>
      <p:bldP spid="1208450" grpId="1" animBg="1"/>
      <p:bldP spid="120845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ChangeArrowheads="1"/>
          </p:cNvSpPr>
          <p:nvPr/>
        </p:nvSpPr>
        <p:spPr bwMode="auto">
          <a:xfrm>
            <a:off x="3584575" y="2991744"/>
            <a:ext cx="53816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23" name="Rectangle 3"/>
          <p:cNvSpPr>
            <a:spLocks noChangeArrowheads="1"/>
          </p:cNvSpPr>
          <p:nvPr/>
        </p:nvSpPr>
        <p:spPr bwMode="auto">
          <a:xfrm>
            <a:off x="2860675" y="2991744"/>
            <a:ext cx="896938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EDF Versus Fixed priorities (RM)</a:t>
            </a:r>
          </a:p>
        </p:txBody>
      </p:sp>
      <p:sp>
        <p:nvSpPr>
          <p:cNvPr id="1208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144000" cy="4095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It might be impossible to prevent deadline misses in a strict, fixed priority system: </a:t>
            </a:r>
          </a:p>
        </p:txBody>
      </p:sp>
      <p:sp>
        <p:nvSpPr>
          <p:cNvPr id="1208326" name="Text Box 6"/>
          <p:cNvSpPr txBox="1">
            <a:spLocks noChangeArrowheads="1"/>
          </p:cNvSpPr>
          <p:nvPr/>
        </p:nvSpPr>
        <p:spPr bwMode="auto">
          <a:xfrm>
            <a:off x="1430338" y="1493838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tx2"/>
                </a:solidFill>
              </a:rPr>
              <a:t>Task A</a:t>
            </a:r>
          </a:p>
        </p:txBody>
      </p:sp>
      <p:sp>
        <p:nvSpPr>
          <p:cNvPr id="1208327" name="Line 7"/>
          <p:cNvSpPr>
            <a:spLocks noChangeShapeType="1"/>
          </p:cNvSpPr>
          <p:nvPr/>
        </p:nvSpPr>
        <p:spPr bwMode="auto">
          <a:xfrm>
            <a:off x="2501900" y="1944688"/>
            <a:ext cx="418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28" name="Text Box 8"/>
          <p:cNvSpPr txBox="1">
            <a:spLocks noChangeArrowheads="1"/>
          </p:cNvSpPr>
          <p:nvPr/>
        </p:nvSpPr>
        <p:spPr bwMode="auto">
          <a:xfrm>
            <a:off x="1430338" y="1997075"/>
            <a:ext cx="933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accent1"/>
                </a:solidFill>
              </a:rPr>
              <a:t>Task B</a:t>
            </a:r>
          </a:p>
        </p:txBody>
      </p:sp>
      <p:sp>
        <p:nvSpPr>
          <p:cNvPr id="1208329" name="Text Box 9"/>
          <p:cNvSpPr txBox="1">
            <a:spLocks noChangeArrowheads="1"/>
          </p:cNvSpPr>
          <p:nvPr/>
        </p:nvSpPr>
        <p:spPr bwMode="auto">
          <a:xfrm>
            <a:off x="115888" y="2810769"/>
            <a:ext cx="14072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 dirty="0"/>
              <a:t>Fixed priorities,</a:t>
            </a:r>
            <a:br>
              <a:rPr lang="en-US" sz="1400" b="0" dirty="0"/>
            </a:br>
            <a:r>
              <a:rPr lang="en-US" sz="1400" dirty="0"/>
              <a:t>A</a:t>
            </a:r>
            <a:r>
              <a:rPr lang="en-US" sz="1400" b="0" dirty="0"/>
              <a:t> has priority</a:t>
            </a:r>
          </a:p>
        </p:txBody>
      </p:sp>
      <p:sp>
        <p:nvSpPr>
          <p:cNvPr id="1208330" name="Rectangle 10"/>
          <p:cNvSpPr>
            <a:spLocks noChangeArrowheads="1"/>
          </p:cNvSpPr>
          <p:nvPr/>
        </p:nvSpPr>
        <p:spPr bwMode="auto">
          <a:xfrm>
            <a:off x="2860675" y="2991744"/>
            <a:ext cx="358775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1" name="Rectangle 11"/>
          <p:cNvSpPr>
            <a:spLocks noChangeArrowheads="1"/>
          </p:cNvSpPr>
          <p:nvPr/>
        </p:nvSpPr>
        <p:spPr bwMode="auto">
          <a:xfrm>
            <a:off x="3584575" y="2991744"/>
            <a:ext cx="358775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2" name="Rectangle 12"/>
          <p:cNvSpPr>
            <a:spLocks noChangeArrowheads="1"/>
          </p:cNvSpPr>
          <p:nvPr/>
        </p:nvSpPr>
        <p:spPr bwMode="auto">
          <a:xfrm>
            <a:off x="4302125" y="2991744"/>
            <a:ext cx="179388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3" name="Rectangle 13"/>
          <p:cNvSpPr>
            <a:spLocks noChangeArrowheads="1"/>
          </p:cNvSpPr>
          <p:nvPr/>
        </p:nvSpPr>
        <p:spPr bwMode="auto">
          <a:xfrm>
            <a:off x="2501900" y="2991744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4" name="Rectangle 14"/>
          <p:cNvSpPr>
            <a:spLocks noChangeArrowheads="1"/>
          </p:cNvSpPr>
          <p:nvPr/>
        </p:nvSpPr>
        <p:spPr bwMode="auto">
          <a:xfrm>
            <a:off x="3943350" y="2991744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5" name="Rectangle 15"/>
          <p:cNvSpPr>
            <a:spLocks noChangeArrowheads="1"/>
          </p:cNvSpPr>
          <p:nvPr/>
        </p:nvSpPr>
        <p:spPr bwMode="auto">
          <a:xfrm>
            <a:off x="2501900" y="2079625"/>
            <a:ext cx="90011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6" name="Rectangle 16"/>
          <p:cNvSpPr>
            <a:spLocks noChangeArrowheads="1"/>
          </p:cNvSpPr>
          <p:nvPr/>
        </p:nvSpPr>
        <p:spPr bwMode="auto">
          <a:xfrm>
            <a:off x="2501900" y="4305300"/>
            <a:ext cx="900113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37" name="Text Box 17"/>
          <p:cNvSpPr txBox="1">
            <a:spLocks noChangeArrowheads="1"/>
          </p:cNvSpPr>
          <p:nvPr/>
        </p:nvSpPr>
        <p:spPr bwMode="auto">
          <a:xfrm>
            <a:off x="115888" y="4081463"/>
            <a:ext cx="13944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 dirty="0"/>
              <a:t>Fixed priorities,</a:t>
            </a:r>
            <a:br>
              <a:rPr lang="en-US" sz="1400" b="0" dirty="0"/>
            </a:br>
            <a:r>
              <a:rPr lang="en-US" sz="1400" dirty="0"/>
              <a:t>B</a:t>
            </a:r>
            <a:r>
              <a:rPr lang="en-US" sz="1400" b="0" dirty="0"/>
              <a:t> has priority</a:t>
            </a:r>
          </a:p>
        </p:txBody>
      </p:sp>
      <p:sp>
        <p:nvSpPr>
          <p:cNvPr id="1208338" name="Rectangle 18"/>
          <p:cNvSpPr>
            <a:spLocks noChangeArrowheads="1"/>
          </p:cNvSpPr>
          <p:nvPr/>
        </p:nvSpPr>
        <p:spPr bwMode="auto">
          <a:xfrm>
            <a:off x="3402013" y="4305300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58" name="Text Box 38"/>
          <p:cNvSpPr txBox="1">
            <a:spLocks noChangeArrowheads="1"/>
          </p:cNvSpPr>
          <p:nvPr/>
        </p:nvSpPr>
        <p:spPr bwMode="auto">
          <a:xfrm>
            <a:off x="6205538" y="1863725"/>
            <a:ext cx="527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time</a:t>
            </a:r>
          </a:p>
        </p:txBody>
      </p:sp>
      <p:grpSp>
        <p:nvGrpSpPr>
          <p:cNvPr id="1208359" name="Group 39"/>
          <p:cNvGrpSpPr>
            <a:grpSpLocks/>
          </p:cNvGrpSpPr>
          <p:nvPr/>
        </p:nvGrpSpPr>
        <p:grpSpPr bwMode="auto">
          <a:xfrm>
            <a:off x="4298958" y="2562912"/>
            <a:ext cx="1341439" cy="428840"/>
            <a:chOff x="4264" y="3092"/>
            <a:chExt cx="845" cy="344"/>
          </a:xfrm>
        </p:grpSpPr>
        <p:sp>
          <p:nvSpPr>
            <p:cNvPr id="1208360" name="Text Box 40"/>
            <p:cNvSpPr txBox="1">
              <a:spLocks noChangeArrowheads="1"/>
            </p:cNvSpPr>
            <p:nvPr/>
          </p:nvSpPr>
          <p:spPr bwMode="auto">
            <a:xfrm>
              <a:off x="4323" y="3092"/>
              <a:ext cx="78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 dirty="0"/>
                <a:t>deadline miss</a:t>
              </a:r>
            </a:p>
          </p:txBody>
        </p:sp>
        <p:sp>
          <p:nvSpPr>
            <p:cNvPr id="1208361" name="Line 41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65" name="Group 45"/>
          <p:cNvGrpSpPr>
            <a:grpSpLocks/>
          </p:cNvGrpSpPr>
          <p:nvPr/>
        </p:nvGrpSpPr>
        <p:grpSpPr bwMode="auto">
          <a:xfrm>
            <a:off x="3222625" y="3777696"/>
            <a:ext cx="1308100" cy="505396"/>
            <a:chOff x="4264" y="3029"/>
            <a:chExt cx="824" cy="407"/>
          </a:xfrm>
        </p:grpSpPr>
        <p:sp>
          <p:nvSpPr>
            <p:cNvPr id="1208366" name="Text Box 46"/>
            <p:cNvSpPr txBox="1">
              <a:spLocks noChangeArrowheads="1"/>
            </p:cNvSpPr>
            <p:nvPr/>
          </p:nvSpPr>
          <p:spPr bwMode="auto">
            <a:xfrm>
              <a:off x="4302" y="3029"/>
              <a:ext cx="786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400" b="0" dirty="0"/>
                <a:t>deadline miss</a:t>
              </a:r>
            </a:p>
          </p:txBody>
        </p:sp>
        <p:sp>
          <p:nvSpPr>
            <p:cNvPr id="1208367" name="Line 47"/>
            <p:cNvSpPr>
              <a:spLocks noChangeShapeType="1"/>
            </p:cNvSpPr>
            <p:nvPr/>
          </p:nvSpPr>
          <p:spPr bwMode="auto">
            <a:xfrm flipH="1">
              <a:off x="4264" y="3251"/>
              <a:ext cx="90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08373" name="Group 53"/>
          <p:cNvGrpSpPr>
            <a:grpSpLocks/>
          </p:cNvGrpSpPr>
          <p:nvPr/>
        </p:nvGrpSpPr>
        <p:grpSpPr bwMode="auto">
          <a:xfrm>
            <a:off x="3763963" y="4059238"/>
            <a:ext cx="2336800" cy="469900"/>
            <a:chOff x="2371" y="2784"/>
            <a:chExt cx="1472" cy="296"/>
          </a:xfrm>
        </p:grpSpPr>
        <p:grpSp>
          <p:nvGrpSpPr>
            <p:cNvPr id="1208374" name="Group 54"/>
            <p:cNvGrpSpPr>
              <a:grpSpLocks/>
            </p:cNvGrpSpPr>
            <p:nvPr/>
          </p:nvGrpSpPr>
          <p:grpSpPr bwMode="auto">
            <a:xfrm>
              <a:off x="2371" y="2939"/>
              <a:ext cx="1472" cy="141"/>
              <a:chOff x="2371" y="2939"/>
              <a:chExt cx="1472" cy="141"/>
            </a:xfrm>
          </p:grpSpPr>
          <p:sp>
            <p:nvSpPr>
              <p:cNvPr id="1208375" name="Rectangle 55"/>
              <p:cNvSpPr>
                <a:spLocks noChangeArrowheads="1"/>
              </p:cNvSpPr>
              <p:nvPr/>
            </p:nvSpPr>
            <p:spPr bwMode="auto">
              <a:xfrm>
                <a:off x="2710" y="2939"/>
                <a:ext cx="567" cy="141"/>
              </a:xfrm>
              <a:prstGeom prst="rect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6" name="Rectangle 56"/>
              <p:cNvSpPr>
                <a:spLocks noChangeArrowheads="1"/>
              </p:cNvSpPr>
              <p:nvPr/>
            </p:nvSpPr>
            <p:spPr bwMode="auto">
              <a:xfrm>
                <a:off x="2371" y="2939"/>
                <a:ext cx="226" cy="141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7" name="Rectangle 57"/>
              <p:cNvSpPr>
                <a:spLocks noChangeArrowheads="1"/>
              </p:cNvSpPr>
              <p:nvPr/>
            </p:nvSpPr>
            <p:spPr bwMode="auto">
              <a:xfrm>
                <a:off x="2597" y="2939"/>
                <a:ext cx="113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8" name="Rectangle 58"/>
              <p:cNvSpPr>
                <a:spLocks noChangeArrowheads="1"/>
              </p:cNvSpPr>
              <p:nvPr/>
            </p:nvSpPr>
            <p:spPr bwMode="auto">
              <a:xfrm>
                <a:off x="3278" y="2939"/>
                <a:ext cx="113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79" name="Rectangle 59"/>
              <p:cNvSpPr>
                <a:spLocks noChangeArrowheads="1"/>
              </p:cNvSpPr>
              <p:nvPr/>
            </p:nvSpPr>
            <p:spPr bwMode="auto">
              <a:xfrm>
                <a:off x="3391" y="2939"/>
                <a:ext cx="226" cy="141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08380" name="Rectangle 60"/>
              <p:cNvSpPr>
                <a:spLocks noChangeArrowheads="1"/>
              </p:cNvSpPr>
              <p:nvPr/>
            </p:nvSpPr>
            <p:spPr bwMode="auto">
              <a:xfrm>
                <a:off x="3617" y="2939"/>
                <a:ext cx="226" cy="141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208381" name="Line 61"/>
            <p:cNvSpPr>
              <a:spLocks noChangeShapeType="1"/>
            </p:cNvSpPr>
            <p:nvPr/>
          </p:nvSpPr>
          <p:spPr bwMode="auto">
            <a:xfrm flipH="1">
              <a:off x="2484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82" name="Line 62"/>
            <p:cNvSpPr>
              <a:spLocks noChangeShapeType="1"/>
            </p:cNvSpPr>
            <p:nvPr/>
          </p:nvSpPr>
          <p:spPr bwMode="auto">
            <a:xfrm flipH="1">
              <a:off x="2932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8383" name="Line 63"/>
            <p:cNvSpPr>
              <a:spLocks noChangeShapeType="1"/>
            </p:cNvSpPr>
            <p:nvPr/>
          </p:nvSpPr>
          <p:spPr bwMode="auto">
            <a:xfrm flipH="1">
              <a:off x="3386" y="2784"/>
              <a:ext cx="61" cy="1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384" name="Text Box 64"/>
          <p:cNvSpPr txBox="1">
            <a:spLocks noChangeArrowheads="1"/>
          </p:cNvSpPr>
          <p:nvPr/>
        </p:nvSpPr>
        <p:spPr bwMode="auto">
          <a:xfrm>
            <a:off x="115888" y="5554663"/>
            <a:ext cx="1825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Earliest deadline first</a:t>
            </a:r>
          </a:p>
        </p:txBody>
      </p:sp>
      <p:sp>
        <p:nvSpPr>
          <p:cNvPr id="1208385" name="Rectangle 65"/>
          <p:cNvSpPr>
            <a:spLocks noChangeArrowheads="1"/>
          </p:cNvSpPr>
          <p:nvPr/>
        </p:nvSpPr>
        <p:spPr bwMode="auto">
          <a:xfrm>
            <a:off x="2860675" y="5576888"/>
            <a:ext cx="896938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6" name="Rectangle 66"/>
          <p:cNvSpPr>
            <a:spLocks noChangeArrowheads="1"/>
          </p:cNvSpPr>
          <p:nvPr/>
        </p:nvSpPr>
        <p:spPr bwMode="auto">
          <a:xfrm>
            <a:off x="2860675" y="5576888"/>
            <a:ext cx="358775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7" name="Rectangle 67"/>
          <p:cNvSpPr>
            <a:spLocks noChangeArrowheads="1"/>
          </p:cNvSpPr>
          <p:nvPr/>
        </p:nvSpPr>
        <p:spPr bwMode="auto">
          <a:xfrm>
            <a:off x="2501900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8" name="Rectangle 68"/>
          <p:cNvSpPr>
            <a:spLocks noChangeArrowheads="1"/>
          </p:cNvSpPr>
          <p:nvPr/>
        </p:nvSpPr>
        <p:spPr bwMode="auto">
          <a:xfrm>
            <a:off x="3222625" y="557688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89" name="Rectangle 69"/>
          <p:cNvSpPr>
            <a:spLocks noChangeArrowheads="1"/>
          </p:cNvSpPr>
          <p:nvPr/>
        </p:nvSpPr>
        <p:spPr bwMode="auto">
          <a:xfrm>
            <a:off x="3584575" y="5576888"/>
            <a:ext cx="538163" cy="2238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0" name="Rectangle 70"/>
          <p:cNvSpPr>
            <a:spLocks noChangeArrowheads="1"/>
          </p:cNvSpPr>
          <p:nvPr/>
        </p:nvSpPr>
        <p:spPr bwMode="auto">
          <a:xfrm>
            <a:off x="4122738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1" name="Rectangle 71"/>
          <p:cNvSpPr>
            <a:spLocks noChangeArrowheads="1"/>
          </p:cNvSpPr>
          <p:nvPr/>
        </p:nvSpPr>
        <p:spPr bwMode="auto">
          <a:xfrm>
            <a:off x="4481513" y="5576888"/>
            <a:ext cx="900112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2" name="Rectangle 72"/>
          <p:cNvSpPr>
            <a:spLocks noChangeArrowheads="1"/>
          </p:cNvSpPr>
          <p:nvPr/>
        </p:nvSpPr>
        <p:spPr bwMode="auto">
          <a:xfrm>
            <a:off x="4483100" y="5576888"/>
            <a:ext cx="179388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3" name="Rectangle 73"/>
          <p:cNvSpPr>
            <a:spLocks noChangeArrowheads="1"/>
          </p:cNvSpPr>
          <p:nvPr/>
        </p:nvSpPr>
        <p:spPr bwMode="auto">
          <a:xfrm>
            <a:off x="4662488" y="5576888"/>
            <a:ext cx="358775" cy="2238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4" name="Rectangle 74"/>
          <p:cNvSpPr>
            <a:spLocks noChangeArrowheads="1"/>
          </p:cNvSpPr>
          <p:nvPr/>
        </p:nvSpPr>
        <p:spPr bwMode="auto">
          <a:xfrm>
            <a:off x="5018088" y="5576888"/>
            <a:ext cx="712787" cy="223837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5" name="Rectangle 75"/>
          <p:cNvSpPr>
            <a:spLocks noChangeArrowheads="1"/>
          </p:cNvSpPr>
          <p:nvPr/>
        </p:nvSpPr>
        <p:spPr bwMode="auto">
          <a:xfrm>
            <a:off x="5730875" y="5576888"/>
            <a:ext cx="358775" cy="2238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396" name="Line 76"/>
          <p:cNvSpPr>
            <a:spLocks noChangeShapeType="1"/>
          </p:cNvSpPr>
          <p:nvPr/>
        </p:nvSpPr>
        <p:spPr bwMode="auto">
          <a:xfrm flipH="1" flipV="1">
            <a:off x="6100763" y="2079625"/>
            <a:ext cx="1587" cy="404813"/>
          </a:xfrm>
          <a:prstGeom prst="line">
            <a:avLst/>
          </a:prstGeom>
          <a:noFill/>
          <a:ln w="28575" cap="rnd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7" name="Line 77"/>
          <p:cNvSpPr>
            <a:spLocks noChangeShapeType="1"/>
          </p:cNvSpPr>
          <p:nvPr/>
        </p:nvSpPr>
        <p:spPr bwMode="auto">
          <a:xfrm flipH="1" flipV="1">
            <a:off x="6102350" y="1403350"/>
            <a:ext cx="1588" cy="404813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8" name="Line 78"/>
          <p:cNvSpPr>
            <a:spLocks noChangeShapeType="1"/>
          </p:cNvSpPr>
          <p:nvPr/>
        </p:nvSpPr>
        <p:spPr bwMode="auto">
          <a:xfrm>
            <a:off x="2501900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99" name="Line 79"/>
          <p:cNvSpPr>
            <a:spLocks noChangeShapeType="1"/>
          </p:cNvSpPr>
          <p:nvPr/>
        </p:nvSpPr>
        <p:spPr bwMode="auto">
          <a:xfrm>
            <a:off x="32226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0" name="Line 80"/>
          <p:cNvSpPr>
            <a:spLocks noChangeShapeType="1"/>
          </p:cNvSpPr>
          <p:nvPr/>
        </p:nvSpPr>
        <p:spPr bwMode="auto">
          <a:xfrm>
            <a:off x="3941763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1" name="Line 81"/>
          <p:cNvSpPr>
            <a:spLocks noChangeShapeType="1"/>
          </p:cNvSpPr>
          <p:nvPr/>
        </p:nvSpPr>
        <p:spPr bwMode="auto">
          <a:xfrm>
            <a:off x="43021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2" name="Line 82"/>
          <p:cNvSpPr>
            <a:spLocks noChangeShapeType="1"/>
          </p:cNvSpPr>
          <p:nvPr/>
        </p:nvSpPr>
        <p:spPr bwMode="auto">
          <a:xfrm>
            <a:off x="4662488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03" name="Line 83"/>
          <p:cNvSpPr>
            <a:spLocks noChangeShapeType="1"/>
          </p:cNvSpPr>
          <p:nvPr/>
        </p:nvSpPr>
        <p:spPr bwMode="auto">
          <a:xfrm>
            <a:off x="5381625" y="1268413"/>
            <a:ext cx="0" cy="50863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08404" name="Group 84"/>
          <p:cNvGrpSpPr>
            <a:grpSpLocks/>
          </p:cNvGrpSpPr>
          <p:nvPr/>
        </p:nvGrpSpPr>
        <p:grpSpPr bwMode="auto">
          <a:xfrm>
            <a:off x="2501900" y="1403350"/>
            <a:ext cx="3240088" cy="1081088"/>
            <a:chOff x="1576" y="884"/>
            <a:chExt cx="2041" cy="681"/>
          </a:xfrm>
        </p:grpSpPr>
        <p:sp>
          <p:nvSpPr>
            <p:cNvPr id="1208405" name="Rectangle 85"/>
            <p:cNvSpPr>
              <a:spLocks noChangeArrowheads="1"/>
            </p:cNvSpPr>
            <p:nvPr/>
          </p:nvSpPr>
          <p:spPr bwMode="auto">
            <a:xfrm>
              <a:off x="1576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6" name="Rectangle 86"/>
            <p:cNvSpPr>
              <a:spLocks noChangeArrowheads="1"/>
            </p:cNvSpPr>
            <p:nvPr/>
          </p:nvSpPr>
          <p:spPr bwMode="auto">
            <a:xfrm>
              <a:off x="2030" y="998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7" name="Rectangle 87"/>
            <p:cNvSpPr>
              <a:spLocks noChangeArrowheads="1"/>
            </p:cNvSpPr>
            <p:nvPr/>
          </p:nvSpPr>
          <p:spPr bwMode="auto">
            <a:xfrm>
              <a:off x="2484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8" name="Rectangle 88"/>
            <p:cNvSpPr>
              <a:spLocks noChangeArrowheads="1"/>
            </p:cNvSpPr>
            <p:nvPr/>
          </p:nvSpPr>
          <p:spPr bwMode="auto">
            <a:xfrm>
              <a:off x="2937" y="998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09" name="Rectangle 89"/>
            <p:cNvSpPr>
              <a:spLocks noChangeArrowheads="1"/>
            </p:cNvSpPr>
            <p:nvPr/>
          </p:nvSpPr>
          <p:spPr bwMode="auto">
            <a:xfrm>
              <a:off x="3391" y="998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10" name="Rectangle 90"/>
            <p:cNvSpPr>
              <a:spLocks noChangeArrowheads="1"/>
            </p:cNvSpPr>
            <p:nvPr/>
          </p:nvSpPr>
          <p:spPr bwMode="auto">
            <a:xfrm>
              <a:off x="2710" y="1310"/>
              <a:ext cx="567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1208411" name="Group 91"/>
            <p:cNvGrpSpPr>
              <a:grpSpLocks/>
            </p:cNvGrpSpPr>
            <p:nvPr/>
          </p:nvGrpSpPr>
          <p:grpSpPr bwMode="auto">
            <a:xfrm>
              <a:off x="2030" y="884"/>
              <a:ext cx="1360" cy="681"/>
              <a:chOff x="2030" y="884"/>
              <a:chExt cx="1360" cy="681"/>
            </a:xfrm>
          </p:grpSpPr>
          <p:sp>
            <p:nvSpPr>
              <p:cNvPr id="1208412" name="Line 92"/>
              <p:cNvSpPr>
                <a:spLocks noChangeShapeType="1"/>
              </p:cNvSpPr>
              <p:nvPr/>
            </p:nvSpPr>
            <p:spPr bwMode="auto">
              <a:xfrm flipH="1" flipV="1">
                <a:off x="2710" y="1310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3" name="Line 93"/>
              <p:cNvSpPr>
                <a:spLocks noChangeShapeType="1"/>
              </p:cNvSpPr>
              <p:nvPr/>
            </p:nvSpPr>
            <p:spPr bwMode="auto">
              <a:xfrm flipH="1" flipV="1">
                <a:off x="2937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4" name="Line 94"/>
              <p:cNvSpPr>
                <a:spLocks noChangeShapeType="1"/>
              </p:cNvSpPr>
              <p:nvPr/>
            </p:nvSpPr>
            <p:spPr bwMode="auto">
              <a:xfrm flipH="1" flipV="1">
                <a:off x="2030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5" name="Line 95"/>
              <p:cNvSpPr>
                <a:spLocks noChangeShapeType="1"/>
              </p:cNvSpPr>
              <p:nvPr/>
            </p:nvSpPr>
            <p:spPr bwMode="auto">
              <a:xfrm flipH="1" flipV="1">
                <a:off x="2482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rgbClr val="66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08416" name="Line 96"/>
              <p:cNvSpPr>
                <a:spLocks noChangeShapeType="1"/>
              </p:cNvSpPr>
              <p:nvPr/>
            </p:nvSpPr>
            <p:spPr bwMode="auto">
              <a:xfrm flipH="1" flipV="1">
                <a:off x="3389" y="884"/>
                <a:ext cx="1" cy="255"/>
              </a:xfrm>
              <a:prstGeom prst="line">
                <a:avLst/>
              </a:prstGeom>
              <a:noFill/>
              <a:ln w="28575" cap="rnd">
                <a:solidFill>
                  <a:srgbClr val="66CC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</p:grpSp>
      <p:sp>
        <p:nvSpPr>
          <p:cNvPr id="1208417" name="Line 97"/>
          <p:cNvSpPr>
            <a:spLocks noChangeShapeType="1"/>
          </p:cNvSpPr>
          <p:nvPr/>
        </p:nvSpPr>
        <p:spPr bwMode="auto">
          <a:xfrm>
            <a:off x="7092950" y="1628775"/>
            <a:ext cx="314325" cy="0"/>
          </a:xfrm>
          <a:prstGeom prst="line">
            <a:avLst/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418" name="Text Box 98"/>
          <p:cNvSpPr txBox="1">
            <a:spLocks noChangeArrowheads="1"/>
          </p:cNvSpPr>
          <p:nvPr/>
        </p:nvSpPr>
        <p:spPr bwMode="auto">
          <a:xfrm>
            <a:off x="7340600" y="1449388"/>
            <a:ext cx="922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/>
              <a:t>deadlines</a:t>
            </a:r>
          </a:p>
        </p:txBody>
      </p:sp>
      <p:sp>
        <p:nvSpPr>
          <p:cNvPr id="1208419" name="Text Box 99"/>
          <p:cNvSpPr txBox="1">
            <a:spLocks noChangeArrowheads="1"/>
          </p:cNvSpPr>
          <p:nvPr/>
        </p:nvSpPr>
        <p:spPr bwMode="auto">
          <a:xfrm>
            <a:off x="6642100" y="2987691"/>
            <a:ext cx="1409700" cy="30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/>
              <a:t>waste of time</a:t>
            </a:r>
          </a:p>
        </p:txBody>
      </p:sp>
      <p:grpSp>
        <p:nvGrpSpPr>
          <p:cNvPr id="1208423" name="Group 103"/>
          <p:cNvGrpSpPr>
            <a:grpSpLocks/>
          </p:cNvGrpSpPr>
          <p:nvPr/>
        </p:nvGrpSpPr>
        <p:grpSpPr bwMode="auto">
          <a:xfrm>
            <a:off x="3402013" y="4259874"/>
            <a:ext cx="4662487" cy="304800"/>
            <a:chOff x="2143" y="2917"/>
            <a:chExt cx="2937" cy="192"/>
          </a:xfrm>
        </p:grpSpPr>
        <p:sp>
          <p:nvSpPr>
            <p:cNvPr id="1208424" name="Text Box 104"/>
            <p:cNvSpPr txBox="1">
              <a:spLocks noChangeArrowheads="1"/>
            </p:cNvSpPr>
            <p:nvPr/>
          </p:nvSpPr>
          <p:spPr bwMode="auto">
            <a:xfrm>
              <a:off x="4192" y="2917"/>
              <a:ext cx="888" cy="19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waste of time</a:t>
              </a:r>
            </a:p>
          </p:txBody>
        </p:sp>
        <p:sp>
          <p:nvSpPr>
            <p:cNvPr id="1208425" name="Rectangle 105"/>
            <p:cNvSpPr>
              <a:spLocks noChangeArrowheads="1"/>
            </p:cNvSpPr>
            <p:nvPr/>
          </p:nvSpPr>
          <p:spPr bwMode="auto">
            <a:xfrm>
              <a:off x="2143" y="2945"/>
              <a:ext cx="567" cy="14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26" name="Rectangle 106"/>
            <p:cNvSpPr>
              <a:spLocks noChangeArrowheads="1"/>
            </p:cNvSpPr>
            <p:nvPr/>
          </p:nvSpPr>
          <p:spPr bwMode="auto">
            <a:xfrm>
              <a:off x="3277" y="2945"/>
              <a:ext cx="340" cy="14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08427" name="Group 107"/>
          <p:cNvGrpSpPr>
            <a:grpSpLocks/>
          </p:cNvGrpSpPr>
          <p:nvPr/>
        </p:nvGrpSpPr>
        <p:grpSpPr bwMode="auto">
          <a:xfrm>
            <a:off x="115888" y="5824538"/>
            <a:ext cx="5984875" cy="565150"/>
            <a:chOff x="73" y="3669"/>
            <a:chExt cx="3770" cy="356"/>
          </a:xfrm>
        </p:grpSpPr>
        <p:sp>
          <p:nvSpPr>
            <p:cNvPr id="1208428" name="Text Box 108"/>
            <p:cNvSpPr txBox="1">
              <a:spLocks noChangeArrowheads="1"/>
            </p:cNvSpPr>
            <p:nvPr/>
          </p:nvSpPr>
          <p:spPr bwMode="auto">
            <a:xfrm>
              <a:off x="73" y="3833"/>
              <a:ext cx="15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Rate monotonic (as the first)</a:t>
              </a:r>
            </a:p>
          </p:txBody>
        </p:sp>
        <p:sp>
          <p:nvSpPr>
            <p:cNvPr id="1208429" name="Rectangle 109"/>
            <p:cNvSpPr>
              <a:spLocks noChangeArrowheads="1"/>
            </p:cNvSpPr>
            <p:nvPr/>
          </p:nvSpPr>
          <p:spPr bwMode="auto">
            <a:xfrm>
              <a:off x="2258" y="3862"/>
              <a:ext cx="339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0" name="Rectangle 110"/>
            <p:cNvSpPr>
              <a:spLocks noChangeArrowheads="1"/>
            </p:cNvSpPr>
            <p:nvPr/>
          </p:nvSpPr>
          <p:spPr bwMode="auto">
            <a:xfrm>
              <a:off x="1802" y="3862"/>
              <a:ext cx="565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1" name="Rectangle 111"/>
            <p:cNvSpPr>
              <a:spLocks noChangeArrowheads="1"/>
            </p:cNvSpPr>
            <p:nvPr/>
          </p:nvSpPr>
          <p:spPr bwMode="auto">
            <a:xfrm>
              <a:off x="2258" y="3862"/>
              <a:ext cx="226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2" name="Rectangle 112"/>
            <p:cNvSpPr>
              <a:spLocks noChangeArrowheads="1"/>
            </p:cNvSpPr>
            <p:nvPr/>
          </p:nvSpPr>
          <p:spPr bwMode="auto">
            <a:xfrm>
              <a:off x="2710" y="3862"/>
              <a:ext cx="113" cy="14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3" name="Rectangle 113"/>
            <p:cNvSpPr>
              <a:spLocks noChangeArrowheads="1"/>
            </p:cNvSpPr>
            <p:nvPr/>
          </p:nvSpPr>
          <p:spPr bwMode="auto">
            <a:xfrm>
              <a:off x="1576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4" name="Rectangle 114"/>
            <p:cNvSpPr>
              <a:spLocks noChangeArrowheads="1"/>
            </p:cNvSpPr>
            <p:nvPr/>
          </p:nvSpPr>
          <p:spPr bwMode="auto">
            <a:xfrm>
              <a:off x="2030" y="3862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5" name="Rectangle 115"/>
            <p:cNvSpPr>
              <a:spLocks noChangeArrowheads="1"/>
            </p:cNvSpPr>
            <p:nvPr/>
          </p:nvSpPr>
          <p:spPr bwMode="auto">
            <a:xfrm>
              <a:off x="2484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6" name="Rectangle 116"/>
            <p:cNvSpPr>
              <a:spLocks noChangeArrowheads="1"/>
            </p:cNvSpPr>
            <p:nvPr/>
          </p:nvSpPr>
          <p:spPr bwMode="auto">
            <a:xfrm>
              <a:off x="2823" y="3862"/>
              <a:ext cx="113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7" name="Rectangle 117"/>
            <p:cNvSpPr>
              <a:spLocks noChangeArrowheads="1"/>
            </p:cNvSpPr>
            <p:nvPr/>
          </p:nvSpPr>
          <p:spPr bwMode="auto">
            <a:xfrm>
              <a:off x="3163" y="3862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8" name="Rectangle 118"/>
            <p:cNvSpPr>
              <a:spLocks noChangeArrowheads="1"/>
            </p:cNvSpPr>
            <p:nvPr/>
          </p:nvSpPr>
          <p:spPr bwMode="auto">
            <a:xfrm>
              <a:off x="3617" y="3862"/>
              <a:ext cx="226" cy="141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39" name="Rectangle 119"/>
            <p:cNvSpPr>
              <a:spLocks noChangeArrowheads="1"/>
            </p:cNvSpPr>
            <p:nvPr/>
          </p:nvSpPr>
          <p:spPr bwMode="auto">
            <a:xfrm>
              <a:off x="2937" y="3862"/>
              <a:ext cx="226" cy="141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40" name="Rectangle 120"/>
            <p:cNvSpPr>
              <a:spLocks noChangeArrowheads="1"/>
            </p:cNvSpPr>
            <p:nvPr/>
          </p:nvSpPr>
          <p:spPr bwMode="auto">
            <a:xfrm>
              <a:off x="3389" y="3862"/>
              <a:ext cx="226" cy="141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8441" name="Text Box 121"/>
            <p:cNvSpPr txBox="1">
              <a:spLocks noChangeArrowheads="1"/>
            </p:cNvSpPr>
            <p:nvPr/>
          </p:nvSpPr>
          <p:spPr bwMode="auto">
            <a:xfrm>
              <a:off x="2748" y="3669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/>
                <a:t>deadline miss</a:t>
              </a:r>
            </a:p>
          </p:txBody>
        </p:sp>
        <p:sp>
          <p:nvSpPr>
            <p:cNvPr id="1208442" name="Line 122"/>
            <p:cNvSpPr>
              <a:spLocks noChangeShapeType="1"/>
            </p:cNvSpPr>
            <p:nvPr/>
          </p:nvSpPr>
          <p:spPr bwMode="auto">
            <a:xfrm flipH="1">
              <a:off x="2710" y="3717"/>
              <a:ext cx="90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208443" name="AutoShape 123"/>
          <p:cNvSpPr>
            <a:spLocks/>
          </p:cNvSpPr>
          <p:nvPr/>
        </p:nvSpPr>
        <p:spPr bwMode="auto">
          <a:xfrm>
            <a:off x="6146800" y="5408613"/>
            <a:ext cx="225425" cy="1081087"/>
          </a:xfrm>
          <a:prstGeom prst="rightBrace">
            <a:avLst>
              <a:gd name="adj1" fmla="val 3996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4" name="Text Box 124"/>
          <p:cNvSpPr txBox="1">
            <a:spLocks noChangeArrowheads="1"/>
          </p:cNvSpPr>
          <p:nvPr/>
        </p:nvSpPr>
        <p:spPr bwMode="auto">
          <a:xfrm>
            <a:off x="6391275" y="5454650"/>
            <a:ext cx="2635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RM may give some</a:t>
            </a:r>
          </a:p>
          <a:p>
            <a:r>
              <a:rPr lang="en-US" sz="1800" b="0"/>
              <a:t>deadline violations</a:t>
            </a:r>
            <a:br>
              <a:rPr lang="en-US" sz="1800" b="0"/>
            </a:br>
            <a:r>
              <a:rPr lang="en-US" sz="1800" b="0"/>
              <a:t>which is avoided by EDF</a:t>
            </a:r>
          </a:p>
        </p:txBody>
      </p:sp>
      <p:sp>
        <p:nvSpPr>
          <p:cNvPr id="1208445" name="Rectangle 125"/>
          <p:cNvSpPr>
            <a:spLocks noChangeArrowheads="1"/>
          </p:cNvSpPr>
          <p:nvPr/>
        </p:nvSpPr>
        <p:spPr bwMode="auto">
          <a:xfrm>
            <a:off x="4302125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6" name="Rectangle 126"/>
          <p:cNvSpPr>
            <a:spLocks noChangeArrowheads="1"/>
          </p:cNvSpPr>
          <p:nvPr/>
        </p:nvSpPr>
        <p:spPr bwMode="auto">
          <a:xfrm>
            <a:off x="4662488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7" name="Rectangle 127"/>
          <p:cNvSpPr>
            <a:spLocks noChangeArrowheads="1"/>
          </p:cNvSpPr>
          <p:nvPr/>
        </p:nvSpPr>
        <p:spPr bwMode="auto">
          <a:xfrm>
            <a:off x="5021263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8" name="Rectangle 128"/>
          <p:cNvSpPr>
            <a:spLocks noChangeArrowheads="1"/>
          </p:cNvSpPr>
          <p:nvPr/>
        </p:nvSpPr>
        <p:spPr bwMode="auto">
          <a:xfrm>
            <a:off x="5380038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49" name="Rectangle 129"/>
          <p:cNvSpPr>
            <a:spLocks noChangeArrowheads="1"/>
          </p:cNvSpPr>
          <p:nvPr/>
        </p:nvSpPr>
        <p:spPr bwMode="auto">
          <a:xfrm>
            <a:off x="5738813" y="2079625"/>
            <a:ext cx="358775" cy="2238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50" name="Rectangle 130"/>
          <p:cNvSpPr>
            <a:spLocks noChangeArrowheads="1"/>
          </p:cNvSpPr>
          <p:nvPr/>
        </p:nvSpPr>
        <p:spPr bwMode="auto">
          <a:xfrm>
            <a:off x="3402013" y="2079625"/>
            <a:ext cx="900112" cy="2238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08451" name="Rectangle 131"/>
          <p:cNvSpPr>
            <a:spLocks noChangeArrowheads="1"/>
          </p:cNvSpPr>
          <p:nvPr/>
        </p:nvSpPr>
        <p:spPr bwMode="auto">
          <a:xfrm>
            <a:off x="3222625" y="2991744"/>
            <a:ext cx="358775" cy="223838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670" y="-1"/>
            <a:ext cx="1889330" cy="4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1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55978E-6 L -0.19687 -0.07229 " pathEditMode="relative" ptsTypes="AA">
                                      <p:cBhvr>
                                        <p:cTn id="6" dur="2000" fill="hold"/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24374E-6 L -0.15243 -0.072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22" y="-361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5.00463E-7 L -0.11806 -0.0722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361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5.00463E-7 L -0.07848 -0.0755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4" y="-377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5.00463E-7 L -0.03923 -0.072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2" y="-361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5.00463E-7 L 0.10347 -0.00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00" fill="hold"/>
                                        <p:tgtEl>
                                          <p:spTgt spid="12083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0" fill="hold"/>
                                        <p:tgtEl>
                                          <p:spTgt spid="12083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2083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2083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2083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22" grpId="0" animBg="1"/>
      <p:bldP spid="1208322" grpId="1" animBg="1"/>
      <p:bldP spid="1208323" grpId="0" animBg="1"/>
      <p:bldP spid="1208323" grpId="1" animBg="1"/>
      <p:bldP spid="1208326" grpId="0"/>
      <p:bldP spid="1208328" grpId="0"/>
      <p:bldP spid="1208329" grpId="0"/>
      <p:bldP spid="1208330" grpId="0" animBg="1"/>
      <p:bldP spid="1208331" grpId="0" animBg="1"/>
      <p:bldP spid="1208332" grpId="0" animBg="1"/>
      <p:bldP spid="1208333" grpId="0" animBg="1"/>
      <p:bldP spid="1208334" grpId="0" animBg="1"/>
      <p:bldP spid="1208336" grpId="0" animBg="1"/>
      <p:bldP spid="1208338" grpId="0" animBg="1"/>
      <p:bldP spid="1208384" grpId="0"/>
      <p:bldP spid="1208385" grpId="0" animBg="1"/>
      <p:bldP spid="1208385" grpId="1" animBg="1"/>
      <p:bldP spid="1208386" grpId="0" animBg="1"/>
      <p:bldP spid="1208387" grpId="0" animBg="1"/>
      <p:bldP spid="1208388" grpId="0" animBg="1"/>
      <p:bldP spid="1208389" grpId="0" animBg="1"/>
      <p:bldP spid="1208390" grpId="0" animBg="1"/>
      <p:bldP spid="1208391" grpId="0" animBg="1"/>
      <p:bldP spid="1208391" grpId="1" animBg="1"/>
      <p:bldP spid="1208392" grpId="0" animBg="1"/>
      <p:bldP spid="1208393" grpId="0" animBg="1"/>
      <p:bldP spid="1208394" grpId="0" animBg="1"/>
      <p:bldP spid="1208395" grpId="0" animBg="1"/>
      <p:bldP spid="1208398" grpId="0" animBg="1"/>
      <p:bldP spid="1208398" grpId="1" animBg="1"/>
      <p:bldP spid="1208398" grpId="2" animBg="1"/>
      <p:bldP spid="1208398" grpId="3" animBg="1"/>
      <p:bldP spid="1208398" grpId="4" animBg="1"/>
      <p:bldP spid="1208398" grpId="5" animBg="1"/>
      <p:bldP spid="1208399" grpId="0" animBg="1"/>
      <p:bldP spid="1208399" grpId="1" animBg="1"/>
      <p:bldP spid="1208399" grpId="2" animBg="1"/>
      <p:bldP spid="1208399" grpId="3" animBg="1"/>
      <p:bldP spid="1208399" grpId="4" animBg="1"/>
      <p:bldP spid="1208399" grpId="5" animBg="1"/>
      <p:bldP spid="1208400" grpId="0" animBg="1"/>
      <p:bldP spid="1208400" grpId="1" animBg="1"/>
      <p:bldP spid="1208400" grpId="2" animBg="1"/>
      <p:bldP spid="1208400" grpId="3" animBg="1"/>
      <p:bldP spid="1208401" grpId="0" animBg="1"/>
      <p:bldP spid="1208401" grpId="1" animBg="1"/>
      <p:bldP spid="1208401" grpId="2" animBg="1"/>
      <p:bldP spid="1208401" grpId="3" animBg="1"/>
      <p:bldP spid="1208402" grpId="0" animBg="1"/>
      <p:bldP spid="1208402" grpId="1" animBg="1"/>
      <p:bldP spid="1208403" grpId="0" animBg="1"/>
      <p:bldP spid="1208419" grpId="0" animBg="1"/>
      <p:bldP spid="1208443" grpId="0" animBg="1"/>
      <p:bldP spid="1208444" grpId="0"/>
      <p:bldP spid="1208445" grpId="0" animBg="1"/>
      <p:bldP spid="1208445" grpId="1" animBg="1"/>
      <p:bldP spid="1208446" grpId="0" animBg="1"/>
      <p:bldP spid="1208446" grpId="1" animBg="1"/>
      <p:bldP spid="1208447" grpId="0" animBg="1"/>
      <p:bldP spid="1208447" grpId="1" animBg="1"/>
      <p:bldP spid="1208448" grpId="0" animBg="1"/>
      <p:bldP spid="1208448" grpId="1" animBg="1"/>
      <p:bldP spid="1208449" grpId="0" animBg="1"/>
      <p:bldP spid="1208449" grpId="1" animBg="1"/>
      <p:bldP spid="1208450" grpId="0" animBg="1"/>
      <p:bldP spid="1208450" grpId="1" animBg="1"/>
      <p:bldP spid="120845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Algorithms Exist</a:t>
            </a:r>
          </a:p>
        </p:txBody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i="1" dirty="0">
                <a:solidFill>
                  <a:srgbClr val="808080"/>
                </a:solidFill>
              </a:rPr>
              <a:t>First In First Out (FIFO)</a:t>
            </a:r>
          </a:p>
          <a:p>
            <a:r>
              <a:rPr lang="en-US" sz="2000" i="1" dirty="0">
                <a:solidFill>
                  <a:srgbClr val="808080"/>
                </a:solidFill>
              </a:rPr>
              <a:t>Round-Robin (RR)</a:t>
            </a:r>
          </a:p>
          <a:p>
            <a:r>
              <a:rPr lang="en-US" sz="2000" dirty="0">
                <a:solidFill>
                  <a:srgbClr val="808080"/>
                </a:solidFill>
              </a:rPr>
              <a:t>Shortest Job First</a:t>
            </a:r>
          </a:p>
          <a:p>
            <a:r>
              <a:rPr lang="en-US" sz="2000" dirty="0">
                <a:solidFill>
                  <a:srgbClr val="808080"/>
                </a:solidFill>
              </a:rPr>
              <a:t>Shortest Time to Completion First </a:t>
            </a:r>
          </a:p>
          <a:p>
            <a:r>
              <a:rPr lang="en-US" sz="2000" dirty="0">
                <a:solidFill>
                  <a:srgbClr val="808080"/>
                </a:solidFill>
              </a:rPr>
              <a:t>Shortest Remaining Time to Completion First  </a:t>
            </a:r>
            <a:r>
              <a:rPr lang="en-US" sz="1200" dirty="0">
                <a:solidFill>
                  <a:srgbClr val="808080"/>
                </a:solidFill>
              </a:rPr>
              <a:t>(a.k.a. Shortest Remaining Time First)</a:t>
            </a:r>
            <a:endParaRPr lang="en-US" sz="2000" dirty="0">
              <a:solidFill>
                <a:srgbClr val="808080"/>
              </a:solidFill>
            </a:endParaRPr>
          </a:p>
          <a:p>
            <a:r>
              <a:rPr lang="en-US" sz="2000" dirty="0">
                <a:solidFill>
                  <a:srgbClr val="808080"/>
                </a:solidFill>
              </a:rPr>
              <a:t>Lottery</a:t>
            </a:r>
          </a:p>
          <a:p>
            <a:r>
              <a:rPr lang="en-US" sz="2000" dirty="0">
                <a:solidFill>
                  <a:srgbClr val="808080"/>
                </a:solidFill>
              </a:rPr>
              <a:t>Fair Queuing</a:t>
            </a:r>
          </a:p>
          <a:p>
            <a:r>
              <a:rPr lang="en-US" sz="2000" dirty="0">
                <a:solidFill>
                  <a:srgbClr val="808080"/>
                </a:solidFill>
              </a:rPr>
              <a:t>…</a:t>
            </a:r>
            <a:br>
              <a:rPr lang="en-US" sz="2000" dirty="0">
                <a:solidFill>
                  <a:srgbClr val="808080"/>
                </a:solidFill>
              </a:rPr>
            </a:br>
            <a:endParaRPr lang="en-US" sz="2000" dirty="0">
              <a:solidFill>
                <a:srgbClr val="808080"/>
              </a:solidFill>
            </a:endParaRPr>
          </a:p>
          <a:p>
            <a:r>
              <a:rPr lang="en-US" sz="2000" i="1" dirty="0">
                <a:solidFill>
                  <a:srgbClr val="808080"/>
                </a:solidFill>
              </a:rPr>
              <a:t>Earliest Deadline First (EDF)</a:t>
            </a:r>
          </a:p>
          <a:p>
            <a:r>
              <a:rPr lang="en-US" sz="2000" i="1" dirty="0">
                <a:solidFill>
                  <a:srgbClr val="808080"/>
                </a:solidFill>
              </a:rPr>
              <a:t>Rate Monotonic (RM)</a:t>
            </a:r>
          </a:p>
          <a:p>
            <a:r>
              <a:rPr lang="en-US" sz="2000" dirty="0">
                <a:solidFill>
                  <a:srgbClr val="808080"/>
                </a:solidFill>
              </a:rPr>
              <a:t>…</a:t>
            </a:r>
            <a:br>
              <a:rPr lang="en-US" sz="2000" dirty="0">
                <a:solidFill>
                  <a:srgbClr val="808080"/>
                </a:solidFill>
              </a:rPr>
            </a:br>
            <a:endParaRPr lang="en-US" sz="2000" dirty="0">
              <a:solidFill>
                <a:srgbClr val="808080"/>
              </a:solidFill>
            </a:endParaRPr>
          </a:p>
          <a:p>
            <a:r>
              <a:rPr lang="en-US" sz="2000" dirty="0"/>
              <a:t>Today, the same machine performs various tasks</a:t>
            </a:r>
            <a:br>
              <a:rPr lang="en-US" sz="2000" dirty="0"/>
            </a:br>
            <a:r>
              <a:rPr lang="en-US" sz="2000" dirty="0">
                <a:sym typeface="Wingdings"/>
              </a:rPr>
              <a:t> </a:t>
            </a:r>
            <a:r>
              <a:rPr lang="en-US" sz="2000" dirty="0"/>
              <a:t>most systems use some kind of </a:t>
            </a:r>
            <a:r>
              <a:rPr lang="en-US" sz="2000" i="1" dirty="0">
                <a:solidFill>
                  <a:schemeClr val="folHlink"/>
                </a:solidFill>
              </a:rPr>
              <a:t>priority scheduling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313" y="5482780"/>
            <a:ext cx="962667" cy="7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8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3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908050"/>
            <a:ext cx="8458200" cy="57610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Assign each process a priority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Run the process with highest priority in the ready queue first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Multiple queues,</a:t>
            </a:r>
            <a:br>
              <a:rPr lang="en-US" sz="2000" dirty="0"/>
            </a:br>
            <a:r>
              <a:rPr lang="en-US" sz="2000" dirty="0"/>
              <a:t>often RR in each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Advantage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(Fairness)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Different priorities according </a:t>
            </a:r>
            <a:br>
              <a:rPr lang="en-US" sz="1800" dirty="0"/>
            </a:br>
            <a:r>
              <a:rPr lang="en-US" sz="1800" dirty="0"/>
              <a:t>to importance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/>
              <a:t>Disadvantage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Starvation: so maybe use dynamic priorities?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1215492" name="Picture 4" descr="2-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5" y="1763713"/>
            <a:ext cx="467995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15493" name="Rectangle 5"/>
          <p:cNvSpPr>
            <a:spLocks noChangeArrowheads="1"/>
          </p:cNvSpPr>
          <p:nvPr/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36000" anchor="b"/>
          <a:lstStyle/>
          <a:p>
            <a:pPr eaLnBrk="1" hangingPunct="1">
              <a:lnSpc>
                <a:spcPct val="80000"/>
              </a:lnSpc>
            </a:pPr>
            <a:r>
              <a:rPr lang="en-US" sz="3600" b="0"/>
              <a:t>Priority Scheduling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849313"/>
            <a:ext cx="4284662" cy="441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7539" name="Rectangle 3"/>
          <p:cNvSpPr>
            <a:spLocks noGrp="1" noChangeArrowheads="1"/>
          </p:cNvSpPr>
          <p:nvPr>
            <p:ph type="title"/>
          </p:nvPr>
        </p:nvSpPr>
        <p:spPr>
          <a:xfrm>
            <a:off x="312738" y="160338"/>
            <a:ext cx="8797925" cy="528637"/>
          </a:xfrm>
        </p:spPr>
        <p:txBody>
          <a:bodyPr/>
          <a:lstStyle/>
          <a:p>
            <a:r>
              <a:rPr lang="en-US" dirty="0"/>
              <a:t>Traditional scheduling in UNIX</a:t>
            </a:r>
          </a:p>
        </p:txBody>
      </p:sp>
      <p:sp>
        <p:nvSpPr>
          <p:cNvPr id="12175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7950" y="908050"/>
            <a:ext cx="5903913" cy="5761038"/>
          </a:xfrm>
        </p:spPr>
        <p:txBody>
          <a:bodyPr/>
          <a:lstStyle/>
          <a:p>
            <a:r>
              <a:rPr lang="en-US" sz="2000"/>
              <a:t>Many versions </a:t>
            </a:r>
            <a:br>
              <a:rPr lang="en-US" sz="2000"/>
            </a:br>
            <a:br>
              <a:rPr lang="en-US" sz="2000"/>
            </a:br>
            <a:endParaRPr lang="en-US" sz="2000"/>
          </a:p>
          <a:p>
            <a:r>
              <a:rPr lang="en-US" sz="2000"/>
              <a:t>User processes have positive </a:t>
            </a:r>
            <a:br>
              <a:rPr lang="en-US" sz="2000"/>
            </a:br>
            <a:r>
              <a:rPr lang="en-US" sz="2000"/>
              <a:t>priorities, kernel negative</a:t>
            </a:r>
          </a:p>
          <a:p>
            <a:r>
              <a:rPr lang="en-US" sz="2000"/>
              <a:t>Schedule lowest priority first</a:t>
            </a:r>
          </a:p>
          <a:p>
            <a:r>
              <a:rPr lang="en-US" sz="2000"/>
              <a:t>If a process uses the whole time </a:t>
            </a:r>
            <a:br>
              <a:rPr lang="en-US" sz="2000"/>
            </a:br>
            <a:r>
              <a:rPr lang="en-US" sz="2000"/>
              <a:t>slice, it is put back at the end of </a:t>
            </a:r>
            <a:br>
              <a:rPr lang="en-US" sz="2000"/>
            </a:br>
            <a:r>
              <a:rPr lang="en-US" sz="2000"/>
              <a:t>the queue (RR)</a:t>
            </a:r>
            <a:br>
              <a:rPr lang="en-US" sz="2000"/>
            </a:br>
            <a:br>
              <a:rPr lang="en-US" sz="2000"/>
            </a:br>
            <a:endParaRPr lang="en-US" sz="2000"/>
          </a:p>
          <a:p>
            <a:r>
              <a:rPr lang="en-US" sz="2000"/>
              <a:t>Each second the priorities are </a:t>
            </a:r>
            <a:br>
              <a:rPr lang="en-US" sz="2000"/>
            </a:br>
            <a:r>
              <a:rPr lang="en-US" sz="2000"/>
              <a:t>recalculated:</a:t>
            </a:r>
            <a:br>
              <a:rPr lang="en-US" sz="2000"/>
            </a:br>
            <a:r>
              <a:rPr lang="en-US" sz="2000">
                <a:solidFill>
                  <a:srgbClr val="0066FF"/>
                </a:solidFill>
              </a:rPr>
              <a:t>priority</a:t>
            </a:r>
            <a:r>
              <a:rPr lang="en-US" sz="2000"/>
              <a:t> = </a:t>
            </a:r>
          </a:p>
          <a:p>
            <a:pPr lvl="1">
              <a:buFont typeface="Tahoma" pitchFamily="34" charset="0"/>
              <a:buNone/>
            </a:pPr>
            <a:r>
              <a:rPr lang="en-US" sz="1800"/>
              <a:t>	CPU_usage (average #ticks)</a:t>
            </a:r>
          </a:p>
          <a:p>
            <a:pPr lvl="1">
              <a:buClr>
                <a:schemeClr val="tx1"/>
              </a:buClr>
              <a:buFont typeface="Times New Roman" pitchFamily="18" charset="0"/>
              <a:buChar char="+"/>
            </a:pPr>
            <a:r>
              <a:rPr lang="en-US" sz="1800"/>
              <a:t>nice (</a:t>
            </a:r>
            <a:r>
              <a:rPr lang="en-US" sz="1800">
                <a:latin typeface="Comic Sans MS" pitchFamily="66" charset="0"/>
                <a:sym typeface="Symbol" pitchFamily="18" charset="2"/>
              </a:rPr>
              <a:t>±</a:t>
            </a:r>
            <a:r>
              <a:rPr lang="en-US" sz="1800">
                <a:cs typeface="Tahoma" pitchFamily="34" charset="0"/>
              </a:rPr>
              <a:t> </a:t>
            </a:r>
            <a:r>
              <a:rPr lang="en-US" sz="1800"/>
              <a:t>20)</a:t>
            </a:r>
            <a:endParaRPr lang="en-US" sz="1800">
              <a:latin typeface="Comic Sans MS" pitchFamily="66" charset="0"/>
              <a:sym typeface="Symbol" pitchFamily="18" charset="2"/>
            </a:endParaRPr>
          </a:p>
          <a:p>
            <a:pPr lvl="1">
              <a:buClr>
                <a:schemeClr val="tx1"/>
              </a:buClr>
              <a:buFont typeface="Times New Roman" pitchFamily="18" charset="0"/>
              <a:buChar char="+"/>
            </a:pPr>
            <a:r>
              <a:rPr lang="en-US" sz="1800"/>
              <a:t>base </a:t>
            </a:r>
            <a:r>
              <a:rPr lang="en-US" sz="1600"/>
              <a:t>(priority of last corresponding kernel process)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7540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Windows 2000, XP, …</a:t>
            </a:r>
          </a:p>
        </p:txBody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tabLst>
                <a:tab pos="2954338" algn="l"/>
              </a:tabLst>
            </a:pPr>
            <a:r>
              <a:rPr lang="en-US" sz="2400" dirty="0"/>
              <a:t>Preemptive kernel</a:t>
            </a:r>
          </a:p>
          <a:p>
            <a:pPr>
              <a:lnSpc>
                <a:spcPct val="80000"/>
              </a:lnSpc>
              <a:tabLst>
                <a:tab pos="2954338" algn="l"/>
              </a:tabLst>
            </a:pPr>
            <a:r>
              <a:rPr lang="en-US" sz="2400" dirty="0"/>
              <a:t>Schedules threads individually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pPr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400" dirty="0"/>
              <a:t>Time slices given in </a:t>
            </a:r>
            <a:r>
              <a:rPr lang="en-US" sz="2400" dirty="0" err="1"/>
              <a:t>quantums</a:t>
            </a:r>
            <a:endParaRPr lang="en-US" sz="24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3 </a:t>
            </a:r>
            <a:r>
              <a:rPr lang="en-US" sz="2000" dirty="0" err="1"/>
              <a:t>quantums</a:t>
            </a:r>
            <a:r>
              <a:rPr lang="en-US" sz="2000" dirty="0"/>
              <a:t> = 1 clock interval (length of interval may vary)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defaults:</a:t>
            </a:r>
          </a:p>
          <a:p>
            <a:pPr lvl="2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1800" dirty="0"/>
              <a:t>Win2000 server: 		36 </a:t>
            </a:r>
            <a:r>
              <a:rPr lang="en-US" sz="1800" dirty="0" err="1"/>
              <a:t>quantums</a:t>
            </a:r>
            <a:r>
              <a:rPr lang="en-US" sz="1800" dirty="0"/>
              <a:t> </a:t>
            </a:r>
          </a:p>
          <a:p>
            <a:pPr lvl="2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1800" dirty="0"/>
              <a:t>Win2000 workstation: 	6 </a:t>
            </a:r>
            <a:r>
              <a:rPr lang="en-US" sz="1800" dirty="0" err="1"/>
              <a:t>quantums</a:t>
            </a:r>
            <a:r>
              <a:rPr lang="en-US" sz="1800" dirty="0"/>
              <a:t> (professional)</a:t>
            </a:r>
            <a:br>
              <a:rPr lang="en-US" sz="1800" dirty="0"/>
            </a:br>
            <a:endParaRPr lang="en-US" sz="18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may manually be increased between threads (1x, 2x, 4x, 6x)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80000"/>
              </a:lnSpc>
              <a:spcAft>
                <a:spcPct val="30000"/>
              </a:spcAft>
              <a:tabLst>
                <a:tab pos="2954338" algn="l"/>
              </a:tabLst>
            </a:pPr>
            <a:r>
              <a:rPr lang="en-US" sz="2000" dirty="0"/>
              <a:t>foreground quantum boost (add 0x, 1x, 2x): </a:t>
            </a:r>
            <a:br>
              <a:rPr lang="en-US" sz="2000" dirty="0"/>
            </a:br>
            <a:r>
              <a:rPr lang="en-US" sz="2000" dirty="0"/>
              <a:t>an active window can get longer time slices </a:t>
            </a:r>
            <a:r>
              <a:rPr lang="en-US" sz="1600" dirty="0"/>
              <a:t>(assumed need for fast response) </a:t>
            </a:r>
            <a:endParaRPr lang="en-US" sz="2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Windows 2000, XP, …</a:t>
            </a:r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58850"/>
            <a:ext cx="6686550" cy="551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32 priority levels: </a:t>
            </a:r>
            <a:br>
              <a:rPr lang="en-US" sz="2400" dirty="0"/>
            </a:br>
            <a:r>
              <a:rPr lang="en-US" sz="2400" dirty="0"/>
              <a:t>Round Robin (RR) within each level 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Interactive and throughput-oriented 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en-US" sz="2000" dirty="0">
                <a:solidFill>
                  <a:schemeClr val="folHlink"/>
                </a:solidFill>
              </a:rPr>
              <a:t>“Real time” – 16 system levels 	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fixed priority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may run forever</a:t>
            </a:r>
            <a:br>
              <a:rPr lang="en-US" sz="1800" dirty="0"/>
            </a:br>
            <a:endParaRPr lang="en-US" sz="1800" dirty="0"/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en-US" sz="2000" dirty="0">
                <a:solidFill>
                  <a:schemeClr val="hlink"/>
                </a:solidFill>
              </a:rPr>
              <a:t>Variable – 15 user levels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priority may change:</a:t>
            </a:r>
            <a:br>
              <a:rPr lang="en-US" sz="1800" dirty="0"/>
            </a:br>
            <a:r>
              <a:rPr lang="en-US" sz="1800" i="1" dirty="0"/>
              <a:t>thread priority</a:t>
            </a:r>
            <a:r>
              <a:rPr lang="en-US" sz="1800" dirty="0"/>
              <a:t> = process priority ± 2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b="1" dirty="0"/>
              <a:t>decrease</a:t>
            </a:r>
            <a:r>
              <a:rPr lang="en-US" sz="1800" dirty="0"/>
              <a:t>: much CPU usage</a:t>
            </a:r>
            <a:endParaRPr lang="en-US" sz="1800" dirty="0">
              <a:sym typeface="Wingdings" pitchFamily="2" charset="2"/>
            </a:endParaRP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b="1" dirty="0">
                <a:sym typeface="Wingdings" pitchFamily="2" charset="2"/>
              </a:rPr>
              <a:t>increase</a:t>
            </a:r>
            <a:r>
              <a:rPr lang="en-US" sz="1800" dirty="0">
                <a:sym typeface="Wingdings" pitchFamily="2" charset="2"/>
              </a:rPr>
              <a:t>: user interactions, I/O completions </a:t>
            </a:r>
            <a:br>
              <a:rPr lang="en-US" sz="1800" dirty="0">
                <a:sym typeface="Wingdings" pitchFamily="2" charset="2"/>
              </a:rPr>
            </a:br>
            <a:endParaRPr lang="en-US" sz="1800" dirty="0">
              <a:sym typeface="Wingdings" pitchFamily="2" charset="2"/>
            </a:endParaRP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en-US" sz="2000" dirty="0"/>
              <a:t>Idle/zero-page thread – 1 system level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runs whenever there are no other processes to run</a:t>
            </a:r>
          </a:p>
          <a:p>
            <a:pPr lvl="2">
              <a:lnSpc>
                <a:spcPct val="90000"/>
              </a:lnSpc>
              <a:spcAft>
                <a:spcPct val="10000"/>
              </a:spcAft>
            </a:pPr>
            <a:r>
              <a:rPr lang="en-US" sz="1800" dirty="0"/>
              <a:t>clears memory pages for memory manager</a:t>
            </a:r>
          </a:p>
        </p:txBody>
      </p:sp>
      <p:graphicFrame>
        <p:nvGraphicFramePr>
          <p:cNvPr id="1221636" name="Group 4"/>
          <p:cNvGraphicFramePr>
            <a:graphicFrameLocks noGrp="1"/>
          </p:cNvGraphicFramePr>
          <p:nvPr/>
        </p:nvGraphicFramePr>
        <p:xfrm>
          <a:off x="7016750" y="1249363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21654" name="Group 22"/>
          <p:cNvGraphicFramePr>
            <a:graphicFrameLocks noGrp="1"/>
          </p:cNvGraphicFramePr>
          <p:nvPr/>
        </p:nvGraphicFramePr>
        <p:xfrm>
          <a:off x="7016750" y="3563938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21672" name="Group 40"/>
          <p:cNvGraphicFramePr>
            <a:graphicFrameLocks noGrp="1"/>
          </p:cNvGraphicFramePr>
          <p:nvPr/>
        </p:nvGraphicFramePr>
        <p:xfrm>
          <a:off x="7016750" y="5886450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21678" name="Text Box 46"/>
          <p:cNvSpPr txBox="1">
            <a:spLocks noChangeArrowheads="1"/>
          </p:cNvSpPr>
          <p:nvPr/>
        </p:nvSpPr>
        <p:spPr bwMode="auto">
          <a:xfrm>
            <a:off x="6416675" y="931863"/>
            <a:ext cx="256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>
                <a:solidFill>
                  <a:schemeClr val="folHlink"/>
                </a:solidFill>
              </a:rPr>
              <a:t>Real Time (system thread)</a:t>
            </a:r>
          </a:p>
        </p:txBody>
      </p:sp>
      <p:sp>
        <p:nvSpPr>
          <p:cNvPr id="1221679" name="Text Box 47"/>
          <p:cNvSpPr txBox="1">
            <a:spLocks noChangeArrowheads="1"/>
          </p:cNvSpPr>
          <p:nvPr/>
        </p:nvSpPr>
        <p:spPr bwMode="auto">
          <a:xfrm>
            <a:off x="6416675" y="3249613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hlink"/>
                </a:solidFill>
              </a:rPr>
              <a:t>Variable (user thread)</a:t>
            </a:r>
          </a:p>
        </p:txBody>
      </p:sp>
      <p:sp>
        <p:nvSpPr>
          <p:cNvPr id="1221680" name="Text Box 48"/>
          <p:cNvSpPr txBox="1">
            <a:spLocks noChangeArrowheads="1"/>
          </p:cNvSpPr>
          <p:nvPr/>
        </p:nvSpPr>
        <p:spPr bwMode="auto">
          <a:xfrm>
            <a:off x="6430963" y="5567363"/>
            <a:ext cx="201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/>
              <a:t>Idle (system thread)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5" grpId="0" build="p"/>
      <p:bldP spid="1221678" grpId="0"/>
      <p:bldP spid="1221679" grpId="0"/>
      <p:bldP spid="122168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Windows 8/10 </a:t>
            </a:r>
            <a:r>
              <a:rPr lang="en-US" sz="1200" dirty="0"/>
              <a:t>(…server 2008, 7)</a:t>
            </a:r>
            <a:endParaRPr lang="en-US" sz="4000" dirty="0"/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904034"/>
            <a:ext cx="6849973" cy="551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/>
              <a:t>Still 32 priority levels, </a:t>
            </a:r>
            <a:r>
              <a:rPr lang="en-US" sz="1800" dirty="0">
                <a:solidFill>
                  <a:srgbClr val="FF0000"/>
                </a:solidFill>
              </a:rPr>
              <a:t>6 process classes </a:t>
            </a:r>
            <a:r>
              <a:rPr lang="en-US" sz="1800" dirty="0"/>
              <a:t>- RR within each: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0000FF"/>
                </a:solidFill>
              </a:rPr>
              <a:t>REALTIME_PRIORITY_CLASS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HIGH_PRIORITY_CLASS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ABOVE_NORMAL_PRIORITY_CLASS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b="1" i="1" dirty="0">
                <a:solidFill>
                  <a:srgbClr val="FF0000"/>
                </a:solidFill>
              </a:rPr>
              <a:t>NORMAL_PRIORITY_CLASS </a:t>
            </a:r>
            <a:r>
              <a:rPr lang="en-US" sz="1400" dirty="0"/>
              <a:t>(default)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BELOW_NORMAL_PRIORITY_CLASS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IDLE_PRIORITY_CLASS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/>
              <a:t>each class has </a:t>
            </a:r>
            <a:r>
              <a:rPr lang="en-US" sz="1400" dirty="0">
                <a:solidFill>
                  <a:srgbClr val="FF0000"/>
                </a:solidFill>
              </a:rPr>
              <a:t>7 thread priority levels </a:t>
            </a:r>
            <a:r>
              <a:rPr lang="en-US" sz="1400" dirty="0"/>
              <a:t>with different base priorities</a:t>
            </a:r>
            <a:br>
              <a:rPr lang="en-US" sz="1400" dirty="0"/>
            </a:br>
            <a:br>
              <a:rPr lang="en-US" sz="500" dirty="0"/>
            </a:br>
            <a:r>
              <a:rPr lang="en-US" sz="1100" dirty="0"/>
              <a:t>(IDLE, LOWEST, BELOW NORMAL, NORMAL, ABOVE NORMAL, HIGHEST, TIME_CRITICAL)</a:t>
            </a:r>
            <a:br>
              <a:rPr lang="en-US" sz="1100" dirty="0"/>
            </a:br>
            <a:endParaRPr lang="en-US" sz="1100" dirty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/>
              <a:t>thread base priority depends on priority class and priority level </a:t>
            </a: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800" dirty="0"/>
              <a:t>Dynamic priority (only for 0-15, can be disabled):</a:t>
            </a:r>
            <a:endParaRPr lang="en-US" sz="1400" dirty="0"/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/>
              <a:t>switch background/foreground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/>
              <a:t>window receives input (mouse, keyboard, timers, …)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/>
              <a:t>unblocks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</a:pPr>
            <a:r>
              <a:rPr lang="en-US" sz="1400" dirty="0"/>
              <a:t>if increased, drop by one level every timeslice until back to default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800" dirty="0"/>
              <a:t>Support for </a:t>
            </a:r>
            <a:r>
              <a:rPr lang="en-US" sz="1800" dirty="0">
                <a:solidFill>
                  <a:srgbClr val="0000FF"/>
                </a:solidFill>
              </a:rPr>
              <a:t>user mode scheduling (UMS)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each application may schedule own threads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application must implement a scheduler component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Support for </a:t>
            </a:r>
            <a:r>
              <a:rPr lang="en-US" sz="1800" dirty="0">
                <a:solidFill>
                  <a:srgbClr val="0000FF"/>
                </a:solidFill>
              </a:rPr>
              <a:t>multimedia class scheduler services (MMCSS)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ensure time-sensitive processing receives prioritized access to the CPU</a:t>
            </a:r>
          </a:p>
        </p:txBody>
      </p:sp>
      <p:graphicFrame>
        <p:nvGraphicFramePr>
          <p:cNvPr id="1221636" name="Group 4"/>
          <p:cNvGraphicFramePr>
            <a:graphicFrameLocks noGrp="1"/>
          </p:cNvGraphicFramePr>
          <p:nvPr/>
        </p:nvGraphicFramePr>
        <p:xfrm>
          <a:off x="7016750" y="1249363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21654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840680"/>
              </p:ext>
            </p:extLst>
          </p:nvPr>
        </p:nvGraphicFramePr>
        <p:xfrm>
          <a:off x="7016750" y="3563938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6416675" y="931863"/>
            <a:ext cx="256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folHlink"/>
                </a:solidFill>
              </a:rPr>
              <a:t>Real Time (system thread)</a:t>
            </a: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6416675" y="3249613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hlink"/>
                </a:solidFill>
              </a:rPr>
              <a:t>Variable (user thread)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 rot="989061">
            <a:off x="7192138" y="225917"/>
            <a:ext cx="20124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dirty="0"/>
              <a:t>http://</a:t>
            </a:r>
            <a:r>
              <a:rPr lang="en-US" sz="800" dirty="0" err="1"/>
              <a:t>msdn.microsoft.com</a:t>
            </a:r>
            <a:r>
              <a:rPr lang="en-US" sz="800" dirty="0"/>
              <a:t>/en-us/</a:t>
            </a:r>
          </a:p>
          <a:p>
            <a:r>
              <a:rPr lang="en-US" sz="800" dirty="0"/>
              <a:t>library/windows/desktop/</a:t>
            </a:r>
          </a:p>
          <a:p>
            <a:r>
              <a:rPr lang="en-US" sz="800" dirty="0"/>
              <a:t>ms681917(v=vs.85).aspx</a:t>
            </a:r>
          </a:p>
        </p:txBody>
      </p:sp>
      <p:graphicFrame>
        <p:nvGraphicFramePr>
          <p:cNvPr id="14" name="Group 40"/>
          <p:cNvGraphicFramePr>
            <a:graphicFrameLocks noGrp="1"/>
          </p:cNvGraphicFramePr>
          <p:nvPr/>
        </p:nvGraphicFramePr>
        <p:xfrm>
          <a:off x="7016750" y="5886450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6430963" y="5567363"/>
            <a:ext cx="26080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/>
              <a:t>Zero-page thread (system)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285991"/>
              </p:ext>
            </p:extLst>
          </p:nvPr>
        </p:nvGraphicFramePr>
        <p:xfrm>
          <a:off x="434041" y="3431257"/>
          <a:ext cx="6003105" cy="312039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38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66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66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6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66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22438">
                <a:tc>
                  <a:txBody>
                    <a:bodyPr/>
                    <a:lstStyle/>
                    <a:p>
                      <a:r>
                        <a:rPr lang="en-US" sz="1050" dirty="0"/>
                        <a:t>           </a:t>
                      </a:r>
                      <a:r>
                        <a:rPr lang="en-US" sz="1050" b="1" dirty="0">
                          <a:solidFill>
                            <a:srgbClr val="292929"/>
                          </a:solidFill>
                        </a:rPr>
                        <a:t>THREAD PRIORITY</a:t>
                      </a:r>
                      <a:r>
                        <a:rPr lang="en-US" sz="1050" b="1" baseline="0" dirty="0">
                          <a:solidFill>
                            <a:srgbClr val="292929"/>
                          </a:solidFill>
                        </a:rPr>
                        <a:t> LEVEL: </a:t>
                      </a:r>
                      <a:br>
                        <a:rPr lang="en-US" sz="1050" baseline="0" dirty="0"/>
                      </a:br>
                      <a:br>
                        <a:rPr lang="en-US" sz="1050" baseline="0" dirty="0"/>
                      </a:br>
                      <a:br>
                        <a:rPr lang="en-US" sz="1050" baseline="0" dirty="0"/>
                      </a:br>
                      <a:br>
                        <a:rPr lang="en-US" sz="1050" baseline="0" dirty="0"/>
                      </a:br>
                      <a:br>
                        <a:rPr lang="en-US" sz="1050" dirty="0"/>
                      </a:br>
                      <a:r>
                        <a:rPr lang="en-US" sz="1050" dirty="0">
                          <a:solidFill>
                            <a:srgbClr val="292929"/>
                          </a:solidFill>
                        </a:rPr>
                        <a:t>PROCESS PRIORITY CLASS: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rgbClr val="292929"/>
                          </a:solidFill>
                        </a:rPr>
                        <a:t>IDLE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rgbClr val="292929"/>
                          </a:solidFill>
                        </a:rPr>
                        <a:t>LOWEST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rgbClr val="292929"/>
                          </a:solidFill>
                        </a:rPr>
                        <a:t>BELOW NORMAL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rgbClr val="292929"/>
                          </a:solidFill>
                        </a:rPr>
                        <a:t>NORMAL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rgbClr val="292929"/>
                          </a:solidFill>
                        </a:rPr>
                        <a:t>ABOVE NORMAL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rgbClr val="292929"/>
                          </a:solidFill>
                        </a:rPr>
                        <a:t>HIGHEST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0" dirty="0">
                          <a:solidFill>
                            <a:srgbClr val="292929"/>
                          </a:solidFill>
                        </a:rPr>
                        <a:t>TIME_CRITICAL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REALTIME_PRIORITY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0000FF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HIGH_PRIORITY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ABOVE_NORMAL_PRIORITY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NORMAL_PRIORITY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BELOW_NORMAL_PRIORITY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IDLE_PRIORITY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38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7433E-6 3.74826E-7 L 3.87433E-6 -0.3852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in Windows 8/10 </a:t>
            </a:r>
            <a:r>
              <a:rPr lang="en-US" sz="1200" dirty="0"/>
              <a:t>(…server 2008, 7)</a:t>
            </a:r>
            <a:endParaRPr lang="en-US" sz="4000" dirty="0"/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904034"/>
            <a:ext cx="6849973" cy="551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/>
              <a:t>Still 32 priority levels, with </a:t>
            </a:r>
            <a:r>
              <a:rPr lang="en-US" sz="1800" dirty="0">
                <a:solidFill>
                  <a:srgbClr val="FF0000"/>
                </a:solidFill>
              </a:rPr>
              <a:t>6 classes </a:t>
            </a:r>
            <a:r>
              <a:rPr lang="en-US" sz="1800" dirty="0"/>
              <a:t>- RR within each: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0000FF"/>
                </a:solidFill>
              </a:rPr>
              <a:t>REALTIME_PRIORITY_CLASS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HIGH_PRIORITY_CLASS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ABOVE_NORMAL_PRIORITY_CLASS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b="1" i="1" dirty="0">
                <a:solidFill>
                  <a:srgbClr val="FF0000"/>
                </a:solidFill>
              </a:rPr>
              <a:t>NORMAL_PRIORITY_CLASS </a:t>
            </a:r>
            <a:r>
              <a:rPr lang="en-US" sz="1400" dirty="0"/>
              <a:t>(default)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BELOW_NORMAL_PRIORITY_CLASS</a:t>
            </a:r>
          </a:p>
          <a:p>
            <a:pPr lvl="1">
              <a:lnSpc>
                <a:spcPct val="80000"/>
              </a:lnSpc>
            </a:pPr>
            <a:r>
              <a:rPr lang="en-US" sz="1400" dirty="0">
                <a:solidFill>
                  <a:srgbClr val="FF0000"/>
                </a:solidFill>
              </a:rPr>
              <a:t>IDLE_PRIORITY_CLASS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/>
              <a:t>each class has </a:t>
            </a:r>
            <a:r>
              <a:rPr lang="en-US" sz="1400" dirty="0">
                <a:solidFill>
                  <a:srgbClr val="FF0000"/>
                </a:solidFill>
              </a:rPr>
              <a:t>7 thread priority levels </a:t>
            </a:r>
            <a:r>
              <a:rPr lang="en-US" sz="1400" dirty="0"/>
              <a:t>with different base priorities</a:t>
            </a:r>
            <a:br>
              <a:rPr lang="en-US" sz="1400" dirty="0"/>
            </a:br>
            <a:br>
              <a:rPr lang="en-US" sz="500" dirty="0"/>
            </a:br>
            <a:r>
              <a:rPr lang="en-US" sz="1100" dirty="0"/>
              <a:t>(IDLE, LOWEST, BELOW NORMAL, NORMAL, ABOVE NORMAL, HIGHEST, TIME_CRITICAL)</a:t>
            </a:r>
            <a:br>
              <a:rPr lang="en-US" sz="1100" dirty="0"/>
            </a:br>
            <a:endParaRPr lang="en-US" sz="1100" dirty="0"/>
          </a:p>
          <a:p>
            <a:pPr lvl="1">
              <a:lnSpc>
                <a:spcPct val="80000"/>
              </a:lnSpc>
              <a:buClr>
                <a:srgbClr val="FF0000"/>
              </a:buClr>
              <a:buFont typeface="Tahoma"/>
              <a:buChar char="➥"/>
            </a:pPr>
            <a:r>
              <a:rPr lang="en-US" sz="1400" dirty="0"/>
              <a:t>thread base priority depends on priority class and priority level </a:t>
            </a: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800" dirty="0"/>
              <a:t>Dynamic priority (only for 0-15, can be disabled):</a:t>
            </a:r>
            <a:endParaRPr lang="en-US" sz="1400" dirty="0"/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/>
              <a:t>switch background/foreground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/>
              <a:t>window receives input (mouse, keyboard, timers, …)</a:t>
            </a:r>
          </a:p>
          <a:p>
            <a:pPr lvl="1">
              <a:lnSpc>
                <a:spcPct val="80000"/>
              </a:lnSpc>
              <a:buClr>
                <a:srgbClr val="008000"/>
              </a:buClr>
              <a:buFont typeface="Lucida Grande"/>
              <a:buChar char="+"/>
            </a:pPr>
            <a:r>
              <a:rPr lang="en-US" sz="1400" dirty="0"/>
              <a:t>unblocks</a:t>
            </a:r>
          </a:p>
          <a:p>
            <a:pPr lvl="1">
              <a:lnSpc>
                <a:spcPct val="80000"/>
              </a:lnSpc>
              <a:buClr>
                <a:srgbClr val="FF0000"/>
              </a:buClr>
            </a:pPr>
            <a:r>
              <a:rPr lang="en-US" sz="1400" dirty="0"/>
              <a:t>if increased, drop by one level every timeslice until back to default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800" dirty="0"/>
              <a:t>Support for </a:t>
            </a:r>
            <a:r>
              <a:rPr lang="en-US" sz="1800" dirty="0">
                <a:solidFill>
                  <a:srgbClr val="0000FF"/>
                </a:solidFill>
              </a:rPr>
              <a:t>user mode scheduling (UMS)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each application may schedule own threads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application must implement a scheduler component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Support for </a:t>
            </a:r>
            <a:r>
              <a:rPr lang="en-US" sz="1800" dirty="0">
                <a:solidFill>
                  <a:srgbClr val="0000FF"/>
                </a:solidFill>
              </a:rPr>
              <a:t>multimedia class scheduler services (MMCSS)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ensure time-sensitive processing receives prioritized access to the CPU</a:t>
            </a:r>
          </a:p>
        </p:txBody>
      </p:sp>
      <p:graphicFrame>
        <p:nvGraphicFramePr>
          <p:cNvPr id="1221636" name="Group 4"/>
          <p:cNvGraphicFramePr>
            <a:graphicFrameLocks noGrp="1"/>
          </p:cNvGraphicFramePr>
          <p:nvPr/>
        </p:nvGraphicFramePr>
        <p:xfrm>
          <a:off x="7016750" y="1249363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21654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937456"/>
              </p:ext>
            </p:extLst>
          </p:nvPr>
        </p:nvGraphicFramePr>
        <p:xfrm>
          <a:off x="7016750" y="3563938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6416675" y="931863"/>
            <a:ext cx="256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folHlink"/>
                </a:solidFill>
              </a:rPr>
              <a:t>Real Time (system thread)</a:t>
            </a: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6416675" y="3249613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hlink"/>
                </a:solidFill>
              </a:rPr>
              <a:t>Variable (user thread)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 rot="989061">
            <a:off x="7435683" y="302862"/>
            <a:ext cx="152540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/>
              <a:t>FOR HANDOUT</a:t>
            </a:r>
          </a:p>
        </p:txBody>
      </p:sp>
      <p:graphicFrame>
        <p:nvGraphicFramePr>
          <p:cNvPr id="14" name="Group 40"/>
          <p:cNvGraphicFramePr>
            <a:graphicFrameLocks noGrp="1"/>
          </p:cNvGraphicFramePr>
          <p:nvPr/>
        </p:nvGraphicFramePr>
        <p:xfrm>
          <a:off x="7016750" y="5886450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6430963" y="5567363"/>
            <a:ext cx="26080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/>
              <a:t>Zero-page thread (system)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6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163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in Linux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5067300" cy="5648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dirty="0"/>
              <a:t>Preemptive kernel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Threads and processes used to be equal, </a:t>
            </a:r>
            <a:br>
              <a:rPr lang="en-US" sz="1600" dirty="0"/>
            </a:br>
            <a:r>
              <a:rPr lang="en-US" sz="1600" dirty="0"/>
              <a:t>but Linux uses (from 2.6) thread scheduling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folHlink"/>
                </a:solidFill>
              </a:rPr>
              <a:t>SCHED_FIFO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may run forever, no </a:t>
            </a:r>
            <a:r>
              <a:rPr lang="en-US" sz="1400" dirty="0" err="1"/>
              <a:t>timeslices</a:t>
            </a: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may use it’s own scheduling algorithm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chemeClr val="hlink"/>
                </a:solidFill>
              </a:rPr>
              <a:t>SCHED_RR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each priority in RR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timeslices</a:t>
            </a:r>
            <a:r>
              <a:rPr lang="en-US" sz="1400" dirty="0"/>
              <a:t> of 10 ms (</a:t>
            </a:r>
            <a:r>
              <a:rPr lang="en-US" sz="1400" dirty="0" err="1"/>
              <a:t>quantums</a:t>
            </a:r>
            <a:r>
              <a:rPr lang="en-US" sz="1400" dirty="0"/>
              <a:t>)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rgbClr val="009900"/>
                </a:solidFill>
              </a:rPr>
              <a:t>SCHED_OTHER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ordinary user processes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uses “nice”-values: 1≤ priority≤40 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timeslices</a:t>
            </a:r>
            <a:r>
              <a:rPr lang="en-US" sz="1400" dirty="0"/>
              <a:t> of 10 ms (</a:t>
            </a:r>
            <a:r>
              <a:rPr lang="en-US" sz="1400" dirty="0" err="1"/>
              <a:t>quantums</a:t>
            </a:r>
            <a:r>
              <a:rPr lang="en-US" sz="1400" dirty="0"/>
              <a:t>)</a:t>
            </a: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endParaRPr lang="en-US" sz="1600" i="1" dirty="0"/>
          </a:p>
          <a:p>
            <a:pPr>
              <a:lnSpc>
                <a:spcPct val="80000"/>
              </a:lnSpc>
            </a:pPr>
            <a:r>
              <a:rPr lang="en-US" sz="1600" dirty="0"/>
              <a:t>Threads with highest</a:t>
            </a:r>
            <a:r>
              <a:rPr lang="en-US" sz="1600" i="1" dirty="0"/>
              <a:t> goodness</a:t>
            </a:r>
            <a:r>
              <a:rPr lang="en-US" sz="1600" dirty="0"/>
              <a:t> are selected first:</a:t>
            </a:r>
          </a:p>
          <a:p>
            <a:pPr lvl="1">
              <a:lnSpc>
                <a:spcPct val="80000"/>
              </a:lnSpc>
            </a:pPr>
            <a:r>
              <a:rPr lang="en-US" sz="1400" dirty="0" err="1"/>
              <a:t>realtime</a:t>
            </a:r>
            <a:r>
              <a:rPr lang="en-US" sz="1400" dirty="0"/>
              <a:t> (</a:t>
            </a:r>
            <a:r>
              <a:rPr lang="en-US" sz="1400" dirty="0">
                <a:solidFill>
                  <a:schemeClr val="folHlink"/>
                </a:solidFill>
              </a:rPr>
              <a:t>FIFO </a:t>
            </a:r>
            <a:r>
              <a:rPr lang="en-US" sz="1400" dirty="0"/>
              <a:t>and</a:t>
            </a:r>
            <a:r>
              <a:rPr lang="en-US" sz="1400" dirty="0">
                <a:solidFill>
                  <a:schemeClr val="folHlink"/>
                </a:solidFill>
              </a:rPr>
              <a:t> </a:t>
            </a:r>
            <a:r>
              <a:rPr lang="en-US" sz="1400" dirty="0">
                <a:solidFill>
                  <a:schemeClr val="hlink"/>
                </a:solidFill>
              </a:rPr>
              <a:t>RR</a:t>
            </a:r>
            <a:r>
              <a:rPr lang="en-US" sz="1400" dirty="0"/>
              <a:t>):</a:t>
            </a:r>
            <a:br>
              <a:rPr lang="en-US" sz="1400" dirty="0"/>
            </a:br>
            <a:r>
              <a:rPr lang="en-US" sz="1400" dirty="0"/>
              <a:t>goodness = 1000 + priority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timesharing (</a:t>
            </a:r>
            <a:r>
              <a:rPr lang="en-US" sz="1400" dirty="0">
                <a:solidFill>
                  <a:srgbClr val="009900"/>
                </a:solidFill>
              </a:rPr>
              <a:t>OTHER</a:t>
            </a:r>
            <a:r>
              <a:rPr lang="en-US" sz="1400" dirty="0"/>
              <a:t>): </a:t>
            </a:r>
            <a:br>
              <a:rPr lang="en-US" sz="1400" dirty="0"/>
            </a:br>
            <a:r>
              <a:rPr lang="en-US" sz="1400" dirty="0"/>
              <a:t>goodness = (quantum &gt; 0 ? quantum + priority : 0)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i="1" dirty="0" err="1"/>
              <a:t>Quantums</a:t>
            </a:r>
            <a:r>
              <a:rPr lang="en-US" sz="1600" dirty="0"/>
              <a:t> are reset when no </a:t>
            </a:r>
            <a:r>
              <a:rPr lang="en-US" sz="1600" i="1" dirty="0"/>
              <a:t>ready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process has </a:t>
            </a:r>
            <a:r>
              <a:rPr lang="en-US" sz="1600" dirty="0" err="1"/>
              <a:t>quantums</a:t>
            </a:r>
            <a:r>
              <a:rPr lang="en-US" sz="1600" dirty="0"/>
              <a:t> left (end of </a:t>
            </a:r>
            <a:r>
              <a:rPr lang="en-US" sz="1600" i="1" dirty="0"/>
              <a:t>epoch</a:t>
            </a:r>
            <a:r>
              <a:rPr lang="en-US" sz="1600" dirty="0"/>
              <a:t>):</a:t>
            </a:r>
            <a:br>
              <a:rPr lang="en-US" sz="1600" dirty="0"/>
            </a:br>
            <a:r>
              <a:rPr lang="en-US" sz="1600" dirty="0"/>
              <a:t>quantum = (quantum/2) + priority</a:t>
            </a:r>
          </a:p>
        </p:txBody>
      </p:sp>
      <p:graphicFrame>
        <p:nvGraphicFramePr>
          <p:cNvPr id="122368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8042"/>
              </p:ext>
            </p:extLst>
          </p:nvPr>
        </p:nvGraphicFramePr>
        <p:xfrm>
          <a:off x="5067300" y="1222375"/>
          <a:ext cx="1935163" cy="1892301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23702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216973"/>
              </p:ext>
            </p:extLst>
          </p:nvPr>
        </p:nvGraphicFramePr>
        <p:xfrm>
          <a:off x="5067300" y="3644900"/>
          <a:ext cx="1935163" cy="1890713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23720" name="Group 40"/>
          <p:cNvGraphicFramePr>
            <a:graphicFrameLocks noGrp="1"/>
          </p:cNvGraphicFramePr>
          <p:nvPr/>
        </p:nvGraphicFramePr>
        <p:xfrm>
          <a:off x="5067300" y="6065838"/>
          <a:ext cx="1935163" cy="377825"/>
        </p:xfrm>
        <a:graphic>
          <a:graphicData uri="http://schemas.openxmlformats.org/drawingml/2006/table">
            <a:tbl>
              <a:tblPr/>
              <a:tblGrid>
                <a:gridCol w="1935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</a:rPr>
                        <a:t>default (20)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23726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905351"/>
              </p:ext>
            </p:extLst>
          </p:nvPr>
        </p:nvGraphicFramePr>
        <p:xfrm>
          <a:off x="8307388" y="4552950"/>
          <a:ext cx="720725" cy="1890713"/>
        </p:xfrm>
        <a:graphic>
          <a:graphicData uri="http://schemas.openxmlformats.org/drawingml/2006/table">
            <a:tbl>
              <a:tblPr/>
              <a:tblGrid>
                <a:gridCol w="720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23744" name="Text Box 64"/>
          <p:cNvSpPr txBox="1">
            <a:spLocks noChangeArrowheads="1"/>
          </p:cNvSpPr>
          <p:nvPr/>
        </p:nvSpPr>
        <p:spPr bwMode="auto">
          <a:xfrm>
            <a:off x="4527550" y="908050"/>
            <a:ext cx="13773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folHlink"/>
                </a:solidFill>
              </a:rPr>
              <a:t>SCHED_FIFO</a:t>
            </a:r>
          </a:p>
        </p:txBody>
      </p:sp>
      <p:sp>
        <p:nvSpPr>
          <p:cNvPr id="1223745" name="Text Box 65"/>
          <p:cNvSpPr txBox="1">
            <a:spLocks noChangeArrowheads="1"/>
          </p:cNvSpPr>
          <p:nvPr/>
        </p:nvSpPr>
        <p:spPr bwMode="auto">
          <a:xfrm>
            <a:off x="4527550" y="3338513"/>
            <a:ext cx="11817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chemeClr val="hlink"/>
                </a:solidFill>
              </a:rPr>
              <a:t>SCHED_RR</a:t>
            </a:r>
          </a:p>
        </p:txBody>
      </p:sp>
      <p:sp>
        <p:nvSpPr>
          <p:cNvPr id="1223746" name="Text Box 66"/>
          <p:cNvSpPr txBox="1">
            <a:spLocks noChangeArrowheads="1"/>
          </p:cNvSpPr>
          <p:nvPr/>
        </p:nvSpPr>
        <p:spPr bwMode="auto">
          <a:xfrm>
            <a:off x="4527550" y="5767388"/>
            <a:ext cx="15683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>
                <a:solidFill>
                  <a:srgbClr val="009900"/>
                </a:solidFill>
              </a:rPr>
              <a:t>SCHED_OTHER</a:t>
            </a:r>
          </a:p>
        </p:txBody>
      </p:sp>
      <p:sp>
        <p:nvSpPr>
          <p:cNvPr id="1223747" name="Line 67"/>
          <p:cNvSpPr>
            <a:spLocks noChangeShapeType="1"/>
          </p:cNvSpPr>
          <p:nvPr/>
        </p:nvSpPr>
        <p:spPr bwMode="auto">
          <a:xfrm flipV="1">
            <a:off x="7002463" y="4552950"/>
            <a:ext cx="1304925" cy="153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23748" name="Line 68"/>
          <p:cNvSpPr>
            <a:spLocks noChangeShapeType="1"/>
          </p:cNvSpPr>
          <p:nvPr/>
        </p:nvSpPr>
        <p:spPr bwMode="auto">
          <a:xfrm>
            <a:off x="7002463" y="6443663"/>
            <a:ext cx="134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23749" name="Text Box 69"/>
          <p:cNvSpPr txBox="1">
            <a:spLocks noChangeArrowheads="1"/>
          </p:cNvSpPr>
          <p:nvPr/>
        </p:nvSpPr>
        <p:spPr bwMode="auto">
          <a:xfrm>
            <a:off x="8347075" y="4202113"/>
            <a:ext cx="63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/>
              <a:t>nice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68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3683" grpId="0" build="p"/>
      <p:bldP spid="1223747" grpId="0" animBg="1"/>
      <p:bldP spid="122374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in Linux</a:t>
            </a:r>
          </a:p>
        </p:txBody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59787"/>
            <a:ext cx="9144000" cy="5911099"/>
          </a:xfrm>
        </p:spPr>
        <p:txBody>
          <a:bodyPr/>
          <a:lstStyle/>
          <a:p>
            <a:r>
              <a:rPr lang="en-US" sz="1800" dirty="0"/>
              <a:t>The current kernels (v.2.6.23+) use the </a:t>
            </a:r>
            <a:r>
              <a:rPr lang="en-US" sz="1800" b="1" i="1" dirty="0"/>
              <a:t>Completely Fair Scheduler </a:t>
            </a:r>
            <a:r>
              <a:rPr lang="en-US" sz="1800" i="1" dirty="0"/>
              <a:t>(CFS)</a:t>
            </a:r>
          </a:p>
          <a:p>
            <a:pPr lvl="1"/>
            <a:endParaRPr lang="en-US" sz="1050" dirty="0"/>
          </a:p>
          <a:p>
            <a:pPr lvl="1"/>
            <a:r>
              <a:rPr lang="en-US" sz="1600" dirty="0"/>
              <a:t>addresses unfairness in desktop and server workloads – all given a fair amount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600" dirty="0"/>
              <a:t>uses extensible hierarchical scheduling classes</a:t>
            </a:r>
          </a:p>
          <a:p>
            <a:pPr marL="914400" lvl="2" indent="0">
              <a:buNone/>
            </a:pPr>
            <a:endParaRPr lang="en-US" sz="1100" dirty="0">
              <a:solidFill>
                <a:schemeClr val="folHlink"/>
              </a:solidFill>
            </a:endParaRPr>
          </a:p>
          <a:p>
            <a:pPr lvl="2"/>
            <a:r>
              <a:rPr lang="en-US" sz="1400" dirty="0">
                <a:solidFill>
                  <a:schemeClr val="folHlink"/>
                </a:solidFill>
              </a:rPr>
              <a:t>SCHED_RR</a:t>
            </a:r>
            <a:r>
              <a:rPr lang="en-US" sz="1400" dirty="0"/>
              <a:t> and </a:t>
            </a:r>
            <a:r>
              <a:rPr lang="en-US" sz="1400" dirty="0">
                <a:solidFill>
                  <a:schemeClr val="folHlink"/>
                </a:solidFill>
              </a:rPr>
              <a:t>SCHED_FIFO (SCHED_RT) - </a:t>
            </a:r>
            <a:r>
              <a:rPr lang="en-US" sz="1400" dirty="0"/>
              <a:t>remain more or less as before - use priorities 1 - 99</a:t>
            </a:r>
            <a:br>
              <a:rPr lang="en-US" sz="1400" dirty="0"/>
            </a:br>
            <a:endParaRPr lang="en-US" sz="1400" dirty="0"/>
          </a:p>
          <a:p>
            <a:pPr lvl="2"/>
            <a:r>
              <a:rPr lang="en-US" sz="1400" dirty="0">
                <a:solidFill>
                  <a:schemeClr val="folHlink"/>
                </a:solidFill>
              </a:rPr>
              <a:t>SCHED_IDLE</a:t>
            </a:r>
            <a:r>
              <a:rPr lang="en-US" sz="1400" dirty="0"/>
              <a:t> – very low priority jobs  </a:t>
            </a:r>
            <a:r>
              <a:rPr lang="en-US" sz="900" dirty="0"/>
              <a:t>(weaker than “nice -19”)</a:t>
            </a:r>
          </a:p>
          <a:p>
            <a:pPr lvl="2"/>
            <a:r>
              <a:rPr lang="en-US" sz="1400" dirty="0">
                <a:solidFill>
                  <a:schemeClr val="folHlink"/>
                </a:solidFill>
              </a:rPr>
              <a:t>SCHED_DEADLINE</a:t>
            </a:r>
            <a:r>
              <a:rPr lang="en-US" sz="1400" dirty="0"/>
              <a:t> – deadline tasks  </a:t>
            </a:r>
            <a:r>
              <a:rPr lang="en-US" sz="900" dirty="0"/>
              <a:t>(highest user-controllable priorities, earliest-deadline-first sorted)</a:t>
            </a:r>
            <a:br>
              <a:rPr lang="en-US" sz="900" dirty="0"/>
            </a:br>
            <a:endParaRPr lang="en-US" sz="1400" dirty="0"/>
          </a:p>
          <a:p>
            <a:pPr lvl="2"/>
            <a:r>
              <a:rPr lang="en-US" sz="1400" b="1" dirty="0">
                <a:solidFill>
                  <a:schemeClr val="folHlink"/>
                </a:solidFill>
              </a:rPr>
              <a:t>SCHED_NORMAL </a:t>
            </a:r>
            <a:r>
              <a:rPr lang="en-US" sz="1400" dirty="0">
                <a:solidFill>
                  <a:schemeClr val="folHlink"/>
                </a:solidFill>
              </a:rPr>
              <a:t>(OTHER)</a:t>
            </a:r>
            <a:r>
              <a:rPr lang="en-US" sz="1400" dirty="0"/>
              <a:t> – the default desktop scheduler </a:t>
            </a:r>
            <a:endParaRPr lang="en-US" sz="1400" dirty="0">
              <a:solidFill>
                <a:schemeClr val="folHlink"/>
              </a:solidFill>
            </a:endParaRPr>
          </a:p>
          <a:p>
            <a:pPr lvl="2"/>
            <a:r>
              <a:rPr lang="en-US" sz="1400" b="1" dirty="0">
                <a:solidFill>
                  <a:schemeClr val="folHlink"/>
                </a:solidFill>
              </a:rPr>
              <a:t>SCHED_BATCH</a:t>
            </a:r>
            <a:r>
              <a:rPr lang="en-US" sz="1400" b="1" dirty="0"/>
              <a:t> </a:t>
            </a:r>
            <a:r>
              <a:rPr lang="en-US" sz="1400" dirty="0"/>
              <a:t>– similar to SCHED_OTHER, but assumes CPU intensive workloads </a:t>
            </a:r>
            <a:r>
              <a:rPr lang="en-US" sz="900" dirty="0"/>
              <a:t>(slightly disfavored)</a:t>
            </a:r>
            <a:endParaRPr lang="en-US" sz="1400" dirty="0"/>
          </a:p>
          <a:p>
            <a:pPr marL="914400" lvl="2" indent="0">
              <a:buNone/>
            </a:pPr>
            <a:endParaRPr lang="en-US" sz="1400" dirty="0"/>
          </a:p>
          <a:p>
            <a:pPr lvl="1"/>
            <a:r>
              <a:rPr lang="en-US" sz="1600" dirty="0"/>
              <a:t>uses ns granularity, does not rely on jiffies or HZ details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600" dirty="0"/>
              <a:t>no run-queues, a </a:t>
            </a:r>
            <a:r>
              <a:rPr lang="en-US" sz="1600" i="1" u="sng" dirty="0"/>
              <a:t>red-black tree </a:t>
            </a:r>
            <a:r>
              <a:rPr lang="en-US" sz="1600" dirty="0"/>
              <a:t>-based timeline </a:t>
            </a:r>
            <a:br>
              <a:rPr lang="en-US" sz="1600" dirty="0"/>
            </a:br>
            <a:r>
              <a:rPr lang="en-US" sz="1600" dirty="0"/>
              <a:t>of future tasks based on </a:t>
            </a:r>
            <a:r>
              <a:rPr lang="en-US" sz="1600" i="1" u="sng" dirty="0"/>
              <a:t>virtual runtime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600" dirty="0"/>
              <a:t>does not directly use priorities, </a:t>
            </a:r>
            <a:br>
              <a:rPr lang="en-US" sz="1600" dirty="0"/>
            </a:br>
            <a:r>
              <a:rPr lang="en-US" sz="1600" dirty="0"/>
              <a:t>but instead uses them as a decay factor for the time a task is permitted to execute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600" dirty="0"/>
              <a:t>group scheduling – fair between users</a:t>
            </a:r>
          </a:p>
        </p:txBody>
      </p:sp>
      <p:sp>
        <p:nvSpPr>
          <p:cNvPr id="1230852" name="Text Box 4"/>
          <p:cNvSpPr txBox="1">
            <a:spLocks noChangeArrowheads="1"/>
          </p:cNvSpPr>
          <p:nvPr/>
        </p:nvSpPr>
        <p:spPr bwMode="auto">
          <a:xfrm>
            <a:off x="6746788" y="-10496"/>
            <a:ext cx="248537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dirty="0"/>
              <a:t>https://</a:t>
            </a:r>
            <a:r>
              <a:rPr lang="en-US" sz="800" dirty="0" err="1"/>
              <a:t>www.linuxjournal.com</a:t>
            </a:r>
            <a:r>
              <a:rPr lang="en-US" sz="800" dirty="0"/>
              <a:t>/node/10267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816" y="4416567"/>
            <a:ext cx="2630254" cy="126778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Invoke the Scheduler?</a:t>
            </a:r>
          </a:p>
        </p:txBody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38558"/>
            <a:ext cx="9144000" cy="5839414"/>
          </a:xfrm>
        </p:spPr>
        <p:txBody>
          <a:bodyPr/>
          <a:lstStyle/>
          <a:p>
            <a:pPr>
              <a:spcAft>
                <a:spcPct val="45000"/>
              </a:spcAft>
            </a:pPr>
            <a:r>
              <a:rPr lang="en-US" dirty="0"/>
              <a:t>Process creation</a:t>
            </a:r>
            <a:br>
              <a:rPr lang="en-US" dirty="0"/>
            </a:br>
            <a:endParaRPr lang="en-US" dirty="0"/>
          </a:p>
          <a:p>
            <a:pPr algn="r">
              <a:spcAft>
                <a:spcPct val="45000"/>
              </a:spcAft>
            </a:pPr>
            <a:r>
              <a:rPr lang="en-US" dirty="0"/>
              <a:t>Process termination</a:t>
            </a:r>
            <a:br>
              <a:rPr lang="en-US" dirty="0"/>
            </a:br>
            <a:endParaRPr lang="en-US" dirty="0"/>
          </a:p>
          <a:p>
            <a:pPr>
              <a:spcAft>
                <a:spcPct val="45000"/>
              </a:spcAft>
            </a:pPr>
            <a:r>
              <a:rPr lang="en-US" dirty="0"/>
              <a:t>Process blocks</a:t>
            </a:r>
            <a:br>
              <a:rPr lang="en-US" dirty="0"/>
            </a:br>
            <a:endParaRPr lang="en-US" dirty="0"/>
          </a:p>
          <a:p>
            <a:pPr algn="r">
              <a:spcAft>
                <a:spcPct val="45000"/>
              </a:spcAft>
            </a:pPr>
            <a:r>
              <a:rPr lang="en-US" dirty="0"/>
              <a:t>Interrupts occur</a:t>
            </a:r>
            <a:br>
              <a:rPr lang="en-US" dirty="0"/>
            </a:br>
            <a:endParaRPr lang="en-US" dirty="0"/>
          </a:p>
          <a:p>
            <a:pPr>
              <a:spcAft>
                <a:spcPct val="45000"/>
              </a:spcAft>
            </a:pPr>
            <a:r>
              <a:rPr lang="en-US" dirty="0"/>
              <a:t>Clock interrupts </a:t>
            </a:r>
            <a:br>
              <a:rPr lang="en-US" dirty="0"/>
            </a:br>
            <a:r>
              <a:rPr lang="en-US" dirty="0"/>
              <a:t>in the case of </a:t>
            </a:r>
            <a:br>
              <a:rPr lang="en-US" dirty="0"/>
            </a:br>
            <a:r>
              <a:rPr lang="en-US" dirty="0"/>
              <a:t>preemptive systems</a:t>
            </a:r>
          </a:p>
        </p:txBody>
      </p:sp>
      <p:pic>
        <p:nvPicPr>
          <p:cNvPr id="4" name="Picture 3" descr="MC900078835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942" y="720985"/>
            <a:ext cx="827709" cy="804556"/>
          </a:xfrm>
          <a:prstGeom prst="rect">
            <a:avLst/>
          </a:prstGeom>
        </p:spPr>
      </p:pic>
      <p:pic>
        <p:nvPicPr>
          <p:cNvPr id="5" name="Picture 4" descr="MC900238641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0692" y="1726538"/>
            <a:ext cx="1383397" cy="972388"/>
          </a:xfrm>
          <a:prstGeom prst="rect">
            <a:avLst/>
          </a:prstGeom>
        </p:spPr>
      </p:pic>
      <p:pic>
        <p:nvPicPr>
          <p:cNvPr id="6" name="Picture 5" descr="MC900280716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798" y="2685473"/>
            <a:ext cx="1143489" cy="11781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037" y="3908693"/>
            <a:ext cx="1427427" cy="948819"/>
          </a:xfrm>
          <a:prstGeom prst="rect">
            <a:avLst/>
          </a:prstGeom>
        </p:spPr>
      </p:pic>
      <p:pic>
        <p:nvPicPr>
          <p:cNvPr id="9" name="Picture 8" descr="MP900405064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200" y="5291927"/>
            <a:ext cx="785353" cy="117366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38175" y="1844230"/>
            <a:ext cx="7772400" cy="1462088"/>
          </a:xfrm>
        </p:spPr>
        <p:txBody>
          <a:bodyPr/>
          <a:lstStyle/>
          <a:p>
            <a:r>
              <a:rPr lang="en-US" sz="4400" dirty="0"/>
              <a:t>Some complicating factors </a:t>
            </a:r>
            <a:r>
              <a:rPr lang="mr-IN" sz="4400" dirty="0"/>
              <a:t>…</a:t>
            </a:r>
            <a:r>
              <a:rPr lang="nb-NO" sz="4400" dirty="0"/>
              <a:t> 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9" y="4415240"/>
            <a:ext cx="3317056" cy="2199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13-1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865" y="192785"/>
            <a:ext cx="3116007" cy="2075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77864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Multicore</a:t>
            </a:r>
          </a:p>
        </p:txBody>
      </p:sp>
      <p:sp>
        <p:nvSpPr>
          <p:cNvPr id="1403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4171950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So far, one single core…</a:t>
            </a:r>
          </a:p>
          <a:p>
            <a:pPr>
              <a:lnSpc>
                <a:spcPct val="90000"/>
              </a:lnSpc>
              <a:buFont typeface="Wingdings" pitchFamily="2" charset="2"/>
              <a:buChar char="Ä"/>
            </a:pPr>
            <a:r>
              <a:rPr lang="en-US" sz="2400"/>
              <a:t>… multiple cores/CPUs</a:t>
            </a:r>
            <a:br>
              <a:rPr lang="en-US" sz="2400"/>
            </a:br>
            <a:endParaRPr lang="en-US" sz="1400"/>
          </a:p>
          <a:p>
            <a:pPr lvl="1">
              <a:lnSpc>
                <a:spcPct val="90000"/>
              </a:lnSpc>
            </a:pPr>
            <a:r>
              <a:rPr lang="en-US" sz="2000"/>
              <a:t>1 single queue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potential bottleneck?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Ä"/>
            </a:pPr>
            <a:r>
              <a:rPr lang="en-US" sz="1800"/>
              <a:t>locking/contention on the single queue</a:t>
            </a:r>
            <a:br>
              <a:rPr lang="en-US" sz="1800"/>
            </a:br>
            <a:endParaRPr lang="en-US" sz="1800"/>
          </a:p>
          <a:p>
            <a:pPr lvl="1">
              <a:lnSpc>
                <a:spcPct val="90000"/>
              </a:lnSpc>
            </a:pPr>
            <a:r>
              <a:rPr lang="en-US" sz="2000"/>
              <a:t>Multiple queues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potential bottleneck?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Ä"/>
            </a:pPr>
            <a:r>
              <a:rPr lang="en-US" sz="1800"/>
              <a:t>load balancing</a:t>
            </a:r>
            <a:br>
              <a:rPr lang="en-US" sz="1800"/>
            </a:br>
            <a:endParaRPr lang="en-US" sz="1800"/>
          </a:p>
          <a:p>
            <a:pPr lvl="1">
              <a:lnSpc>
                <a:spcPct val="90000"/>
              </a:lnSpc>
            </a:pPr>
            <a:r>
              <a:rPr lang="en-US" sz="2000"/>
              <a:t>Load balancing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Linux checks every 200 ms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But where to place a new process?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And where to wake up a blocked process?</a:t>
            </a:r>
          </a:p>
        </p:txBody>
      </p:sp>
      <p:graphicFrame>
        <p:nvGraphicFramePr>
          <p:cNvPr id="1403908" name="Group 4"/>
          <p:cNvGraphicFramePr>
            <a:graphicFrameLocks noGrp="1"/>
          </p:cNvGraphicFramePr>
          <p:nvPr>
            <p:ph sz="quarter" idx="4294967295"/>
          </p:nvPr>
        </p:nvGraphicFramePr>
        <p:xfrm>
          <a:off x="4905375" y="1717675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03922" name="Group 18"/>
          <p:cNvGraphicFramePr>
            <a:graphicFrameLocks noGrp="1"/>
          </p:cNvGraphicFramePr>
          <p:nvPr>
            <p:ph sz="quarter" idx="4294967295"/>
          </p:nvPr>
        </p:nvGraphicFramePr>
        <p:xfrm>
          <a:off x="8013700" y="1662113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03936" name="Group 32"/>
          <p:cNvGraphicFramePr>
            <a:graphicFrameLocks noGrp="1"/>
          </p:cNvGraphicFramePr>
          <p:nvPr>
            <p:ph sz="quarter" idx="4294967295"/>
          </p:nvPr>
        </p:nvGraphicFramePr>
        <p:xfrm>
          <a:off x="4905375" y="4532313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03950" name="Picture 46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75" y="2544763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3951" name="Picture 47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5381625"/>
            <a:ext cx="860425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3952" name="Picture 48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75" y="5381625"/>
            <a:ext cx="860425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3953" name="Picture 49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2544763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03954" name="Group 50"/>
          <p:cNvGraphicFramePr>
            <a:graphicFrameLocks noGrp="1"/>
          </p:cNvGraphicFramePr>
          <p:nvPr>
            <p:ph sz="quarter" idx="4294967295"/>
          </p:nvPr>
        </p:nvGraphicFramePr>
        <p:xfrm>
          <a:off x="8013700" y="4476750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03968" name="Freeform 64"/>
          <p:cNvSpPr>
            <a:spLocks/>
          </p:cNvSpPr>
          <p:nvPr/>
        </p:nvSpPr>
        <p:spPr bwMode="auto">
          <a:xfrm>
            <a:off x="5148263" y="3278188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69" name="Freeform 65"/>
          <p:cNvSpPr>
            <a:spLocks/>
          </p:cNvSpPr>
          <p:nvPr/>
        </p:nvSpPr>
        <p:spPr bwMode="auto">
          <a:xfrm>
            <a:off x="5148263" y="3278188"/>
            <a:ext cx="2052637" cy="820737"/>
          </a:xfrm>
          <a:custGeom>
            <a:avLst/>
            <a:gdLst>
              <a:gd name="T0" fmla="*/ 0 w 1293"/>
              <a:gd name="T1" fmla="*/ 18 h 517"/>
              <a:gd name="T2" fmla="*/ 700 w 1293"/>
              <a:gd name="T3" fmla="*/ 514 h 517"/>
              <a:gd name="T4" fmla="*/ 1293 w 1293"/>
              <a:gd name="T5" fmla="*/ 0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3" h="517">
                <a:moveTo>
                  <a:pt x="0" y="18"/>
                </a:moveTo>
                <a:cubicBezTo>
                  <a:pt x="242" y="267"/>
                  <a:pt x="485" y="517"/>
                  <a:pt x="700" y="514"/>
                </a:cubicBezTo>
                <a:cubicBezTo>
                  <a:pt x="915" y="511"/>
                  <a:pt x="1104" y="255"/>
                  <a:pt x="1293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0" name="Freeform 66"/>
          <p:cNvSpPr>
            <a:spLocks/>
          </p:cNvSpPr>
          <p:nvPr/>
        </p:nvSpPr>
        <p:spPr bwMode="auto">
          <a:xfrm>
            <a:off x="5148263" y="3278188"/>
            <a:ext cx="2039937" cy="2138362"/>
          </a:xfrm>
          <a:custGeom>
            <a:avLst/>
            <a:gdLst>
              <a:gd name="T0" fmla="*/ 0 w 1285"/>
              <a:gd name="T1" fmla="*/ 0 h 1347"/>
              <a:gd name="T2" fmla="*/ 523 w 1285"/>
              <a:gd name="T3" fmla="*/ 691 h 1347"/>
              <a:gd name="T4" fmla="*/ 1285 w 1285"/>
              <a:gd name="T5" fmla="*/ 1347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85" h="1347">
                <a:moveTo>
                  <a:pt x="0" y="0"/>
                </a:moveTo>
                <a:cubicBezTo>
                  <a:pt x="154" y="233"/>
                  <a:pt x="309" y="467"/>
                  <a:pt x="523" y="691"/>
                </a:cubicBezTo>
                <a:cubicBezTo>
                  <a:pt x="737" y="915"/>
                  <a:pt x="1011" y="1131"/>
                  <a:pt x="1285" y="134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1" name="Freeform 67"/>
          <p:cNvSpPr>
            <a:spLocks/>
          </p:cNvSpPr>
          <p:nvPr/>
        </p:nvSpPr>
        <p:spPr bwMode="auto">
          <a:xfrm>
            <a:off x="5148263" y="3278188"/>
            <a:ext cx="704850" cy="2068512"/>
          </a:xfrm>
          <a:custGeom>
            <a:avLst/>
            <a:gdLst>
              <a:gd name="T0" fmla="*/ 10 w 444"/>
              <a:gd name="T1" fmla="*/ 0 h 1303"/>
              <a:gd name="T2" fmla="*/ 72 w 444"/>
              <a:gd name="T3" fmla="*/ 381 h 1303"/>
              <a:gd name="T4" fmla="*/ 444 w 444"/>
              <a:gd name="T5" fmla="*/ 1303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3">
                <a:moveTo>
                  <a:pt x="10" y="0"/>
                </a:moveTo>
                <a:cubicBezTo>
                  <a:pt x="5" y="82"/>
                  <a:pt x="0" y="164"/>
                  <a:pt x="72" y="381"/>
                </a:cubicBezTo>
                <a:cubicBezTo>
                  <a:pt x="144" y="598"/>
                  <a:pt x="294" y="950"/>
                  <a:pt x="444" y="130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2" name="Freeform 68"/>
          <p:cNvSpPr>
            <a:spLocks/>
          </p:cNvSpPr>
          <p:nvPr/>
        </p:nvSpPr>
        <p:spPr bwMode="auto">
          <a:xfrm>
            <a:off x="5143500" y="3273425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3" name="Freeform 69"/>
          <p:cNvSpPr>
            <a:spLocks/>
          </p:cNvSpPr>
          <p:nvPr/>
        </p:nvSpPr>
        <p:spPr bwMode="auto">
          <a:xfrm>
            <a:off x="5127625" y="6126163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4" name="Freeform 70"/>
          <p:cNvSpPr>
            <a:spLocks/>
          </p:cNvSpPr>
          <p:nvPr/>
        </p:nvSpPr>
        <p:spPr bwMode="auto">
          <a:xfrm flipH="1">
            <a:off x="7613650" y="6067425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5" name="Freeform 71"/>
          <p:cNvSpPr>
            <a:spLocks/>
          </p:cNvSpPr>
          <p:nvPr/>
        </p:nvSpPr>
        <p:spPr bwMode="auto">
          <a:xfrm flipH="1">
            <a:off x="7597775" y="3251200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03976" name="Rectangle 72"/>
          <p:cNvSpPr>
            <a:spLocks noChangeArrowheads="1"/>
          </p:cNvSpPr>
          <p:nvPr/>
        </p:nvSpPr>
        <p:spPr bwMode="auto">
          <a:xfrm>
            <a:off x="5018088" y="207962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77" name="Rectangle 73"/>
          <p:cNvSpPr>
            <a:spLocks noChangeArrowheads="1"/>
          </p:cNvSpPr>
          <p:nvPr/>
        </p:nvSpPr>
        <p:spPr bwMode="auto">
          <a:xfrm>
            <a:off x="5018088" y="238601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78" name="Rectangle 74"/>
          <p:cNvSpPr>
            <a:spLocks noChangeArrowheads="1"/>
          </p:cNvSpPr>
          <p:nvPr/>
        </p:nvSpPr>
        <p:spPr bwMode="auto">
          <a:xfrm>
            <a:off x="5018088" y="269398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79" name="Rectangle 75"/>
          <p:cNvSpPr>
            <a:spLocks noChangeArrowheads="1"/>
          </p:cNvSpPr>
          <p:nvPr/>
        </p:nvSpPr>
        <p:spPr bwMode="auto">
          <a:xfrm>
            <a:off x="5018088" y="301466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0" name="Rectangle 76"/>
          <p:cNvSpPr>
            <a:spLocks noChangeArrowheads="1"/>
          </p:cNvSpPr>
          <p:nvPr/>
        </p:nvSpPr>
        <p:spPr bwMode="auto">
          <a:xfrm>
            <a:off x="8124825" y="203517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1" name="Rectangle 77"/>
          <p:cNvSpPr>
            <a:spLocks noChangeArrowheads="1"/>
          </p:cNvSpPr>
          <p:nvPr/>
        </p:nvSpPr>
        <p:spPr bwMode="auto">
          <a:xfrm>
            <a:off x="8124825" y="234156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2" name="Rectangle 78"/>
          <p:cNvSpPr>
            <a:spLocks noChangeArrowheads="1"/>
          </p:cNvSpPr>
          <p:nvPr/>
        </p:nvSpPr>
        <p:spPr bwMode="auto">
          <a:xfrm>
            <a:off x="8124825" y="264953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3" name="Rectangle 79"/>
          <p:cNvSpPr>
            <a:spLocks noChangeArrowheads="1"/>
          </p:cNvSpPr>
          <p:nvPr/>
        </p:nvSpPr>
        <p:spPr bwMode="auto">
          <a:xfrm>
            <a:off x="8124825" y="297021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4" name="Rectangle 80"/>
          <p:cNvSpPr>
            <a:spLocks noChangeArrowheads="1"/>
          </p:cNvSpPr>
          <p:nvPr/>
        </p:nvSpPr>
        <p:spPr bwMode="auto">
          <a:xfrm>
            <a:off x="5002213" y="489108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5" name="Rectangle 81"/>
          <p:cNvSpPr>
            <a:spLocks noChangeArrowheads="1"/>
          </p:cNvSpPr>
          <p:nvPr/>
        </p:nvSpPr>
        <p:spPr bwMode="auto">
          <a:xfrm>
            <a:off x="5002213" y="519747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6" name="Rectangle 82"/>
          <p:cNvSpPr>
            <a:spLocks noChangeArrowheads="1"/>
          </p:cNvSpPr>
          <p:nvPr/>
        </p:nvSpPr>
        <p:spPr bwMode="auto">
          <a:xfrm>
            <a:off x="5002213" y="550545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7" name="Rectangle 83"/>
          <p:cNvSpPr>
            <a:spLocks noChangeArrowheads="1"/>
          </p:cNvSpPr>
          <p:nvPr/>
        </p:nvSpPr>
        <p:spPr bwMode="auto">
          <a:xfrm>
            <a:off x="5002213" y="582612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8" name="Rectangle 84"/>
          <p:cNvSpPr>
            <a:spLocks noChangeArrowheads="1"/>
          </p:cNvSpPr>
          <p:nvPr/>
        </p:nvSpPr>
        <p:spPr bwMode="auto">
          <a:xfrm>
            <a:off x="8124825" y="484981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89" name="Rectangle 85"/>
          <p:cNvSpPr>
            <a:spLocks noChangeArrowheads="1"/>
          </p:cNvSpPr>
          <p:nvPr/>
        </p:nvSpPr>
        <p:spPr bwMode="auto">
          <a:xfrm>
            <a:off x="8124825" y="515620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0" name="Rectangle 86"/>
          <p:cNvSpPr>
            <a:spLocks noChangeArrowheads="1"/>
          </p:cNvSpPr>
          <p:nvPr/>
        </p:nvSpPr>
        <p:spPr bwMode="auto">
          <a:xfrm>
            <a:off x="8124825" y="5464175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1" name="Rectangle 87"/>
          <p:cNvSpPr>
            <a:spLocks noChangeArrowheads="1"/>
          </p:cNvSpPr>
          <p:nvPr/>
        </p:nvSpPr>
        <p:spPr bwMode="auto">
          <a:xfrm>
            <a:off x="8124825" y="578485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2" name="Rectangle 88"/>
          <p:cNvSpPr>
            <a:spLocks noChangeArrowheads="1"/>
          </p:cNvSpPr>
          <p:nvPr/>
        </p:nvSpPr>
        <p:spPr bwMode="auto">
          <a:xfrm>
            <a:off x="5016500" y="825500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3" name="Rectangle 89"/>
          <p:cNvSpPr>
            <a:spLocks noChangeArrowheads="1"/>
          </p:cNvSpPr>
          <p:nvPr/>
        </p:nvSpPr>
        <p:spPr bwMode="auto">
          <a:xfrm>
            <a:off x="5016500" y="113188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4" name="Rectangle 90"/>
          <p:cNvSpPr>
            <a:spLocks noChangeArrowheads="1"/>
          </p:cNvSpPr>
          <p:nvPr/>
        </p:nvSpPr>
        <p:spPr bwMode="auto">
          <a:xfrm>
            <a:off x="5016500" y="1439863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403995" name="Rectangle 91"/>
          <p:cNvSpPr>
            <a:spLocks noChangeArrowheads="1"/>
          </p:cNvSpPr>
          <p:nvPr/>
        </p:nvSpPr>
        <p:spPr bwMode="auto">
          <a:xfrm>
            <a:off x="5016500" y="1760538"/>
            <a:ext cx="228600" cy="2254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1130556" name="Picture 60" descr="MCj0424484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2843213"/>
            <a:ext cx="6731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MCj0424484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225" y="2743200"/>
            <a:ext cx="6731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3998" name="Picture 94" descr="MCj0434377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2601913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3999" name="Picture 95" descr="MCj0434377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2617788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4000" name="Picture 96" descr="MCj0434377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5486400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4001" name="Picture 97" descr="MCj0434377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0" y="5484813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4002" name="Picture 98" descr="MCj0434377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275" y="5486400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4003" name="Picture 99" descr="MCj0434377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0" y="5484813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04004" name="Picture 100" descr="MCj0434377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41600"/>
            <a:ext cx="758825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6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039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0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039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0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039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03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0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0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03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03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30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0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0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03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40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403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40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40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403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403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40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40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40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40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40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40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403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403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40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140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40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40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40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40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1403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404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404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403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1403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1403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14039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403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1403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1403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1403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403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1403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1403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1403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1403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2" dur="500"/>
                                        <p:tgtEl>
                                          <p:spTgt spid="1403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6" dur="500"/>
                                        <p:tgtEl>
                                          <p:spTgt spid="1403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140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7" dur="2000"/>
                                        <p:tgtEl>
                                          <p:spTgt spid="14039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8" dur="2000"/>
                                        <p:tgtEl>
                                          <p:spTgt spid="1403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2000"/>
                                        <p:tgtEl>
                                          <p:spTgt spid="140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2000"/>
                                        <p:tgtEl>
                                          <p:spTgt spid="140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8" dur="2000"/>
                                        <p:tgtEl>
                                          <p:spTgt spid="1403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1" dur="2000"/>
                                        <p:tgtEl>
                                          <p:spTgt spid="1403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2000"/>
                                        <p:tgtEl>
                                          <p:spTgt spid="140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8" dur="2000"/>
                                        <p:tgtEl>
                                          <p:spTgt spid="140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0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1" dur="2000"/>
                                        <p:tgtEl>
                                          <p:spTgt spid="1403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4" dur="2000"/>
                                        <p:tgtEl>
                                          <p:spTgt spid="14039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8" dur="2000"/>
                                        <p:tgtEl>
                                          <p:spTgt spid="1403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2000"/>
                                        <p:tgtEl>
                                          <p:spTgt spid="140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 nodeType="clickPar">
                      <p:stCondLst>
                        <p:cond delay="indefinite"/>
                      </p:stCondLst>
                      <p:childTnLst>
                        <p:par>
                          <p:cTn id="2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9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907" grpId="0" build="p" bldLvl="3"/>
      <p:bldP spid="1403968" grpId="0" animBg="1"/>
      <p:bldP spid="1403968" grpId="1" animBg="1"/>
      <p:bldP spid="1403969" grpId="0" animBg="1"/>
      <p:bldP spid="1403969" grpId="1" animBg="1"/>
      <p:bldP spid="1403970" grpId="0" animBg="1"/>
      <p:bldP spid="1403970" grpId="1" animBg="1"/>
      <p:bldP spid="1403971" grpId="0" animBg="1"/>
      <p:bldP spid="1403971" grpId="1" animBg="1"/>
      <p:bldP spid="1403972" grpId="0" animBg="1"/>
      <p:bldP spid="1403973" grpId="0" animBg="1"/>
      <p:bldP spid="1403974" grpId="0" animBg="1"/>
      <p:bldP spid="1403975" grpId="0" animBg="1"/>
      <p:bldP spid="1403976" grpId="0" animBg="1"/>
      <p:bldP spid="1403977" grpId="0" animBg="1"/>
      <p:bldP spid="1403980" grpId="0" animBg="1"/>
      <p:bldP spid="1403980" grpId="1" animBg="1"/>
      <p:bldP spid="1403981" grpId="0" animBg="1"/>
      <p:bldP spid="1403981" grpId="1" animBg="1"/>
      <p:bldP spid="1403982" grpId="0" animBg="1"/>
      <p:bldP spid="1403982" grpId="1" animBg="1"/>
      <p:bldP spid="1403982" grpId="2" animBg="1"/>
      <p:bldP spid="1403983" grpId="0" animBg="1"/>
      <p:bldP spid="1403983" grpId="1" animBg="1"/>
      <p:bldP spid="1403983" grpId="2" animBg="1"/>
      <p:bldP spid="1403984" grpId="0" animBg="1"/>
      <p:bldP spid="1403984" grpId="1" animBg="1"/>
      <p:bldP spid="1403985" grpId="0" animBg="1"/>
      <p:bldP spid="1403985" grpId="1" animBg="1"/>
      <p:bldP spid="1403986" grpId="0" animBg="1"/>
      <p:bldP spid="1403986" grpId="1" animBg="1"/>
      <p:bldP spid="1403986" grpId="2" animBg="1"/>
      <p:bldP spid="1403987" grpId="0" animBg="1"/>
      <p:bldP spid="1403987" grpId="1" animBg="1"/>
      <p:bldP spid="1403987" grpId="2" animBg="1"/>
      <p:bldP spid="1403988" grpId="0" animBg="1"/>
      <p:bldP spid="1403988" grpId="1" animBg="1"/>
      <p:bldP spid="1403989" grpId="0" animBg="1"/>
      <p:bldP spid="1403989" grpId="1" animBg="1"/>
      <p:bldP spid="1403990" grpId="0" animBg="1"/>
      <p:bldP spid="1403990" grpId="1" animBg="1"/>
      <p:bldP spid="1403990" grpId="2" animBg="1"/>
      <p:bldP spid="1403991" grpId="0" animBg="1"/>
      <p:bldP spid="1403991" grpId="1" animBg="1"/>
      <p:bldP spid="1403991" grpId="2" animBg="1"/>
      <p:bldP spid="1403992" grpId="0" animBg="1"/>
      <p:bldP spid="1403992" grpId="1" animBg="1"/>
      <p:bldP spid="1403993" grpId="0" animBg="1"/>
      <p:bldP spid="1403993" grpId="1" animBg="1"/>
      <p:bldP spid="1403994" grpId="0" animBg="1"/>
      <p:bldP spid="1403994" grpId="1" animBg="1"/>
      <p:bldP spid="1403995" grpId="0" animBg="1"/>
      <p:bldP spid="1403995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831262" cy="561975"/>
          </a:xfrm>
        </p:spPr>
        <p:txBody>
          <a:bodyPr/>
          <a:lstStyle/>
          <a:p>
            <a:r>
              <a:rPr lang="en-US" dirty="0"/>
              <a:t>Multicore: Effect of placement  </a:t>
            </a:r>
            <a:r>
              <a:rPr lang="en-US" sz="2000" dirty="0"/>
              <a:t>(on Work Stealing)</a:t>
            </a:r>
            <a:endParaRPr lang="en-US" dirty="0"/>
          </a:p>
        </p:txBody>
      </p:sp>
      <p:graphicFrame>
        <p:nvGraphicFramePr>
          <p:cNvPr id="1395763" name="Group 51"/>
          <p:cNvGraphicFramePr>
            <a:graphicFrameLocks noGrp="1"/>
          </p:cNvGraphicFramePr>
          <p:nvPr>
            <p:ph sz="quarter" idx="4294967295"/>
          </p:nvPr>
        </p:nvGraphicFramePr>
        <p:xfrm>
          <a:off x="4905375" y="1346200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95767" name="Group 55"/>
          <p:cNvGraphicFramePr>
            <a:graphicFrameLocks noGrp="1"/>
          </p:cNvGraphicFramePr>
          <p:nvPr>
            <p:ph sz="quarter" idx="4294967295"/>
          </p:nvPr>
        </p:nvGraphicFramePr>
        <p:xfrm>
          <a:off x="8013700" y="1290638"/>
          <a:ext cx="444500" cy="1566864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95716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75" y="2173288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95766" name="Picture 5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2173288"/>
            <a:ext cx="860425" cy="67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95816" name="Freeform 104"/>
          <p:cNvSpPr>
            <a:spLocks/>
          </p:cNvSpPr>
          <p:nvPr/>
        </p:nvSpPr>
        <p:spPr bwMode="auto">
          <a:xfrm>
            <a:off x="5148263" y="2820988"/>
            <a:ext cx="619125" cy="196850"/>
          </a:xfrm>
          <a:custGeom>
            <a:avLst/>
            <a:gdLst>
              <a:gd name="T0" fmla="*/ 0 w 390"/>
              <a:gd name="T1" fmla="*/ 0 h 124"/>
              <a:gd name="T2" fmla="*/ 284 w 390"/>
              <a:gd name="T3" fmla="*/ 124 h 124"/>
              <a:gd name="T4" fmla="*/ 390 w 390"/>
              <a:gd name="T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0" h="124">
                <a:moveTo>
                  <a:pt x="0" y="0"/>
                </a:moveTo>
                <a:cubicBezTo>
                  <a:pt x="109" y="62"/>
                  <a:pt x="219" y="124"/>
                  <a:pt x="284" y="124"/>
                </a:cubicBezTo>
                <a:cubicBezTo>
                  <a:pt x="349" y="124"/>
                  <a:pt x="369" y="62"/>
                  <a:pt x="3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59" name="Line 147"/>
          <p:cNvSpPr>
            <a:spLocks noChangeShapeType="1"/>
          </p:cNvSpPr>
          <p:nvPr/>
        </p:nvSpPr>
        <p:spPr bwMode="auto">
          <a:xfrm>
            <a:off x="4994275" y="2719388"/>
            <a:ext cx="0" cy="617537"/>
          </a:xfrm>
          <a:prstGeom prst="line">
            <a:avLst/>
          </a:prstGeom>
          <a:noFill/>
          <a:ln w="28575">
            <a:solidFill>
              <a:srgbClr val="66CC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2" name="Freeform 150"/>
          <p:cNvSpPr>
            <a:spLocks/>
          </p:cNvSpPr>
          <p:nvPr/>
        </p:nvSpPr>
        <p:spPr bwMode="auto">
          <a:xfrm>
            <a:off x="5191125" y="2633663"/>
            <a:ext cx="2166938" cy="701675"/>
          </a:xfrm>
          <a:custGeom>
            <a:avLst/>
            <a:gdLst>
              <a:gd name="T0" fmla="*/ 1365 w 1365"/>
              <a:gd name="T1" fmla="*/ 0 h 442"/>
              <a:gd name="T2" fmla="*/ 656 w 1365"/>
              <a:gd name="T3" fmla="*/ 390 h 442"/>
              <a:gd name="T4" fmla="*/ 151 w 1365"/>
              <a:gd name="T5" fmla="*/ 311 h 442"/>
              <a:gd name="T6" fmla="*/ 0 w 1365"/>
              <a:gd name="T7" fmla="*/ 62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5" h="442">
                <a:moveTo>
                  <a:pt x="1365" y="0"/>
                </a:moveTo>
                <a:cubicBezTo>
                  <a:pt x="1111" y="169"/>
                  <a:pt x="858" y="338"/>
                  <a:pt x="656" y="390"/>
                </a:cubicBezTo>
                <a:cubicBezTo>
                  <a:pt x="454" y="442"/>
                  <a:pt x="260" y="366"/>
                  <a:pt x="151" y="311"/>
                </a:cubicBezTo>
                <a:cubicBezTo>
                  <a:pt x="42" y="256"/>
                  <a:pt x="21" y="159"/>
                  <a:pt x="0" y="62"/>
                </a:cubicBezTo>
              </a:path>
            </a:pathLst>
          </a:custGeom>
          <a:noFill/>
          <a:ln w="28575" cmpd="sng">
            <a:solidFill>
              <a:srgbClr val="CC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3" name="Freeform 151"/>
          <p:cNvSpPr>
            <a:spLocks/>
          </p:cNvSpPr>
          <p:nvPr/>
        </p:nvSpPr>
        <p:spPr bwMode="auto">
          <a:xfrm>
            <a:off x="5106988" y="720725"/>
            <a:ext cx="3122612" cy="1974850"/>
          </a:xfrm>
          <a:custGeom>
            <a:avLst/>
            <a:gdLst>
              <a:gd name="T0" fmla="*/ 0 w 1967"/>
              <a:gd name="T1" fmla="*/ 464 h 1244"/>
              <a:gd name="T2" fmla="*/ 868 w 1967"/>
              <a:gd name="T3" fmla="*/ 56 h 1244"/>
              <a:gd name="T4" fmla="*/ 1701 w 1967"/>
              <a:gd name="T5" fmla="*/ 198 h 1244"/>
              <a:gd name="T6" fmla="*/ 1967 w 1967"/>
              <a:gd name="T7" fmla="*/ 1244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7" h="1244">
                <a:moveTo>
                  <a:pt x="0" y="464"/>
                </a:moveTo>
                <a:cubicBezTo>
                  <a:pt x="292" y="282"/>
                  <a:pt x="585" y="100"/>
                  <a:pt x="868" y="56"/>
                </a:cubicBezTo>
                <a:cubicBezTo>
                  <a:pt x="1151" y="12"/>
                  <a:pt x="1518" y="0"/>
                  <a:pt x="1701" y="198"/>
                </a:cubicBezTo>
                <a:cubicBezTo>
                  <a:pt x="1884" y="396"/>
                  <a:pt x="1925" y="820"/>
                  <a:pt x="1967" y="1244"/>
                </a:cubicBezTo>
              </a:path>
            </a:pathLst>
          </a:custGeom>
          <a:noFill/>
          <a:ln w="28575" cmpd="sng">
            <a:solidFill>
              <a:srgbClr val="008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4" name="Line 152"/>
          <p:cNvSpPr>
            <a:spLocks noChangeShapeType="1"/>
          </p:cNvSpPr>
          <p:nvPr/>
        </p:nvSpPr>
        <p:spPr bwMode="auto">
          <a:xfrm flipV="1">
            <a:off x="5078413" y="2806700"/>
            <a:ext cx="0" cy="309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5" name="Freeform 153"/>
          <p:cNvSpPr>
            <a:spLocks/>
          </p:cNvSpPr>
          <p:nvPr/>
        </p:nvSpPr>
        <p:spPr bwMode="auto">
          <a:xfrm>
            <a:off x="7456488" y="2667000"/>
            <a:ext cx="758825" cy="590550"/>
          </a:xfrm>
          <a:custGeom>
            <a:avLst/>
            <a:gdLst>
              <a:gd name="T0" fmla="*/ 0 w 478"/>
              <a:gd name="T1" fmla="*/ 0 h 372"/>
              <a:gd name="T2" fmla="*/ 186 w 478"/>
              <a:gd name="T3" fmla="*/ 363 h 372"/>
              <a:gd name="T4" fmla="*/ 478 w 478"/>
              <a:gd name="T5" fmla="*/ 53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8" h="372">
                <a:moveTo>
                  <a:pt x="0" y="0"/>
                </a:moveTo>
                <a:cubicBezTo>
                  <a:pt x="53" y="177"/>
                  <a:pt x="106" y="354"/>
                  <a:pt x="186" y="363"/>
                </a:cubicBezTo>
                <a:cubicBezTo>
                  <a:pt x="266" y="372"/>
                  <a:pt x="372" y="212"/>
                  <a:pt x="478" y="5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395867" name="Picture 15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r="17882"/>
          <a:stretch>
            <a:fillRect/>
          </a:stretch>
        </p:blipFill>
        <p:spPr bwMode="auto">
          <a:xfrm>
            <a:off x="6489943" y="4708525"/>
            <a:ext cx="2409825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5866" name="Picture 15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694" y="4752279"/>
            <a:ext cx="1703611" cy="151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95868" name="Freeform 156"/>
          <p:cNvSpPr>
            <a:spLocks/>
          </p:cNvSpPr>
          <p:nvPr/>
        </p:nvSpPr>
        <p:spPr bwMode="auto">
          <a:xfrm>
            <a:off x="7070968" y="5492750"/>
            <a:ext cx="1666875" cy="614363"/>
          </a:xfrm>
          <a:custGeom>
            <a:avLst/>
            <a:gdLst>
              <a:gd name="T0" fmla="*/ 0 w 1050"/>
              <a:gd name="T1" fmla="*/ 387 h 387"/>
              <a:gd name="T2" fmla="*/ 177 w 1050"/>
              <a:gd name="T3" fmla="*/ 252 h 387"/>
              <a:gd name="T4" fmla="*/ 354 w 1050"/>
              <a:gd name="T5" fmla="*/ 144 h 387"/>
              <a:gd name="T6" fmla="*/ 528 w 1050"/>
              <a:gd name="T7" fmla="*/ 69 h 387"/>
              <a:gd name="T8" fmla="*/ 699 w 1050"/>
              <a:gd name="T9" fmla="*/ 21 h 387"/>
              <a:gd name="T10" fmla="*/ 873 w 1050"/>
              <a:gd name="T11" fmla="*/ 9 h 387"/>
              <a:gd name="T12" fmla="*/ 1050 w 1050"/>
              <a:gd name="T13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0" h="387">
                <a:moveTo>
                  <a:pt x="0" y="387"/>
                </a:moveTo>
                <a:lnTo>
                  <a:pt x="177" y="252"/>
                </a:lnTo>
                <a:lnTo>
                  <a:pt x="354" y="144"/>
                </a:lnTo>
                <a:lnTo>
                  <a:pt x="528" y="69"/>
                </a:lnTo>
                <a:lnTo>
                  <a:pt x="699" y="21"/>
                </a:lnTo>
                <a:lnTo>
                  <a:pt x="873" y="9"/>
                </a:lnTo>
                <a:lnTo>
                  <a:pt x="1050" y="0"/>
                </a:lnTo>
              </a:path>
            </a:pathLst>
          </a:custGeom>
          <a:noFill/>
          <a:ln w="28575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69" name="Freeform 157"/>
          <p:cNvSpPr>
            <a:spLocks/>
          </p:cNvSpPr>
          <p:nvPr/>
        </p:nvSpPr>
        <p:spPr bwMode="auto">
          <a:xfrm>
            <a:off x="7066205" y="4772025"/>
            <a:ext cx="1666875" cy="752475"/>
          </a:xfrm>
          <a:custGeom>
            <a:avLst/>
            <a:gdLst>
              <a:gd name="T0" fmla="*/ 0 w 1050"/>
              <a:gd name="T1" fmla="*/ 474 h 474"/>
              <a:gd name="T2" fmla="*/ 180 w 1050"/>
              <a:gd name="T3" fmla="*/ 285 h 474"/>
              <a:gd name="T4" fmla="*/ 354 w 1050"/>
              <a:gd name="T5" fmla="*/ 165 h 474"/>
              <a:gd name="T6" fmla="*/ 525 w 1050"/>
              <a:gd name="T7" fmla="*/ 102 h 474"/>
              <a:gd name="T8" fmla="*/ 699 w 1050"/>
              <a:gd name="T9" fmla="*/ 54 h 474"/>
              <a:gd name="T10" fmla="*/ 876 w 1050"/>
              <a:gd name="T11" fmla="*/ 21 h 474"/>
              <a:gd name="T12" fmla="*/ 1050 w 1050"/>
              <a:gd name="T13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0" h="474">
                <a:moveTo>
                  <a:pt x="0" y="474"/>
                </a:moveTo>
                <a:lnTo>
                  <a:pt x="180" y="285"/>
                </a:lnTo>
                <a:lnTo>
                  <a:pt x="354" y="165"/>
                </a:lnTo>
                <a:lnTo>
                  <a:pt x="525" y="102"/>
                </a:lnTo>
                <a:lnTo>
                  <a:pt x="699" y="54"/>
                </a:lnTo>
                <a:lnTo>
                  <a:pt x="876" y="21"/>
                </a:lnTo>
                <a:lnTo>
                  <a:pt x="1050" y="0"/>
                </a:lnTo>
              </a:path>
            </a:pathLst>
          </a:custGeom>
          <a:noFill/>
          <a:ln w="28575" cap="flat" cmpd="sng">
            <a:solidFill>
              <a:schemeClr val="tx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95871" name="Text Box 159"/>
          <p:cNvSpPr txBox="1">
            <a:spLocks noChangeArrowheads="1"/>
          </p:cNvSpPr>
          <p:nvPr/>
        </p:nvSpPr>
        <p:spPr bwMode="auto">
          <a:xfrm>
            <a:off x="444500" y="6262688"/>
            <a:ext cx="3576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rgbClr val="CC0000"/>
                </a:solidFill>
                <a:sym typeface="Wingdings" pitchFamily="2" charset="2"/>
              </a:rPr>
              <a:t> </a:t>
            </a:r>
            <a:r>
              <a:rPr lang="en-US" sz="1400" b="0">
                <a:solidFill>
                  <a:srgbClr val="CC0000"/>
                </a:solidFill>
              </a:rPr>
              <a:t>300.000 more steal attempts per second</a:t>
            </a:r>
          </a:p>
        </p:txBody>
      </p:sp>
      <p:sp>
        <p:nvSpPr>
          <p:cNvPr id="1395814" name="Rectangle 10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4910063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/>
              <a:t>Scheduling mechanism in the Intel Tread Building Block (TBB) framework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1800" dirty="0"/>
              <a:t>LIFO queues (insert and remove from beginning of queues)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1800" dirty="0"/>
              <a:t>One master thread (CPU)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66CCFF"/>
                </a:solidFill>
              </a:rPr>
              <a:t>new processes are placed here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olidFill>
                  <a:srgbClr val="CC0000"/>
                </a:solidFill>
              </a:rPr>
              <a:t>awaken processes are placed here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800" dirty="0"/>
              <a:t>If own queue is empty, STEAL: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select random </a:t>
            </a:r>
            <a:r>
              <a:rPr lang="en-US" sz="1600" dirty="0" err="1"/>
              <a:t>CPU</a:t>
            </a:r>
            <a:r>
              <a:rPr lang="en-US" sz="1600" baseline="-25000" dirty="0" err="1"/>
              <a:t>x</a:t>
            </a:r>
            <a:endParaRPr lang="en-US" sz="1600" baseline="-25000" dirty="0"/>
          </a:p>
          <a:p>
            <a:pPr lvl="1">
              <a:lnSpc>
                <a:spcPct val="90000"/>
              </a:lnSpc>
            </a:pPr>
            <a:r>
              <a:rPr lang="en-US" sz="1600" dirty="0"/>
              <a:t>if </a:t>
            </a:r>
            <a:r>
              <a:rPr lang="en-US" sz="1600" dirty="0" err="1"/>
              <a:t>CPU</a:t>
            </a:r>
            <a:r>
              <a:rPr lang="en-US" sz="1600" baseline="-25000" dirty="0" err="1"/>
              <a:t>x</a:t>
            </a:r>
            <a:r>
              <a:rPr lang="en-US" sz="1600" baseline="-25000" dirty="0"/>
              <a:t> </a:t>
            </a:r>
            <a:r>
              <a:rPr lang="en-US" sz="1600" dirty="0"/>
              <a:t>queue not empty</a:t>
            </a:r>
          </a:p>
          <a:p>
            <a:pPr lvl="2">
              <a:lnSpc>
                <a:spcPct val="90000"/>
              </a:lnSpc>
            </a:pPr>
            <a:r>
              <a:rPr lang="en-US" sz="1400" dirty="0">
                <a:solidFill>
                  <a:srgbClr val="008000"/>
                </a:solidFill>
              </a:rPr>
              <a:t>steal from the back of the queue</a:t>
            </a:r>
          </a:p>
          <a:p>
            <a:pPr lvl="2">
              <a:lnSpc>
                <a:spcPct val="90000"/>
              </a:lnSpc>
            </a:pPr>
            <a:r>
              <a:rPr lang="en-US" sz="1400" dirty="0">
                <a:solidFill>
                  <a:srgbClr val="008000"/>
                </a:solidFill>
              </a:rPr>
              <a:t>place first in own queue</a:t>
            </a:r>
            <a:br>
              <a:rPr lang="en-US" sz="1400" dirty="0">
                <a:solidFill>
                  <a:srgbClr val="008000"/>
                </a:solidFill>
              </a:rPr>
            </a:br>
            <a:endParaRPr lang="en-US" sz="1400" dirty="0">
              <a:solidFill>
                <a:srgbClr val="008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 dirty="0"/>
              <a:t>Importance of process placement?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change CPU of where wake up a process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Small experiment: scatter-gather workload </a:t>
            </a:r>
            <a:br>
              <a:rPr lang="en-US" sz="1600" dirty="0"/>
            </a:br>
            <a:r>
              <a:rPr lang="en-US" sz="1400" dirty="0"/>
              <a:t>(100 </a:t>
            </a:r>
            <a:r>
              <a:rPr lang="el-GR" sz="1400" dirty="0">
                <a:cs typeface="Tahoma" pitchFamily="34" charset="0"/>
              </a:rPr>
              <a:t>μ</a:t>
            </a:r>
            <a:r>
              <a:rPr lang="en-US" sz="1400" dirty="0" err="1"/>
              <a:t>s</a:t>
            </a:r>
            <a:r>
              <a:rPr lang="en-US" sz="1400" dirty="0"/>
              <a:t> work per thread, 12500 iterations,</a:t>
            </a:r>
            <a:br>
              <a:rPr lang="en-US" sz="1400" dirty="0"/>
            </a:br>
            <a:r>
              <a:rPr lang="en-US" sz="1400" dirty="0"/>
              <a:t>8 over 1 CPU speedup)</a:t>
            </a:r>
          </a:p>
        </p:txBody>
      </p:sp>
    </p:spTree>
    <p:extLst>
      <p:ext uri="{BB962C8B-B14F-4D97-AF65-F5344CB8AC3E}">
        <p14:creationId xmlns:p14="http://schemas.microsoft.com/office/powerpoint/2010/main" val="414006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957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39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9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13957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9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139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3958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39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39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139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139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39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5816" grpId="0" animBg="1"/>
      <p:bldP spid="1395816" grpId="1" animBg="1"/>
      <p:bldP spid="1395859" grpId="0" animBg="1"/>
      <p:bldP spid="1395862" grpId="0" animBg="1"/>
      <p:bldP spid="1395862" grpId="1" animBg="1"/>
      <p:bldP spid="1395863" grpId="0" animBg="1"/>
      <p:bldP spid="1395864" grpId="0" animBg="1"/>
      <p:bldP spid="1395864" grpId="1" animBg="1"/>
      <p:bldP spid="1395865" grpId="0" animBg="1"/>
      <p:bldP spid="1395868" grpId="0" animBg="1"/>
      <p:bldP spid="1395869" grpId="0" animBg="1"/>
      <p:bldP spid="139587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Chips</a:t>
            </a:r>
            <a:r>
              <a:rPr lang="en-US"/>
              <a:t>: Something </a:t>
            </a:r>
            <a:r>
              <a:rPr lang="en-US" dirty="0"/>
              <a:t>to think about!?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2948609" cy="5648325"/>
          </a:xfrm>
        </p:spPr>
        <p:txBody>
          <a:bodyPr/>
          <a:lstStyle/>
          <a:p>
            <a:r>
              <a:rPr lang="en-US" sz="2000" dirty="0"/>
              <a:t>Intel’s Single-chip Cloud Computer (SCC)</a:t>
            </a:r>
            <a:br>
              <a:rPr lang="en-US" sz="700" dirty="0"/>
            </a:br>
            <a:r>
              <a:rPr lang="en-US" sz="700" dirty="0"/>
              <a:t>http://</a:t>
            </a:r>
            <a:r>
              <a:rPr lang="en-US" sz="700" dirty="0" err="1"/>
              <a:t>techresearch.intel.com</a:t>
            </a:r>
            <a:r>
              <a:rPr lang="en-US" sz="700" dirty="0"/>
              <a:t>/</a:t>
            </a:r>
            <a:r>
              <a:rPr lang="en-US" sz="700" dirty="0" err="1"/>
              <a:t>ProjectDetails.aspx?Id</a:t>
            </a:r>
            <a:r>
              <a:rPr lang="en-US" sz="700" dirty="0"/>
              <a:t>=1</a:t>
            </a:r>
            <a:br>
              <a:rPr lang="en-US" sz="700" dirty="0"/>
            </a:br>
            <a:br>
              <a:rPr lang="en-US" sz="2000" dirty="0"/>
            </a:br>
            <a:endParaRPr lang="en-US" sz="2000" dirty="0"/>
          </a:p>
        </p:txBody>
      </p:sp>
      <p:pic>
        <p:nvPicPr>
          <p:cNvPr id="6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2168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9216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159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1102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7045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Cj031090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2990" y="926713"/>
            <a:ext cx="385472" cy="3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17"/>
          <p:cNvGrpSpPr/>
          <p:nvPr/>
        </p:nvGrpSpPr>
        <p:grpSpPr>
          <a:xfrm>
            <a:off x="3932168" y="1660648"/>
            <a:ext cx="3715189" cy="300839"/>
            <a:chOff x="4665126" y="1934909"/>
            <a:chExt cx="3715189" cy="300839"/>
          </a:xfrm>
        </p:grpSpPr>
        <p:pic>
          <p:nvPicPr>
            <p:cNvPr id="1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18"/>
          <p:cNvGrpSpPr/>
          <p:nvPr/>
        </p:nvGrpSpPr>
        <p:grpSpPr>
          <a:xfrm>
            <a:off x="3932168" y="2394583"/>
            <a:ext cx="3715189" cy="300839"/>
            <a:chOff x="4665126" y="1934909"/>
            <a:chExt cx="3715189" cy="300839"/>
          </a:xfrm>
        </p:grpSpPr>
        <p:pic>
          <p:nvPicPr>
            <p:cNvPr id="20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25"/>
          <p:cNvGrpSpPr/>
          <p:nvPr/>
        </p:nvGrpSpPr>
        <p:grpSpPr>
          <a:xfrm>
            <a:off x="3932168" y="3128517"/>
            <a:ext cx="3715189" cy="300839"/>
            <a:chOff x="4665126" y="1934909"/>
            <a:chExt cx="3715189" cy="300839"/>
          </a:xfrm>
        </p:grpSpPr>
        <p:pic>
          <p:nvPicPr>
            <p:cNvPr id="27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126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069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012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955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898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4" descr="MCj031090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4843" y="1934909"/>
              <a:ext cx="385472" cy="30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46"/>
          <p:cNvGrpSpPr/>
          <p:nvPr/>
        </p:nvGrpSpPr>
        <p:grpSpPr>
          <a:xfrm>
            <a:off x="3685248" y="735284"/>
            <a:ext cx="4214403" cy="2903005"/>
            <a:chOff x="2938978" y="1535243"/>
            <a:chExt cx="4214403" cy="2903005"/>
          </a:xfrm>
        </p:grpSpPr>
        <p:cxnSp>
          <p:nvCxnSpPr>
            <p:cNvPr id="34" name="Straight Connector 33"/>
            <p:cNvCxnSpPr/>
            <p:nvPr/>
          </p:nvCxnSpPr>
          <p:spPr bwMode="auto">
            <a:xfrm rot="5400000">
              <a:off x="1793031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2461765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 rot="5400000">
              <a:off x="3130499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799233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/>
            <p:cNvCxnSpPr/>
            <p:nvPr/>
          </p:nvCxnSpPr>
          <p:spPr bwMode="auto">
            <a:xfrm rot="5400000">
              <a:off x="4467967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rot="5400000">
              <a:off x="5136702" y="2979768"/>
              <a:ext cx="2903005" cy="139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2938978" y="1939989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2938978" y="2677823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938978" y="3415657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2938978" y="4153490"/>
              <a:ext cx="4214403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77"/>
          <p:cNvGrpSpPr/>
          <p:nvPr/>
        </p:nvGrpSpPr>
        <p:grpSpPr>
          <a:xfrm>
            <a:off x="3403353" y="3928982"/>
            <a:ext cx="5486400" cy="2249714"/>
            <a:chOff x="2636763" y="4293812"/>
            <a:chExt cx="5486400" cy="2249714"/>
          </a:xfrm>
        </p:grpSpPr>
        <p:sp>
          <p:nvSpPr>
            <p:cNvPr id="77" name="Rounded Rectangle 76"/>
            <p:cNvSpPr/>
            <p:nvPr/>
          </p:nvSpPr>
          <p:spPr bwMode="auto">
            <a:xfrm>
              <a:off x="2636763" y="4293812"/>
              <a:ext cx="4136572" cy="2249714"/>
            </a:xfrm>
            <a:prstGeom prst="roundRect">
              <a:avLst/>
            </a:prstGeom>
            <a:solidFill>
              <a:srgbClr val="C0C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 bwMode="auto">
            <a:xfrm rot="5400000">
              <a:off x="5993410" y="5780888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" name="Rounded Rectangle 47"/>
            <p:cNvSpPr/>
            <p:nvPr/>
          </p:nvSpPr>
          <p:spPr bwMode="auto">
            <a:xfrm>
              <a:off x="2781686" y="4503384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P54C core</a:t>
              </a: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2909896" y="4873494"/>
              <a:ext cx="863821" cy="242789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L1 cache</a:t>
              </a: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2788946" y="5526624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P54C core</a:t>
              </a:r>
            </a:p>
          </p:txBody>
        </p:sp>
        <p:sp>
          <p:nvSpPr>
            <p:cNvPr id="52" name="Rounded Rectangle 51"/>
            <p:cNvSpPr/>
            <p:nvPr/>
          </p:nvSpPr>
          <p:spPr bwMode="auto">
            <a:xfrm>
              <a:off x="2917156" y="5896734"/>
              <a:ext cx="863821" cy="242789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L1 cache</a:t>
              </a:r>
            </a:p>
          </p:txBody>
        </p:sp>
        <p:sp>
          <p:nvSpPr>
            <p:cNvPr id="57" name="Rounded Rectangle 56"/>
            <p:cNvSpPr/>
            <p:nvPr/>
          </p:nvSpPr>
          <p:spPr bwMode="auto">
            <a:xfrm>
              <a:off x="5536985" y="5879800"/>
              <a:ext cx="1127492" cy="421820"/>
            </a:xfrm>
            <a:prstGeom prst="roundRect">
              <a:avLst/>
            </a:prstGeom>
            <a:solidFill>
              <a:srgbClr val="FFCF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message passing buffer</a:t>
              </a:r>
            </a:p>
          </p:txBody>
        </p:sp>
        <p:cxnSp>
          <p:nvCxnSpPr>
            <p:cNvPr id="59" name="Elbow Connector 58"/>
            <p:cNvCxnSpPr>
              <a:stCxn id="48" idx="2"/>
            </p:cNvCxnSpPr>
            <p:nvPr/>
          </p:nvCxnSpPr>
          <p:spPr bwMode="auto">
            <a:xfrm rot="16200000" flipH="1">
              <a:off x="4420680" y="4082013"/>
              <a:ext cx="108856" cy="2298356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2" name="Elbow Connector 61"/>
            <p:cNvCxnSpPr>
              <a:stCxn id="51" idx="0"/>
              <a:endCxn id="54" idx="1"/>
            </p:cNvCxnSpPr>
            <p:nvPr/>
          </p:nvCxnSpPr>
          <p:spPr bwMode="auto">
            <a:xfrm rot="5400000" flipH="1" flipV="1">
              <a:off x="4385721" y="4358439"/>
              <a:ext cx="115654" cy="2220717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/>
            <p:cNvCxnSpPr/>
            <p:nvPr/>
          </p:nvCxnSpPr>
          <p:spPr bwMode="auto">
            <a:xfrm rot="5400000">
              <a:off x="4442797" y="5161615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 rot="5400000">
              <a:off x="4437962" y="5543820"/>
              <a:ext cx="259200" cy="79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Rounded Rectangle 49"/>
            <p:cNvSpPr/>
            <p:nvPr/>
          </p:nvSpPr>
          <p:spPr bwMode="auto">
            <a:xfrm>
              <a:off x="4034752" y="4510641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L2 cache</a:t>
              </a:r>
            </a:p>
          </p:txBody>
        </p:sp>
        <p:sp>
          <p:nvSpPr>
            <p:cNvPr id="53" name="Rounded Rectangle 52"/>
            <p:cNvSpPr/>
            <p:nvPr/>
          </p:nvSpPr>
          <p:spPr bwMode="auto">
            <a:xfrm>
              <a:off x="4042012" y="5533881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L2 cache</a:t>
              </a:r>
            </a:p>
          </p:txBody>
        </p:sp>
        <p:sp>
          <p:nvSpPr>
            <p:cNvPr id="54" name="Rounded Rectangle 53"/>
            <p:cNvSpPr/>
            <p:nvPr/>
          </p:nvSpPr>
          <p:spPr bwMode="auto">
            <a:xfrm>
              <a:off x="5553907" y="5074280"/>
              <a:ext cx="1088488" cy="673379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mesh interface unit</a:t>
              </a:r>
            </a:p>
          </p:txBody>
        </p:sp>
        <p:cxnSp>
          <p:nvCxnSpPr>
            <p:cNvPr id="75" name="Straight Connector 74"/>
            <p:cNvCxnSpPr>
              <a:stCxn id="54" idx="3"/>
            </p:cNvCxnSpPr>
            <p:nvPr/>
          </p:nvCxnSpPr>
          <p:spPr bwMode="auto">
            <a:xfrm flipV="1">
              <a:off x="6642395" y="5406571"/>
              <a:ext cx="675224" cy="43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6" name="Rounded Rectangle 75"/>
            <p:cNvSpPr/>
            <p:nvPr/>
          </p:nvSpPr>
          <p:spPr bwMode="auto">
            <a:xfrm>
              <a:off x="6995671" y="516134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router</a:t>
              </a:r>
            </a:p>
          </p:txBody>
        </p:sp>
      </p:grpSp>
      <p:sp>
        <p:nvSpPr>
          <p:cNvPr id="79" name="Trapezoid 78"/>
          <p:cNvSpPr/>
          <p:nvPr/>
        </p:nvSpPr>
        <p:spPr bwMode="auto">
          <a:xfrm>
            <a:off x="3246114" y="2574314"/>
            <a:ext cx="5769428" cy="1270012"/>
          </a:xfrm>
          <a:prstGeom prst="trapezoid">
            <a:avLst>
              <a:gd name="adj" fmla="val 28576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33" name="Group 83"/>
          <p:cNvGrpSpPr/>
          <p:nvPr/>
        </p:nvGrpSpPr>
        <p:grpSpPr>
          <a:xfrm>
            <a:off x="2596623" y="925073"/>
            <a:ext cx="6342935" cy="1897411"/>
            <a:chOff x="1850353" y="1208623"/>
            <a:chExt cx="6342935" cy="1897411"/>
          </a:xfrm>
        </p:grpSpPr>
        <p:sp>
          <p:nvSpPr>
            <p:cNvPr id="80" name="Rounded Rectangle 79"/>
            <p:cNvSpPr/>
            <p:nvPr/>
          </p:nvSpPr>
          <p:spPr bwMode="auto">
            <a:xfrm>
              <a:off x="1850353" y="1249744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1" name="Rounded Rectangle 80"/>
            <p:cNvSpPr/>
            <p:nvPr/>
          </p:nvSpPr>
          <p:spPr bwMode="auto">
            <a:xfrm>
              <a:off x="1857613" y="2684214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2" name="Rounded Rectangle 81"/>
            <p:cNvSpPr/>
            <p:nvPr/>
          </p:nvSpPr>
          <p:spPr bwMode="auto">
            <a:xfrm>
              <a:off x="7058536" y="120862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  <p:sp>
          <p:nvSpPr>
            <p:cNvPr id="83" name="Rounded Rectangle 82"/>
            <p:cNvSpPr/>
            <p:nvPr/>
          </p:nvSpPr>
          <p:spPr bwMode="auto">
            <a:xfrm>
              <a:off x="7065796" y="2643093"/>
              <a:ext cx="1127492" cy="421820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memory controller</a:t>
              </a:r>
            </a:p>
          </p:txBody>
        </p:sp>
      </p:grpSp>
      <p:pic>
        <p:nvPicPr>
          <p:cNvPr id="66" name="Picture 65" descr="MC900238641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39" y="784159"/>
            <a:ext cx="2281184" cy="1603441"/>
          </a:xfrm>
          <a:prstGeom prst="rect">
            <a:avLst/>
          </a:prstGeom>
        </p:spPr>
      </p:pic>
      <p:grpSp>
        <p:nvGrpSpPr>
          <p:cNvPr id="55" name="Group 54"/>
          <p:cNvGrpSpPr/>
          <p:nvPr/>
        </p:nvGrpSpPr>
        <p:grpSpPr>
          <a:xfrm>
            <a:off x="60960" y="3444243"/>
            <a:ext cx="4191220" cy="2946393"/>
            <a:chOff x="8230648" y="4078078"/>
            <a:chExt cx="3028675" cy="2293450"/>
          </a:xfrm>
        </p:grpSpPr>
        <p:pic>
          <p:nvPicPr>
            <p:cNvPr id="44" name="Picture 43" descr="Skylake-SP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0545" y="4175016"/>
              <a:ext cx="2908778" cy="21965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9" name="TextBox 68"/>
            <p:cNvSpPr txBox="1"/>
            <p:nvPr/>
          </p:nvSpPr>
          <p:spPr>
            <a:xfrm rot="20110369">
              <a:off x="8230648" y="4078078"/>
              <a:ext cx="7811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 err="1"/>
                <a:t>Skylake</a:t>
              </a:r>
              <a:endParaRPr lang="en-US" sz="1400" b="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9" grpId="0" animBg="1"/>
      <p:bldP spid="79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814" y="1542362"/>
            <a:ext cx="2211325" cy="17708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Chips: Something to think about!?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587053" cy="3856546"/>
          </a:xfrm>
        </p:spPr>
        <p:txBody>
          <a:bodyPr/>
          <a:lstStyle/>
          <a:p>
            <a:r>
              <a:rPr lang="en-US" sz="2000" dirty="0"/>
              <a:t>Intel’s Xeon Phi</a:t>
            </a:r>
            <a:endParaRPr lang="en-US" sz="700" dirty="0"/>
          </a:p>
          <a:p>
            <a:pPr lvl="1"/>
            <a:r>
              <a:rPr lang="en-US" sz="1600" dirty="0"/>
              <a:t>up to 61 cores</a:t>
            </a:r>
          </a:p>
          <a:p>
            <a:pPr lvl="1"/>
            <a:r>
              <a:rPr lang="en-US" sz="1600" dirty="0"/>
              <a:t>8 memory controllers</a:t>
            </a:r>
          </a:p>
          <a:p>
            <a:pPr lvl="1"/>
            <a:r>
              <a:rPr lang="en-US" sz="1600" dirty="0"/>
              <a:t>High Performance </a:t>
            </a:r>
            <a:br>
              <a:rPr lang="en-US" sz="1600" dirty="0"/>
            </a:br>
            <a:r>
              <a:rPr lang="en-US" sz="1600" dirty="0"/>
              <a:t>On-Die </a:t>
            </a:r>
            <a:br>
              <a:rPr lang="en-US" sz="1600" dirty="0"/>
            </a:br>
            <a:r>
              <a:rPr lang="en-US" sz="1600" dirty="0"/>
              <a:t>Bidirectional </a:t>
            </a:r>
            <a:br>
              <a:rPr lang="en-US" sz="1600" dirty="0"/>
            </a:br>
            <a:r>
              <a:rPr lang="en-US" sz="1600" dirty="0"/>
              <a:t>Interconnect</a:t>
            </a:r>
          </a:p>
          <a:p>
            <a:pPr lvl="1"/>
            <a:r>
              <a:rPr lang="en-US" sz="1600" dirty="0"/>
              <a:t>…</a:t>
            </a:r>
            <a:br>
              <a:rPr lang="en-US" sz="1600" dirty="0"/>
            </a:br>
            <a:br>
              <a:rPr lang="en-US" sz="1600" dirty="0"/>
            </a:br>
            <a:endParaRPr lang="en-US" sz="1600" dirty="0"/>
          </a:p>
          <a:p>
            <a:r>
              <a:rPr lang="en-US" sz="2000" dirty="0" err="1"/>
              <a:t>nVidia</a:t>
            </a:r>
            <a:r>
              <a:rPr lang="en-US" sz="2000" dirty="0"/>
              <a:t> GPUs, e.g., Volta:</a:t>
            </a:r>
          </a:p>
          <a:p>
            <a:pPr lvl="1"/>
            <a:r>
              <a:rPr lang="en-US" sz="1600" dirty="0"/>
              <a:t>5120 CUDA cores</a:t>
            </a:r>
          </a:p>
          <a:p>
            <a:pPr lvl="1"/>
            <a:r>
              <a:rPr lang="en-US" sz="1600" dirty="0"/>
              <a:t>32 GB memory</a:t>
            </a:r>
          </a:p>
          <a:p>
            <a:pPr lvl="1"/>
            <a:r>
              <a:rPr lang="mr-IN" sz="1600" dirty="0"/>
              <a:t>…</a:t>
            </a:r>
            <a:endParaRPr lang="en-US" sz="1600" dirty="0"/>
          </a:p>
        </p:txBody>
      </p:sp>
      <p:pic>
        <p:nvPicPr>
          <p:cNvPr id="128" name="Picture 1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276" y="789412"/>
            <a:ext cx="3818770" cy="246947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517161" y="3012451"/>
            <a:ext cx="4678063" cy="2946451"/>
            <a:chOff x="4517161" y="3012451"/>
            <a:chExt cx="4678063" cy="2946451"/>
          </a:xfrm>
        </p:grpSpPr>
        <p:pic>
          <p:nvPicPr>
            <p:cNvPr id="129" name="Picture 1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517161" y="4048439"/>
              <a:ext cx="4678063" cy="1910463"/>
            </a:xfrm>
            <a:prstGeom prst="rect">
              <a:avLst/>
            </a:prstGeom>
          </p:spPr>
        </p:pic>
        <p:sp>
          <p:nvSpPr>
            <p:cNvPr id="127" name="Trapezoid 126"/>
            <p:cNvSpPr/>
            <p:nvPr/>
          </p:nvSpPr>
          <p:spPr bwMode="auto">
            <a:xfrm>
              <a:off x="4798147" y="3012451"/>
              <a:ext cx="4252412" cy="934100"/>
            </a:xfrm>
            <a:prstGeom prst="trapezoid">
              <a:avLst>
                <a:gd name="adj" fmla="val 308823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FFFFF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131" name="Trapezoid 130"/>
          <p:cNvSpPr/>
          <p:nvPr/>
        </p:nvSpPr>
        <p:spPr bwMode="auto">
          <a:xfrm rot="16200000">
            <a:off x="3507509" y="1577695"/>
            <a:ext cx="2507773" cy="934100"/>
          </a:xfrm>
          <a:prstGeom prst="trapezoid">
            <a:avLst>
              <a:gd name="adj" fmla="val 308823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775347" y="3705195"/>
            <a:ext cx="4114144" cy="2592578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24841" dir="2700000" algn="tl" rotWithShape="0">
              <a:schemeClr val="bg1">
                <a:lumMod val="50000"/>
                <a:alpha val="60000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spcBef>
                <a:spcPct val="20000"/>
              </a:spcBef>
              <a:buClr>
                <a:srgbClr val="FF6600"/>
              </a:buClr>
              <a:buSzPct val="120000"/>
              <a:buFont typeface="Wingdings" pitchFamily="2" charset="2"/>
              <a:buChar char="§"/>
            </a:pPr>
            <a:r>
              <a:rPr lang="en-US" sz="2000" b="0" kern="0" dirty="0">
                <a:solidFill>
                  <a:srgbClr val="000000"/>
                </a:solidFill>
                <a:latin typeface="Tahoma"/>
              </a:rPr>
              <a:t>What does such processors </a:t>
            </a:r>
            <a:br>
              <a:rPr lang="en-US" sz="2000" b="0" kern="0" dirty="0">
                <a:solidFill>
                  <a:srgbClr val="000000"/>
                </a:solidFill>
                <a:latin typeface="Tahoma"/>
              </a:rPr>
            </a:br>
            <a:r>
              <a:rPr lang="en-US" sz="2000" b="0" kern="0" dirty="0">
                <a:solidFill>
                  <a:srgbClr val="000000"/>
                </a:solidFill>
                <a:latin typeface="Tahoma"/>
              </a:rPr>
              <a:t>mean in terms of scheduling?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600" b="0" kern="0" dirty="0">
                <a:solidFill>
                  <a:srgbClr val="000000"/>
                </a:solidFill>
                <a:latin typeface="Tahoma"/>
              </a:rPr>
              <a:t>many cores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600" b="0" kern="0" dirty="0">
                <a:solidFill>
                  <a:srgbClr val="000000"/>
                </a:solidFill>
                <a:latin typeface="Tahoma"/>
              </a:rPr>
              <a:t>different capabilities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600" b="0" kern="0" dirty="0">
                <a:solidFill>
                  <a:srgbClr val="000000"/>
                </a:solidFill>
                <a:latin typeface="Tahoma"/>
              </a:rPr>
              <a:t>different memory access latencies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600" b="0" kern="0" dirty="0">
                <a:solidFill>
                  <a:srgbClr val="000000"/>
                </a:solidFill>
                <a:latin typeface="Tahoma"/>
              </a:rPr>
              <a:t>different connectivity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600" b="0" kern="0" dirty="0">
                <a:solidFill>
                  <a:srgbClr val="000000"/>
                </a:solidFill>
                <a:latin typeface="Tahoma"/>
              </a:rPr>
              <a:t>affinity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FF6600"/>
              </a:buClr>
              <a:buFont typeface="Tahoma" pitchFamily="34" charset="0"/>
              <a:buChar char="−"/>
            </a:pPr>
            <a:r>
              <a:rPr lang="en-US" sz="1600" b="0" kern="0" dirty="0">
                <a:solidFill>
                  <a:srgbClr val="000000"/>
                </a:solidFill>
                <a:latin typeface="Tahoma"/>
              </a:rPr>
              <a:t>…  </a:t>
            </a:r>
            <a:r>
              <a:rPr lang="en-US" sz="1600" b="0" kern="0" dirty="0">
                <a:solidFill>
                  <a:srgbClr val="808080"/>
                </a:solidFill>
                <a:latin typeface="Tahoma"/>
              </a:rPr>
              <a:t>(more in later courses)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4753390"/>
            <a:ext cx="4242786" cy="1838252"/>
            <a:chOff x="0" y="4197102"/>
            <a:chExt cx="4242786" cy="1838252"/>
          </a:xfrm>
        </p:grpSpPr>
        <p:pic>
          <p:nvPicPr>
            <p:cNvPr id="11" name="Bilde 8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5" r="20131"/>
            <a:stretch/>
          </p:blipFill>
          <p:spPr>
            <a:xfrm>
              <a:off x="0" y="4622314"/>
              <a:ext cx="1301413" cy="1077988"/>
            </a:xfrm>
            <a:prstGeom prst="rect">
              <a:avLst/>
            </a:prstGeom>
          </p:spPr>
        </p:pic>
        <p:sp>
          <p:nvSpPr>
            <p:cNvPr id="12" name="Trapezoid 11"/>
            <p:cNvSpPr/>
            <p:nvPr/>
          </p:nvSpPr>
          <p:spPr bwMode="auto">
            <a:xfrm rot="16200000">
              <a:off x="217981" y="4804994"/>
              <a:ext cx="1838252" cy="622468"/>
            </a:xfrm>
            <a:prstGeom prst="trapezoid">
              <a:avLst>
                <a:gd name="adj" fmla="val 308823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FFFFF"/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pic>
          <p:nvPicPr>
            <p:cNvPr id="10" name="Bilde 4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6866" y="4380810"/>
              <a:ext cx="2705920" cy="153908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05503"/>
            <a:ext cx="9144000" cy="540046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Processes are programs under execution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Scheduling performance criteria and goals are </a:t>
            </a:r>
            <a:br>
              <a:rPr lang="en-US" sz="2400" dirty="0"/>
            </a:br>
            <a:r>
              <a:rPr lang="en-US" sz="2400" dirty="0"/>
              <a:t>dependent on environment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The right timeslice can improve overall utilization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There exists several different algorithms targeted for various systems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Traditional </a:t>
            </a:r>
            <a:r>
              <a:rPr lang="en-US" sz="2400" dirty="0" err="1"/>
              <a:t>OSes</a:t>
            </a:r>
            <a:r>
              <a:rPr lang="en-US" sz="2400" dirty="0"/>
              <a:t> like Windows, </a:t>
            </a:r>
            <a:r>
              <a:rPr lang="en-US" sz="2400" dirty="0" err="1"/>
              <a:t>UniX</a:t>
            </a:r>
            <a:r>
              <a:rPr lang="en-US" sz="2400" dirty="0"/>
              <a:t>, Linux, </a:t>
            </a:r>
            <a:r>
              <a:rPr lang="en-US" sz="2400" dirty="0" err="1"/>
              <a:t>MacOS</a:t>
            </a:r>
            <a:r>
              <a:rPr lang="en-US" sz="2400" dirty="0"/>
              <a:t> ... </a:t>
            </a:r>
            <a:br>
              <a:rPr lang="en-US" sz="2400" dirty="0"/>
            </a:br>
            <a:r>
              <a:rPr lang="en-US" sz="2400" dirty="0"/>
              <a:t>usually use a priority-based algorithm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435" y="211966"/>
            <a:ext cx="1362475" cy="13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52709</TotalTime>
  <Words>7169</Words>
  <Application>Microsoft Macintosh PowerPoint</Application>
  <PresentationFormat>On-screen Show (4:3)</PresentationFormat>
  <Paragraphs>1161</Paragraphs>
  <Slides>53</Slides>
  <Notes>52</Notes>
  <HiddenSlides>3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Arial</vt:lpstr>
      <vt:lpstr>Comic Sans MS</vt:lpstr>
      <vt:lpstr>Courier</vt:lpstr>
      <vt:lpstr>Courier New</vt:lpstr>
      <vt:lpstr>Lucida Grande</vt:lpstr>
      <vt:lpstr>Tahoma</vt:lpstr>
      <vt:lpstr>Times New Roman</vt:lpstr>
      <vt:lpstr>TimesNewRoman</vt:lpstr>
      <vt:lpstr>Wingdings</vt:lpstr>
      <vt:lpstr>1_paalh</vt:lpstr>
      <vt:lpstr>Operating Systems:   Processes &amp;  CPU Scheduling </vt:lpstr>
      <vt:lpstr>Overview</vt:lpstr>
      <vt:lpstr>Processes</vt:lpstr>
      <vt:lpstr>Processes</vt:lpstr>
      <vt:lpstr>PowerPoint Presentation</vt:lpstr>
      <vt:lpstr>Process Creation – fork()</vt:lpstr>
      <vt:lpstr>Program Execution</vt:lpstr>
      <vt:lpstr>Process Waiting</vt:lpstr>
      <vt:lpstr>Process Termination</vt:lpstr>
      <vt:lpstr>Process States</vt:lpstr>
      <vt:lpstr>Context Switches</vt:lpstr>
      <vt:lpstr>Processes vs. Threads</vt:lpstr>
      <vt:lpstr>Processes vs. Threads</vt:lpstr>
      <vt:lpstr>Example – multiple processes</vt:lpstr>
      <vt:lpstr>CPU Scheduling</vt:lpstr>
      <vt:lpstr>Scheduling  </vt:lpstr>
      <vt:lpstr>Why Spend Time on Scheduling?</vt:lpstr>
      <vt:lpstr>Why Spend Time on Scheduling?</vt:lpstr>
      <vt:lpstr>Why Spend Time on Scheduling?</vt:lpstr>
      <vt:lpstr>Many Algorithms Exist</vt:lpstr>
      <vt:lpstr>FIFO and Shortest Job First (SFJ)</vt:lpstr>
      <vt:lpstr>FIFO and Round Robin</vt:lpstr>
      <vt:lpstr>FIFO and Round Robin</vt:lpstr>
      <vt:lpstr>Case: Time Slice Size</vt:lpstr>
      <vt:lpstr>Scheduling: goals</vt:lpstr>
      <vt:lpstr>Scheduling: goals</vt:lpstr>
      <vt:lpstr>Scheduling: goals</vt:lpstr>
      <vt:lpstr>Scheduling classification  </vt:lpstr>
      <vt:lpstr>Preemption </vt:lpstr>
      <vt:lpstr>Priority &amp; Preemption </vt:lpstr>
      <vt:lpstr>Many Algorithms Exist</vt:lpstr>
      <vt:lpstr>Rate Monotonic (RM) Scheduling</vt:lpstr>
      <vt:lpstr>Rate Monotonic (RM) Scheduling</vt:lpstr>
      <vt:lpstr>Earliest Deadline First (EDF)</vt:lpstr>
      <vt:lpstr>Earliest Deadline First (EDF)</vt:lpstr>
      <vt:lpstr>EDF Versus Fixed priorities (RM)</vt:lpstr>
      <vt:lpstr>EDF Versus Fixed priorities (RM)</vt:lpstr>
      <vt:lpstr>Many Algorithms Exist</vt:lpstr>
      <vt:lpstr>PowerPoint Presentation</vt:lpstr>
      <vt:lpstr>Traditional scheduling in UNIX</vt:lpstr>
      <vt:lpstr>Scheduling in Windows 2000, XP, …</vt:lpstr>
      <vt:lpstr>Scheduling in Windows 2000, XP, …</vt:lpstr>
      <vt:lpstr>Scheduling in Windows 8/10 (…server 2008, 7)</vt:lpstr>
      <vt:lpstr>Scheduling in Windows 8/10 (…server 2008, 7)</vt:lpstr>
      <vt:lpstr>Scheduling in Linux</vt:lpstr>
      <vt:lpstr>Scheduling in Linux</vt:lpstr>
      <vt:lpstr>When to Invoke the Scheduler?</vt:lpstr>
      <vt:lpstr>Some complicating factors … </vt:lpstr>
      <vt:lpstr>Multicore</vt:lpstr>
      <vt:lpstr>Multicore: Effect of placement  (on Work Stealing)</vt:lpstr>
      <vt:lpstr>Future Chips: Something to think about!?</vt:lpstr>
      <vt:lpstr>New Chips: Something to think about!?</vt:lpstr>
      <vt:lpstr>Summary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</cp:lastModifiedBy>
  <cp:revision>1914</cp:revision>
  <cp:lastPrinted>2020-01-19T22:00:02Z</cp:lastPrinted>
  <dcterms:created xsi:type="dcterms:W3CDTF">2013-09-17T20:13:40Z</dcterms:created>
  <dcterms:modified xsi:type="dcterms:W3CDTF">2021-01-18T07:06:17Z</dcterms:modified>
</cp:coreProperties>
</file>