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1" r:id="rId1"/>
  </p:sldMasterIdLst>
  <p:notesMasterIdLst>
    <p:notesMasterId r:id="rId75"/>
  </p:notesMasterIdLst>
  <p:handoutMasterIdLst>
    <p:handoutMasterId r:id="rId76"/>
  </p:handoutMasterIdLst>
  <p:sldIdLst>
    <p:sldId id="433" r:id="rId2"/>
    <p:sldId id="480" r:id="rId3"/>
    <p:sldId id="434" r:id="rId4"/>
    <p:sldId id="435" r:id="rId5"/>
    <p:sldId id="436" r:id="rId6"/>
    <p:sldId id="474" r:id="rId7"/>
    <p:sldId id="475" r:id="rId8"/>
    <p:sldId id="437" r:id="rId9"/>
    <p:sldId id="438" r:id="rId10"/>
    <p:sldId id="441" r:id="rId11"/>
    <p:sldId id="442" r:id="rId12"/>
    <p:sldId id="476" r:id="rId13"/>
    <p:sldId id="443" r:id="rId14"/>
    <p:sldId id="439" r:id="rId15"/>
    <p:sldId id="440" r:id="rId16"/>
    <p:sldId id="444" r:id="rId17"/>
    <p:sldId id="445" r:id="rId18"/>
    <p:sldId id="512" r:id="rId19"/>
    <p:sldId id="484" r:id="rId20"/>
    <p:sldId id="447" r:id="rId21"/>
    <p:sldId id="448" r:id="rId22"/>
    <p:sldId id="449" r:id="rId23"/>
    <p:sldId id="450" r:id="rId24"/>
    <p:sldId id="451" r:id="rId25"/>
    <p:sldId id="452" r:id="rId26"/>
    <p:sldId id="481" r:id="rId27"/>
    <p:sldId id="454" r:id="rId28"/>
    <p:sldId id="455" r:id="rId29"/>
    <p:sldId id="456" r:id="rId30"/>
    <p:sldId id="457" r:id="rId31"/>
    <p:sldId id="458" r:id="rId32"/>
    <p:sldId id="459" r:id="rId33"/>
    <p:sldId id="460" r:id="rId34"/>
    <p:sldId id="461" r:id="rId35"/>
    <p:sldId id="483" r:id="rId36"/>
    <p:sldId id="491" r:id="rId37"/>
    <p:sldId id="492" r:id="rId38"/>
    <p:sldId id="493" r:id="rId39"/>
    <p:sldId id="494" r:id="rId40"/>
    <p:sldId id="513" r:id="rId41"/>
    <p:sldId id="515" r:id="rId42"/>
    <p:sldId id="514" r:id="rId43"/>
    <p:sldId id="495" r:id="rId44"/>
    <p:sldId id="496" r:id="rId45"/>
    <p:sldId id="497" r:id="rId46"/>
    <p:sldId id="498" r:id="rId47"/>
    <p:sldId id="499" r:id="rId48"/>
    <p:sldId id="500" r:id="rId49"/>
    <p:sldId id="477" r:id="rId50"/>
    <p:sldId id="478" r:id="rId51"/>
    <p:sldId id="462" r:id="rId52"/>
    <p:sldId id="463" r:id="rId53"/>
    <p:sldId id="464" r:id="rId54"/>
    <p:sldId id="465" r:id="rId55"/>
    <p:sldId id="485" r:id="rId56"/>
    <p:sldId id="486" r:id="rId57"/>
    <p:sldId id="487" r:id="rId58"/>
    <p:sldId id="488" r:id="rId59"/>
    <p:sldId id="489" r:id="rId60"/>
    <p:sldId id="490" r:id="rId61"/>
    <p:sldId id="472" r:id="rId62"/>
    <p:sldId id="482" r:id="rId63"/>
    <p:sldId id="501" r:id="rId64"/>
    <p:sldId id="510" r:id="rId65"/>
    <p:sldId id="511" r:id="rId66"/>
    <p:sldId id="504" r:id="rId67"/>
    <p:sldId id="503" r:id="rId68"/>
    <p:sldId id="505" r:id="rId69"/>
    <p:sldId id="506" r:id="rId70"/>
    <p:sldId id="507" r:id="rId71"/>
    <p:sldId id="508" r:id="rId72"/>
    <p:sldId id="509" r:id="rId73"/>
    <p:sldId id="473" r:id="rId74"/>
  </p:sldIdLst>
  <p:sldSz cx="9144000" cy="6858000" type="screen4x3"/>
  <p:notesSz cx="9131300" cy="6845300"/>
  <p:defaultTextStyle>
    <a:defPPr>
      <a:defRPr lang="en-US"/>
    </a:defPPr>
    <a:lvl1pPr algn="l" rtl="0" eaLnBrk="0" fontAlgn="base" hangingPunct="0">
      <a:spcBef>
        <a:spcPct val="0"/>
      </a:spcBef>
      <a:spcAft>
        <a:spcPct val="0"/>
      </a:spcAft>
      <a:defRPr sz="3200" b="1" kern="1200">
        <a:solidFill>
          <a:schemeClr val="tx1"/>
        </a:solidFill>
        <a:latin typeface="Tahoma" pitchFamily="34" charset="0"/>
        <a:ea typeface="+mn-ea"/>
        <a:cs typeface="+mn-cs"/>
      </a:defRPr>
    </a:lvl1pPr>
    <a:lvl2pPr marL="457200" algn="l" rtl="0" eaLnBrk="0" fontAlgn="base" hangingPunct="0">
      <a:spcBef>
        <a:spcPct val="0"/>
      </a:spcBef>
      <a:spcAft>
        <a:spcPct val="0"/>
      </a:spcAft>
      <a:defRPr sz="3200" b="1" kern="1200">
        <a:solidFill>
          <a:schemeClr val="tx1"/>
        </a:solidFill>
        <a:latin typeface="Tahoma" pitchFamily="34" charset="0"/>
        <a:ea typeface="+mn-ea"/>
        <a:cs typeface="+mn-cs"/>
      </a:defRPr>
    </a:lvl2pPr>
    <a:lvl3pPr marL="914400" algn="l" rtl="0" eaLnBrk="0" fontAlgn="base" hangingPunct="0">
      <a:spcBef>
        <a:spcPct val="0"/>
      </a:spcBef>
      <a:spcAft>
        <a:spcPct val="0"/>
      </a:spcAft>
      <a:defRPr sz="3200" b="1" kern="1200">
        <a:solidFill>
          <a:schemeClr val="tx1"/>
        </a:solidFill>
        <a:latin typeface="Tahoma" pitchFamily="34" charset="0"/>
        <a:ea typeface="+mn-ea"/>
        <a:cs typeface="+mn-cs"/>
      </a:defRPr>
    </a:lvl3pPr>
    <a:lvl4pPr marL="1371600" algn="l" rtl="0" eaLnBrk="0" fontAlgn="base" hangingPunct="0">
      <a:spcBef>
        <a:spcPct val="0"/>
      </a:spcBef>
      <a:spcAft>
        <a:spcPct val="0"/>
      </a:spcAft>
      <a:defRPr sz="3200" b="1" kern="1200">
        <a:solidFill>
          <a:schemeClr val="tx1"/>
        </a:solidFill>
        <a:latin typeface="Tahoma" pitchFamily="34" charset="0"/>
        <a:ea typeface="+mn-ea"/>
        <a:cs typeface="+mn-cs"/>
      </a:defRPr>
    </a:lvl4pPr>
    <a:lvl5pPr marL="1828800" algn="l" rtl="0" eaLnBrk="0" fontAlgn="base" hangingPunct="0">
      <a:spcBef>
        <a:spcPct val="0"/>
      </a:spcBef>
      <a:spcAft>
        <a:spcPct val="0"/>
      </a:spcAft>
      <a:defRPr sz="3200" b="1" kern="1200">
        <a:solidFill>
          <a:schemeClr val="tx1"/>
        </a:solidFill>
        <a:latin typeface="Tahoma" pitchFamily="34" charset="0"/>
        <a:ea typeface="+mn-ea"/>
        <a:cs typeface="+mn-cs"/>
      </a:defRPr>
    </a:lvl5pPr>
    <a:lvl6pPr marL="2286000" algn="l" defTabSz="914400" rtl="0" eaLnBrk="1" latinLnBrk="0" hangingPunct="1">
      <a:defRPr sz="3200" b="1" kern="1200">
        <a:solidFill>
          <a:schemeClr val="tx1"/>
        </a:solidFill>
        <a:latin typeface="Tahoma" pitchFamily="34" charset="0"/>
        <a:ea typeface="+mn-ea"/>
        <a:cs typeface="+mn-cs"/>
      </a:defRPr>
    </a:lvl6pPr>
    <a:lvl7pPr marL="2743200" algn="l" defTabSz="914400" rtl="0" eaLnBrk="1" latinLnBrk="0" hangingPunct="1">
      <a:defRPr sz="3200" b="1" kern="1200">
        <a:solidFill>
          <a:schemeClr val="tx1"/>
        </a:solidFill>
        <a:latin typeface="Tahoma" pitchFamily="34" charset="0"/>
        <a:ea typeface="+mn-ea"/>
        <a:cs typeface="+mn-cs"/>
      </a:defRPr>
    </a:lvl7pPr>
    <a:lvl8pPr marL="3200400" algn="l" defTabSz="914400" rtl="0" eaLnBrk="1" latinLnBrk="0" hangingPunct="1">
      <a:defRPr sz="3200" b="1" kern="1200">
        <a:solidFill>
          <a:schemeClr val="tx1"/>
        </a:solidFill>
        <a:latin typeface="Tahoma" pitchFamily="34" charset="0"/>
        <a:ea typeface="+mn-ea"/>
        <a:cs typeface="+mn-cs"/>
      </a:defRPr>
    </a:lvl8pPr>
    <a:lvl9pPr marL="3657600" algn="l" defTabSz="914400" rtl="0" eaLnBrk="1" latinLnBrk="0" hangingPunct="1">
      <a:defRPr sz="3200" b="1" kern="1200">
        <a:solidFill>
          <a:schemeClr val="tx1"/>
        </a:solidFill>
        <a:latin typeface="Tahom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clrMru>
    <a:srgbClr val="0501FF"/>
    <a:srgbClr val="C0C0C0"/>
    <a:srgbClr val="FF8000"/>
    <a:srgbClr val="CCECFF"/>
    <a:srgbClr val="66CCFF"/>
    <a:srgbClr val="DDDDDD"/>
    <a:srgbClr val="CC0000"/>
    <a:srgbClr val="FF9933"/>
    <a:srgbClr val="808080"/>
    <a:srgbClr val="2929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150" autoAdjust="0"/>
    <p:restoredTop sz="90546" autoAdjust="0"/>
  </p:normalViewPr>
  <p:slideViewPr>
    <p:cSldViewPr snapToGrid="0">
      <p:cViewPr varScale="1">
        <p:scale>
          <a:sx n="118" d="100"/>
          <a:sy n="118" d="100"/>
        </p:scale>
        <p:origin x="1856" y="200"/>
      </p:cViewPr>
      <p:guideLst>
        <p:guide orient="horz" pos="2160"/>
        <p:guide pos="2880"/>
      </p:guideLst>
    </p:cSldViewPr>
  </p:slideViewPr>
  <p:outlineViewPr>
    <p:cViewPr>
      <p:scale>
        <a:sx n="33" d="100"/>
        <a:sy n="33" d="100"/>
      </p:scale>
      <p:origin x="0" y="-50240"/>
    </p:cViewPr>
    <p:sldLst>
      <p:sld r:id="rId1" collapse="1"/>
      <p:sld r:id="rId2" collapse="1"/>
      <p:sld r:id="rId3" collapse="1"/>
      <p:sld r:id="rId4" collapse="1"/>
    </p:sldLst>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_rels/viewProps.xml.rels><?xml version="1.0" encoding="UTF-8" standalone="yes"?>
<Relationships xmlns="http://schemas.openxmlformats.org/package/2006/relationships"><Relationship Id="rId3" Type="http://schemas.openxmlformats.org/officeDocument/2006/relationships/slide" Target="slides/slide34.xml"/><Relationship Id="rId2" Type="http://schemas.openxmlformats.org/officeDocument/2006/relationships/slide" Target="slides/slide31.xml"/><Relationship Id="rId1" Type="http://schemas.openxmlformats.org/officeDocument/2006/relationships/slide" Target="slides/slide30.xml"/><Relationship Id="rId4" Type="http://schemas.openxmlformats.org/officeDocument/2006/relationships/slide" Target="slides/slide5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6738" name="Rectangle 2"/>
          <p:cNvSpPr>
            <a:spLocks noGrp="1" noChangeArrowheads="1"/>
          </p:cNvSpPr>
          <p:nvPr>
            <p:ph type="hdr" sz="quarter"/>
          </p:nvPr>
        </p:nvSpPr>
        <p:spPr bwMode="auto">
          <a:xfrm>
            <a:off x="1" y="1"/>
            <a:ext cx="3953650" cy="3415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053" tIns="46026" rIns="92053" bIns="46026" numCol="1" anchor="t" anchorCtr="0" compatLnSpc="1">
            <a:prstTxWarp prst="textNoShape">
              <a:avLst/>
            </a:prstTxWarp>
          </a:bodyPr>
          <a:lstStyle>
            <a:lvl1pPr defTabSz="920750" eaLnBrk="1" hangingPunct="1">
              <a:defRPr sz="1200" b="0">
                <a:latin typeface="Arial" charset="0"/>
              </a:defRPr>
            </a:lvl1pPr>
          </a:lstStyle>
          <a:p>
            <a:endParaRPr lang="en-US"/>
          </a:p>
        </p:txBody>
      </p:sp>
      <p:sp>
        <p:nvSpPr>
          <p:cNvPr id="116739" name="Rectangle 3"/>
          <p:cNvSpPr>
            <a:spLocks noGrp="1" noChangeArrowheads="1"/>
          </p:cNvSpPr>
          <p:nvPr>
            <p:ph type="dt" sz="quarter" idx="1"/>
          </p:nvPr>
        </p:nvSpPr>
        <p:spPr bwMode="auto">
          <a:xfrm>
            <a:off x="5175534" y="1"/>
            <a:ext cx="3953650" cy="3415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053" tIns="46026" rIns="92053" bIns="46026" numCol="1" anchor="t" anchorCtr="0" compatLnSpc="1">
            <a:prstTxWarp prst="textNoShape">
              <a:avLst/>
            </a:prstTxWarp>
          </a:bodyPr>
          <a:lstStyle>
            <a:lvl1pPr algn="r" defTabSz="920750" eaLnBrk="1" hangingPunct="1">
              <a:defRPr sz="1200" b="0">
                <a:latin typeface="Arial" charset="0"/>
              </a:defRPr>
            </a:lvl1pPr>
          </a:lstStyle>
          <a:p>
            <a:endParaRPr lang="en-US"/>
          </a:p>
        </p:txBody>
      </p:sp>
      <p:sp>
        <p:nvSpPr>
          <p:cNvPr id="116740" name="Rectangle 4"/>
          <p:cNvSpPr>
            <a:spLocks noGrp="1" noChangeArrowheads="1"/>
          </p:cNvSpPr>
          <p:nvPr>
            <p:ph type="ftr" sz="quarter" idx="2"/>
          </p:nvPr>
        </p:nvSpPr>
        <p:spPr bwMode="auto">
          <a:xfrm>
            <a:off x="1" y="6502560"/>
            <a:ext cx="3953650" cy="3415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053" tIns="46026" rIns="92053" bIns="46026" numCol="1" anchor="b" anchorCtr="0" compatLnSpc="1">
            <a:prstTxWarp prst="textNoShape">
              <a:avLst/>
            </a:prstTxWarp>
          </a:bodyPr>
          <a:lstStyle>
            <a:lvl1pPr defTabSz="920750" eaLnBrk="1" hangingPunct="1">
              <a:defRPr sz="1200" b="0">
                <a:latin typeface="Arial" charset="0"/>
              </a:defRPr>
            </a:lvl1pPr>
          </a:lstStyle>
          <a:p>
            <a:endParaRPr lang="en-US"/>
          </a:p>
        </p:txBody>
      </p:sp>
      <p:sp>
        <p:nvSpPr>
          <p:cNvPr id="116741" name="Rectangle 5"/>
          <p:cNvSpPr>
            <a:spLocks noGrp="1" noChangeArrowheads="1"/>
          </p:cNvSpPr>
          <p:nvPr>
            <p:ph type="sldNum" sz="quarter" idx="3"/>
          </p:nvPr>
        </p:nvSpPr>
        <p:spPr bwMode="auto">
          <a:xfrm>
            <a:off x="5175534" y="6502560"/>
            <a:ext cx="3953650" cy="3415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053" tIns="46026" rIns="92053" bIns="46026" numCol="1" anchor="b" anchorCtr="0" compatLnSpc="1">
            <a:prstTxWarp prst="textNoShape">
              <a:avLst/>
            </a:prstTxWarp>
          </a:bodyPr>
          <a:lstStyle>
            <a:lvl1pPr algn="r" defTabSz="920750" eaLnBrk="1" hangingPunct="1">
              <a:defRPr sz="1200" b="0">
                <a:latin typeface="Arial" charset="0"/>
              </a:defRPr>
            </a:lvl1pPr>
          </a:lstStyle>
          <a:p>
            <a:fld id="{95D30F24-E22E-4D3D-91F1-0077E1A62F85}" type="slidenum">
              <a:rPr lang="en-US"/>
              <a:pPr/>
              <a:t>‹#›</a:t>
            </a:fld>
            <a:endParaRPr lang="en-US"/>
          </a:p>
        </p:txBody>
      </p:sp>
    </p:spTree>
    <p:extLst>
      <p:ext uri="{BB962C8B-B14F-4D97-AF65-F5344CB8AC3E}">
        <p14:creationId xmlns:p14="http://schemas.microsoft.com/office/powerpoint/2010/main" val="422938556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7762" name="Rectangle 2"/>
          <p:cNvSpPr>
            <a:spLocks noGrp="1" noChangeArrowheads="1"/>
          </p:cNvSpPr>
          <p:nvPr>
            <p:ph type="hdr" sz="quarter"/>
          </p:nvPr>
        </p:nvSpPr>
        <p:spPr bwMode="auto">
          <a:xfrm>
            <a:off x="1" y="1"/>
            <a:ext cx="3953650" cy="3415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053" tIns="46026" rIns="92053" bIns="46026" numCol="1" anchor="t" anchorCtr="0" compatLnSpc="1">
            <a:prstTxWarp prst="textNoShape">
              <a:avLst/>
            </a:prstTxWarp>
          </a:bodyPr>
          <a:lstStyle>
            <a:lvl1pPr defTabSz="920750" eaLnBrk="1" hangingPunct="1">
              <a:defRPr sz="1200" b="0">
                <a:latin typeface="Arial" charset="0"/>
              </a:defRPr>
            </a:lvl1pPr>
          </a:lstStyle>
          <a:p>
            <a:endParaRPr lang="en-US"/>
          </a:p>
        </p:txBody>
      </p:sp>
      <p:sp>
        <p:nvSpPr>
          <p:cNvPr id="117763" name="Rectangle 3"/>
          <p:cNvSpPr>
            <a:spLocks noGrp="1" noChangeArrowheads="1"/>
          </p:cNvSpPr>
          <p:nvPr>
            <p:ph type="dt" idx="1"/>
          </p:nvPr>
        </p:nvSpPr>
        <p:spPr bwMode="auto">
          <a:xfrm>
            <a:off x="5175534" y="1"/>
            <a:ext cx="3953650" cy="3415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053" tIns="46026" rIns="92053" bIns="46026" numCol="1" anchor="t" anchorCtr="0" compatLnSpc="1">
            <a:prstTxWarp prst="textNoShape">
              <a:avLst/>
            </a:prstTxWarp>
          </a:bodyPr>
          <a:lstStyle>
            <a:lvl1pPr algn="r" defTabSz="920750" eaLnBrk="1" hangingPunct="1">
              <a:defRPr sz="1200" b="0">
                <a:latin typeface="Arial" charset="0"/>
              </a:defRPr>
            </a:lvl1pPr>
          </a:lstStyle>
          <a:p>
            <a:endParaRPr lang="en-US"/>
          </a:p>
        </p:txBody>
      </p:sp>
      <p:sp>
        <p:nvSpPr>
          <p:cNvPr id="117764" name="Rectangle 4"/>
          <p:cNvSpPr>
            <a:spLocks noGrp="1" noRot="1" noChangeAspect="1" noChangeArrowheads="1" noTextEdit="1"/>
          </p:cNvSpPr>
          <p:nvPr>
            <p:ph type="sldImg" idx="2"/>
          </p:nvPr>
        </p:nvSpPr>
        <p:spPr bwMode="auto">
          <a:xfrm>
            <a:off x="2854325" y="514350"/>
            <a:ext cx="3422650" cy="2566988"/>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117765" name="Rectangle 5"/>
          <p:cNvSpPr>
            <a:spLocks noGrp="1" noChangeArrowheads="1"/>
          </p:cNvSpPr>
          <p:nvPr>
            <p:ph type="body" sz="quarter" idx="3"/>
          </p:nvPr>
        </p:nvSpPr>
        <p:spPr bwMode="auto">
          <a:xfrm>
            <a:off x="912708" y="3251279"/>
            <a:ext cx="7305887" cy="307990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053" tIns="46026" rIns="92053" bIns="46026"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7766" name="Rectangle 6"/>
          <p:cNvSpPr>
            <a:spLocks noGrp="1" noChangeArrowheads="1"/>
          </p:cNvSpPr>
          <p:nvPr>
            <p:ph type="ftr" sz="quarter" idx="4"/>
          </p:nvPr>
        </p:nvSpPr>
        <p:spPr bwMode="auto">
          <a:xfrm>
            <a:off x="1" y="6502560"/>
            <a:ext cx="3953650" cy="3415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053" tIns="46026" rIns="92053" bIns="46026" numCol="1" anchor="b" anchorCtr="0" compatLnSpc="1">
            <a:prstTxWarp prst="textNoShape">
              <a:avLst/>
            </a:prstTxWarp>
          </a:bodyPr>
          <a:lstStyle>
            <a:lvl1pPr defTabSz="920750" eaLnBrk="1" hangingPunct="1">
              <a:defRPr sz="1200" b="0">
                <a:latin typeface="Arial" charset="0"/>
              </a:defRPr>
            </a:lvl1pPr>
          </a:lstStyle>
          <a:p>
            <a:endParaRPr lang="en-US"/>
          </a:p>
        </p:txBody>
      </p:sp>
      <p:sp>
        <p:nvSpPr>
          <p:cNvPr id="117767" name="Rectangle 7"/>
          <p:cNvSpPr>
            <a:spLocks noGrp="1" noChangeArrowheads="1"/>
          </p:cNvSpPr>
          <p:nvPr>
            <p:ph type="sldNum" sz="quarter" idx="5"/>
          </p:nvPr>
        </p:nvSpPr>
        <p:spPr bwMode="auto">
          <a:xfrm>
            <a:off x="5175534" y="6502560"/>
            <a:ext cx="3953650" cy="3415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2053" tIns="46026" rIns="92053" bIns="46026" numCol="1" anchor="b" anchorCtr="0" compatLnSpc="1">
            <a:prstTxWarp prst="textNoShape">
              <a:avLst/>
            </a:prstTxWarp>
          </a:bodyPr>
          <a:lstStyle>
            <a:lvl1pPr algn="r" defTabSz="920750" eaLnBrk="1" hangingPunct="1">
              <a:defRPr sz="1200" b="0">
                <a:latin typeface="Arial" charset="0"/>
              </a:defRPr>
            </a:lvl1pPr>
          </a:lstStyle>
          <a:p>
            <a:fld id="{5AD12FFC-8279-4E50-A902-2AC41CEFF5CF}" type="slidenum">
              <a:rPr lang="en-US"/>
              <a:pPr/>
              <a:t>‹#›</a:t>
            </a:fld>
            <a:endParaRPr lang="en-US"/>
          </a:p>
        </p:txBody>
      </p:sp>
    </p:spTree>
    <p:extLst>
      <p:ext uri="{BB962C8B-B14F-4D97-AF65-F5344CB8AC3E}">
        <p14:creationId xmlns:p14="http://schemas.microsoft.com/office/powerpoint/2010/main" val="350286211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C0064E5-EF63-4806-8A28-F1B17AF9AF21}" type="slidenum">
              <a:rPr lang="en-US"/>
              <a:pPr/>
              <a:t>1</a:t>
            </a:fld>
            <a:endParaRPr lang="en-US"/>
          </a:p>
        </p:txBody>
      </p:sp>
      <p:sp>
        <p:nvSpPr>
          <p:cNvPr id="1161218" name="Rectangle 2"/>
          <p:cNvSpPr>
            <a:spLocks noGrp="1" noRot="1" noChangeAspect="1" noChangeArrowheads="1" noTextEdit="1"/>
          </p:cNvSpPr>
          <p:nvPr>
            <p:ph type="sldImg"/>
          </p:nvPr>
        </p:nvSpPr>
        <p:spPr>
          <a:xfrm>
            <a:off x="2854325" y="514350"/>
            <a:ext cx="3422650" cy="2566988"/>
          </a:xfrm>
          <a:ln/>
        </p:spPr>
      </p:sp>
      <p:sp>
        <p:nvSpPr>
          <p:cNvPr id="1161219" name="Rectangle 3"/>
          <p:cNvSpPr>
            <a:spLocks noGrp="1" noChangeArrowheads="1"/>
          </p:cNvSpPr>
          <p:nvPr>
            <p:ph type="body" idx="1"/>
          </p:nvPr>
        </p:nvSpPr>
        <p:spPr/>
        <p:txBody>
          <a:bodyPr/>
          <a:lstStyle/>
          <a:p>
            <a:endParaRPr lang="nb-NO"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2</a:t>
            </a:fld>
            <a:endParaRPr lang="en-US"/>
          </a:p>
        </p:txBody>
      </p:sp>
    </p:spTree>
    <p:extLst>
      <p:ext uri="{BB962C8B-B14F-4D97-AF65-F5344CB8AC3E}">
        <p14:creationId xmlns:p14="http://schemas.microsoft.com/office/powerpoint/2010/main" val="10322324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7F0745-5E9B-4781-8166-539673BE6B6D}" type="slidenum">
              <a:rPr lang="en-US"/>
              <a:pPr/>
              <a:t>3</a:t>
            </a:fld>
            <a:endParaRPr lang="en-US"/>
          </a:p>
        </p:txBody>
      </p:sp>
      <p:sp>
        <p:nvSpPr>
          <p:cNvPr id="1163266" name="Rectangle 2"/>
          <p:cNvSpPr>
            <a:spLocks noGrp="1" noRot="1" noChangeAspect="1" noChangeArrowheads="1" noTextEdit="1"/>
          </p:cNvSpPr>
          <p:nvPr>
            <p:ph type="sldImg"/>
          </p:nvPr>
        </p:nvSpPr>
        <p:spPr>
          <a:xfrm>
            <a:off x="2854325" y="514350"/>
            <a:ext cx="3422650" cy="2566988"/>
          </a:xfrm>
          <a:ln/>
        </p:spPr>
      </p:sp>
      <p:sp>
        <p:nvSpPr>
          <p:cNvPr id="1163267" name="Rectangle 3"/>
          <p:cNvSpPr>
            <a:spLocks noGrp="1" noChangeArrowheads="1"/>
          </p:cNvSpPr>
          <p:nvPr>
            <p:ph type="body" idx="1"/>
          </p:nvPr>
        </p:nvSpPr>
        <p:spPr/>
        <p:txBody>
          <a:bodyPr/>
          <a:lstStyle/>
          <a:p>
            <a:endParaRPr lang="nb-NO"/>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4</a:t>
            </a:fld>
            <a:endParaRPr lang="en-US"/>
          </a:p>
        </p:txBody>
      </p:sp>
    </p:spTree>
    <p:extLst>
      <p:ext uri="{BB962C8B-B14F-4D97-AF65-F5344CB8AC3E}">
        <p14:creationId xmlns:p14="http://schemas.microsoft.com/office/powerpoint/2010/main" val="42732205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B605E8-B45E-4552-9F0E-E038FB021BFD}" type="slidenum">
              <a:rPr lang="en-US"/>
              <a:pPr/>
              <a:t>5</a:t>
            </a:fld>
            <a:endParaRPr lang="en-US"/>
          </a:p>
        </p:txBody>
      </p:sp>
      <p:sp>
        <p:nvSpPr>
          <p:cNvPr id="1166338" name="Rectangle 2"/>
          <p:cNvSpPr>
            <a:spLocks noGrp="1" noRot="1" noChangeAspect="1" noChangeArrowheads="1" noTextEdit="1"/>
          </p:cNvSpPr>
          <p:nvPr>
            <p:ph type="sldImg"/>
          </p:nvPr>
        </p:nvSpPr>
        <p:spPr>
          <a:xfrm>
            <a:off x="2854325" y="514350"/>
            <a:ext cx="3422650" cy="2566988"/>
          </a:xfrm>
          <a:ln/>
        </p:spPr>
      </p:sp>
      <p:sp>
        <p:nvSpPr>
          <p:cNvPr id="1166339" name="Rectangle 3"/>
          <p:cNvSpPr>
            <a:spLocks noGrp="1" noChangeArrowheads="1"/>
          </p:cNvSpPr>
          <p:nvPr>
            <p:ph type="body" idx="1"/>
          </p:nvPr>
        </p:nvSpPr>
        <p:spPr/>
        <p:txBody>
          <a:bodyPr/>
          <a:lstStyle/>
          <a:p>
            <a:endParaRPr lang="en-US" dirty="0"/>
          </a:p>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C39A6A-402E-4BD0-9A89-630AFF852CD2}" type="slidenum">
              <a:rPr lang="en-US"/>
              <a:pPr/>
              <a:t>6</a:t>
            </a:fld>
            <a:endParaRPr lang="en-US"/>
          </a:p>
        </p:txBody>
      </p:sp>
      <p:sp>
        <p:nvSpPr>
          <p:cNvPr id="1209346" name="Rectangle 2"/>
          <p:cNvSpPr>
            <a:spLocks noGrp="1" noRot="1" noChangeAspect="1" noChangeArrowheads="1" noTextEdit="1"/>
          </p:cNvSpPr>
          <p:nvPr>
            <p:ph type="sldImg"/>
          </p:nvPr>
        </p:nvSpPr>
        <p:spPr>
          <a:xfrm>
            <a:off x="2854325" y="514350"/>
            <a:ext cx="3422650" cy="2566988"/>
          </a:xfrm>
          <a:ln/>
        </p:spPr>
      </p:sp>
      <p:sp>
        <p:nvSpPr>
          <p:cNvPr id="1209347" name="Rectangle 3"/>
          <p:cNvSpPr>
            <a:spLocks noGrp="1" noChangeArrowheads="1"/>
          </p:cNvSpPr>
          <p:nvPr>
            <p:ph type="body" idx="1"/>
          </p:nvPr>
        </p:nvSpPr>
        <p:spPr/>
        <p:txBody>
          <a:bodyPr/>
          <a:lstStyle/>
          <a:p>
            <a:r>
              <a:rPr lang="en-US" dirty="0"/>
              <a:t>CPU / 0.5 ns  -- desk</a:t>
            </a:r>
          </a:p>
          <a:p>
            <a:r>
              <a:rPr lang="en-US" dirty="0"/>
              <a:t>Cache / 1 ns  -- shelf above (1 second)</a:t>
            </a:r>
          </a:p>
          <a:p>
            <a:r>
              <a:rPr lang="en-US" dirty="0"/>
              <a:t>Memory / 50 ns – library one floor up (1.5 minutes), if you really run</a:t>
            </a:r>
          </a:p>
          <a:p>
            <a:r>
              <a:rPr lang="en-US" dirty="0"/>
              <a:t>Disk / 5 ms – US, NASA, Moon (3.5 </a:t>
            </a:r>
            <a:r>
              <a:rPr lang="en-US" dirty="0" err="1"/>
              <a:t>mnds</a:t>
            </a:r>
            <a:r>
              <a:rPr lang="en-US" dirty="0"/>
              <a:t>)</a:t>
            </a:r>
          </a:p>
          <a:p>
            <a:endParaRPr lang="en-US"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a:t>Sony announced in 2014 that they had developed a tape storage technology with the highest reported magnetic tape data density, 148 </a:t>
            </a:r>
            <a:r>
              <a:rPr lang="en-US" dirty="0" err="1"/>
              <a:t>Gbit</a:t>
            </a:r>
            <a:r>
              <a:rPr lang="en-US" dirty="0"/>
              <a:t>/in² (23 </a:t>
            </a:r>
            <a:r>
              <a:rPr lang="en-US" dirty="0" err="1"/>
              <a:t>Gbit</a:t>
            </a:r>
            <a:r>
              <a:rPr lang="en-US" dirty="0"/>
              <a:t>/cm²), potentially allowing tape capacity of 185 TB</a:t>
            </a:r>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a:sym typeface="Wingdings"/>
              </a:rPr>
              <a:t> </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C39A6A-402E-4BD0-9A89-630AFF852CD2}" type="slidenum">
              <a:rPr lang="en-US"/>
              <a:pPr/>
              <a:t>7</a:t>
            </a:fld>
            <a:endParaRPr lang="en-US"/>
          </a:p>
        </p:txBody>
      </p:sp>
      <p:sp>
        <p:nvSpPr>
          <p:cNvPr id="1209346" name="Rectangle 2"/>
          <p:cNvSpPr>
            <a:spLocks noGrp="1" noRot="1" noChangeAspect="1" noChangeArrowheads="1" noTextEdit="1"/>
          </p:cNvSpPr>
          <p:nvPr>
            <p:ph type="sldImg"/>
          </p:nvPr>
        </p:nvSpPr>
        <p:spPr>
          <a:xfrm>
            <a:off x="2854325" y="514350"/>
            <a:ext cx="3422650" cy="2566988"/>
          </a:xfrm>
          <a:ln/>
        </p:spPr>
      </p:sp>
      <p:sp>
        <p:nvSpPr>
          <p:cNvPr id="1209347" name="Rectangle 3"/>
          <p:cNvSpPr>
            <a:spLocks noGrp="1" noChangeArrowheads="1"/>
          </p:cNvSpPr>
          <p:nvPr>
            <p:ph type="body" idx="1"/>
          </p:nvPr>
        </p:nvSpPr>
        <p:spPr/>
        <p:txBody>
          <a:bodyPr/>
          <a:lstStyle/>
          <a:p>
            <a:r>
              <a:rPr lang="en-US" dirty="0"/>
              <a:t>CPU / 0.5 ns  -- desk</a:t>
            </a:r>
          </a:p>
          <a:p>
            <a:r>
              <a:rPr lang="en-US" dirty="0"/>
              <a:t>Cache / 1 ns  -- shelf above (1 second)</a:t>
            </a:r>
          </a:p>
          <a:p>
            <a:r>
              <a:rPr lang="en-US" dirty="0"/>
              <a:t>Memory / 50 ns – library one floor up (1.5 minutes), if you really run</a:t>
            </a:r>
          </a:p>
          <a:p>
            <a:r>
              <a:rPr lang="en-US" dirty="0"/>
              <a:t>Disk / 5 ms – US, NASA, Moon (3.5 </a:t>
            </a:r>
            <a:r>
              <a:rPr lang="en-US" dirty="0" err="1"/>
              <a:t>mnds</a:t>
            </a:r>
            <a:r>
              <a:rPr lang="en-US" dirty="0"/>
              <a:t>)</a:t>
            </a:r>
          </a:p>
          <a:p>
            <a:endParaRPr lang="en-US" dirty="0"/>
          </a:p>
          <a:p>
            <a:r>
              <a:rPr lang="en-US" dirty="0"/>
              <a:t>Tapes / seconds++ -- 100s of years </a:t>
            </a:r>
          </a:p>
          <a:p>
            <a:r>
              <a:rPr lang="en-US" dirty="0" err="1"/>
              <a:t>exabyte</a:t>
            </a:r>
            <a:r>
              <a:rPr lang="en-US" baseline="0" dirty="0"/>
              <a:t> 10**18  (GIGA **9, </a:t>
            </a:r>
            <a:r>
              <a:rPr lang="en-US" baseline="0" dirty="0" err="1"/>
              <a:t>Tera</a:t>
            </a:r>
            <a:r>
              <a:rPr lang="en-US" baseline="0" dirty="0"/>
              <a:t> **12, </a:t>
            </a:r>
            <a:r>
              <a:rPr lang="en-US" baseline="0" dirty="0" err="1"/>
              <a:t>Peta</a:t>
            </a:r>
            <a:r>
              <a:rPr lang="en-US" baseline="0" dirty="0"/>
              <a:t> **15, EXA **18)</a:t>
            </a:r>
          </a:p>
          <a:p>
            <a:endParaRPr lang="en-US" baseline="0"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baseline="0" dirty="0"/>
              <a:t>Per tape: Sony 2014 : </a:t>
            </a:r>
            <a:r>
              <a:rPr lang="en-US" dirty="0"/>
              <a:t>185 TB</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ED549CA-006A-4B41-B70E-C1140F08F043}" type="slidenum">
              <a:rPr lang="en-US"/>
              <a:pPr/>
              <a:t>8</a:t>
            </a:fld>
            <a:endParaRPr lang="en-US"/>
          </a:p>
        </p:txBody>
      </p:sp>
      <p:sp>
        <p:nvSpPr>
          <p:cNvPr id="1168386" name="Rectangle 2"/>
          <p:cNvSpPr>
            <a:spLocks noGrp="1" noRot="1" noChangeAspect="1" noChangeArrowheads="1" noTextEdit="1"/>
          </p:cNvSpPr>
          <p:nvPr>
            <p:ph type="sldImg"/>
          </p:nvPr>
        </p:nvSpPr>
        <p:spPr>
          <a:xfrm>
            <a:off x="2854325" y="514350"/>
            <a:ext cx="3422650" cy="2566988"/>
          </a:xfrm>
          <a:ln/>
        </p:spPr>
      </p:sp>
      <p:sp>
        <p:nvSpPr>
          <p:cNvPr id="1168387" name="Rectangle 3"/>
          <p:cNvSpPr>
            <a:spLocks noGrp="1" noChangeArrowheads="1"/>
          </p:cNvSpPr>
          <p:nvPr>
            <p:ph type="body" idx="1"/>
          </p:nvPr>
        </p:nvSpPr>
        <p:spPr/>
        <p:txBody>
          <a:bodyPr/>
          <a:lstStyle/>
          <a:p>
            <a:endParaRPr lang="nb-NO"/>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BB6B57-CB35-470D-A8A4-240CBA90AEB8}" type="slidenum">
              <a:rPr lang="en-US"/>
              <a:pPr/>
              <a:t>9</a:t>
            </a:fld>
            <a:endParaRPr lang="en-US"/>
          </a:p>
        </p:txBody>
      </p:sp>
      <p:sp>
        <p:nvSpPr>
          <p:cNvPr id="1170434" name="Rectangle 2"/>
          <p:cNvSpPr>
            <a:spLocks noGrp="1" noRot="1" noChangeAspect="1" noChangeArrowheads="1" noTextEdit="1"/>
          </p:cNvSpPr>
          <p:nvPr>
            <p:ph type="sldImg"/>
          </p:nvPr>
        </p:nvSpPr>
        <p:spPr>
          <a:xfrm>
            <a:off x="2854325" y="514350"/>
            <a:ext cx="3422650" cy="2566988"/>
          </a:xfrm>
          <a:ln/>
        </p:spPr>
      </p:sp>
      <p:sp>
        <p:nvSpPr>
          <p:cNvPr id="1170435" name="Rectangle 3"/>
          <p:cNvSpPr>
            <a:spLocks noGrp="1" noChangeArrowheads="1"/>
          </p:cNvSpPr>
          <p:nvPr>
            <p:ph type="body" idx="1"/>
          </p:nvPr>
        </p:nvSpPr>
        <p:spPr/>
        <p:txBody>
          <a:bodyPr/>
          <a:lstStyle/>
          <a:p>
            <a:endParaRPr lang="nb-NO"/>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10</a:t>
            </a:fld>
            <a:endParaRPr lang="en-US"/>
          </a:p>
        </p:txBody>
      </p:sp>
    </p:spTree>
    <p:extLst>
      <p:ext uri="{BB962C8B-B14F-4D97-AF65-F5344CB8AC3E}">
        <p14:creationId xmlns:p14="http://schemas.microsoft.com/office/powerpoint/2010/main" val="5361042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r>
              <a:rPr lang="en-GB" sz="1200" b="0" i="0" u="none" strike="noStrike" kern="1200" dirty="0">
                <a:solidFill>
                  <a:schemeClr val="tx1"/>
                </a:solidFill>
                <a:effectLst/>
                <a:latin typeface="Arial" charset="0"/>
                <a:ea typeface="+mn-ea"/>
                <a:cs typeface="+mn-cs"/>
              </a:rPr>
              <a:t>The </a:t>
            </a:r>
            <a:r>
              <a:rPr lang="en-GB" sz="1200" b="0" i="1" u="none" strike="noStrike" kern="1200" dirty="0">
                <a:solidFill>
                  <a:schemeClr val="tx1"/>
                </a:solidFill>
                <a:effectLst/>
                <a:latin typeface="Arial" charset="0"/>
                <a:ea typeface="+mn-ea"/>
                <a:cs typeface="+mn-cs"/>
              </a:rPr>
              <a:t>.data</a:t>
            </a:r>
            <a:r>
              <a:rPr lang="en-GB" sz="1200" b="0" i="0" u="none" strike="noStrike" kern="1200" dirty="0">
                <a:solidFill>
                  <a:schemeClr val="tx1"/>
                </a:solidFill>
                <a:effectLst/>
                <a:latin typeface="Arial" charset="0"/>
                <a:ea typeface="+mn-ea"/>
                <a:cs typeface="+mn-cs"/>
              </a:rPr>
              <a:t> segment contains any global or static variables which have a pre-defined value and can be modified. That is any variables that are not defined within a function (and thus can be accessed from anywhere) or are defined in a function but are defined as </a:t>
            </a:r>
            <a:r>
              <a:rPr lang="en-GB" sz="1200" b="0" i="1" u="none" strike="noStrike" kern="1200" dirty="0">
                <a:solidFill>
                  <a:schemeClr val="tx1"/>
                </a:solidFill>
                <a:effectLst/>
                <a:latin typeface="Arial" charset="0"/>
                <a:ea typeface="+mn-ea"/>
                <a:cs typeface="+mn-cs"/>
              </a:rPr>
              <a:t>static</a:t>
            </a:r>
            <a:r>
              <a:rPr lang="en-GB" sz="1200" b="0" i="0" u="none" strike="noStrike" kern="1200" dirty="0">
                <a:solidFill>
                  <a:schemeClr val="tx1"/>
                </a:solidFill>
                <a:effectLst/>
                <a:latin typeface="Arial" charset="0"/>
                <a:ea typeface="+mn-ea"/>
                <a:cs typeface="+mn-cs"/>
              </a:rPr>
              <a:t> so they retain their address across subsequent calls.</a:t>
            </a:r>
          </a:p>
          <a:p>
            <a:endParaRPr lang="en-US" dirty="0"/>
          </a:p>
          <a:p>
            <a:r>
              <a:rPr lang="en-US" dirty="0"/>
              <a:t>The BSS segment, also known as uninitialized data, is usually adjacent to the data segment. The BSS segment contains all global variables and static variables that are initialized to zero or do not have explicit initialization in source code.</a:t>
            </a:r>
          </a:p>
          <a:p>
            <a:endParaRPr lang="en-US" dirty="0"/>
          </a:p>
          <a:p>
            <a:pPr marL="0" marR="0" indent="0" algn="l" defTabSz="914400" rtl="0" eaLnBrk="1" fontAlgn="base" latinLnBrk="0" hangingPunct="1">
              <a:lnSpc>
                <a:spcPct val="100000"/>
              </a:lnSpc>
              <a:spcBef>
                <a:spcPct val="30000"/>
              </a:spcBef>
              <a:spcAft>
                <a:spcPct val="0"/>
              </a:spcAft>
              <a:buClrTx/>
              <a:buSzTx/>
              <a:buFontTx/>
              <a:buNone/>
              <a:tabLst/>
              <a:defRPr/>
            </a:pPr>
            <a:r>
              <a:rPr lang="en-US" dirty="0"/>
              <a:t>The heap area commonly begins at the end of the .</a:t>
            </a:r>
            <a:r>
              <a:rPr lang="en-US" dirty="0" err="1"/>
              <a:t>bss</a:t>
            </a:r>
            <a:r>
              <a:rPr lang="en-US" dirty="0"/>
              <a:t> and .data segments and grows to larger addresses from there. The heap area is managed by malloc, </a:t>
            </a:r>
            <a:r>
              <a:rPr lang="en-US" dirty="0" err="1"/>
              <a:t>calloc</a:t>
            </a:r>
            <a:r>
              <a:rPr lang="en-US" dirty="0"/>
              <a:t>, </a:t>
            </a:r>
            <a:r>
              <a:rPr lang="en-US" dirty="0" err="1"/>
              <a:t>realloc</a:t>
            </a:r>
            <a:r>
              <a:rPr lang="en-US" dirty="0"/>
              <a:t>, and free.</a:t>
            </a:r>
          </a:p>
          <a:p>
            <a:endParaRPr lang="en-US" dirty="0"/>
          </a:p>
          <a:p>
            <a:r>
              <a:rPr lang="en-US" dirty="0"/>
              <a:t>https://</a:t>
            </a:r>
            <a:r>
              <a:rPr lang="en-US" dirty="0" err="1"/>
              <a:t>en.wikipedia.org</a:t>
            </a:r>
            <a:r>
              <a:rPr lang="en-US" dirty="0"/>
              <a:t>/wiki/</a:t>
            </a:r>
            <a:r>
              <a:rPr lang="en-US" dirty="0" err="1"/>
              <a:t>Data_segment</a:t>
            </a:r>
            <a:endParaRPr lang="en-US" dirty="0"/>
          </a:p>
        </p:txBody>
      </p:sp>
      <p:sp>
        <p:nvSpPr>
          <p:cNvPr id="4" name="Slide Number Placeholder 3"/>
          <p:cNvSpPr>
            <a:spLocks noGrp="1"/>
          </p:cNvSpPr>
          <p:nvPr>
            <p:ph type="sldNum" sz="quarter" idx="10"/>
          </p:nvPr>
        </p:nvSpPr>
        <p:spPr/>
        <p:txBody>
          <a:bodyPr/>
          <a:lstStyle/>
          <a:p>
            <a:fld id="{5AD12FFC-8279-4E50-A902-2AC41CEFF5CF}" type="slidenum">
              <a:rPr lang="en-US" smtClean="0"/>
              <a:pPr/>
              <a:t>11</a:t>
            </a:fld>
            <a:endParaRPr lang="en-US"/>
          </a:p>
        </p:txBody>
      </p:sp>
    </p:spTree>
    <p:extLst>
      <p:ext uri="{BB962C8B-B14F-4D97-AF65-F5344CB8AC3E}">
        <p14:creationId xmlns:p14="http://schemas.microsoft.com/office/powerpoint/2010/main" val="164239705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r>
              <a:rPr lang="en-US" dirty="0"/>
              <a:t>resident routines </a:t>
            </a:r>
            <a:r>
              <a:rPr lang="mr-IN" dirty="0"/>
              <a:t>–</a:t>
            </a:r>
            <a:r>
              <a:rPr lang="en-US" dirty="0"/>
              <a:t> always</a:t>
            </a:r>
            <a:r>
              <a:rPr lang="en-US" baseline="0" dirty="0"/>
              <a:t> in MEMORY, can run directly</a:t>
            </a:r>
            <a:endParaRPr lang="en-US" dirty="0"/>
          </a:p>
          <a:p>
            <a:endParaRPr lang="en-US" dirty="0"/>
          </a:p>
          <a:p>
            <a:r>
              <a:rPr lang="en-US" dirty="0"/>
              <a:t>transient routines </a:t>
            </a:r>
            <a:r>
              <a:rPr lang="mr-IN" dirty="0"/>
              <a:t>–</a:t>
            </a:r>
            <a:r>
              <a:rPr lang="en-US" dirty="0"/>
              <a:t> fetched into memory WHEN NEEDED</a:t>
            </a:r>
          </a:p>
        </p:txBody>
      </p:sp>
      <p:sp>
        <p:nvSpPr>
          <p:cNvPr id="4" name="Slide Number Placeholder 3"/>
          <p:cNvSpPr>
            <a:spLocks noGrp="1"/>
          </p:cNvSpPr>
          <p:nvPr>
            <p:ph type="sldNum" sz="quarter" idx="10"/>
          </p:nvPr>
        </p:nvSpPr>
        <p:spPr/>
        <p:txBody>
          <a:bodyPr/>
          <a:lstStyle/>
          <a:p>
            <a:fld id="{5AD12FFC-8279-4E50-A902-2AC41CEFF5CF}" type="slidenum">
              <a:rPr lang="en-US" smtClean="0"/>
              <a:pPr/>
              <a:t>13</a:t>
            </a:fld>
            <a:endParaRPr lang="en-US"/>
          </a:p>
        </p:txBody>
      </p:sp>
    </p:spTree>
    <p:extLst>
      <p:ext uri="{BB962C8B-B14F-4D97-AF65-F5344CB8AC3E}">
        <p14:creationId xmlns:p14="http://schemas.microsoft.com/office/powerpoint/2010/main" val="37050644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14</a:t>
            </a:fld>
            <a:endParaRPr lang="en-US"/>
          </a:p>
        </p:txBody>
      </p:sp>
    </p:spTree>
    <p:extLst>
      <p:ext uri="{BB962C8B-B14F-4D97-AF65-F5344CB8AC3E}">
        <p14:creationId xmlns:p14="http://schemas.microsoft.com/office/powerpoint/2010/main" val="6105495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15</a:t>
            </a:fld>
            <a:endParaRPr lang="en-US"/>
          </a:p>
        </p:txBody>
      </p:sp>
    </p:spTree>
    <p:extLst>
      <p:ext uri="{BB962C8B-B14F-4D97-AF65-F5344CB8AC3E}">
        <p14:creationId xmlns:p14="http://schemas.microsoft.com/office/powerpoint/2010/main" val="892971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D12FFC-8279-4E50-A902-2AC41CEFF5CF}" type="slidenum">
              <a:rPr lang="en-US" smtClean="0"/>
              <a:pPr/>
              <a:t>16</a:t>
            </a:fld>
            <a:endParaRPr lang="en-US"/>
          </a:p>
        </p:txBody>
      </p:sp>
    </p:spTree>
    <p:extLst>
      <p:ext uri="{BB962C8B-B14F-4D97-AF65-F5344CB8AC3E}">
        <p14:creationId xmlns:p14="http://schemas.microsoft.com/office/powerpoint/2010/main" val="8886832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D12FFC-8279-4E50-A902-2AC41CEFF5CF}" type="slidenum">
              <a:rPr lang="en-US" smtClean="0"/>
              <a:pPr/>
              <a:t>17</a:t>
            </a:fld>
            <a:endParaRPr lang="en-US"/>
          </a:p>
        </p:txBody>
      </p:sp>
    </p:spTree>
    <p:extLst>
      <p:ext uri="{BB962C8B-B14F-4D97-AF65-F5344CB8AC3E}">
        <p14:creationId xmlns:p14="http://schemas.microsoft.com/office/powerpoint/2010/main" val="8089900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18</a:t>
            </a:fld>
            <a:endParaRPr lang="en-US"/>
          </a:p>
        </p:txBody>
      </p:sp>
    </p:spTree>
    <p:extLst>
      <p:ext uri="{BB962C8B-B14F-4D97-AF65-F5344CB8AC3E}">
        <p14:creationId xmlns:p14="http://schemas.microsoft.com/office/powerpoint/2010/main" val="40050025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19</a:t>
            </a:fld>
            <a:endParaRPr lang="en-US"/>
          </a:p>
        </p:txBody>
      </p:sp>
    </p:spTree>
    <p:extLst>
      <p:ext uri="{BB962C8B-B14F-4D97-AF65-F5344CB8AC3E}">
        <p14:creationId xmlns:p14="http://schemas.microsoft.com/office/powerpoint/2010/main" val="400500251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normAutofit/>
          </a:bodyPr>
          <a:lstStyle/>
          <a:p>
            <a:r>
              <a:rPr lang="en-US" dirty="0"/>
              <a:t>1 KB 	</a:t>
            </a:r>
            <a:r>
              <a:rPr lang="en-US" dirty="0">
                <a:sym typeface="Wingdings"/>
              </a:rPr>
              <a:t> k = 10	</a:t>
            </a:r>
          </a:p>
          <a:p>
            <a:r>
              <a:rPr lang="en-US" dirty="0">
                <a:sym typeface="Wingdings"/>
              </a:rPr>
              <a:t>32</a:t>
            </a:r>
            <a:r>
              <a:rPr lang="en-US" baseline="0" dirty="0">
                <a:sym typeface="Wingdings"/>
              </a:rPr>
              <a:t> KB 	 k = 15</a:t>
            </a:r>
            <a:endParaRPr lang="en-US" dirty="0"/>
          </a:p>
          <a:p>
            <a:r>
              <a:rPr lang="en-US" dirty="0"/>
              <a:t>128 KB 	</a:t>
            </a:r>
            <a:r>
              <a:rPr lang="en-US" dirty="0">
                <a:sym typeface="Wingdings"/>
              </a:rPr>
              <a:t> k = 17	</a:t>
            </a:r>
          </a:p>
          <a:p>
            <a:endParaRPr lang="en-US" dirty="0">
              <a:sym typeface="Wingdings"/>
            </a:endParaRPr>
          </a:p>
          <a:p>
            <a:r>
              <a:rPr lang="en-US" dirty="0">
                <a:sym typeface="Wingdings"/>
              </a:rPr>
              <a:t>1MB</a:t>
            </a:r>
            <a:r>
              <a:rPr lang="en-US" baseline="0" dirty="0">
                <a:sym typeface="Wingdings"/>
              </a:rPr>
              <a:t> 	 k = 20</a:t>
            </a:r>
            <a:endParaRPr lang="en-US" dirty="0"/>
          </a:p>
        </p:txBody>
      </p:sp>
      <p:sp>
        <p:nvSpPr>
          <p:cNvPr id="4" name="Slide Number Placeholder 3"/>
          <p:cNvSpPr>
            <a:spLocks noGrp="1"/>
          </p:cNvSpPr>
          <p:nvPr>
            <p:ph type="sldNum" sz="quarter" idx="10"/>
          </p:nvPr>
        </p:nvSpPr>
        <p:spPr/>
        <p:txBody>
          <a:bodyPr/>
          <a:lstStyle/>
          <a:p>
            <a:fld id="{5AD12FFC-8279-4E50-A902-2AC41CEFF5CF}" type="slidenum">
              <a:rPr lang="en-US" smtClean="0"/>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21</a:t>
            </a:fld>
            <a:endParaRPr lang="en-US"/>
          </a:p>
        </p:txBody>
      </p:sp>
    </p:spTree>
    <p:extLst>
      <p:ext uri="{BB962C8B-B14F-4D97-AF65-F5344CB8AC3E}">
        <p14:creationId xmlns:p14="http://schemas.microsoft.com/office/powerpoint/2010/main" val="2976402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22</a:t>
            </a:fld>
            <a:endParaRPr lang="en-US"/>
          </a:p>
        </p:txBody>
      </p:sp>
    </p:spTree>
    <p:extLst>
      <p:ext uri="{BB962C8B-B14F-4D97-AF65-F5344CB8AC3E}">
        <p14:creationId xmlns:p14="http://schemas.microsoft.com/office/powerpoint/2010/main" val="38007753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23</a:t>
            </a:fld>
            <a:endParaRPr lang="en-US"/>
          </a:p>
        </p:txBody>
      </p:sp>
    </p:spTree>
    <p:extLst>
      <p:ext uri="{BB962C8B-B14F-4D97-AF65-F5344CB8AC3E}">
        <p14:creationId xmlns:p14="http://schemas.microsoft.com/office/powerpoint/2010/main" val="5131735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24</a:t>
            </a:fld>
            <a:endParaRPr lang="en-US"/>
          </a:p>
        </p:txBody>
      </p:sp>
    </p:spTree>
    <p:extLst>
      <p:ext uri="{BB962C8B-B14F-4D97-AF65-F5344CB8AC3E}">
        <p14:creationId xmlns:p14="http://schemas.microsoft.com/office/powerpoint/2010/main" val="23697473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normAutofit/>
          </a:bodyPr>
          <a:lstStyle/>
          <a:p>
            <a:r>
              <a:rPr lang="en-US" dirty="0"/>
              <a:t>Shows pages</a:t>
            </a:r>
            <a:r>
              <a:rPr lang="en-US" baseline="0" dirty="0"/>
              <a:t> 1 – 4, 3 goes to disk</a:t>
            </a:r>
            <a:endParaRPr lang="en-US" dirty="0"/>
          </a:p>
        </p:txBody>
      </p:sp>
      <p:sp>
        <p:nvSpPr>
          <p:cNvPr id="4" name="Slide Number Placeholder 3"/>
          <p:cNvSpPr>
            <a:spLocks noGrp="1"/>
          </p:cNvSpPr>
          <p:nvPr>
            <p:ph type="sldNum" sz="quarter" idx="10"/>
          </p:nvPr>
        </p:nvSpPr>
        <p:spPr/>
        <p:txBody>
          <a:bodyPr/>
          <a:lstStyle/>
          <a:p>
            <a:fld id="{5AD12FFC-8279-4E50-A902-2AC41CEFF5CF}" type="slidenum">
              <a:rPr lang="en-US" smtClean="0"/>
              <a:pPr/>
              <a:t>25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r>
              <a:rPr lang="en-US" dirty="0"/>
              <a:t>= 64 KB </a:t>
            </a:r>
            <a:r>
              <a:rPr lang="en-US" dirty="0" err="1"/>
              <a:t>virtuelle</a:t>
            </a:r>
            <a:r>
              <a:rPr lang="en-US" dirty="0"/>
              <a:t> addresser</a:t>
            </a:r>
          </a:p>
          <a:p>
            <a:r>
              <a:rPr lang="en-US" dirty="0"/>
              <a:t>= 32 KB </a:t>
            </a:r>
            <a:r>
              <a:rPr lang="en-US" dirty="0" err="1"/>
              <a:t>fysiske</a:t>
            </a:r>
            <a:r>
              <a:rPr lang="en-US" dirty="0"/>
              <a:t> addresser </a:t>
            </a:r>
          </a:p>
        </p:txBody>
      </p:sp>
      <p:sp>
        <p:nvSpPr>
          <p:cNvPr id="4" name="Slide Number Placeholder 3"/>
          <p:cNvSpPr>
            <a:spLocks noGrp="1"/>
          </p:cNvSpPr>
          <p:nvPr>
            <p:ph type="sldNum" sz="quarter" idx="10"/>
          </p:nvPr>
        </p:nvSpPr>
        <p:spPr/>
        <p:txBody>
          <a:bodyPr/>
          <a:lstStyle/>
          <a:p>
            <a:fld id="{5AD12FFC-8279-4E50-A902-2AC41CEFF5CF}" type="slidenum">
              <a:rPr lang="en-US" smtClean="0"/>
              <a:pPr/>
              <a:t>26</a:t>
            </a:fld>
            <a:endParaRPr lang="en-US"/>
          </a:p>
        </p:txBody>
      </p:sp>
    </p:spTree>
    <p:extLst>
      <p:ext uri="{BB962C8B-B14F-4D97-AF65-F5344CB8AC3E}">
        <p14:creationId xmlns:p14="http://schemas.microsoft.com/office/powerpoint/2010/main" val="24096310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27</a:t>
            </a:fld>
            <a:endParaRPr lang="en-US"/>
          </a:p>
        </p:txBody>
      </p:sp>
    </p:spTree>
    <p:extLst>
      <p:ext uri="{BB962C8B-B14F-4D97-AF65-F5344CB8AC3E}">
        <p14:creationId xmlns:p14="http://schemas.microsoft.com/office/powerpoint/2010/main" val="8381426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28</a:t>
            </a:fld>
            <a:endParaRPr lang="en-US"/>
          </a:p>
        </p:txBody>
      </p:sp>
    </p:spTree>
    <p:extLst>
      <p:ext uri="{BB962C8B-B14F-4D97-AF65-F5344CB8AC3E}">
        <p14:creationId xmlns:p14="http://schemas.microsoft.com/office/powerpoint/2010/main" val="300807061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29</a:t>
            </a:fld>
            <a:endParaRPr lang="en-US"/>
          </a:p>
        </p:txBody>
      </p:sp>
    </p:spTree>
    <p:extLst>
      <p:ext uri="{BB962C8B-B14F-4D97-AF65-F5344CB8AC3E}">
        <p14:creationId xmlns:p14="http://schemas.microsoft.com/office/powerpoint/2010/main" val="73814975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30</a:t>
            </a:fld>
            <a:endParaRPr lang="en-US"/>
          </a:p>
        </p:txBody>
      </p:sp>
    </p:spTree>
    <p:extLst>
      <p:ext uri="{BB962C8B-B14F-4D97-AF65-F5344CB8AC3E}">
        <p14:creationId xmlns:p14="http://schemas.microsoft.com/office/powerpoint/2010/main" val="97589737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31</a:t>
            </a:fld>
            <a:endParaRPr lang="en-US"/>
          </a:p>
        </p:txBody>
      </p:sp>
    </p:spTree>
    <p:extLst>
      <p:ext uri="{BB962C8B-B14F-4D97-AF65-F5344CB8AC3E}">
        <p14:creationId xmlns:p14="http://schemas.microsoft.com/office/powerpoint/2010/main" val="428225054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32</a:t>
            </a:fld>
            <a:endParaRPr lang="en-US"/>
          </a:p>
        </p:txBody>
      </p:sp>
    </p:spTree>
    <p:extLst>
      <p:ext uri="{BB962C8B-B14F-4D97-AF65-F5344CB8AC3E}">
        <p14:creationId xmlns:p14="http://schemas.microsoft.com/office/powerpoint/2010/main" val="22955400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33</a:t>
            </a:fld>
            <a:endParaRPr lang="en-US"/>
          </a:p>
        </p:txBody>
      </p:sp>
    </p:spTree>
    <p:extLst>
      <p:ext uri="{BB962C8B-B14F-4D97-AF65-F5344CB8AC3E}">
        <p14:creationId xmlns:p14="http://schemas.microsoft.com/office/powerpoint/2010/main" val="529173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34</a:t>
            </a:fld>
            <a:endParaRPr lang="en-US"/>
          </a:p>
        </p:txBody>
      </p:sp>
    </p:spTree>
    <p:extLst>
      <p:ext uri="{BB962C8B-B14F-4D97-AF65-F5344CB8AC3E}">
        <p14:creationId xmlns:p14="http://schemas.microsoft.com/office/powerpoint/2010/main" val="356530757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AD12FFC-8279-4E50-A902-2AC41CEFF5CF}" type="slidenum">
              <a:rPr lang="en-US" smtClean="0"/>
              <a:pPr/>
              <a:t>35</a:t>
            </a:fld>
            <a:endParaRPr lang="en-US"/>
          </a:p>
        </p:txBody>
      </p:sp>
    </p:spTree>
    <p:extLst>
      <p:ext uri="{BB962C8B-B14F-4D97-AF65-F5344CB8AC3E}">
        <p14:creationId xmlns:p14="http://schemas.microsoft.com/office/powerpoint/2010/main" val="368690968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D12FFC-8279-4E50-A902-2AC41CEFF5CF}" type="slidenum">
              <a:rPr lang="en-US" smtClean="0"/>
              <a:pPr/>
              <a:t>38</a:t>
            </a:fld>
            <a:endParaRPr lang="en-US"/>
          </a:p>
        </p:txBody>
      </p:sp>
    </p:spTree>
    <p:extLst>
      <p:ext uri="{BB962C8B-B14F-4D97-AF65-F5344CB8AC3E}">
        <p14:creationId xmlns:p14="http://schemas.microsoft.com/office/powerpoint/2010/main" val="29214949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D12FFC-8279-4E50-A902-2AC41CEFF5CF}" type="slidenum">
              <a:rPr lang="en-US" smtClean="0"/>
              <a:pPr/>
              <a:t>41</a:t>
            </a:fld>
            <a:endParaRPr lang="en-US"/>
          </a:p>
        </p:txBody>
      </p:sp>
    </p:spTree>
    <p:extLst>
      <p:ext uri="{BB962C8B-B14F-4D97-AF65-F5344CB8AC3E}">
        <p14:creationId xmlns:p14="http://schemas.microsoft.com/office/powerpoint/2010/main" val="11238004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AD12FFC-8279-4E50-A902-2AC41CEFF5CF}" type="slidenum">
              <a:rPr lang="en-US" smtClean="0"/>
              <a:pPr/>
              <a:t>43</a:t>
            </a:fld>
            <a:endParaRPr lang="en-US"/>
          </a:p>
        </p:txBody>
      </p:sp>
    </p:spTree>
    <p:extLst>
      <p:ext uri="{BB962C8B-B14F-4D97-AF65-F5344CB8AC3E}">
        <p14:creationId xmlns:p14="http://schemas.microsoft.com/office/powerpoint/2010/main" val="350437411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r>
              <a:rPr lang="en-US" dirty="0"/>
              <a:t>VPN = virtual page number</a:t>
            </a:r>
          </a:p>
          <a:p>
            <a:r>
              <a:rPr lang="en-US" dirty="0"/>
              <a:t>PPN = physical page number</a:t>
            </a:r>
          </a:p>
        </p:txBody>
      </p:sp>
      <p:sp>
        <p:nvSpPr>
          <p:cNvPr id="4" name="Slide Number Placeholder 3"/>
          <p:cNvSpPr>
            <a:spLocks noGrp="1"/>
          </p:cNvSpPr>
          <p:nvPr>
            <p:ph type="sldNum" sz="quarter" idx="10"/>
          </p:nvPr>
        </p:nvSpPr>
        <p:spPr/>
        <p:txBody>
          <a:bodyPr/>
          <a:lstStyle/>
          <a:p>
            <a:fld id="{5AD12FFC-8279-4E50-A902-2AC41CEFF5CF}" type="slidenum">
              <a:rPr lang="en-US" smtClean="0"/>
              <a:pPr/>
              <a:t>49</a:t>
            </a:fld>
            <a:endParaRPr lang="en-US"/>
          </a:p>
        </p:txBody>
      </p:sp>
    </p:spTree>
    <p:extLst>
      <p:ext uri="{BB962C8B-B14F-4D97-AF65-F5344CB8AC3E}">
        <p14:creationId xmlns:p14="http://schemas.microsoft.com/office/powerpoint/2010/main" val="33040431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51</a:t>
            </a:fld>
            <a:endParaRPr lang="en-US"/>
          </a:p>
        </p:txBody>
      </p:sp>
    </p:spTree>
    <p:extLst>
      <p:ext uri="{BB962C8B-B14F-4D97-AF65-F5344CB8AC3E}">
        <p14:creationId xmlns:p14="http://schemas.microsoft.com/office/powerpoint/2010/main" val="84038919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0426476-2DCA-4FAC-A77B-53C0B999430E}" type="slidenum">
              <a:rPr lang="en-US"/>
              <a:pPr/>
              <a:t>53</a:t>
            </a:fld>
            <a:endParaRPr lang="en-US"/>
          </a:p>
        </p:txBody>
      </p:sp>
      <p:sp>
        <p:nvSpPr>
          <p:cNvPr id="1198082" name="Rectangle 2"/>
          <p:cNvSpPr>
            <a:spLocks noGrp="1" noRot="1" noChangeAspect="1" noChangeArrowheads="1" noTextEdit="1"/>
          </p:cNvSpPr>
          <p:nvPr>
            <p:ph type="sldImg"/>
          </p:nvPr>
        </p:nvSpPr>
        <p:spPr>
          <a:xfrm>
            <a:off x="2854325" y="514350"/>
            <a:ext cx="3422650" cy="2566988"/>
          </a:xfrm>
          <a:ln/>
        </p:spPr>
      </p:sp>
      <p:sp>
        <p:nvSpPr>
          <p:cNvPr id="1198083" name="Rectangle 3"/>
          <p:cNvSpPr>
            <a:spLocks noGrp="1" noChangeArrowheads="1"/>
          </p:cNvSpPr>
          <p:nvPr>
            <p:ph type="body" idx="1"/>
          </p:nvPr>
        </p:nvSpPr>
        <p:spPr/>
        <p:txBody>
          <a:bodyPr/>
          <a:lstStyle/>
          <a:p>
            <a:endParaRPr lang="nb-NO"/>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54</a:t>
            </a:fld>
            <a:endParaRPr lang="en-US"/>
          </a:p>
        </p:txBody>
      </p:sp>
    </p:spTree>
    <p:extLst>
      <p:ext uri="{BB962C8B-B14F-4D97-AF65-F5344CB8AC3E}">
        <p14:creationId xmlns:p14="http://schemas.microsoft.com/office/powerpoint/2010/main" val="205294550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55</a:t>
            </a:fld>
            <a:endParaRPr lang="en-US"/>
          </a:p>
        </p:txBody>
      </p:sp>
    </p:spTree>
    <p:extLst>
      <p:ext uri="{BB962C8B-B14F-4D97-AF65-F5344CB8AC3E}">
        <p14:creationId xmlns:p14="http://schemas.microsoft.com/office/powerpoint/2010/main" val="77276953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56</a:t>
            </a:fld>
            <a:endParaRPr lang="en-US"/>
          </a:p>
        </p:txBody>
      </p:sp>
    </p:spTree>
    <p:extLst>
      <p:ext uri="{BB962C8B-B14F-4D97-AF65-F5344CB8AC3E}">
        <p14:creationId xmlns:p14="http://schemas.microsoft.com/office/powerpoint/2010/main" val="34848008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57</a:t>
            </a:fld>
            <a:endParaRPr lang="en-US"/>
          </a:p>
        </p:txBody>
      </p:sp>
    </p:spTree>
    <p:extLst>
      <p:ext uri="{BB962C8B-B14F-4D97-AF65-F5344CB8AC3E}">
        <p14:creationId xmlns:p14="http://schemas.microsoft.com/office/powerpoint/2010/main" val="36325555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58</a:t>
            </a:fld>
            <a:endParaRPr lang="en-US"/>
          </a:p>
        </p:txBody>
      </p:sp>
    </p:spTree>
    <p:extLst>
      <p:ext uri="{BB962C8B-B14F-4D97-AF65-F5344CB8AC3E}">
        <p14:creationId xmlns:p14="http://schemas.microsoft.com/office/powerpoint/2010/main" val="386151728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59</a:t>
            </a:fld>
            <a:endParaRPr lang="en-US"/>
          </a:p>
        </p:txBody>
      </p:sp>
    </p:spTree>
    <p:extLst>
      <p:ext uri="{BB962C8B-B14F-4D97-AF65-F5344CB8AC3E}">
        <p14:creationId xmlns:p14="http://schemas.microsoft.com/office/powerpoint/2010/main" val="29359829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60</a:t>
            </a:fld>
            <a:endParaRPr lang="en-US"/>
          </a:p>
        </p:txBody>
      </p:sp>
    </p:spTree>
    <p:extLst>
      <p:ext uri="{BB962C8B-B14F-4D97-AF65-F5344CB8AC3E}">
        <p14:creationId xmlns:p14="http://schemas.microsoft.com/office/powerpoint/2010/main" val="40137222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61</a:t>
            </a:fld>
            <a:endParaRPr lang="en-US"/>
          </a:p>
        </p:txBody>
      </p:sp>
    </p:spTree>
    <p:extLst>
      <p:ext uri="{BB962C8B-B14F-4D97-AF65-F5344CB8AC3E}">
        <p14:creationId xmlns:p14="http://schemas.microsoft.com/office/powerpoint/2010/main" val="195823378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dirty="0"/>
              <a:t>Intel has released documentation</a:t>
            </a:r>
            <a:r>
              <a:rPr lang="en-US" baseline="0" dirty="0"/>
              <a:t> for a 57-bit virtual addressing giving 128 PB</a:t>
            </a:r>
            <a:endParaRPr lang="en-US" dirty="0"/>
          </a:p>
        </p:txBody>
      </p:sp>
      <p:sp>
        <p:nvSpPr>
          <p:cNvPr id="4" name="Slide Number Placeholder 3"/>
          <p:cNvSpPr>
            <a:spLocks noGrp="1"/>
          </p:cNvSpPr>
          <p:nvPr>
            <p:ph type="sldNum" sz="quarter" idx="10"/>
          </p:nvPr>
        </p:nvSpPr>
        <p:spPr/>
        <p:txBody>
          <a:bodyPr/>
          <a:lstStyle/>
          <a:p>
            <a:fld id="{5AD12FFC-8279-4E50-A902-2AC41CEFF5CF}" type="slidenum">
              <a:rPr lang="en-US" smtClean="0"/>
              <a:pPr/>
              <a:t>62</a:t>
            </a:fld>
            <a:endParaRPr lang="en-US"/>
          </a:p>
        </p:txBody>
      </p:sp>
    </p:spTree>
    <p:extLst>
      <p:ext uri="{BB962C8B-B14F-4D97-AF65-F5344CB8AC3E}">
        <p14:creationId xmlns:p14="http://schemas.microsoft.com/office/powerpoint/2010/main" val="21729078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9C1358B6-9A55-48D4-988A-E4A00EF6DAB1}" type="slidenum">
              <a:rPr lang="en-US" sz="1200" b="0">
                <a:latin typeface="Arial" charset="0"/>
              </a:rPr>
              <a:pPr/>
              <a:t>63</a:t>
            </a:fld>
            <a:endParaRPr lang="en-US" sz="1200" b="0">
              <a:latin typeface="Arial" charset="0"/>
            </a:endParaRPr>
          </a:p>
        </p:txBody>
      </p:sp>
      <p:sp>
        <p:nvSpPr>
          <p:cNvPr id="44035" name="Rectangle 2"/>
          <p:cNvSpPr>
            <a:spLocks noGrp="1" noRot="1" noChangeAspect="1" noChangeArrowheads="1" noTextEdit="1"/>
          </p:cNvSpPr>
          <p:nvPr>
            <p:ph type="sldImg"/>
          </p:nvPr>
        </p:nvSpPr>
        <p:spPr>
          <a:xfrm>
            <a:off x="2854325" y="512763"/>
            <a:ext cx="3422650" cy="2566987"/>
          </a:xfrm>
          <a:ln/>
        </p:spPr>
      </p:sp>
      <p:sp>
        <p:nvSpPr>
          <p:cNvPr id="44036" name="Rectangle 3"/>
          <p:cNvSpPr>
            <a:spLocks noGrp="1" noChangeArrowheads="1"/>
          </p:cNvSpPr>
          <p:nvPr>
            <p:ph type="body" idx="1"/>
          </p:nvPr>
        </p:nvSpPr>
        <p:spPr>
          <a:xfrm>
            <a:off x="912708" y="3251280"/>
            <a:ext cx="7305887" cy="3081099"/>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1119DB91-C63A-409E-9023-E0DE17410855}" type="slidenum">
              <a:rPr lang="en-US" sz="1200" b="0">
                <a:latin typeface="Arial" charset="0"/>
              </a:rPr>
              <a:pPr/>
              <a:t>64</a:t>
            </a:fld>
            <a:endParaRPr lang="en-US" sz="1200" b="0">
              <a:latin typeface="Arial" charset="0"/>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xfrm>
            <a:off x="914824" y="3252470"/>
            <a:ext cx="7301652" cy="3078719"/>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3422A4F5-DABA-4BCB-B741-0AA86D859E92}" type="slidenum">
              <a:rPr lang="en-US" sz="1200" b="0">
                <a:latin typeface="Arial" charset="0"/>
              </a:rPr>
              <a:pPr/>
              <a:t>65</a:t>
            </a:fld>
            <a:endParaRPr lang="en-US" sz="1200" b="0">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xfrm>
            <a:off x="914824" y="3252470"/>
            <a:ext cx="7301652" cy="3078719"/>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0750">
              <a:defRPr sz="3200" b="1">
                <a:solidFill>
                  <a:schemeClr val="tx1"/>
                </a:solidFill>
                <a:latin typeface="Tahoma" charset="0"/>
                <a:ea typeface="ＭＳ Ｐゴシック" charset="-128"/>
              </a:defRPr>
            </a:lvl1pPr>
            <a:lvl2pPr marL="37931725" indent="-37474525" defTabSz="920750">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fld id="{9F646C46-304F-44D7-B2E0-DAC23F00E00A}" type="slidenum">
              <a:rPr lang="en-US" sz="1200" b="0">
                <a:latin typeface="Arial" charset="0"/>
              </a:rPr>
              <a:pPr/>
              <a:t>66</a:t>
            </a:fld>
            <a:endParaRPr lang="en-US" sz="1200" b="0">
              <a:latin typeface="Arial" charset="0"/>
            </a:endParaRPr>
          </a:p>
        </p:txBody>
      </p:sp>
      <p:sp>
        <p:nvSpPr>
          <p:cNvPr id="48131" name="Rectangle 2"/>
          <p:cNvSpPr>
            <a:spLocks noGrp="1" noRot="1" noChangeAspect="1" noChangeArrowheads="1" noTextEdit="1"/>
          </p:cNvSpPr>
          <p:nvPr>
            <p:ph type="sldImg"/>
          </p:nvPr>
        </p:nvSpPr>
        <p:spPr>
          <a:ln/>
        </p:spPr>
      </p:sp>
      <p:sp>
        <p:nvSpPr>
          <p:cNvPr id="48132" name="Rectangle 3"/>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nb-NO"/>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67</a:t>
            </a:fld>
            <a:endParaRPr lang="en-US"/>
          </a:p>
        </p:txBody>
      </p:sp>
    </p:spTree>
    <p:extLst>
      <p:ext uri="{BB962C8B-B14F-4D97-AF65-F5344CB8AC3E}">
        <p14:creationId xmlns:p14="http://schemas.microsoft.com/office/powerpoint/2010/main" val="130008900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68</a:t>
            </a:fld>
            <a:endParaRPr lang="en-US"/>
          </a:p>
        </p:txBody>
      </p:sp>
    </p:spTree>
    <p:extLst>
      <p:ext uri="{BB962C8B-B14F-4D97-AF65-F5344CB8AC3E}">
        <p14:creationId xmlns:p14="http://schemas.microsoft.com/office/powerpoint/2010/main" val="160735522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69</a:t>
            </a:fld>
            <a:endParaRPr lang="en-US"/>
          </a:p>
        </p:txBody>
      </p:sp>
    </p:spTree>
    <p:extLst>
      <p:ext uri="{BB962C8B-B14F-4D97-AF65-F5344CB8AC3E}">
        <p14:creationId xmlns:p14="http://schemas.microsoft.com/office/powerpoint/2010/main" val="308370366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1" i="0" u="none" strike="noStrike" kern="1200" dirty="0" err="1">
                <a:solidFill>
                  <a:schemeClr val="tx1"/>
                </a:solidFill>
                <a:effectLst/>
                <a:latin typeface="Arial" charset="0"/>
                <a:ea typeface="+mn-ea"/>
                <a:cs typeface="+mn-cs"/>
              </a:rPr>
              <a:t>mmap</a:t>
            </a:r>
            <a:r>
              <a:rPr lang="en-GB" sz="1200" b="1" i="0" u="none" strike="noStrike" kern="1200" dirty="0">
                <a:solidFill>
                  <a:schemeClr val="tx1"/>
                </a:solidFill>
                <a:effectLst/>
                <a:latin typeface="Arial" charset="0"/>
                <a:ea typeface="+mn-ea"/>
                <a:cs typeface="+mn-cs"/>
              </a:rPr>
              <a:t> works</a:t>
            </a:r>
            <a:r>
              <a:rPr lang="en-GB" sz="1200" b="0" i="0" u="none" strike="noStrike" kern="1200" dirty="0">
                <a:solidFill>
                  <a:schemeClr val="tx1"/>
                </a:solidFill>
                <a:effectLst/>
                <a:latin typeface="Arial" charset="0"/>
                <a:ea typeface="+mn-ea"/>
                <a:cs typeface="+mn-cs"/>
              </a:rPr>
              <a:t> by “manipulating your process's page table”, a data structure your CPU uses to map address spaces. The CPU will translate "virtual" addresses to "physical" ones, and </a:t>
            </a:r>
            <a:r>
              <a:rPr lang="en-GB" sz="1200" b="1" i="0" u="none" strike="noStrike" kern="1200" dirty="0">
                <a:solidFill>
                  <a:schemeClr val="tx1"/>
                </a:solidFill>
                <a:effectLst/>
                <a:latin typeface="Arial" charset="0"/>
                <a:ea typeface="+mn-ea"/>
                <a:cs typeface="+mn-cs"/>
              </a:rPr>
              <a:t>does</a:t>
            </a:r>
            <a:r>
              <a:rPr lang="en-GB" sz="1200" b="0" i="0" u="none" strike="noStrike" kern="1200" dirty="0">
                <a:solidFill>
                  <a:schemeClr val="tx1"/>
                </a:solidFill>
                <a:effectLst/>
                <a:latin typeface="Arial" charset="0"/>
                <a:ea typeface="+mn-ea"/>
                <a:cs typeface="+mn-cs"/>
              </a:rPr>
              <a:t> so according to the page table set up by your kernel. When you access the mapped memory for the first time, your CPU generates a page fault.</a:t>
            </a:r>
            <a:endParaRPr lang="en-US" dirty="0"/>
          </a:p>
        </p:txBody>
      </p:sp>
      <p:sp>
        <p:nvSpPr>
          <p:cNvPr id="4" name="Slide Number Placeholder 3"/>
          <p:cNvSpPr>
            <a:spLocks noGrp="1"/>
          </p:cNvSpPr>
          <p:nvPr>
            <p:ph type="sldNum" sz="quarter" idx="10"/>
          </p:nvPr>
        </p:nvSpPr>
        <p:spPr/>
        <p:txBody>
          <a:bodyPr/>
          <a:lstStyle/>
          <a:p>
            <a:fld id="{5AD12FFC-8279-4E50-A902-2AC41CEFF5CF}" type="slidenum">
              <a:rPr lang="en-US" smtClean="0"/>
              <a:pPr/>
              <a:t>70</a:t>
            </a:fld>
            <a:endParaRPr lang="en-US"/>
          </a:p>
        </p:txBody>
      </p:sp>
    </p:spTree>
    <p:extLst>
      <p:ext uri="{BB962C8B-B14F-4D97-AF65-F5344CB8AC3E}">
        <p14:creationId xmlns:p14="http://schemas.microsoft.com/office/powerpoint/2010/main" val="345410110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71</a:t>
            </a:fld>
            <a:endParaRPr lang="en-US"/>
          </a:p>
        </p:txBody>
      </p:sp>
    </p:spTree>
    <p:extLst>
      <p:ext uri="{BB962C8B-B14F-4D97-AF65-F5344CB8AC3E}">
        <p14:creationId xmlns:p14="http://schemas.microsoft.com/office/powerpoint/2010/main" val="122153228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Gammel</a:t>
            </a:r>
            <a:r>
              <a:rPr lang="en-US" dirty="0"/>
              <a:t> </a:t>
            </a:r>
            <a:r>
              <a:rPr lang="en-US" dirty="0" err="1"/>
              <a:t>maskin</a:t>
            </a:r>
            <a:r>
              <a:rPr lang="en-US" dirty="0"/>
              <a:t>, </a:t>
            </a:r>
            <a:r>
              <a:rPr lang="en-US" dirty="0" err="1"/>
              <a:t>gammel</a:t>
            </a:r>
            <a:r>
              <a:rPr lang="en-US" dirty="0"/>
              <a:t> </a:t>
            </a:r>
            <a:r>
              <a:rPr lang="en-US" dirty="0" err="1"/>
              <a:t>Linuxversjon</a:t>
            </a:r>
            <a:r>
              <a:rPr lang="en-US" dirty="0"/>
              <a:t>!</a:t>
            </a:r>
          </a:p>
        </p:txBody>
      </p:sp>
      <p:sp>
        <p:nvSpPr>
          <p:cNvPr id="4" name="Slide Number Placeholder 3"/>
          <p:cNvSpPr>
            <a:spLocks noGrp="1"/>
          </p:cNvSpPr>
          <p:nvPr>
            <p:ph type="sldNum" sz="quarter" idx="10"/>
          </p:nvPr>
        </p:nvSpPr>
        <p:spPr/>
        <p:txBody>
          <a:bodyPr/>
          <a:lstStyle/>
          <a:p>
            <a:fld id="{5AD12FFC-8279-4E50-A902-2AC41CEFF5CF}" type="slidenum">
              <a:rPr lang="en-US" smtClean="0"/>
              <a:pPr/>
              <a:t>72</a:t>
            </a:fld>
            <a:endParaRPr lang="en-US"/>
          </a:p>
        </p:txBody>
      </p:sp>
    </p:spTree>
    <p:extLst>
      <p:ext uri="{BB962C8B-B14F-4D97-AF65-F5344CB8AC3E}">
        <p14:creationId xmlns:p14="http://schemas.microsoft.com/office/powerpoint/2010/main" val="199811009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854325" y="514350"/>
            <a:ext cx="3422650" cy="25669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AD12FFC-8279-4E50-A902-2AC41CEFF5CF}" type="slidenum">
              <a:rPr lang="en-US" smtClean="0"/>
              <a:pPr/>
              <a:t>73</a:t>
            </a:fld>
            <a:endParaRPr lang="en-US"/>
          </a:p>
        </p:txBody>
      </p:sp>
    </p:spTree>
    <p:extLst>
      <p:ext uri="{BB962C8B-B14F-4D97-AF65-F5344CB8AC3E}">
        <p14:creationId xmlns:p14="http://schemas.microsoft.com/office/powerpoint/2010/main" val="15471306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515084" name="Rectangle 12"/>
          <p:cNvSpPr>
            <a:spLocks noGrp="1" noChangeArrowheads="1"/>
          </p:cNvSpPr>
          <p:nvPr>
            <p:ph type="ctrTitle"/>
          </p:nvPr>
        </p:nvSpPr>
        <p:spPr>
          <a:xfrm>
            <a:off x="638175" y="1708150"/>
            <a:ext cx="7772400" cy="1462088"/>
          </a:xfrm>
        </p:spPr>
        <p:txBody>
          <a:bodyPr rIns="91440"/>
          <a:lstStyle>
            <a:lvl1pPr algn="ctr">
              <a:defRPr/>
            </a:lvl1pPr>
          </a:lstStyle>
          <a:p>
            <a:pPr lvl="0"/>
            <a:r>
              <a:rPr lang="en-US" noProof="0"/>
              <a:t>Click to edit Master title style</a:t>
            </a:r>
          </a:p>
        </p:txBody>
      </p:sp>
      <p:sp>
        <p:nvSpPr>
          <p:cNvPr id="515085" name="Rectangle 13"/>
          <p:cNvSpPr>
            <a:spLocks noGrp="1" noChangeArrowheads="1"/>
          </p:cNvSpPr>
          <p:nvPr>
            <p:ph type="subTitle" idx="1"/>
          </p:nvPr>
        </p:nvSpPr>
        <p:spPr>
          <a:xfrm>
            <a:off x="1371600" y="3886200"/>
            <a:ext cx="6400800" cy="1752600"/>
          </a:xfrm>
        </p:spPr>
        <p:txBody>
          <a:bodyPr rIns="91440"/>
          <a:lstStyle>
            <a:lvl1pPr marL="0" indent="0" algn="ctr">
              <a:buFont typeface="Wingdings" pitchFamily="2" charset="2"/>
              <a:buNone/>
              <a:defRPr/>
            </a:lvl1pPr>
          </a:lstStyle>
          <a:p>
            <a:pPr lvl="0"/>
            <a:r>
              <a:rPr lang="en-US" noProof="0"/>
              <a:t>Click to edit Master subtitle style</a:t>
            </a:r>
          </a:p>
        </p:txBody>
      </p:sp>
      <p:sp>
        <p:nvSpPr>
          <p:cNvPr id="515091" name="Rectangle 19"/>
          <p:cNvSpPr>
            <a:spLocks noChangeArrowheads="1"/>
          </p:cNvSpPr>
          <p:nvPr userDrawn="1"/>
        </p:nvSpPr>
        <p:spPr bwMode="auto">
          <a:xfrm>
            <a:off x="171451" y="2155825"/>
            <a:ext cx="1397000" cy="1276350"/>
          </a:xfrm>
          <a:prstGeom prst="rect">
            <a:avLst/>
          </a:prstGeom>
          <a:gradFill rotWithShape="1">
            <a:gsLst>
              <a:gs pos="0">
                <a:srgbClr val="FE7519"/>
              </a:gs>
              <a:gs pos="100000">
                <a:srgbClr val="FFFFFF"/>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nb-NO"/>
          </a:p>
        </p:txBody>
      </p:sp>
      <p:sp>
        <p:nvSpPr>
          <p:cNvPr id="515093" name="Rectangle 21"/>
          <p:cNvSpPr>
            <a:spLocks noChangeArrowheads="1"/>
          </p:cNvSpPr>
          <p:nvPr userDrawn="1"/>
        </p:nvSpPr>
        <p:spPr bwMode="gray">
          <a:xfrm>
            <a:off x="36513" y="3336925"/>
            <a:ext cx="8985251" cy="46038"/>
          </a:xfrm>
          <a:prstGeom prst="rect">
            <a:avLst/>
          </a:prstGeom>
          <a:gradFill rotWithShape="0">
            <a:gsLst>
              <a:gs pos="0">
                <a:srgbClr val="1C1C1C"/>
              </a:gs>
              <a:gs pos="100000">
                <a:srgbClr val="C0C0C0"/>
              </a:gs>
            </a:gsLst>
            <a:lin ang="0" scaled="1"/>
          </a:gradFill>
          <a:ln>
            <a:noFill/>
          </a:ln>
          <a:effectLst/>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endParaRPr kumimoji="1" lang="nb-NO" sz="2400" b="0"/>
          </a:p>
        </p:txBody>
      </p:sp>
      <p:sp>
        <p:nvSpPr>
          <p:cNvPr id="515094" name="Rectangle 22"/>
          <p:cNvSpPr>
            <a:spLocks noChangeArrowheads="1"/>
          </p:cNvSpPr>
          <p:nvPr userDrawn="1"/>
        </p:nvSpPr>
        <p:spPr bwMode="auto">
          <a:xfrm rot="-5400000">
            <a:off x="-517525" y="2586039"/>
            <a:ext cx="1685925" cy="92075"/>
          </a:xfrm>
          <a:prstGeom prst="rect">
            <a:avLst/>
          </a:prstGeom>
          <a:gradFill rotWithShape="0">
            <a:gsLst>
              <a:gs pos="0">
                <a:srgbClr val="808080"/>
              </a:gs>
              <a:gs pos="100000">
                <a:srgbClr val="1C1C1C"/>
              </a:gs>
            </a:gsLst>
            <a:lin ang="540000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nb-NO"/>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33533560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nb-NO"/>
          </a:p>
        </p:txBody>
      </p:sp>
      <p:sp>
        <p:nvSpPr>
          <p:cNvPr id="3" name="Text Placeholder 2"/>
          <p:cNvSpPr>
            <a:spLocks noGrp="1"/>
          </p:cNvSpPr>
          <p:nvPr>
            <p:ph type="body" idx="1"/>
          </p:nvPr>
        </p:nvSpPr>
        <p:spPr>
          <a:xfrm>
            <a:off x="722313" y="2906714"/>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6487964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Content Placeholder 2"/>
          <p:cNvSpPr>
            <a:spLocks noGrp="1"/>
          </p:cNvSpPr>
          <p:nvPr>
            <p:ph sz="half" idx="1"/>
          </p:nvPr>
        </p:nvSpPr>
        <p:spPr>
          <a:xfrm>
            <a:off x="0" y="866776"/>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Content Placeholder 3"/>
          <p:cNvSpPr>
            <a:spLocks noGrp="1"/>
          </p:cNvSpPr>
          <p:nvPr>
            <p:ph sz="half" idx="2"/>
          </p:nvPr>
        </p:nvSpPr>
        <p:spPr>
          <a:xfrm>
            <a:off x="4648200" y="866776"/>
            <a:ext cx="4495800" cy="56483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2860055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endParaRPr lang="nb-NO"/>
          </a:p>
        </p:txBody>
      </p:sp>
      <p:sp>
        <p:nvSpPr>
          <p:cNvPr id="3" name="Text Placeholder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563547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Tree>
    <p:extLst>
      <p:ext uri="{BB962C8B-B14F-4D97-AF65-F5344CB8AC3E}">
        <p14:creationId xmlns:p14="http://schemas.microsoft.com/office/powerpoint/2010/main" val="13582991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231887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lstStyle>
            <a:lvl1pPr algn="l">
              <a:defRPr sz="2000" b="1"/>
            </a:lvl1pPr>
          </a:lstStyle>
          <a:p>
            <a:r>
              <a:rPr lang="en-US"/>
              <a:t>Click to edit Master title style</a:t>
            </a:r>
            <a:endParaRPr lang="nb-NO"/>
          </a:p>
        </p:txBody>
      </p:sp>
      <p:sp>
        <p:nvSpPr>
          <p:cNvPr id="3" name="Content Placeholder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11538501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1"/>
            <a:ext cx="5486400" cy="566738"/>
          </a:xfrm>
        </p:spPr>
        <p:txBody>
          <a:bodyPr/>
          <a:lstStyle>
            <a:lvl1pPr algn="l">
              <a:defRPr sz="2000" b="1"/>
            </a:lvl1pPr>
          </a:lstStyle>
          <a:p>
            <a:r>
              <a:rPr lang="en-US"/>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b-NO"/>
          </a:p>
        </p:txBody>
      </p:sp>
      <p:sp>
        <p:nvSpPr>
          <p:cNvPr id="4" name="Text Placeholder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20144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1905542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127000"/>
            <a:ext cx="2286000" cy="6388100"/>
          </a:xfrm>
        </p:spPr>
        <p:txBody>
          <a:bodyPr vert="eaVert"/>
          <a:lstStyle/>
          <a:p>
            <a:r>
              <a:rPr lang="en-US"/>
              <a:t>Click to edit Master title style</a:t>
            </a:r>
            <a:endParaRPr lang="nb-NO"/>
          </a:p>
        </p:txBody>
      </p:sp>
      <p:sp>
        <p:nvSpPr>
          <p:cNvPr id="3" name="Vertical Text Placeholder 2"/>
          <p:cNvSpPr>
            <a:spLocks noGrp="1"/>
          </p:cNvSpPr>
          <p:nvPr>
            <p:ph type="body" orient="vert" idx="1"/>
          </p:nvPr>
        </p:nvSpPr>
        <p:spPr>
          <a:xfrm>
            <a:off x="0" y="127000"/>
            <a:ext cx="6705600" cy="63881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805054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verTx" preserve="1">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312739" y="127001"/>
            <a:ext cx="8797925" cy="561975"/>
          </a:xfrm>
        </p:spPr>
        <p:txBody>
          <a:bodyPr/>
          <a:lstStyle/>
          <a:p>
            <a:r>
              <a:rPr lang="en-US"/>
              <a:t>Click to edit Master title style</a:t>
            </a:r>
            <a:endParaRPr lang="nb-NO"/>
          </a:p>
        </p:txBody>
      </p:sp>
      <p:sp>
        <p:nvSpPr>
          <p:cNvPr id="3" name="Content Placeholder 2"/>
          <p:cNvSpPr>
            <a:spLocks noGrp="1"/>
          </p:cNvSpPr>
          <p:nvPr>
            <p:ph sz="half" idx="1"/>
          </p:nvPr>
        </p:nvSpPr>
        <p:spPr>
          <a:xfrm>
            <a:off x="0" y="866776"/>
            <a:ext cx="9144000" cy="2747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4" name="Text Placeholder 3"/>
          <p:cNvSpPr>
            <a:spLocks noGrp="1"/>
          </p:cNvSpPr>
          <p:nvPr>
            <p:ph type="body" sz="half" idx="2"/>
          </p:nvPr>
        </p:nvSpPr>
        <p:spPr>
          <a:xfrm>
            <a:off x="0" y="3767139"/>
            <a:ext cx="9144000" cy="27479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nb-NO"/>
          </a:p>
        </p:txBody>
      </p:sp>
    </p:spTree>
    <p:extLst>
      <p:ext uri="{BB962C8B-B14F-4D97-AF65-F5344CB8AC3E}">
        <p14:creationId xmlns:p14="http://schemas.microsoft.com/office/powerpoint/2010/main" val="1081274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4082" name="Rectangle 34"/>
          <p:cNvSpPr>
            <a:spLocks noChangeArrowheads="1"/>
          </p:cNvSpPr>
          <p:nvPr userDrawn="1"/>
        </p:nvSpPr>
        <p:spPr bwMode="auto">
          <a:xfrm>
            <a:off x="107951" y="131764"/>
            <a:ext cx="928688" cy="598487"/>
          </a:xfrm>
          <a:prstGeom prst="rect">
            <a:avLst/>
          </a:prstGeom>
          <a:gradFill rotWithShape="1">
            <a:gsLst>
              <a:gs pos="0">
                <a:srgbClr val="FE7519"/>
              </a:gs>
              <a:gs pos="100000">
                <a:schemeClr val="bg1"/>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nb-NO"/>
          </a:p>
        </p:txBody>
      </p:sp>
      <p:sp>
        <p:nvSpPr>
          <p:cNvPr id="514056" name="Rectangle 8"/>
          <p:cNvSpPr>
            <a:spLocks noGrp="1" noChangeArrowheads="1"/>
          </p:cNvSpPr>
          <p:nvPr>
            <p:ph type="title"/>
          </p:nvPr>
        </p:nvSpPr>
        <p:spPr bwMode="auto">
          <a:xfrm>
            <a:off x="312739" y="127001"/>
            <a:ext cx="8797925" cy="561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36000" bIns="45720" numCol="1" anchor="b" anchorCtr="0" compatLnSpc="1">
            <a:prstTxWarp prst="textNoShape">
              <a:avLst/>
            </a:prstTxWarp>
          </a:bodyPr>
          <a:lstStyle/>
          <a:p>
            <a:pPr lvl="0"/>
            <a:r>
              <a:rPr lang="en-US"/>
              <a:t>Click to edit Master title style</a:t>
            </a:r>
          </a:p>
        </p:txBody>
      </p:sp>
      <p:sp>
        <p:nvSpPr>
          <p:cNvPr id="514057" name="Rectangle 9"/>
          <p:cNvSpPr>
            <a:spLocks noGrp="1" noChangeArrowheads="1"/>
          </p:cNvSpPr>
          <p:nvPr>
            <p:ph type="body" idx="1"/>
          </p:nvPr>
        </p:nvSpPr>
        <p:spPr bwMode="auto">
          <a:xfrm>
            <a:off x="0" y="866776"/>
            <a:ext cx="9144000" cy="5648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5400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14059" name="Text Box 11"/>
          <p:cNvSpPr txBox="1">
            <a:spLocks noChangeArrowheads="1"/>
          </p:cNvSpPr>
          <p:nvPr/>
        </p:nvSpPr>
        <p:spPr bwMode="auto">
          <a:xfrm>
            <a:off x="2015332" y="6654800"/>
            <a:ext cx="5113337" cy="210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tIns="25200">
            <a:spAutoFit/>
          </a:bodyPr>
          <a:lstStyle/>
          <a:p>
            <a:pPr algn="ctr">
              <a:spcBef>
                <a:spcPct val="50000"/>
              </a:spcBef>
            </a:pPr>
            <a:r>
              <a:rPr lang="en-US" sz="900" b="0" dirty="0">
                <a:latin typeface="Arial" charset="0"/>
              </a:rPr>
              <a:t>IN2140,   Pål Halvorsen</a:t>
            </a:r>
          </a:p>
        </p:txBody>
      </p:sp>
      <p:sp>
        <p:nvSpPr>
          <p:cNvPr id="514060" name="Rectangle 12"/>
          <p:cNvSpPr>
            <a:spLocks noChangeArrowheads="1"/>
          </p:cNvSpPr>
          <p:nvPr/>
        </p:nvSpPr>
        <p:spPr bwMode="gray">
          <a:xfrm>
            <a:off x="9525" y="638175"/>
            <a:ext cx="9123363" cy="46038"/>
          </a:xfrm>
          <a:prstGeom prst="rect">
            <a:avLst/>
          </a:prstGeom>
          <a:gradFill rotWithShape="0">
            <a:gsLst>
              <a:gs pos="0">
                <a:schemeClr val="bg2"/>
              </a:gs>
              <a:gs pos="100000">
                <a:srgbClr val="C0C0C0"/>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endParaRPr kumimoji="1" lang="nb-NO" sz="2400" b="0"/>
          </a:p>
        </p:txBody>
      </p:sp>
      <p:sp>
        <p:nvSpPr>
          <p:cNvPr id="514083" name="Rectangle 35"/>
          <p:cNvSpPr>
            <a:spLocks noChangeArrowheads="1"/>
          </p:cNvSpPr>
          <p:nvPr userDrawn="1"/>
        </p:nvSpPr>
        <p:spPr bwMode="auto">
          <a:xfrm rot="-5400000">
            <a:off x="-165894" y="378619"/>
            <a:ext cx="731838" cy="63500"/>
          </a:xfrm>
          <a:prstGeom prst="rect">
            <a:avLst/>
          </a:prstGeom>
          <a:gradFill rotWithShape="1">
            <a:gsLst>
              <a:gs pos="0">
                <a:schemeClr val="bg2"/>
              </a:gs>
              <a:gs pos="100000">
                <a:srgbClr val="808080"/>
              </a:gs>
            </a:gsLst>
            <a:lin ang="0" scaled="1"/>
          </a:gradFill>
          <a:ln>
            <a:noFill/>
          </a:ln>
          <a:effectLst/>
          <a:extLst>
            <a:ext uri="{91240B29-F687-4f45-9708-019B960494DF}">
              <a14:hiddenLine xmlns:a14="http://schemas.microsoft.com/office/drawing/2010/main" xmlns="" w="9525">
                <a:solidFill>
                  <a:srgbClr val="000000"/>
                </a:solidFill>
                <a:round/>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txBody>
          <a:bodyPr wrap="none" anchor="ctr"/>
          <a:lstStyle/>
          <a:p>
            <a:endParaRPr lang="nb-NO"/>
          </a:p>
        </p:txBody>
      </p:sp>
      <p:pic>
        <p:nvPicPr>
          <p:cNvPr id="514086" name="Picture 38" descr="Picture2"/>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r="65551"/>
          <a:stretch>
            <a:fillRect/>
          </a:stretch>
        </p:blipFill>
        <p:spPr bwMode="auto">
          <a:xfrm>
            <a:off x="15876" y="6572250"/>
            <a:ext cx="312533"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4069" name="Rectangle 21"/>
          <p:cNvSpPr>
            <a:spLocks noChangeArrowheads="1"/>
          </p:cNvSpPr>
          <p:nvPr/>
        </p:nvSpPr>
        <p:spPr bwMode="gray">
          <a:xfrm flipV="1">
            <a:off x="311149" y="6588125"/>
            <a:ext cx="8821739" cy="46038"/>
          </a:xfrm>
          <a:prstGeom prst="rect">
            <a:avLst/>
          </a:prstGeom>
          <a:gradFill rotWithShape="0">
            <a:gsLst>
              <a:gs pos="0">
                <a:schemeClr val="bg2"/>
              </a:gs>
              <a:gs pos="100000">
                <a:srgbClr val="C0C0C0"/>
              </a:gs>
            </a:gsLst>
            <a:lin ang="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ot="10800000" wrap="none" anchor="ctr"/>
          <a:lstStyle/>
          <a:p>
            <a:pPr algn="ctr" eaLnBrk="1" hangingPunct="1"/>
            <a:endParaRPr kumimoji="1" lang="nb-NO" sz="2400" b="0"/>
          </a:p>
        </p:txBody>
      </p:sp>
      <p:sp>
        <p:nvSpPr>
          <p:cNvPr id="514087" name="Text Box 39"/>
          <p:cNvSpPr txBox="1">
            <a:spLocks noChangeArrowheads="1"/>
          </p:cNvSpPr>
          <p:nvPr userDrawn="1"/>
        </p:nvSpPr>
        <p:spPr bwMode="auto">
          <a:xfrm>
            <a:off x="246063" y="6630989"/>
            <a:ext cx="1492251" cy="22550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tIns="25200">
            <a:spAutoFit/>
          </a:bodyPr>
          <a:lstStyle/>
          <a:p>
            <a:pPr>
              <a:spcBef>
                <a:spcPct val="50000"/>
              </a:spcBef>
            </a:pPr>
            <a:r>
              <a:rPr lang="en-US" sz="1000"/>
              <a:t>University of Oslo</a:t>
            </a:r>
          </a:p>
        </p:txBody>
      </p:sp>
      <p:pic>
        <p:nvPicPr>
          <p:cNvPr id="12" name="Picture 11">
            <a:extLst>
              <a:ext uri="{FF2B5EF4-FFF2-40B4-BE49-F238E27FC236}">
                <a16:creationId xmlns:a16="http://schemas.microsoft.com/office/drawing/2014/main" id="{16AC4533-9986-8248-A4CC-73DD5D23AFF4}"/>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8347375" y="6681227"/>
            <a:ext cx="725972" cy="118795"/>
          </a:xfrm>
          <a:prstGeom prst="rect">
            <a:avLst/>
          </a:prstGeom>
        </p:spPr>
      </p:pic>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Lst>
  <p:txStyles>
    <p:titleStyle>
      <a:lvl1pPr algn="l" rtl="0" fontAlgn="base">
        <a:lnSpc>
          <a:spcPct val="80000"/>
        </a:lnSpc>
        <a:spcBef>
          <a:spcPct val="0"/>
        </a:spcBef>
        <a:spcAft>
          <a:spcPct val="0"/>
        </a:spcAft>
        <a:defRPr sz="3600">
          <a:solidFill>
            <a:schemeClr val="tx1"/>
          </a:solidFill>
          <a:latin typeface="+mj-lt"/>
          <a:ea typeface="+mj-ea"/>
          <a:cs typeface="+mj-cs"/>
        </a:defRPr>
      </a:lvl1pPr>
      <a:lvl2pPr algn="l" rtl="0" fontAlgn="base">
        <a:lnSpc>
          <a:spcPct val="80000"/>
        </a:lnSpc>
        <a:spcBef>
          <a:spcPct val="0"/>
        </a:spcBef>
        <a:spcAft>
          <a:spcPct val="0"/>
        </a:spcAft>
        <a:defRPr sz="3600">
          <a:solidFill>
            <a:schemeClr val="tx1"/>
          </a:solidFill>
          <a:latin typeface="Tahoma" pitchFamily="34" charset="0"/>
        </a:defRPr>
      </a:lvl2pPr>
      <a:lvl3pPr algn="l" rtl="0" fontAlgn="base">
        <a:lnSpc>
          <a:spcPct val="80000"/>
        </a:lnSpc>
        <a:spcBef>
          <a:spcPct val="0"/>
        </a:spcBef>
        <a:spcAft>
          <a:spcPct val="0"/>
        </a:spcAft>
        <a:defRPr sz="3600">
          <a:solidFill>
            <a:schemeClr val="tx1"/>
          </a:solidFill>
          <a:latin typeface="Tahoma" pitchFamily="34" charset="0"/>
        </a:defRPr>
      </a:lvl3pPr>
      <a:lvl4pPr algn="l" rtl="0" fontAlgn="base">
        <a:lnSpc>
          <a:spcPct val="80000"/>
        </a:lnSpc>
        <a:spcBef>
          <a:spcPct val="0"/>
        </a:spcBef>
        <a:spcAft>
          <a:spcPct val="0"/>
        </a:spcAft>
        <a:defRPr sz="3600">
          <a:solidFill>
            <a:schemeClr val="tx1"/>
          </a:solidFill>
          <a:latin typeface="Tahoma" pitchFamily="34" charset="0"/>
        </a:defRPr>
      </a:lvl4pPr>
      <a:lvl5pPr algn="l" rtl="0" fontAlgn="base">
        <a:lnSpc>
          <a:spcPct val="80000"/>
        </a:lnSpc>
        <a:spcBef>
          <a:spcPct val="0"/>
        </a:spcBef>
        <a:spcAft>
          <a:spcPct val="0"/>
        </a:spcAft>
        <a:defRPr sz="3600">
          <a:solidFill>
            <a:schemeClr val="tx1"/>
          </a:solidFill>
          <a:latin typeface="Tahoma" pitchFamily="34" charset="0"/>
        </a:defRPr>
      </a:lvl5pPr>
      <a:lvl6pPr marL="457200" algn="l" rtl="0" fontAlgn="base">
        <a:lnSpc>
          <a:spcPct val="80000"/>
        </a:lnSpc>
        <a:spcBef>
          <a:spcPct val="0"/>
        </a:spcBef>
        <a:spcAft>
          <a:spcPct val="0"/>
        </a:spcAft>
        <a:defRPr sz="3600">
          <a:solidFill>
            <a:schemeClr val="tx1"/>
          </a:solidFill>
          <a:latin typeface="Tahoma" pitchFamily="34" charset="0"/>
        </a:defRPr>
      </a:lvl6pPr>
      <a:lvl7pPr marL="914400" algn="l" rtl="0" fontAlgn="base">
        <a:lnSpc>
          <a:spcPct val="80000"/>
        </a:lnSpc>
        <a:spcBef>
          <a:spcPct val="0"/>
        </a:spcBef>
        <a:spcAft>
          <a:spcPct val="0"/>
        </a:spcAft>
        <a:defRPr sz="3600">
          <a:solidFill>
            <a:schemeClr val="tx1"/>
          </a:solidFill>
          <a:latin typeface="Tahoma" pitchFamily="34" charset="0"/>
        </a:defRPr>
      </a:lvl7pPr>
      <a:lvl8pPr marL="1371600" algn="l" rtl="0" fontAlgn="base">
        <a:lnSpc>
          <a:spcPct val="80000"/>
        </a:lnSpc>
        <a:spcBef>
          <a:spcPct val="0"/>
        </a:spcBef>
        <a:spcAft>
          <a:spcPct val="0"/>
        </a:spcAft>
        <a:defRPr sz="3600">
          <a:solidFill>
            <a:schemeClr val="tx1"/>
          </a:solidFill>
          <a:latin typeface="Tahoma" pitchFamily="34" charset="0"/>
        </a:defRPr>
      </a:lvl8pPr>
      <a:lvl9pPr marL="1828800" algn="l" rtl="0" fontAlgn="base">
        <a:lnSpc>
          <a:spcPct val="80000"/>
        </a:lnSpc>
        <a:spcBef>
          <a:spcPct val="0"/>
        </a:spcBef>
        <a:spcAft>
          <a:spcPct val="0"/>
        </a:spcAft>
        <a:defRPr sz="3600">
          <a:solidFill>
            <a:schemeClr val="tx1"/>
          </a:solidFill>
          <a:latin typeface="Tahoma" pitchFamily="34" charset="0"/>
        </a:defRPr>
      </a:lvl9pPr>
    </p:titleStyle>
    <p:bodyStyle>
      <a:lvl1pPr marL="342900" indent="-342900" algn="l" rtl="0" fontAlgn="base">
        <a:spcBef>
          <a:spcPct val="20000"/>
        </a:spcBef>
        <a:spcAft>
          <a:spcPct val="0"/>
        </a:spcAft>
        <a:buClr>
          <a:srgbClr val="FF6600"/>
        </a:buClr>
        <a:buSzPct val="120000"/>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6600"/>
        </a:buClr>
        <a:buFont typeface="Tahoma" pitchFamily="34" charset="0"/>
        <a:buChar char="−"/>
        <a:defRPr sz="2400">
          <a:solidFill>
            <a:schemeClr val="tx1"/>
          </a:solidFill>
          <a:latin typeface="+mn-lt"/>
        </a:defRPr>
      </a:lvl2pPr>
      <a:lvl3pPr marL="1143000" indent="-228600" algn="l" rtl="0" fontAlgn="base">
        <a:spcBef>
          <a:spcPct val="20000"/>
        </a:spcBef>
        <a:spcAft>
          <a:spcPct val="0"/>
        </a:spcAft>
        <a:buClr>
          <a:srgbClr val="FF6600"/>
        </a:buClr>
        <a:buChar char="•"/>
        <a:defRPr sz="2000">
          <a:solidFill>
            <a:schemeClr val="tx1"/>
          </a:solidFill>
          <a:latin typeface="+mn-lt"/>
        </a:defRPr>
      </a:lvl3pPr>
      <a:lvl4pPr marL="1600200" indent="-228600" algn="l" rtl="0" fontAlgn="base">
        <a:spcBef>
          <a:spcPct val="20000"/>
        </a:spcBef>
        <a:spcAft>
          <a:spcPct val="0"/>
        </a:spcAft>
        <a:buClr>
          <a:srgbClr val="FF6600"/>
        </a:buClr>
        <a:buFont typeface="Wingdings" pitchFamily="2" charset="2"/>
        <a:buChar char="§"/>
        <a:defRPr sz="1900">
          <a:solidFill>
            <a:schemeClr val="tx1"/>
          </a:solidFill>
          <a:latin typeface="+mn-lt"/>
        </a:defRPr>
      </a:lvl4pPr>
      <a:lvl5pPr marL="2057400" indent="-228600" algn="l" rtl="0" fontAlgn="base">
        <a:spcBef>
          <a:spcPct val="20000"/>
        </a:spcBef>
        <a:spcAft>
          <a:spcPct val="0"/>
        </a:spcAft>
        <a:buClr>
          <a:schemeClr val="tx2"/>
        </a:buClr>
        <a:buSzPct val="50000"/>
        <a:buFont typeface="Wingdings" pitchFamily="2" charset="2"/>
        <a:buChar char="q"/>
        <a:defRPr>
          <a:solidFill>
            <a:schemeClr val="tx1"/>
          </a:solidFill>
          <a:latin typeface="+mn-lt"/>
        </a:defRPr>
      </a:lvl5pPr>
      <a:lvl6pPr marL="2514600" indent="-228600" algn="l" rtl="0" fontAlgn="base">
        <a:spcBef>
          <a:spcPct val="20000"/>
        </a:spcBef>
        <a:spcAft>
          <a:spcPct val="0"/>
        </a:spcAft>
        <a:buClr>
          <a:schemeClr val="tx2"/>
        </a:buClr>
        <a:buSzPct val="50000"/>
        <a:buFont typeface="Wingdings" pitchFamily="2" charset="2"/>
        <a:buChar char="q"/>
        <a:defRPr>
          <a:solidFill>
            <a:schemeClr val="tx1"/>
          </a:solidFill>
          <a:latin typeface="+mn-lt"/>
        </a:defRPr>
      </a:lvl6pPr>
      <a:lvl7pPr marL="2971800" indent="-228600" algn="l" rtl="0" fontAlgn="base">
        <a:spcBef>
          <a:spcPct val="20000"/>
        </a:spcBef>
        <a:spcAft>
          <a:spcPct val="0"/>
        </a:spcAft>
        <a:buClr>
          <a:schemeClr val="tx2"/>
        </a:buClr>
        <a:buSzPct val="50000"/>
        <a:buFont typeface="Wingdings" pitchFamily="2" charset="2"/>
        <a:buChar char="q"/>
        <a:defRPr>
          <a:solidFill>
            <a:schemeClr val="tx1"/>
          </a:solidFill>
          <a:latin typeface="+mn-lt"/>
        </a:defRPr>
      </a:lvl7pPr>
      <a:lvl8pPr marL="3429000" indent="-228600" algn="l" rtl="0" fontAlgn="base">
        <a:spcBef>
          <a:spcPct val="20000"/>
        </a:spcBef>
        <a:spcAft>
          <a:spcPct val="0"/>
        </a:spcAft>
        <a:buClr>
          <a:schemeClr val="tx2"/>
        </a:buClr>
        <a:buSzPct val="50000"/>
        <a:buFont typeface="Wingdings" pitchFamily="2" charset="2"/>
        <a:buChar char="q"/>
        <a:defRPr>
          <a:solidFill>
            <a:schemeClr val="tx1"/>
          </a:solidFill>
          <a:latin typeface="+mn-lt"/>
        </a:defRPr>
      </a:lvl8pPr>
      <a:lvl9pPr marL="3886200" indent="-228600" algn="l" rtl="0" fontAlgn="base">
        <a:spcBef>
          <a:spcPct val="20000"/>
        </a:spcBef>
        <a:spcAft>
          <a:spcPct val="0"/>
        </a:spcAft>
        <a:buClr>
          <a:schemeClr val="tx2"/>
        </a:buClr>
        <a:buSzPct val="50000"/>
        <a:buFont typeface="Wingdings" pitchFamily="2" charset="2"/>
        <a:buChar char="q"/>
        <a:defRPr>
          <a:solidFill>
            <a:schemeClr val="tx1"/>
          </a:solidFill>
          <a:latin typeface="+mn-lt"/>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file://localhost/Users/paalh/SYNC/mpg-courses/inf1060/slides/H13/filling-stadium.mp4" TargetMode="External"/><Relationship Id="rId1" Type="http://schemas.microsoft.com/office/2007/relationships/media" Target="file://localhost/Users/paalh/SYNC/mpg-courses/inf1060/slides/H13/filling-stadium.mp4" TargetMode="External"/><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9.wmf"/><Relationship Id="rId3" Type="http://schemas.openxmlformats.org/officeDocument/2006/relationships/image" Target="../media/image4.jpeg"/><Relationship Id="rId7" Type="http://schemas.openxmlformats.org/officeDocument/2006/relationships/image" Target="../media/image8.wm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7.wmf"/><Relationship Id="rId11" Type="http://schemas.openxmlformats.org/officeDocument/2006/relationships/image" Target="../media/image12.wmf"/><Relationship Id="rId5" Type="http://schemas.openxmlformats.org/officeDocument/2006/relationships/image" Target="../media/image6.wmf"/><Relationship Id="rId10" Type="http://schemas.openxmlformats.org/officeDocument/2006/relationships/image" Target="../media/image11.wmf"/><Relationship Id="rId4" Type="http://schemas.openxmlformats.org/officeDocument/2006/relationships/image" Target="../media/image5.wmf"/><Relationship Id="rId9" Type="http://schemas.openxmlformats.org/officeDocument/2006/relationships/image" Target="../media/image10.wmf"/></Relationships>
</file>

<file path=ppt/slides/_rels/slide7.xml.rels><?xml version="1.0" encoding="UTF-8" standalone="yes"?>
<Relationships xmlns="http://schemas.openxmlformats.org/package/2006/relationships"><Relationship Id="rId8" Type="http://schemas.openxmlformats.org/officeDocument/2006/relationships/image" Target="../media/image7.wmf"/><Relationship Id="rId13" Type="http://schemas.openxmlformats.org/officeDocument/2006/relationships/image" Target="../media/image11.wmf"/><Relationship Id="rId3" Type="http://schemas.openxmlformats.org/officeDocument/2006/relationships/slideLayout" Target="../slideLayouts/slideLayout2.xml"/><Relationship Id="rId7" Type="http://schemas.openxmlformats.org/officeDocument/2006/relationships/image" Target="../media/image6.wmf"/><Relationship Id="rId12" Type="http://schemas.openxmlformats.org/officeDocument/2006/relationships/image" Target="../media/image13.jpeg"/><Relationship Id="rId17" Type="http://schemas.openxmlformats.org/officeDocument/2006/relationships/image" Target="../media/image16.png"/><Relationship Id="rId2" Type="http://schemas.openxmlformats.org/officeDocument/2006/relationships/video" Target="../media/media1.mp4"/><Relationship Id="rId16" Type="http://schemas.openxmlformats.org/officeDocument/2006/relationships/image" Target="../media/image15.png"/><Relationship Id="rId1" Type="http://schemas.microsoft.com/office/2007/relationships/media" Target="../media/media1.mp4"/><Relationship Id="rId6" Type="http://schemas.openxmlformats.org/officeDocument/2006/relationships/image" Target="../media/image5.wmf"/><Relationship Id="rId11" Type="http://schemas.openxmlformats.org/officeDocument/2006/relationships/image" Target="../media/image10.wmf"/><Relationship Id="rId5" Type="http://schemas.openxmlformats.org/officeDocument/2006/relationships/image" Target="../media/image4.jpeg"/><Relationship Id="rId15" Type="http://schemas.openxmlformats.org/officeDocument/2006/relationships/image" Target="../media/image14.jpeg"/><Relationship Id="rId10" Type="http://schemas.openxmlformats.org/officeDocument/2006/relationships/image" Target="../media/image9.wmf"/><Relationship Id="rId4" Type="http://schemas.openxmlformats.org/officeDocument/2006/relationships/notesSlide" Target="../notesSlides/notesSlide7.xml"/><Relationship Id="rId9" Type="http://schemas.openxmlformats.org/officeDocument/2006/relationships/image" Target="../media/image8.wmf"/><Relationship Id="rId14" Type="http://schemas.openxmlformats.org/officeDocument/2006/relationships/image" Target="../media/image12.wm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19.png"/><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9.wmf"/></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6.gif"/><Relationship Id="rId2" Type="http://schemas.openxmlformats.org/officeDocument/2006/relationships/image" Target="../media/image25.gif"/><Relationship Id="rId1" Type="http://schemas.openxmlformats.org/officeDocument/2006/relationships/slideLayout" Target="../slideLayouts/slideLayout2.xml"/><Relationship Id="rId4" Type="http://schemas.openxmlformats.org/officeDocument/2006/relationships/image" Target="../media/image27.wmf"/></Relationships>
</file>

<file path=ppt/slides/_rels/slide49.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5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51.xml"/><Relationship Id="rId1" Type="http://schemas.openxmlformats.org/officeDocument/2006/relationships/slideLayout" Target="../slideLayouts/slideLayout6.xml"/><Relationship Id="rId5" Type="http://schemas.openxmlformats.org/officeDocument/2006/relationships/image" Target="../media/image32.wmf"/><Relationship Id="rId4" Type="http://schemas.openxmlformats.org/officeDocument/2006/relationships/image" Target="../media/image31.wmf"/></Relationships>
</file>

<file path=ppt/slides/_rels/slide65.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52.xml"/><Relationship Id="rId1" Type="http://schemas.openxmlformats.org/officeDocument/2006/relationships/slideLayout" Target="../slideLayouts/slideLayout2.xml"/><Relationship Id="rId5" Type="http://schemas.openxmlformats.org/officeDocument/2006/relationships/image" Target="../media/image32.wmf"/><Relationship Id="rId4" Type="http://schemas.openxmlformats.org/officeDocument/2006/relationships/image" Target="../media/image31.wmf"/></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54.xml"/><Relationship Id="rId1" Type="http://schemas.openxmlformats.org/officeDocument/2006/relationships/slideLayout" Target="../slideLayouts/slideLayout2.xml"/><Relationship Id="rId5" Type="http://schemas.openxmlformats.org/officeDocument/2006/relationships/image" Target="../media/image32.wmf"/><Relationship Id="rId4" Type="http://schemas.openxmlformats.org/officeDocument/2006/relationships/image" Target="../media/image31.wmf"/></Relationships>
</file>

<file path=ppt/slides/_rels/slide68.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55.xml"/><Relationship Id="rId1" Type="http://schemas.openxmlformats.org/officeDocument/2006/relationships/slideLayout" Target="../slideLayouts/slideLayout2.xml"/><Relationship Id="rId4" Type="http://schemas.openxmlformats.org/officeDocument/2006/relationships/image" Target="../media/image31.wmf"/></Relationships>
</file>

<file path=ppt/slides/_rels/slide69.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56.xml"/><Relationship Id="rId1" Type="http://schemas.openxmlformats.org/officeDocument/2006/relationships/slideLayout" Target="../slideLayouts/slideLayout2.xml"/><Relationship Id="rId4" Type="http://schemas.openxmlformats.org/officeDocument/2006/relationships/image" Target="../media/image31.wmf"/></Relationships>
</file>

<file path=ppt/slides/_rels/slide70.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57.xml"/><Relationship Id="rId1" Type="http://schemas.openxmlformats.org/officeDocument/2006/relationships/slideLayout" Target="../slideLayouts/slideLayout2.xml"/><Relationship Id="rId4" Type="http://schemas.openxmlformats.org/officeDocument/2006/relationships/image" Target="../media/image31.wmf"/></Relationships>
</file>

<file path=ppt/slides/_rels/slide71.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notesSlide" Target="../notesSlides/notesSlide58.xml"/><Relationship Id="rId1" Type="http://schemas.openxmlformats.org/officeDocument/2006/relationships/slideLayout" Target="../slideLayouts/slideLayout2.xml"/><Relationship Id="rId4" Type="http://schemas.openxmlformats.org/officeDocument/2006/relationships/image" Target="../media/image31.wmf"/></Relationships>
</file>

<file path=ppt/slides/_rels/slide7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0194" name="Rectangle 2"/>
          <p:cNvSpPr>
            <a:spLocks noGrp="1" noChangeArrowheads="1"/>
          </p:cNvSpPr>
          <p:nvPr>
            <p:ph type="ctrTitle"/>
          </p:nvPr>
        </p:nvSpPr>
        <p:spPr>
          <a:xfrm>
            <a:off x="806065" y="1751014"/>
            <a:ext cx="7407275" cy="1462087"/>
          </a:xfrm>
        </p:spPr>
        <p:txBody>
          <a:bodyPr/>
          <a:lstStyle/>
          <a:p>
            <a:r>
              <a:rPr lang="en-US" sz="2400" b="1" dirty="0">
                <a:effectLst>
                  <a:outerShdw blurRad="38100" dist="38100" dir="2700000" algn="tl">
                    <a:srgbClr val="C0C0C0"/>
                  </a:outerShdw>
                </a:effectLst>
              </a:rPr>
              <a:t>Operating Systems:</a:t>
            </a:r>
            <a:br>
              <a:rPr lang="en-US" sz="2400" b="1" dirty="0">
                <a:effectLst>
                  <a:outerShdw blurRad="38100" dist="38100" dir="2700000" algn="tl">
                    <a:srgbClr val="C0C0C0"/>
                  </a:outerShdw>
                </a:effectLst>
              </a:rPr>
            </a:br>
            <a:br>
              <a:rPr lang="en-US" sz="1200" b="1" dirty="0">
                <a:effectLst>
                  <a:outerShdw blurRad="38100" dist="38100" dir="2700000" algn="tl">
                    <a:srgbClr val="C0C0C0"/>
                  </a:outerShdw>
                </a:effectLst>
              </a:rPr>
            </a:br>
            <a:r>
              <a:rPr lang="en-US" sz="4800" b="1" dirty="0">
                <a:effectLst>
                  <a:outerShdw blurRad="38100" dist="38100" dir="2700000" algn="tl">
                    <a:srgbClr val="C0C0C0"/>
                  </a:outerShdw>
                </a:effectLst>
              </a:rPr>
              <a:t> Memory </a:t>
            </a:r>
          </a:p>
        </p:txBody>
      </p:sp>
      <p:sp>
        <p:nvSpPr>
          <p:cNvPr id="1160196" name="Text Box 4"/>
          <p:cNvSpPr txBox="1">
            <a:spLocks noChangeArrowheads="1"/>
          </p:cNvSpPr>
          <p:nvPr/>
        </p:nvSpPr>
        <p:spPr bwMode="auto">
          <a:xfrm>
            <a:off x="684214" y="188914"/>
            <a:ext cx="8001685" cy="70788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2000" dirty="0">
                <a:solidFill>
                  <a:schemeClr val="tx2"/>
                </a:solidFill>
              </a:rPr>
              <a:t>IN2140:</a:t>
            </a:r>
            <a:br>
              <a:rPr lang="en-US" sz="2000" dirty="0">
                <a:solidFill>
                  <a:schemeClr val="tx2"/>
                </a:solidFill>
              </a:rPr>
            </a:br>
            <a:r>
              <a:rPr lang="en-US" sz="2000" dirty="0">
                <a:solidFill>
                  <a:schemeClr val="tx2"/>
                </a:solidFill>
              </a:rPr>
              <a:t>Introduction to Operating Systems and Data Communication</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400" dirty="0"/>
              <a:t>Challenge – managing memory 	</a:t>
            </a:r>
          </a:p>
        </p:txBody>
      </p:sp>
      <p:pic>
        <p:nvPicPr>
          <p:cNvPr id="4" name="filling-stadium.mp4">
            <a:hlinkClick r:id="" action="ppaction://media"/>
          </p:cNvPr>
          <p:cNvPicPr>
            <a:picLocks noGrp="1"/>
          </p:cNvPicPr>
          <p:nvPr>
            <p:ph idx="1"/>
            <a:videoFile r:link="rId2"/>
            <p:extLst>
              <p:ext uri="{DAA4B4D4-6D71-4841-9C94-3DE7FCFB9230}">
                <p14:media xmlns:p14="http://schemas.microsoft.com/office/powerpoint/2010/main" r:link="rId1"/>
              </p:ext>
            </p:extLst>
          </p:nvPr>
        </p:nvPicPr>
        <p:blipFill>
          <a:blip r:embed="rId5"/>
          <a:stretch>
            <a:fillRect/>
          </a:stretch>
        </p:blipFill>
        <p:spPr>
          <a:xfrm>
            <a:off x="508000" y="1404937"/>
            <a:ext cx="8128000" cy="4572000"/>
          </a:xfrm>
        </p:spPr>
      </p:pic>
      <p:sp>
        <p:nvSpPr>
          <p:cNvPr id="3" name="TextBox 2"/>
          <p:cNvSpPr txBox="1"/>
          <p:nvPr/>
        </p:nvSpPr>
        <p:spPr>
          <a:xfrm rot="20578030">
            <a:off x="1723846" y="2459503"/>
            <a:ext cx="5134739" cy="1938992"/>
          </a:xfrm>
          <a:prstGeom prst="rect">
            <a:avLst/>
          </a:prstGeom>
          <a:noFill/>
        </p:spPr>
        <p:txBody>
          <a:bodyPr wrap="none" rtlCol="0">
            <a:spAutoFit/>
          </a:bodyPr>
          <a:lstStyle/>
          <a:p>
            <a:r>
              <a:rPr lang="en-US" sz="2400" dirty="0">
                <a:solidFill>
                  <a:schemeClr val="bg1"/>
                </a:solidFill>
              </a:rPr>
              <a:t>How to…</a:t>
            </a:r>
          </a:p>
          <a:p>
            <a:pPr marL="457200" indent="-457200">
              <a:buFont typeface="Arial"/>
              <a:buChar char="•"/>
            </a:pPr>
            <a:r>
              <a:rPr lang="en-US" sz="2400" dirty="0">
                <a:solidFill>
                  <a:schemeClr val="bg1"/>
                </a:solidFill>
              </a:rPr>
              <a:t>see which seats are available</a:t>
            </a:r>
          </a:p>
          <a:p>
            <a:pPr marL="457200" indent="-457200">
              <a:buFont typeface="Arial"/>
              <a:buChar char="•"/>
            </a:pPr>
            <a:r>
              <a:rPr lang="en-US" sz="2400" dirty="0">
                <a:solidFill>
                  <a:schemeClr val="bg1"/>
                </a:solidFill>
              </a:rPr>
              <a:t>allocate a seat</a:t>
            </a:r>
          </a:p>
          <a:p>
            <a:pPr marL="457200" indent="-457200">
              <a:buFont typeface="Arial"/>
              <a:buChar char="•"/>
            </a:pPr>
            <a:r>
              <a:rPr lang="en-US" sz="2400" dirty="0">
                <a:solidFill>
                  <a:schemeClr val="bg1"/>
                </a:solidFill>
              </a:rPr>
              <a:t>find one particular person</a:t>
            </a:r>
          </a:p>
          <a:p>
            <a:pPr marL="457200" indent="-457200">
              <a:buFont typeface="Arial"/>
              <a:buChar char="•"/>
            </a:pPr>
            <a:r>
              <a:rPr lang="en-US" sz="2400" dirty="0">
                <a:solidFill>
                  <a:schemeClr val="bg1"/>
                </a:solidFill>
              </a:rPr>
              <a:t>…</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7560" fill="hold"/>
                                        <p:tgtEl>
                                          <p:spTgt spid="4"/>
                                        </p:tgtEl>
                                      </p:cBhvr>
                                    </p:cmd>
                                  </p:childTnLst>
                                </p:cTn>
                              </p:par>
                            </p:childTnLst>
                          </p:cTn>
                        </p:par>
                        <p:par>
                          <p:cTn id="11" fill="hold">
                            <p:stCondLst>
                              <p:cond delay="17560"/>
                            </p:stCondLst>
                            <p:childTnLst>
                              <p:par>
                                <p:cTn id="12" presetID="45" presetClass="entr" presetSubtype="0"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2000"/>
                                        <p:tgtEl>
                                          <p:spTgt spid="3"/>
                                        </p:tgtEl>
                                      </p:cBhvr>
                                    </p:animEffect>
                                    <p:anim calcmode="lin" valueType="num">
                                      <p:cBhvr>
                                        <p:cTn id="15" dur="2000" fill="hold"/>
                                        <p:tgtEl>
                                          <p:spTgt spid="3"/>
                                        </p:tgtEl>
                                        <p:attrNameLst>
                                          <p:attrName>ppt_w</p:attrName>
                                        </p:attrNameLst>
                                      </p:cBhvr>
                                      <p:tavLst>
                                        <p:tav tm="0" fmla="#ppt_w*sin(2.5*pi*$)">
                                          <p:val>
                                            <p:fltVal val="0"/>
                                          </p:val>
                                        </p:tav>
                                        <p:tav tm="100000">
                                          <p:val>
                                            <p:fltVal val="1"/>
                                          </p:val>
                                        </p:tav>
                                      </p:tavLst>
                                    </p:anim>
                                    <p:anim calcmode="lin" valueType="num">
                                      <p:cBhvr>
                                        <p:cTn id="16"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p:cTn id="17" fill="hold" display="0">
                  <p:stCondLst>
                    <p:cond delay="indefinite"/>
                  </p:stCondLst>
                  <p:endCondLst>
                    <p:cond evt="onNext" delay="0">
                      <p:tgtEl>
                        <p:sldTgt/>
                      </p:tgtEl>
                    </p:cond>
                    <p:cond evt="onPrev" delay="0">
                      <p:tgtEl>
                        <p:sldTgt/>
                      </p:tgtEl>
                    </p:cond>
                  </p:endCondLst>
                </p:cTn>
                <p:tgtEl>
                  <p:spTgt spid="4"/>
                </p:tgtEl>
              </p:cMediaNode>
            </p:video>
            <p:seq concurrent="1" nextAc="seek">
              <p:cTn id="18" restart="whenNotActive" fill="hold" evtFilter="cancelBubble" nodeType="interactiveSeq">
                <p:stCondLst>
                  <p:cond evt="onClick" delay="0">
                    <p:tgtEl>
                      <p:spTgt spid="4"/>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4"/>
                                        </p:tgtEl>
                                      </p:cBhvr>
                                    </p:cmd>
                                  </p:childTnLst>
                                </p:cTn>
                              </p:par>
                            </p:childTnLst>
                          </p:cTn>
                        </p:par>
                      </p:childTnLst>
                    </p:cTn>
                  </p:par>
                </p:childTnLst>
              </p:cTn>
              <p:nextCondLst>
                <p:cond evt="onClick" delay="0">
                  <p:tgtEl>
                    <p:spTgt spid="4"/>
                  </p:tgtEl>
                </p:cond>
              </p:nextCondLst>
            </p:seq>
          </p:childTnLst>
        </p:cTn>
      </p:par>
    </p:tnLst>
    <p:bldLst>
      <p:bldP spid="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2242" name="Rectangle 2"/>
          <p:cNvSpPr>
            <a:spLocks noGrp="1" noChangeArrowheads="1"/>
          </p:cNvSpPr>
          <p:nvPr>
            <p:ph type="title"/>
          </p:nvPr>
        </p:nvSpPr>
        <p:spPr/>
        <p:txBody>
          <a:bodyPr/>
          <a:lstStyle/>
          <a:p>
            <a:r>
              <a:rPr lang="en-US"/>
              <a:t>Overview</a:t>
            </a:r>
          </a:p>
        </p:txBody>
      </p:sp>
      <p:sp>
        <p:nvSpPr>
          <p:cNvPr id="1162243" name="Rectangle 3"/>
          <p:cNvSpPr>
            <a:spLocks noGrp="1" noChangeArrowheads="1"/>
          </p:cNvSpPr>
          <p:nvPr>
            <p:ph type="body" idx="1"/>
          </p:nvPr>
        </p:nvSpPr>
        <p:spPr>
          <a:xfrm>
            <a:off x="0" y="873126"/>
            <a:ext cx="9144000" cy="5653088"/>
          </a:xfrm>
        </p:spPr>
        <p:txBody>
          <a:bodyPr/>
          <a:lstStyle/>
          <a:p>
            <a:pPr>
              <a:lnSpc>
                <a:spcPct val="120000"/>
              </a:lnSpc>
              <a:spcAft>
                <a:spcPts val="768"/>
              </a:spcAft>
            </a:pPr>
            <a:r>
              <a:rPr lang="en-US" sz="2000" dirty="0"/>
              <a:t>Hierarchies</a:t>
            </a:r>
          </a:p>
          <a:p>
            <a:pPr>
              <a:lnSpc>
                <a:spcPct val="120000"/>
              </a:lnSpc>
              <a:spcAft>
                <a:spcPts val="768"/>
              </a:spcAft>
            </a:pPr>
            <a:r>
              <a:rPr lang="en-US" sz="2000" dirty="0"/>
              <a:t>Multiprogramming and memory management</a:t>
            </a:r>
          </a:p>
          <a:p>
            <a:pPr>
              <a:lnSpc>
                <a:spcPct val="120000"/>
              </a:lnSpc>
              <a:spcAft>
                <a:spcPts val="768"/>
              </a:spcAft>
            </a:pPr>
            <a:r>
              <a:rPr lang="en-US" sz="2000" dirty="0"/>
              <a:t>Addressing</a:t>
            </a:r>
          </a:p>
          <a:p>
            <a:pPr>
              <a:lnSpc>
                <a:spcPct val="120000"/>
              </a:lnSpc>
              <a:spcAft>
                <a:spcPts val="768"/>
              </a:spcAft>
            </a:pPr>
            <a:r>
              <a:rPr lang="en-US" sz="2000" dirty="0"/>
              <a:t>A process’ memory</a:t>
            </a:r>
          </a:p>
          <a:p>
            <a:pPr>
              <a:lnSpc>
                <a:spcPct val="120000"/>
              </a:lnSpc>
              <a:spcAft>
                <a:spcPts val="768"/>
              </a:spcAft>
            </a:pPr>
            <a:r>
              <a:rPr lang="en-US" sz="2000" dirty="0"/>
              <a:t>Partitioning</a:t>
            </a:r>
          </a:p>
          <a:p>
            <a:pPr>
              <a:lnSpc>
                <a:spcPct val="120000"/>
              </a:lnSpc>
              <a:spcAft>
                <a:spcPts val="768"/>
              </a:spcAft>
            </a:pPr>
            <a:r>
              <a:rPr lang="en-US" sz="2000" dirty="0"/>
              <a:t>Paging and Segmentation</a:t>
            </a:r>
          </a:p>
          <a:p>
            <a:pPr>
              <a:lnSpc>
                <a:spcPct val="120000"/>
              </a:lnSpc>
              <a:spcAft>
                <a:spcPts val="768"/>
              </a:spcAft>
            </a:pPr>
            <a:r>
              <a:rPr lang="en-US" sz="2000" dirty="0"/>
              <a:t>Virtual memory</a:t>
            </a:r>
          </a:p>
          <a:p>
            <a:pPr>
              <a:lnSpc>
                <a:spcPct val="120000"/>
              </a:lnSpc>
              <a:spcAft>
                <a:spcPts val="768"/>
              </a:spcAft>
            </a:pPr>
            <a:r>
              <a:rPr lang="en-US" sz="2000" dirty="0"/>
              <a:t>Page replacement algorithms</a:t>
            </a:r>
          </a:p>
          <a:p>
            <a:pPr>
              <a:lnSpc>
                <a:spcPct val="120000"/>
              </a:lnSpc>
              <a:spcAft>
                <a:spcPts val="768"/>
              </a:spcAft>
            </a:pPr>
            <a:r>
              <a:rPr lang="en-US" sz="2000" dirty="0"/>
              <a:t>Paging example in IA32</a:t>
            </a:r>
          </a:p>
          <a:p>
            <a:pPr>
              <a:lnSpc>
                <a:spcPct val="120000"/>
              </a:lnSpc>
              <a:spcAft>
                <a:spcPts val="768"/>
              </a:spcAft>
            </a:pPr>
            <a:r>
              <a:rPr lang="en-US" sz="2000" dirty="0"/>
              <a:t>Data paths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4290" name="Rectangle 2"/>
          <p:cNvSpPr>
            <a:spLocks noGrp="1" noChangeArrowheads="1"/>
          </p:cNvSpPr>
          <p:nvPr>
            <p:ph type="title"/>
          </p:nvPr>
        </p:nvSpPr>
        <p:spPr/>
        <p:txBody>
          <a:bodyPr/>
          <a:lstStyle/>
          <a:p>
            <a:r>
              <a:rPr lang="en-US"/>
              <a:t>Memory Management</a:t>
            </a:r>
          </a:p>
        </p:txBody>
      </p:sp>
      <p:sp>
        <p:nvSpPr>
          <p:cNvPr id="1164291" name="Rectangle 3"/>
          <p:cNvSpPr>
            <a:spLocks noGrp="1" noChangeArrowheads="1"/>
          </p:cNvSpPr>
          <p:nvPr>
            <p:ph type="body" idx="1"/>
          </p:nvPr>
        </p:nvSpPr>
        <p:spPr/>
        <p:txBody>
          <a:bodyPr/>
          <a:lstStyle/>
          <a:p>
            <a:r>
              <a:rPr lang="en-US" dirty="0"/>
              <a:t>Memory management is concerned with managing </a:t>
            </a:r>
            <a:br>
              <a:rPr lang="en-US" dirty="0"/>
            </a:br>
            <a:r>
              <a:rPr lang="en-US" dirty="0"/>
              <a:t>the systems’ memory resources</a:t>
            </a:r>
            <a:br>
              <a:rPr lang="en-US" dirty="0"/>
            </a:br>
            <a:endParaRPr lang="en-US" dirty="0"/>
          </a:p>
          <a:p>
            <a:pPr lvl="1"/>
            <a:r>
              <a:rPr lang="en-US" dirty="0"/>
              <a:t>allocate space to processes</a:t>
            </a:r>
            <a:br>
              <a:rPr lang="en-US" dirty="0"/>
            </a:br>
            <a:endParaRPr lang="en-US" sz="1400" dirty="0"/>
          </a:p>
          <a:p>
            <a:pPr lvl="1"/>
            <a:r>
              <a:rPr lang="en-US" dirty="0"/>
              <a:t>protect the memory regions</a:t>
            </a:r>
            <a:br>
              <a:rPr lang="en-US" dirty="0"/>
            </a:br>
            <a:endParaRPr lang="en-US" dirty="0"/>
          </a:p>
          <a:p>
            <a:pPr lvl="1"/>
            <a:r>
              <a:rPr lang="en-US" dirty="0"/>
              <a:t>provide a virtual view of memory giving the impression </a:t>
            </a:r>
            <a:br>
              <a:rPr lang="en-US" dirty="0"/>
            </a:br>
            <a:r>
              <a:rPr lang="en-US" dirty="0"/>
              <a:t>of having more than the number of available bytes</a:t>
            </a:r>
            <a:br>
              <a:rPr lang="en-US" dirty="0"/>
            </a:br>
            <a:endParaRPr lang="en-US" dirty="0"/>
          </a:p>
          <a:p>
            <a:pPr lvl="1"/>
            <a:r>
              <a:rPr lang="en-US" dirty="0"/>
              <a:t>control different levels of memory in a hierarchy</a:t>
            </a:r>
            <a:br>
              <a:rPr lang="en-US" dirty="0"/>
            </a:br>
            <a:br>
              <a:rPr lang="en-US" dirty="0"/>
            </a:b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5314" name="Rectangle 2"/>
          <p:cNvSpPr>
            <a:spLocks noGrp="1" noChangeArrowheads="1"/>
          </p:cNvSpPr>
          <p:nvPr>
            <p:ph type="title"/>
          </p:nvPr>
        </p:nvSpPr>
        <p:spPr/>
        <p:txBody>
          <a:bodyPr/>
          <a:lstStyle/>
          <a:p>
            <a:r>
              <a:rPr lang="en-US"/>
              <a:t>Memory Hierarchies</a:t>
            </a:r>
          </a:p>
        </p:txBody>
      </p:sp>
      <p:sp>
        <p:nvSpPr>
          <p:cNvPr id="1165315" name="Rectangle 3"/>
          <p:cNvSpPr>
            <a:spLocks noGrp="1" noChangeArrowheads="1"/>
          </p:cNvSpPr>
          <p:nvPr>
            <p:ph type="body" idx="1"/>
          </p:nvPr>
        </p:nvSpPr>
        <p:spPr/>
        <p:txBody>
          <a:bodyPr/>
          <a:lstStyle/>
          <a:p>
            <a:pPr>
              <a:spcAft>
                <a:spcPts val="1200"/>
              </a:spcAft>
            </a:pPr>
            <a:r>
              <a:rPr lang="en-US" sz="2400" dirty="0"/>
              <a:t>A process typically needs a lot of memory:</a:t>
            </a:r>
            <a:br>
              <a:rPr lang="en-US" sz="2400" dirty="0"/>
            </a:br>
            <a:r>
              <a:rPr lang="en-US" sz="2400" dirty="0"/>
              <a:t>We can’t access the disk every time we need data</a:t>
            </a:r>
          </a:p>
          <a:p>
            <a:pPr>
              <a:spcAft>
                <a:spcPts val="1200"/>
              </a:spcAft>
            </a:pPr>
            <a:r>
              <a:rPr lang="en-US" sz="2400" dirty="0"/>
              <a:t>Typical computer systems therefore have several different components where data may be stored</a:t>
            </a:r>
          </a:p>
          <a:p>
            <a:pPr lvl="1">
              <a:spcAft>
                <a:spcPts val="1200"/>
              </a:spcAft>
            </a:pPr>
            <a:r>
              <a:rPr lang="en-US" sz="2000" dirty="0"/>
              <a:t>different capacities</a:t>
            </a:r>
          </a:p>
          <a:p>
            <a:pPr lvl="1">
              <a:spcAft>
                <a:spcPts val="1200"/>
              </a:spcAft>
            </a:pPr>
            <a:r>
              <a:rPr lang="en-US" sz="2000" dirty="0"/>
              <a:t>different speeds</a:t>
            </a:r>
          </a:p>
          <a:p>
            <a:pPr lvl="1">
              <a:spcAft>
                <a:spcPts val="1200"/>
              </a:spcAft>
            </a:pPr>
            <a:r>
              <a:rPr lang="en-US" sz="2000" dirty="0"/>
              <a:t>less capacity gives faster access </a:t>
            </a:r>
            <a:br>
              <a:rPr lang="en-US" sz="2000" dirty="0"/>
            </a:br>
            <a:r>
              <a:rPr lang="en-US" sz="2000" dirty="0"/>
              <a:t>and higher cost per byte</a:t>
            </a:r>
          </a:p>
          <a:p>
            <a:pPr>
              <a:spcAft>
                <a:spcPts val="1200"/>
              </a:spcAft>
            </a:pPr>
            <a:r>
              <a:rPr lang="en-US" sz="2400" dirty="0"/>
              <a:t>Lower levels have a copy of </a:t>
            </a:r>
            <a:br>
              <a:rPr lang="en-US" sz="2400" dirty="0"/>
            </a:br>
            <a:r>
              <a:rPr lang="en-US" sz="2400" dirty="0"/>
              <a:t>data in higher levels</a:t>
            </a:r>
          </a:p>
          <a:p>
            <a:pPr>
              <a:spcAft>
                <a:spcPts val="1200"/>
              </a:spcAft>
            </a:pPr>
            <a:r>
              <a:rPr lang="en-US" sz="2400" dirty="0"/>
              <a:t>A typical memory hierarchy:</a:t>
            </a:r>
          </a:p>
        </p:txBody>
      </p:sp>
      <p:sp>
        <p:nvSpPr>
          <p:cNvPr id="1165316" name="Text Box 4"/>
          <p:cNvSpPr txBox="1">
            <a:spLocks noChangeArrowheads="1"/>
          </p:cNvSpPr>
          <p:nvPr/>
        </p:nvSpPr>
        <p:spPr bwMode="auto">
          <a:xfrm>
            <a:off x="5562601" y="5992814"/>
            <a:ext cx="2519363" cy="369332"/>
          </a:xfrm>
          <a:prstGeom prst="rect">
            <a:avLst/>
          </a:prstGeom>
          <a:solidFill>
            <a:srgbClr val="6666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z="1800" b="0">
                <a:solidFill>
                  <a:schemeClr val="bg1"/>
                </a:solidFill>
              </a:rPr>
              <a:t>cache(s)</a:t>
            </a:r>
          </a:p>
        </p:txBody>
      </p:sp>
      <p:sp>
        <p:nvSpPr>
          <p:cNvPr id="1165317" name="Text Box 5"/>
          <p:cNvSpPr txBox="1">
            <a:spLocks noChangeArrowheads="1"/>
          </p:cNvSpPr>
          <p:nvPr/>
        </p:nvSpPr>
        <p:spPr bwMode="auto">
          <a:xfrm>
            <a:off x="5562601" y="5080001"/>
            <a:ext cx="2519363" cy="369332"/>
          </a:xfrm>
          <a:prstGeom prst="rect">
            <a:avLst/>
          </a:prstGeom>
          <a:solidFill>
            <a:srgbClr val="6666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z="1800" b="0">
                <a:solidFill>
                  <a:schemeClr val="bg1"/>
                </a:solidFill>
              </a:rPr>
              <a:t>main memory</a:t>
            </a:r>
          </a:p>
        </p:txBody>
      </p:sp>
      <p:sp>
        <p:nvSpPr>
          <p:cNvPr id="1165318" name="Text Box 6"/>
          <p:cNvSpPr txBox="1">
            <a:spLocks noChangeArrowheads="1"/>
          </p:cNvSpPr>
          <p:nvPr/>
        </p:nvSpPr>
        <p:spPr bwMode="auto">
          <a:xfrm>
            <a:off x="5562601" y="3894139"/>
            <a:ext cx="2519363" cy="646331"/>
          </a:xfrm>
          <a:prstGeom prst="rect">
            <a:avLst/>
          </a:prstGeom>
          <a:solidFill>
            <a:srgbClr val="6666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z="1800" b="0">
                <a:solidFill>
                  <a:schemeClr val="bg1"/>
                </a:solidFill>
              </a:rPr>
              <a:t>secondary storage (disks) </a:t>
            </a:r>
          </a:p>
        </p:txBody>
      </p:sp>
      <p:sp>
        <p:nvSpPr>
          <p:cNvPr id="1165319" name="Text Box 7"/>
          <p:cNvSpPr txBox="1">
            <a:spLocks noChangeArrowheads="1"/>
          </p:cNvSpPr>
          <p:nvPr/>
        </p:nvSpPr>
        <p:spPr bwMode="auto">
          <a:xfrm>
            <a:off x="5562601" y="2708276"/>
            <a:ext cx="2519363" cy="369332"/>
          </a:xfrm>
          <a:prstGeom prst="rect">
            <a:avLst/>
          </a:prstGeom>
          <a:solidFill>
            <a:srgbClr val="6666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z="1800" b="0">
                <a:solidFill>
                  <a:schemeClr val="bg1"/>
                </a:solidFill>
              </a:rPr>
              <a:t>tertiary storage (tapes) </a:t>
            </a:r>
          </a:p>
        </p:txBody>
      </p:sp>
      <p:sp>
        <p:nvSpPr>
          <p:cNvPr id="1165320" name="Line 8"/>
          <p:cNvSpPr>
            <a:spLocks noChangeShapeType="1"/>
          </p:cNvSpPr>
          <p:nvPr/>
        </p:nvSpPr>
        <p:spPr bwMode="auto">
          <a:xfrm flipV="1">
            <a:off x="6821488" y="5472113"/>
            <a:ext cx="0" cy="49530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65321" name="Line 9"/>
          <p:cNvSpPr>
            <a:spLocks noChangeShapeType="1"/>
          </p:cNvSpPr>
          <p:nvPr/>
        </p:nvSpPr>
        <p:spPr bwMode="auto">
          <a:xfrm flipV="1">
            <a:off x="6823075" y="4560888"/>
            <a:ext cx="0" cy="49530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65322" name="Line 10"/>
          <p:cNvSpPr>
            <a:spLocks noChangeShapeType="1"/>
          </p:cNvSpPr>
          <p:nvPr/>
        </p:nvSpPr>
        <p:spPr bwMode="auto">
          <a:xfrm flipV="1">
            <a:off x="6823075" y="3373438"/>
            <a:ext cx="0" cy="495300"/>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65323" name="Text Box 11"/>
          <p:cNvSpPr txBox="1">
            <a:spLocks noChangeArrowheads="1"/>
          </p:cNvSpPr>
          <p:nvPr/>
        </p:nvSpPr>
        <p:spPr bwMode="auto">
          <a:xfrm rot="-5400000">
            <a:off x="7966050" y="2914134"/>
            <a:ext cx="785867" cy="36933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1800" b="0"/>
              <a:t>speed</a:t>
            </a:r>
          </a:p>
        </p:txBody>
      </p:sp>
      <p:sp>
        <p:nvSpPr>
          <p:cNvPr id="1165324" name="Text Box 12"/>
          <p:cNvSpPr txBox="1">
            <a:spLocks noChangeArrowheads="1"/>
          </p:cNvSpPr>
          <p:nvPr/>
        </p:nvSpPr>
        <p:spPr bwMode="auto">
          <a:xfrm rot="-5400000">
            <a:off x="4692906" y="5847041"/>
            <a:ext cx="1010726" cy="36933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1800" b="0"/>
              <a:t>capacity</a:t>
            </a:r>
          </a:p>
        </p:txBody>
      </p:sp>
      <p:sp>
        <p:nvSpPr>
          <p:cNvPr id="1165325" name="Text Box 13"/>
          <p:cNvSpPr txBox="1">
            <a:spLocks noChangeArrowheads="1"/>
          </p:cNvSpPr>
          <p:nvPr/>
        </p:nvSpPr>
        <p:spPr bwMode="auto">
          <a:xfrm rot="-5400000">
            <a:off x="8449509" y="2859366"/>
            <a:ext cx="676199" cy="36933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1800" b="0"/>
              <a:t>price</a:t>
            </a:r>
          </a:p>
        </p:txBody>
      </p:sp>
      <p:sp>
        <p:nvSpPr>
          <p:cNvPr id="1165326" name="Line 14"/>
          <p:cNvSpPr>
            <a:spLocks noChangeShapeType="1"/>
          </p:cNvSpPr>
          <p:nvPr/>
        </p:nvSpPr>
        <p:spPr bwMode="auto">
          <a:xfrm flipV="1">
            <a:off x="5381625" y="2708276"/>
            <a:ext cx="0" cy="3735388"/>
          </a:xfrm>
          <a:prstGeom prst="line">
            <a:avLst/>
          </a:prstGeom>
          <a:noFill/>
          <a:ln w="57150" cmpd="sng">
            <a:gradFill flip="none" rotWithShape="1">
              <a:gsLst>
                <a:gs pos="0">
                  <a:srgbClr val="008000"/>
                </a:gs>
                <a:gs pos="99000">
                  <a:srgbClr val="FF0000"/>
                </a:gs>
              </a:gsLst>
              <a:lin ang="16200000" scaled="0"/>
              <a:tileRect/>
            </a:gra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ln w="57150" cmpd="sng">
                <a:solidFill>
                  <a:srgbClr val="000000"/>
                </a:solidFill>
              </a:ln>
            </a:endParaRPr>
          </a:p>
        </p:txBody>
      </p:sp>
      <p:sp>
        <p:nvSpPr>
          <p:cNvPr id="1165327" name="Line 15"/>
          <p:cNvSpPr>
            <a:spLocks noChangeShapeType="1"/>
          </p:cNvSpPr>
          <p:nvPr/>
        </p:nvSpPr>
        <p:spPr bwMode="auto">
          <a:xfrm flipV="1">
            <a:off x="8542339" y="2708276"/>
            <a:ext cx="0" cy="3735388"/>
          </a:xfrm>
          <a:prstGeom prst="line">
            <a:avLst/>
          </a:prstGeom>
          <a:noFill/>
          <a:ln w="57150" cmpd="sng">
            <a:gradFill flip="none" rotWithShape="1">
              <a:gsLst>
                <a:gs pos="0">
                  <a:srgbClr val="008000"/>
                </a:gs>
                <a:gs pos="99000">
                  <a:srgbClr val="FF0000"/>
                </a:gs>
              </a:gsLst>
              <a:lin ang="5400000" scaled="0"/>
              <a:tileRect/>
            </a:gra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ln w="57150" cmpd="sng">
                <a:solidFill>
                  <a:schemeClr val="tx1"/>
                </a:solidFill>
              </a:ln>
            </a:endParaRPr>
          </a:p>
        </p:txBody>
      </p:sp>
      <p:sp>
        <p:nvSpPr>
          <p:cNvPr id="1165328" name="Line 16"/>
          <p:cNvSpPr>
            <a:spLocks noChangeShapeType="1"/>
          </p:cNvSpPr>
          <p:nvPr/>
        </p:nvSpPr>
        <p:spPr bwMode="auto">
          <a:xfrm flipV="1">
            <a:off x="8964613" y="2708276"/>
            <a:ext cx="0" cy="3735388"/>
          </a:xfrm>
          <a:prstGeom prst="line">
            <a:avLst/>
          </a:prstGeom>
          <a:noFill/>
          <a:ln w="57150" cmpd="sng">
            <a:gradFill flip="none" rotWithShape="1">
              <a:gsLst>
                <a:gs pos="0">
                  <a:srgbClr val="008000"/>
                </a:gs>
                <a:gs pos="99000">
                  <a:srgbClr val="FF0000"/>
                </a:gs>
              </a:gsLst>
              <a:lin ang="16200000" scaled="0"/>
              <a:tileRect/>
            </a:gradFill>
            <a:round/>
            <a:headEnd type="triangle" w="med" len="me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ln w="57150" cmpd="sng">
                <a:solidFill>
                  <a:schemeClr val="tx1"/>
                </a:solidFill>
              </a:ln>
            </a:endParaRPr>
          </a:p>
        </p:txBody>
      </p:sp>
      <p:grpSp>
        <p:nvGrpSpPr>
          <p:cNvPr id="1165329" name="Group 17"/>
          <p:cNvGrpSpPr>
            <a:grpSpLocks/>
          </p:cNvGrpSpPr>
          <p:nvPr/>
        </p:nvGrpSpPr>
        <p:grpSpPr bwMode="auto">
          <a:xfrm>
            <a:off x="7993064" y="4076701"/>
            <a:ext cx="622300" cy="2246313"/>
            <a:chOff x="5035" y="2568"/>
            <a:chExt cx="392" cy="1415"/>
          </a:xfrm>
        </p:grpSpPr>
        <p:sp>
          <p:nvSpPr>
            <p:cNvPr id="1165330" name="Text Box 18"/>
            <p:cNvSpPr txBox="1">
              <a:spLocks noChangeArrowheads="1"/>
            </p:cNvSpPr>
            <p:nvPr/>
          </p:nvSpPr>
          <p:spPr bwMode="auto">
            <a:xfrm>
              <a:off x="5035" y="3770"/>
              <a:ext cx="251"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b="0"/>
                <a:t>2x</a:t>
              </a:r>
            </a:p>
          </p:txBody>
        </p:sp>
        <p:sp>
          <p:nvSpPr>
            <p:cNvPr id="1165331" name="Text Box 19"/>
            <p:cNvSpPr txBox="1">
              <a:spLocks noChangeArrowheads="1"/>
            </p:cNvSpPr>
            <p:nvPr/>
          </p:nvSpPr>
          <p:spPr bwMode="auto">
            <a:xfrm>
              <a:off x="5035" y="3203"/>
              <a:ext cx="3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b="0"/>
                <a:t>100x</a:t>
              </a:r>
            </a:p>
          </p:txBody>
        </p:sp>
        <p:sp>
          <p:nvSpPr>
            <p:cNvPr id="1165332" name="Text Box 20"/>
            <p:cNvSpPr txBox="1">
              <a:spLocks noChangeArrowheads="1"/>
            </p:cNvSpPr>
            <p:nvPr/>
          </p:nvSpPr>
          <p:spPr bwMode="auto">
            <a:xfrm>
              <a:off x="5035" y="2568"/>
              <a:ext cx="368"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b="0" dirty="0"/>
                <a:t>10</a:t>
              </a:r>
              <a:r>
                <a:rPr lang="en-US" sz="1600" b="0" baseline="30000" dirty="0"/>
                <a:t>7</a:t>
              </a:r>
              <a:r>
                <a:rPr lang="en-US" sz="1600" b="0" dirty="0"/>
                <a:t>x</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65315">
                                            <p:txEl>
                                              <p:pRg st="6" end="6"/>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653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6531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6531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6531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6532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6532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65322"/>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165326"/>
                                        </p:tgtEl>
                                        <p:attrNameLst>
                                          <p:attrName>style.visibility</p:attrName>
                                        </p:attrNameLst>
                                      </p:cBhvr>
                                      <p:to>
                                        <p:strVal val="visible"/>
                                      </p:to>
                                    </p:set>
                                    <p:animEffect transition="in" filter="wipe(down)">
                                      <p:cBhvr>
                                        <p:cTn id="25" dur="500"/>
                                        <p:tgtEl>
                                          <p:spTgt spid="1165326"/>
                                        </p:tgtEl>
                                      </p:cBhvr>
                                    </p:animEffect>
                                  </p:childTnLst>
                                </p:cTn>
                              </p:par>
                              <p:par>
                                <p:cTn id="26" presetID="1" presetClass="entr" presetSubtype="0" fill="hold" grpId="0" nodeType="withEffect">
                                  <p:stCondLst>
                                    <p:cond delay="0"/>
                                  </p:stCondLst>
                                  <p:childTnLst>
                                    <p:set>
                                      <p:cBhvr>
                                        <p:cTn id="27" dur="1" fill="hold">
                                          <p:stCondLst>
                                            <p:cond delay="0"/>
                                          </p:stCondLst>
                                        </p:cTn>
                                        <p:tgtEl>
                                          <p:spTgt spid="1165324"/>
                                        </p:tgtEl>
                                        <p:attrNameLst>
                                          <p:attrName>style.visibility</p:attrName>
                                        </p:attrNameLst>
                                      </p:cBhvr>
                                      <p:to>
                                        <p:strVal val="visible"/>
                                      </p:to>
                                    </p:set>
                                  </p:childTnLst>
                                </p:cTn>
                              </p:par>
                            </p:childTnLst>
                          </p:cTn>
                        </p:par>
                        <p:par>
                          <p:cTn id="28" fill="hold" nodeType="afterGroup">
                            <p:stCondLst>
                              <p:cond delay="500"/>
                            </p:stCondLst>
                            <p:childTnLst>
                              <p:par>
                                <p:cTn id="29" presetID="22" presetClass="entr" presetSubtype="1" fill="hold" grpId="0" nodeType="afterEffect">
                                  <p:stCondLst>
                                    <p:cond delay="0"/>
                                  </p:stCondLst>
                                  <p:childTnLst>
                                    <p:set>
                                      <p:cBhvr>
                                        <p:cTn id="30" dur="1" fill="hold">
                                          <p:stCondLst>
                                            <p:cond delay="0"/>
                                          </p:stCondLst>
                                        </p:cTn>
                                        <p:tgtEl>
                                          <p:spTgt spid="1165327"/>
                                        </p:tgtEl>
                                        <p:attrNameLst>
                                          <p:attrName>style.visibility</p:attrName>
                                        </p:attrNameLst>
                                      </p:cBhvr>
                                      <p:to>
                                        <p:strVal val="visible"/>
                                      </p:to>
                                    </p:set>
                                    <p:animEffect transition="in" filter="wipe(up)">
                                      <p:cBhvr>
                                        <p:cTn id="31" dur="500"/>
                                        <p:tgtEl>
                                          <p:spTgt spid="1165327"/>
                                        </p:tgtEl>
                                      </p:cBhvr>
                                    </p:animEffect>
                                  </p:childTnLst>
                                </p:cTn>
                              </p:par>
                              <p:par>
                                <p:cTn id="32" presetID="1" presetClass="entr" presetSubtype="0" fill="hold" grpId="0" nodeType="withEffect">
                                  <p:stCondLst>
                                    <p:cond delay="0"/>
                                  </p:stCondLst>
                                  <p:childTnLst>
                                    <p:set>
                                      <p:cBhvr>
                                        <p:cTn id="33" dur="1" fill="hold">
                                          <p:stCondLst>
                                            <p:cond delay="0"/>
                                          </p:stCondLst>
                                        </p:cTn>
                                        <p:tgtEl>
                                          <p:spTgt spid="1165323"/>
                                        </p:tgtEl>
                                        <p:attrNameLst>
                                          <p:attrName>style.visibility</p:attrName>
                                        </p:attrNameLst>
                                      </p:cBhvr>
                                      <p:to>
                                        <p:strVal val="visible"/>
                                      </p:to>
                                    </p:set>
                                  </p:childTnLst>
                                </p:cTn>
                              </p:par>
                              <p:par>
                                <p:cTn id="34" presetID="9" presetClass="entr" presetSubtype="0" fill="hold" nodeType="withEffect">
                                  <p:stCondLst>
                                    <p:cond delay="0"/>
                                  </p:stCondLst>
                                  <p:childTnLst>
                                    <p:set>
                                      <p:cBhvr>
                                        <p:cTn id="35" dur="1" fill="hold">
                                          <p:stCondLst>
                                            <p:cond delay="0"/>
                                          </p:stCondLst>
                                        </p:cTn>
                                        <p:tgtEl>
                                          <p:spTgt spid="1165329"/>
                                        </p:tgtEl>
                                        <p:attrNameLst>
                                          <p:attrName>style.visibility</p:attrName>
                                        </p:attrNameLst>
                                      </p:cBhvr>
                                      <p:to>
                                        <p:strVal val="visible"/>
                                      </p:to>
                                    </p:set>
                                    <p:animEffect transition="in" filter="dissolve">
                                      <p:cBhvr>
                                        <p:cTn id="36" dur="1000"/>
                                        <p:tgtEl>
                                          <p:spTgt spid="1165329"/>
                                        </p:tgtEl>
                                      </p:cBhvr>
                                    </p:animEffect>
                                  </p:childTnLst>
                                </p:cTn>
                              </p:par>
                            </p:childTnLst>
                          </p:cTn>
                        </p:par>
                        <p:par>
                          <p:cTn id="37" fill="hold" nodeType="afterGroup">
                            <p:stCondLst>
                              <p:cond delay="1500"/>
                            </p:stCondLst>
                            <p:childTnLst>
                              <p:par>
                                <p:cTn id="38" presetID="22" presetClass="entr" presetSubtype="1" fill="hold" grpId="0" nodeType="afterEffect">
                                  <p:stCondLst>
                                    <p:cond delay="0"/>
                                  </p:stCondLst>
                                  <p:childTnLst>
                                    <p:set>
                                      <p:cBhvr>
                                        <p:cTn id="39" dur="1" fill="hold">
                                          <p:stCondLst>
                                            <p:cond delay="0"/>
                                          </p:stCondLst>
                                        </p:cTn>
                                        <p:tgtEl>
                                          <p:spTgt spid="1165328"/>
                                        </p:tgtEl>
                                        <p:attrNameLst>
                                          <p:attrName>style.visibility</p:attrName>
                                        </p:attrNameLst>
                                      </p:cBhvr>
                                      <p:to>
                                        <p:strVal val="visible"/>
                                      </p:to>
                                    </p:set>
                                    <p:animEffect transition="in" filter="wipe(up)">
                                      <p:cBhvr>
                                        <p:cTn id="40" dur="500"/>
                                        <p:tgtEl>
                                          <p:spTgt spid="1165328"/>
                                        </p:tgtEl>
                                      </p:cBhvr>
                                    </p:animEffect>
                                  </p:childTnLst>
                                </p:cTn>
                              </p:par>
                              <p:par>
                                <p:cTn id="41" presetID="1" presetClass="entr" presetSubtype="0" fill="hold" grpId="0" nodeType="withEffect">
                                  <p:stCondLst>
                                    <p:cond delay="0"/>
                                  </p:stCondLst>
                                  <p:childTnLst>
                                    <p:set>
                                      <p:cBhvr>
                                        <p:cTn id="42" dur="1" fill="hold">
                                          <p:stCondLst>
                                            <p:cond delay="0"/>
                                          </p:stCondLst>
                                        </p:cTn>
                                        <p:tgtEl>
                                          <p:spTgt spid="11653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5315" grpId="0" build="p"/>
      <p:bldP spid="1165316" grpId="0" animBg="1"/>
      <p:bldP spid="1165317" grpId="0" animBg="1"/>
      <p:bldP spid="1165318" grpId="0" animBg="1"/>
      <p:bldP spid="1165319" grpId="0" animBg="1"/>
      <p:bldP spid="1165320" grpId="0" animBg="1"/>
      <p:bldP spid="1165321" grpId="0" animBg="1"/>
      <p:bldP spid="1165322" grpId="0" animBg="1"/>
      <p:bldP spid="1165323" grpId="0"/>
      <p:bldP spid="1165324" grpId="0"/>
      <p:bldP spid="1165325" grpId="0"/>
      <p:bldP spid="1165326" grpId="0" animBg="1"/>
      <p:bldP spid="1165327" grpId="0" animBg="1"/>
      <p:bldP spid="1165328" grpId="0" animBg="1"/>
    </p:bldLst>
  </p:timing>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1208384" name="Picture 64" descr="j043313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10500" y="2138363"/>
            <a:ext cx="1157288" cy="868362"/>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208380" name="Group 60"/>
          <p:cNvGrpSpPr>
            <a:grpSpLocks/>
          </p:cNvGrpSpPr>
          <p:nvPr/>
        </p:nvGrpSpPr>
        <p:grpSpPr bwMode="auto">
          <a:xfrm>
            <a:off x="3322871" y="1565321"/>
            <a:ext cx="2519363" cy="3654424"/>
            <a:chOff x="3504" y="1706"/>
            <a:chExt cx="1587" cy="2302"/>
          </a:xfrm>
        </p:grpSpPr>
        <p:sp>
          <p:nvSpPr>
            <p:cNvPr id="1208373" name="Text Box 53"/>
            <p:cNvSpPr txBox="1">
              <a:spLocks noChangeArrowheads="1"/>
            </p:cNvSpPr>
            <p:nvPr/>
          </p:nvSpPr>
          <p:spPr bwMode="auto">
            <a:xfrm>
              <a:off x="3504" y="3775"/>
              <a:ext cx="1587" cy="233"/>
            </a:xfrm>
            <a:prstGeom prst="rect">
              <a:avLst/>
            </a:prstGeom>
            <a:solidFill>
              <a:srgbClr val="6666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z="1800" b="0">
                  <a:solidFill>
                    <a:schemeClr val="bg1"/>
                  </a:solidFill>
                </a:rPr>
                <a:t>cache(s)</a:t>
              </a:r>
            </a:p>
          </p:txBody>
        </p:sp>
        <p:sp>
          <p:nvSpPr>
            <p:cNvPr id="1208374" name="Text Box 54"/>
            <p:cNvSpPr txBox="1">
              <a:spLocks noChangeArrowheads="1"/>
            </p:cNvSpPr>
            <p:nvPr/>
          </p:nvSpPr>
          <p:spPr bwMode="auto">
            <a:xfrm>
              <a:off x="3504" y="3200"/>
              <a:ext cx="1587" cy="233"/>
            </a:xfrm>
            <a:prstGeom prst="rect">
              <a:avLst/>
            </a:prstGeom>
            <a:solidFill>
              <a:srgbClr val="6666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z="1800" b="0">
                  <a:solidFill>
                    <a:schemeClr val="bg1"/>
                  </a:solidFill>
                </a:rPr>
                <a:t>main memory</a:t>
              </a:r>
            </a:p>
          </p:txBody>
        </p:sp>
        <p:sp>
          <p:nvSpPr>
            <p:cNvPr id="1208375" name="Text Box 55"/>
            <p:cNvSpPr txBox="1">
              <a:spLocks noChangeArrowheads="1"/>
            </p:cNvSpPr>
            <p:nvPr/>
          </p:nvSpPr>
          <p:spPr bwMode="auto">
            <a:xfrm>
              <a:off x="3504" y="2453"/>
              <a:ext cx="1587" cy="407"/>
            </a:xfrm>
            <a:prstGeom prst="rect">
              <a:avLst/>
            </a:prstGeom>
            <a:solidFill>
              <a:srgbClr val="6666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z="1800" b="0">
                  <a:solidFill>
                    <a:schemeClr val="bg1"/>
                  </a:solidFill>
                </a:rPr>
                <a:t>secondary storage (disks) </a:t>
              </a:r>
            </a:p>
          </p:txBody>
        </p:sp>
        <p:sp>
          <p:nvSpPr>
            <p:cNvPr id="1208376" name="Text Box 56"/>
            <p:cNvSpPr txBox="1">
              <a:spLocks noChangeArrowheads="1"/>
            </p:cNvSpPr>
            <p:nvPr/>
          </p:nvSpPr>
          <p:spPr bwMode="auto">
            <a:xfrm>
              <a:off x="3504" y="1706"/>
              <a:ext cx="1587" cy="233"/>
            </a:xfrm>
            <a:prstGeom prst="rect">
              <a:avLst/>
            </a:prstGeom>
            <a:solidFill>
              <a:srgbClr val="6666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z="1800" b="0" dirty="0">
                  <a:solidFill>
                    <a:schemeClr val="bg1"/>
                  </a:solidFill>
                </a:rPr>
                <a:t>tertiary storage (tapes) </a:t>
              </a:r>
            </a:p>
          </p:txBody>
        </p:sp>
        <p:sp>
          <p:nvSpPr>
            <p:cNvPr id="1208377" name="Line 57"/>
            <p:cNvSpPr>
              <a:spLocks noChangeShapeType="1"/>
            </p:cNvSpPr>
            <p:nvPr/>
          </p:nvSpPr>
          <p:spPr bwMode="auto">
            <a:xfrm flipV="1">
              <a:off x="4297" y="3447"/>
              <a:ext cx="0" cy="312"/>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208378" name="Line 58"/>
            <p:cNvSpPr>
              <a:spLocks noChangeShapeType="1"/>
            </p:cNvSpPr>
            <p:nvPr/>
          </p:nvSpPr>
          <p:spPr bwMode="auto">
            <a:xfrm flipV="1">
              <a:off x="4298" y="2873"/>
              <a:ext cx="0" cy="312"/>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208379" name="Line 59"/>
            <p:cNvSpPr>
              <a:spLocks noChangeShapeType="1"/>
            </p:cNvSpPr>
            <p:nvPr/>
          </p:nvSpPr>
          <p:spPr bwMode="auto">
            <a:xfrm flipV="1">
              <a:off x="4298" y="2125"/>
              <a:ext cx="0" cy="312"/>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grpSp>
      <p:sp>
        <p:nvSpPr>
          <p:cNvPr id="1208322" name="Rectangle 2"/>
          <p:cNvSpPr>
            <a:spLocks noGrp="1" noChangeArrowheads="1"/>
          </p:cNvSpPr>
          <p:nvPr>
            <p:ph type="title"/>
          </p:nvPr>
        </p:nvSpPr>
        <p:spPr/>
        <p:txBody>
          <a:bodyPr/>
          <a:lstStyle/>
          <a:p>
            <a:r>
              <a:rPr lang="en-US"/>
              <a:t>Memory Hierarchies</a:t>
            </a:r>
          </a:p>
        </p:txBody>
      </p:sp>
      <p:pic>
        <p:nvPicPr>
          <p:cNvPr id="1208356" name="Picture 36" descr="MCj02420870000[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03351" y="5734050"/>
            <a:ext cx="739775" cy="546100"/>
          </a:xfrm>
          <a:prstGeom prst="rect">
            <a:avLst/>
          </a:prstGeom>
          <a:noFill/>
          <a:extLst>
            <a:ext uri="{909E8E84-426E-40dd-AFC4-6F175D3DCCD1}">
              <a14:hiddenFill xmlns:a14="http://schemas.microsoft.com/office/drawing/2010/main" xmlns="">
                <a:solidFill>
                  <a:srgbClr val="FFFFFF"/>
                </a:solidFill>
              </a14:hiddenFill>
            </a:ext>
          </a:extLst>
        </p:spPr>
      </p:pic>
      <p:pic>
        <p:nvPicPr>
          <p:cNvPr id="1208357" name="Picture 37" descr="j0238268"/>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101725" y="2665414"/>
            <a:ext cx="1041400" cy="866775"/>
          </a:xfrm>
          <a:prstGeom prst="rect">
            <a:avLst/>
          </a:prstGeom>
          <a:noFill/>
          <a:extLst>
            <a:ext uri="{909E8E84-426E-40dd-AFC4-6F175D3DCCD1}">
              <a14:hiddenFill xmlns:a14="http://schemas.microsoft.com/office/drawing/2010/main" xmlns="">
                <a:solidFill>
                  <a:srgbClr val="FFFFFF"/>
                </a:solidFill>
              </a14:hiddenFill>
            </a:ext>
          </a:extLst>
        </p:spPr>
      </p:pic>
      <p:pic>
        <p:nvPicPr>
          <p:cNvPr id="1208358" name="Picture 38" descr="j021508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580314" y="2446339"/>
            <a:ext cx="641351" cy="1004887"/>
          </a:xfrm>
          <a:prstGeom prst="rect">
            <a:avLst/>
          </a:prstGeom>
          <a:noFill/>
          <a:extLst>
            <a:ext uri="{909E8E84-426E-40dd-AFC4-6F175D3DCCD1}">
              <a14:hiddenFill xmlns:a14="http://schemas.microsoft.com/office/drawing/2010/main" xmlns="">
                <a:solidFill>
                  <a:srgbClr val="FFFFFF"/>
                </a:solidFill>
              </a14:hiddenFill>
            </a:ext>
          </a:extLst>
        </p:spPr>
      </p:pic>
      <p:pic>
        <p:nvPicPr>
          <p:cNvPr id="1208359" name="Picture 39" descr="2ehjs2um[1]"/>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410451" y="3989389"/>
            <a:ext cx="546100" cy="777875"/>
          </a:xfrm>
          <a:prstGeom prst="rect">
            <a:avLst/>
          </a:prstGeom>
          <a:noFill/>
          <a:extLst>
            <a:ext uri="{909E8E84-426E-40dd-AFC4-6F175D3DCCD1}">
              <a14:hiddenFill xmlns:a14="http://schemas.microsoft.com/office/drawing/2010/main" xmlns="">
                <a:solidFill>
                  <a:srgbClr val="FFFFFF"/>
                </a:solidFill>
              </a14:hiddenFill>
            </a:ext>
          </a:extLst>
        </p:spPr>
      </p:pic>
      <p:pic>
        <p:nvPicPr>
          <p:cNvPr id="1208360" name="Picture 40" descr="minne"/>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846139" y="3959226"/>
            <a:ext cx="1296987" cy="534988"/>
          </a:xfrm>
          <a:prstGeom prst="rect">
            <a:avLst/>
          </a:prstGeom>
          <a:noFill/>
          <a:extLst>
            <a:ext uri="{909E8E84-426E-40dd-AFC4-6F175D3DCCD1}">
              <a14:hiddenFill xmlns:a14="http://schemas.microsoft.com/office/drawing/2010/main" xmlns="">
                <a:solidFill>
                  <a:srgbClr val="FFFFFF"/>
                </a:solidFill>
              </a14:hiddenFill>
            </a:ext>
          </a:extLst>
        </p:spPr>
      </p:pic>
      <p:pic>
        <p:nvPicPr>
          <p:cNvPr id="1208361" name="Picture 41" descr="j0292020"/>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616826" y="5656264"/>
            <a:ext cx="681039" cy="646112"/>
          </a:xfrm>
          <a:prstGeom prst="rect">
            <a:avLst/>
          </a:prstGeom>
          <a:noFill/>
          <a:extLst>
            <a:ext uri="{909E8E84-426E-40dd-AFC4-6F175D3DCCD1}">
              <a14:hiddenFill xmlns:a14="http://schemas.microsoft.com/office/drawing/2010/main" xmlns="">
                <a:solidFill>
                  <a:srgbClr val="FFFFFF"/>
                </a:solidFill>
              </a14:hiddenFill>
            </a:ext>
          </a:extLst>
        </p:spPr>
      </p:pic>
      <p:sp>
        <p:nvSpPr>
          <p:cNvPr id="1208363" name="Text Box 43"/>
          <p:cNvSpPr txBox="1">
            <a:spLocks noChangeArrowheads="1"/>
          </p:cNvSpPr>
          <p:nvPr/>
        </p:nvSpPr>
        <p:spPr bwMode="auto">
          <a:xfrm>
            <a:off x="2197100" y="5878513"/>
            <a:ext cx="740908"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b="0"/>
              <a:t>0.3 ns</a:t>
            </a:r>
          </a:p>
        </p:txBody>
      </p:sp>
      <p:sp>
        <p:nvSpPr>
          <p:cNvPr id="1208364" name="Text Box 44"/>
          <p:cNvSpPr txBox="1">
            <a:spLocks noChangeArrowheads="1"/>
          </p:cNvSpPr>
          <p:nvPr/>
        </p:nvSpPr>
        <p:spPr bwMode="auto">
          <a:xfrm>
            <a:off x="657225" y="4906963"/>
            <a:ext cx="2306942"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b="0"/>
              <a:t>On die memory  -  1 ns</a:t>
            </a:r>
          </a:p>
        </p:txBody>
      </p:sp>
      <p:sp>
        <p:nvSpPr>
          <p:cNvPr id="1208365" name="Text Box 45"/>
          <p:cNvSpPr txBox="1">
            <a:spLocks noChangeArrowheads="1"/>
          </p:cNvSpPr>
          <p:nvPr/>
        </p:nvSpPr>
        <p:spPr bwMode="auto">
          <a:xfrm>
            <a:off x="2247900" y="4068763"/>
            <a:ext cx="678792"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b="0"/>
              <a:t>50 ns</a:t>
            </a:r>
          </a:p>
        </p:txBody>
      </p:sp>
      <p:sp>
        <p:nvSpPr>
          <p:cNvPr id="1208366" name="Text Box 46"/>
          <p:cNvSpPr txBox="1">
            <a:spLocks noChangeArrowheads="1"/>
          </p:cNvSpPr>
          <p:nvPr/>
        </p:nvSpPr>
        <p:spPr bwMode="auto">
          <a:xfrm>
            <a:off x="2300288" y="2944813"/>
            <a:ext cx="624690"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b="0"/>
              <a:t>5 ms</a:t>
            </a:r>
          </a:p>
        </p:txBody>
      </p:sp>
      <p:sp>
        <p:nvSpPr>
          <p:cNvPr id="1208367" name="Text Box 47"/>
          <p:cNvSpPr txBox="1">
            <a:spLocks noChangeArrowheads="1"/>
          </p:cNvSpPr>
          <p:nvPr/>
        </p:nvSpPr>
        <p:spPr bwMode="auto">
          <a:xfrm>
            <a:off x="6094414" y="5878513"/>
            <a:ext cx="665767"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b="0" dirty="0"/>
              <a:t>&lt; 1 </a:t>
            </a:r>
            <a:r>
              <a:rPr lang="en-US" sz="1600" b="0" dirty="0" err="1"/>
              <a:t>s</a:t>
            </a:r>
            <a:endParaRPr lang="en-US" sz="1600" b="0" dirty="0"/>
          </a:p>
        </p:txBody>
      </p:sp>
      <p:sp>
        <p:nvSpPr>
          <p:cNvPr id="1208368" name="Text Box 48"/>
          <p:cNvSpPr txBox="1">
            <a:spLocks noChangeArrowheads="1"/>
          </p:cNvSpPr>
          <p:nvPr/>
        </p:nvSpPr>
        <p:spPr bwMode="auto">
          <a:xfrm>
            <a:off x="6094414" y="4906963"/>
            <a:ext cx="452367"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b="0"/>
              <a:t>2 s</a:t>
            </a:r>
          </a:p>
        </p:txBody>
      </p:sp>
      <p:sp>
        <p:nvSpPr>
          <p:cNvPr id="1208369" name="Text Box 49"/>
          <p:cNvSpPr txBox="1">
            <a:spLocks noChangeArrowheads="1"/>
          </p:cNvSpPr>
          <p:nvPr/>
        </p:nvSpPr>
        <p:spPr bwMode="auto">
          <a:xfrm>
            <a:off x="6094413" y="4068763"/>
            <a:ext cx="1251164"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b="0"/>
              <a:t>1.5 minutes</a:t>
            </a:r>
          </a:p>
        </p:txBody>
      </p:sp>
      <p:sp>
        <p:nvSpPr>
          <p:cNvPr id="1208370" name="Text Box 50"/>
          <p:cNvSpPr txBox="1">
            <a:spLocks noChangeArrowheads="1"/>
          </p:cNvSpPr>
          <p:nvPr/>
        </p:nvSpPr>
        <p:spPr bwMode="auto">
          <a:xfrm>
            <a:off x="6094413" y="2944813"/>
            <a:ext cx="1207682"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b="0" dirty="0"/>
              <a:t>3.5 months</a:t>
            </a:r>
          </a:p>
        </p:txBody>
      </p:sp>
      <p:pic>
        <p:nvPicPr>
          <p:cNvPr id="1208385" name="Picture 65" descr="j0323540"/>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7581900" y="4768851"/>
            <a:ext cx="508000" cy="679450"/>
          </a:xfrm>
          <a:prstGeom prst="rect">
            <a:avLst/>
          </a:prstGeom>
          <a:noFill/>
          <a:extLst>
            <a:ext uri="{909E8E84-426E-40dd-AFC4-6F175D3DCCD1}">
              <a14:hiddenFill xmlns:a14="http://schemas.microsoft.com/office/drawing/2010/main" xmlns="">
                <a:solidFill>
                  <a:srgbClr val="FFFFFF"/>
                </a:solidFill>
              </a14:hiddenFill>
            </a:ext>
          </a:extLst>
        </p:spPr>
      </p:pic>
      <p:pic>
        <p:nvPicPr>
          <p:cNvPr id="1208386" name="Picture 66" descr="j0335682"/>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969249" y="3533776"/>
            <a:ext cx="984251" cy="673100"/>
          </a:xfrm>
          <a:prstGeom prst="rect">
            <a:avLst/>
          </a:prstGeom>
          <a:noFill/>
          <a:extLst>
            <a:ext uri="{909E8E84-426E-40dd-AFC4-6F175D3DCCD1}">
              <a14:hiddenFill xmlns:a14="http://schemas.microsoft.com/office/drawing/2010/main" xmlns="">
                <a:solidFill>
                  <a:srgbClr val="FFFFFF"/>
                </a:solidFill>
              </a14:hiddenFill>
            </a:ext>
          </a:extLst>
        </p:spPr>
      </p:pic>
      <p:sp>
        <p:nvSpPr>
          <p:cNvPr id="32" name="TextBox 31"/>
          <p:cNvSpPr txBox="1"/>
          <p:nvPr/>
        </p:nvSpPr>
        <p:spPr>
          <a:xfrm rot="1264207">
            <a:off x="7443169" y="161465"/>
            <a:ext cx="1813317" cy="430887"/>
          </a:xfrm>
          <a:prstGeom prst="rect">
            <a:avLst/>
          </a:prstGeom>
          <a:noFill/>
        </p:spPr>
        <p:txBody>
          <a:bodyPr wrap="none" rtlCol="0">
            <a:spAutoFit/>
          </a:bodyPr>
          <a:lstStyle/>
          <a:p>
            <a:r>
              <a:rPr lang="en-US" sz="2200" b="0" dirty="0">
                <a:latin typeface="Apple Casual"/>
                <a:cs typeface="Apple Casual"/>
              </a:rPr>
              <a:t>For handouts</a:t>
            </a:r>
          </a:p>
        </p:txBody>
      </p:sp>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63" name="Text Box 43"/>
          <p:cNvSpPr txBox="1">
            <a:spLocks noChangeArrowheads="1"/>
          </p:cNvSpPr>
          <p:nvPr/>
        </p:nvSpPr>
        <p:spPr bwMode="auto">
          <a:xfrm>
            <a:off x="2197100" y="5878513"/>
            <a:ext cx="890188"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b="0" dirty="0"/>
              <a:t>~0.3 ns</a:t>
            </a:r>
          </a:p>
        </p:txBody>
      </p:sp>
      <p:pic>
        <p:nvPicPr>
          <p:cNvPr id="1208384" name="Picture 64" descr="j0433135"/>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810500" y="2138363"/>
            <a:ext cx="1157288" cy="868362"/>
          </a:xfrm>
          <a:prstGeom prst="rect">
            <a:avLst/>
          </a:prstGeom>
          <a:noFill/>
          <a:extLst>
            <a:ext uri="{909E8E84-426E-40dd-AFC4-6F175D3DCCD1}">
              <a14:hiddenFill xmlns:a14="http://schemas.microsoft.com/office/drawing/2010/main" xmlns="">
                <a:solidFill>
                  <a:srgbClr val="FFFFFF"/>
                </a:solidFill>
              </a14:hiddenFill>
            </a:ext>
          </a:extLst>
        </p:spPr>
      </p:pic>
      <p:grpSp>
        <p:nvGrpSpPr>
          <p:cNvPr id="2" name="Group 60"/>
          <p:cNvGrpSpPr>
            <a:grpSpLocks/>
          </p:cNvGrpSpPr>
          <p:nvPr/>
        </p:nvGrpSpPr>
        <p:grpSpPr bwMode="auto">
          <a:xfrm>
            <a:off x="5562601" y="2708276"/>
            <a:ext cx="2519363" cy="3654424"/>
            <a:chOff x="3504" y="1706"/>
            <a:chExt cx="1587" cy="2302"/>
          </a:xfrm>
        </p:grpSpPr>
        <p:sp>
          <p:nvSpPr>
            <p:cNvPr id="1208373" name="Text Box 53"/>
            <p:cNvSpPr txBox="1">
              <a:spLocks noChangeArrowheads="1"/>
            </p:cNvSpPr>
            <p:nvPr/>
          </p:nvSpPr>
          <p:spPr bwMode="auto">
            <a:xfrm>
              <a:off x="3504" y="3775"/>
              <a:ext cx="1587" cy="233"/>
            </a:xfrm>
            <a:prstGeom prst="rect">
              <a:avLst/>
            </a:prstGeom>
            <a:solidFill>
              <a:srgbClr val="6666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z="1800" b="0">
                  <a:solidFill>
                    <a:schemeClr val="bg1"/>
                  </a:solidFill>
                </a:rPr>
                <a:t>cache(s)</a:t>
              </a:r>
            </a:p>
          </p:txBody>
        </p:sp>
        <p:sp>
          <p:nvSpPr>
            <p:cNvPr id="1208374" name="Text Box 54"/>
            <p:cNvSpPr txBox="1">
              <a:spLocks noChangeArrowheads="1"/>
            </p:cNvSpPr>
            <p:nvPr/>
          </p:nvSpPr>
          <p:spPr bwMode="auto">
            <a:xfrm>
              <a:off x="3504" y="3200"/>
              <a:ext cx="1587" cy="233"/>
            </a:xfrm>
            <a:prstGeom prst="rect">
              <a:avLst/>
            </a:prstGeom>
            <a:solidFill>
              <a:srgbClr val="6666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z="1800" b="0">
                  <a:solidFill>
                    <a:schemeClr val="bg1"/>
                  </a:solidFill>
                </a:rPr>
                <a:t>main memory</a:t>
              </a:r>
            </a:p>
          </p:txBody>
        </p:sp>
        <p:sp>
          <p:nvSpPr>
            <p:cNvPr id="1208375" name="Text Box 55"/>
            <p:cNvSpPr txBox="1">
              <a:spLocks noChangeArrowheads="1"/>
            </p:cNvSpPr>
            <p:nvPr/>
          </p:nvSpPr>
          <p:spPr bwMode="auto">
            <a:xfrm>
              <a:off x="3504" y="2453"/>
              <a:ext cx="1587" cy="407"/>
            </a:xfrm>
            <a:prstGeom prst="rect">
              <a:avLst/>
            </a:prstGeom>
            <a:solidFill>
              <a:srgbClr val="6666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z="1800" b="0">
                  <a:solidFill>
                    <a:schemeClr val="bg1"/>
                  </a:solidFill>
                </a:rPr>
                <a:t>secondary storage (disks) </a:t>
              </a:r>
            </a:p>
          </p:txBody>
        </p:sp>
        <p:sp>
          <p:nvSpPr>
            <p:cNvPr id="1208376" name="Text Box 56"/>
            <p:cNvSpPr txBox="1">
              <a:spLocks noChangeArrowheads="1"/>
            </p:cNvSpPr>
            <p:nvPr/>
          </p:nvSpPr>
          <p:spPr bwMode="auto">
            <a:xfrm>
              <a:off x="3504" y="1706"/>
              <a:ext cx="1587" cy="233"/>
            </a:xfrm>
            <a:prstGeom prst="rect">
              <a:avLst/>
            </a:prstGeom>
            <a:solidFill>
              <a:srgbClr val="6666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r>
                <a:rPr lang="en-US" sz="1800" b="0">
                  <a:solidFill>
                    <a:schemeClr val="bg1"/>
                  </a:solidFill>
                </a:rPr>
                <a:t>tertiary storage (tapes) </a:t>
              </a:r>
            </a:p>
          </p:txBody>
        </p:sp>
        <p:sp>
          <p:nvSpPr>
            <p:cNvPr id="1208377" name="Line 57"/>
            <p:cNvSpPr>
              <a:spLocks noChangeShapeType="1"/>
            </p:cNvSpPr>
            <p:nvPr/>
          </p:nvSpPr>
          <p:spPr bwMode="auto">
            <a:xfrm flipV="1">
              <a:off x="4297" y="3447"/>
              <a:ext cx="0" cy="312"/>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208378" name="Line 58"/>
            <p:cNvSpPr>
              <a:spLocks noChangeShapeType="1"/>
            </p:cNvSpPr>
            <p:nvPr/>
          </p:nvSpPr>
          <p:spPr bwMode="auto">
            <a:xfrm flipV="1">
              <a:off x="4298" y="2873"/>
              <a:ext cx="0" cy="312"/>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208379" name="Line 59"/>
            <p:cNvSpPr>
              <a:spLocks noChangeShapeType="1"/>
            </p:cNvSpPr>
            <p:nvPr/>
          </p:nvSpPr>
          <p:spPr bwMode="auto">
            <a:xfrm flipV="1">
              <a:off x="4298" y="2125"/>
              <a:ext cx="0" cy="312"/>
            </a:xfrm>
            <a:prstGeom prst="line">
              <a:avLst/>
            </a:prstGeom>
            <a:noFill/>
            <a:ln w="28575">
              <a:solidFill>
                <a:schemeClr val="tx1"/>
              </a:solidFill>
              <a:round/>
              <a:headEnd type="triangle" w="med" len="me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grpSp>
      <p:sp>
        <p:nvSpPr>
          <p:cNvPr id="1208322" name="Rectangle 2"/>
          <p:cNvSpPr>
            <a:spLocks noGrp="1" noChangeArrowheads="1"/>
          </p:cNvSpPr>
          <p:nvPr>
            <p:ph type="title"/>
          </p:nvPr>
        </p:nvSpPr>
        <p:spPr/>
        <p:txBody>
          <a:bodyPr/>
          <a:lstStyle/>
          <a:p>
            <a:r>
              <a:rPr lang="en-US"/>
              <a:t>Memory Hierarchies</a:t>
            </a:r>
          </a:p>
        </p:txBody>
      </p:sp>
      <p:pic>
        <p:nvPicPr>
          <p:cNvPr id="1208356" name="Picture 36" descr="MCj02420870000[1]"/>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403351" y="5734050"/>
            <a:ext cx="739775" cy="546100"/>
          </a:xfrm>
          <a:prstGeom prst="rect">
            <a:avLst/>
          </a:prstGeom>
          <a:noFill/>
          <a:extLst>
            <a:ext uri="{909E8E84-426E-40dd-AFC4-6F175D3DCCD1}">
              <a14:hiddenFill xmlns:a14="http://schemas.microsoft.com/office/drawing/2010/main" xmlns="">
                <a:solidFill>
                  <a:srgbClr val="FFFFFF"/>
                </a:solidFill>
              </a14:hiddenFill>
            </a:ext>
          </a:extLst>
        </p:spPr>
      </p:pic>
      <p:pic>
        <p:nvPicPr>
          <p:cNvPr id="1208357" name="Picture 37" descr="j0238268"/>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1101725" y="2665414"/>
            <a:ext cx="1041400" cy="866775"/>
          </a:xfrm>
          <a:prstGeom prst="rect">
            <a:avLst/>
          </a:prstGeom>
          <a:noFill/>
          <a:extLst>
            <a:ext uri="{909E8E84-426E-40dd-AFC4-6F175D3DCCD1}">
              <a14:hiddenFill xmlns:a14="http://schemas.microsoft.com/office/drawing/2010/main" xmlns="">
                <a:solidFill>
                  <a:srgbClr val="FFFFFF"/>
                </a:solidFill>
              </a14:hiddenFill>
            </a:ext>
          </a:extLst>
        </p:spPr>
      </p:pic>
      <p:pic>
        <p:nvPicPr>
          <p:cNvPr id="1208358" name="Picture 38" descr="j0215086"/>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580314" y="2446339"/>
            <a:ext cx="641351" cy="1004887"/>
          </a:xfrm>
          <a:prstGeom prst="rect">
            <a:avLst/>
          </a:prstGeom>
          <a:noFill/>
          <a:extLst>
            <a:ext uri="{909E8E84-426E-40dd-AFC4-6F175D3DCCD1}">
              <a14:hiddenFill xmlns:a14="http://schemas.microsoft.com/office/drawing/2010/main" xmlns="">
                <a:solidFill>
                  <a:srgbClr val="FFFFFF"/>
                </a:solidFill>
              </a14:hiddenFill>
            </a:ext>
          </a:extLst>
        </p:spPr>
      </p:pic>
      <p:pic>
        <p:nvPicPr>
          <p:cNvPr id="1208359" name="Picture 39" descr="2ehjs2um[1]"/>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7410451" y="3989389"/>
            <a:ext cx="546100" cy="777875"/>
          </a:xfrm>
          <a:prstGeom prst="rect">
            <a:avLst/>
          </a:prstGeom>
          <a:noFill/>
          <a:extLst>
            <a:ext uri="{909E8E84-426E-40dd-AFC4-6F175D3DCCD1}">
              <a14:hiddenFill xmlns:a14="http://schemas.microsoft.com/office/drawing/2010/main" xmlns="">
                <a:solidFill>
                  <a:srgbClr val="FFFFFF"/>
                </a:solidFill>
              </a14:hiddenFill>
            </a:ext>
          </a:extLst>
        </p:spPr>
      </p:pic>
      <p:pic>
        <p:nvPicPr>
          <p:cNvPr id="1208360" name="Picture 40" descr="minne"/>
          <p:cNvPicPr>
            <a:picLocks noChangeAspect="1" noChangeArrowheads="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846139" y="3959226"/>
            <a:ext cx="1296987" cy="534988"/>
          </a:xfrm>
          <a:prstGeom prst="rect">
            <a:avLst/>
          </a:prstGeom>
          <a:noFill/>
          <a:extLst>
            <a:ext uri="{909E8E84-426E-40dd-AFC4-6F175D3DCCD1}">
              <a14:hiddenFill xmlns:a14="http://schemas.microsoft.com/office/drawing/2010/main" xmlns="">
                <a:solidFill>
                  <a:srgbClr val="FFFFFF"/>
                </a:solidFill>
              </a14:hiddenFill>
            </a:ext>
          </a:extLst>
        </p:spPr>
      </p:pic>
      <p:pic>
        <p:nvPicPr>
          <p:cNvPr id="1208361" name="Picture 41" descr="j0292020"/>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7616826" y="5656264"/>
            <a:ext cx="681039" cy="646112"/>
          </a:xfrm>
          <a:prstGeom prst="rect">
            <a:avLst/>
          </a:prstGeom>
          <a:noFill/>
          <a:extLst>
            <a:ext uri="{909E8E84-426E-40dd-AFC4-6F175D3DCCD1}">
              <a14:hiddenFill xmlns:a14="http://schemas.microsoft.com/office/drawing/2010/main" xmlns="">
                <a:solidFill>
                  <a:srgbClr val="FFFFFF"/>
                </a:solidFill>
              </a14:hiddenFill>
            </a:ext>
          </a:extLst>
        </p:spPr>
      </p:pic>
      <p:sp>
        <p:nvSpPr>
          <p:cNvPr id="1208364" name="Text Box 44"/>
          <p:cNvSpPr txBox="1">
            <a:spLocks noChangeArrowheads="1"/>
          </p:cNvSpPr>
          <p:nvPr/>
        </p:nvSpPr>
        <p:spPr bwMode="auto">
          <a:xfrm>
            <a:off x="657225" y="4906963"/>
            <a:ext cx="2306942"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b="0"/>
              <a:t>On die memory  -  1 ns</a:t>
            </a:r>
          </a:p>
        </p:txBody>
      </p:sp>
      <p:sp>
        <p:nvSpPr>
          <p:cNvPr id="1208365" name="Text Box 45"/>
          <p:cNvSpPr txBox="1">
            <a:spLocks noChangeArrowheads="1"/>
          </p:cNvSpPr>
          <p:nvPr/>
        </p:nvSpPr>
        <p:spPr bwMode="auto">
          <a:xfrm>
            <a:off x="2247900" y="4068763"/>
            <a:ext cx="678792"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b="0"/>
              <a:t>50 ns</a:t>
            </a:r>
          </a:p>
        </p:txBody>
      </p:sp>
      <p:sp>
        <p:nvSpPr>
          <p:cNvPr id="1208366" name="Text Box 46"/>
          <p:cNvSpPr txBox="1">
            <a:spLocks noChangeArrowheads="1"/>
          </p:cNvSpPr>
          <p:nvPr/>
        </p:nvSpPr>
        <p:spPr bwMode="auto">
          <a:xfrm>
            <a:off x="2300288" y="2944813"/>
            <a:ext cx="624690"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b="0"/>
              <a:t>5 ms</a:t>
            </a:r>
          </a:p>
        </p:txBody>
      </p:sp>
      <p:sp>
        <p:nvSpPr>
          <p:cNvPr id="1208367" name="Text Box 47"/>
          <p:cNvSpPr txBox="1">
            <a:spLocks noChangeArrowheads="1"/>
          </p:cNvSpPr>
          <p:nvPr/>
        </p:nvSpPr>
        <p:spPr bwMode="auto">
          <a:xfrm>
            <a:off x="6094414" y="5878513"/>
            <a:ext cx="665767"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b="0" dirty="0"/>
              <a:t>&lt; 1 </a:t>
            </a:r>
            <a:r>
              <a:rPr lang="en-US" sz="1600" b="0" dirty="0" err="1"/>
              <a:t>s</a:t>
            </a:r>
            <a:endParaRPr lang="en-US" sz="1600" b="0" dirty="0"/>
          </a:p>
        </p:txBody>
      </p:sp>
      <p:sp>
        <p:nvSpPr>
          <p:cNvPr id="1208368" name="Text Box 48"/>
          <p:cNvSpPr txBox="1">
            <a:spLocks noChangeArrowheads="1"/>
          </p:cNvSpPr>
          <p:nvPr/>
        </p:nvSpPr>
        <p:spPr bwMode="auto">
          <a:xfrm>
            <a:off x="6094414" y="4906963"/>
            <a:ext cx="452367"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b="0"/>
              <a:t>2 s</a:t>
            </a:r>
          </a:p>
        </p:txBody>
      </p:sp>
      <p:sp>
        <p:nvSpPr>
          <p:cNvPr id="1208369" name="Text Box 49"/>
          <p:cNvSpPr txBox="1">
            <a:spLocks noChangeArrowheads="1"/>
          </p:cNvSpPr>
          <p:nvPr/>
        </p:nvSpPr>
        <p:spPr bwMode="auto">
          <a:xfrm>
            <a:off x="6094413" y="4068763"/>
            <a:ext cx="1251164"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b="0"/>
              <a:t>1.5 minutes</a:t>
            </a:r>
          </a:p>
        </p:txBody>
      </p:sp>
      <p:sp>
        <p:nvSpPr>
          <p:cNvPr id="1208370" name="Text Box 50"/>
          <p:cNvSpPr txBox="1">
            <a:spLocks noChangeArrowheads="1"/>
          </p:cNvSpPr>
          <p:nvPr/>
        </p:nvSpPr>
        <p:spPr bwMode="auto">
          <a:xfrm>
            <a:off x="6094413" y="2944813"/>
            <a:ext cx="1207682" cy="33855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600" b="0"/>
              <a:t>3.5 months</a:t>
            </a:r>
          </a:p>
        </p:txBody>
      </p:sp>
      <p:sp>
        <p:nvSpPr>
          <p:cNvPr id="1208371" name="Text Box 51"/>
          <p:cNvSpPr txBox="1">
            <a:spLocks noChangeArrowheads="1"/>
          </p:cNvSpPr>
          <p:nvPr/>
        </p:nvSpPr>
        <p:spPr bwMode="auto">
          <a:xfrm rot="-1953270">
            <a:off x="-119078" y="2727208"/>
            <a:ext cx="9613930" cy="830997"/>
          </a:xfrm>
          <a:prstGeom prst="rect">
            <a:avLst/>
          </a:prstGeom>
          <a:solidFill>
            <a:srgbClr val="80808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4800" b="0" dirty="0">
                <a:solidFill>
                  <a:srgbClr val="0000FF"/>
                </a:solidFill>
              </a:rPr>
              <a:t>So, use your memory efficiently….!</a:t>
            </a:r>
          </a:p>
        </p:txBody>
      </p:sp>
      <p:sp>
        <p:nvSpPr>
          <p:cNvPr id="1208382" name="WordArt 62" descr="Paper bag"/>
          <p:cNvSpPr>
            <a:spLocks noChangeArrowheads="1" noChangeShapeType="1" noTextEdit="1"/>
          </p:cNvSpPr>
          <p:nvPr/>
        </p:nvSpPr>
        <p:spPr bwMode="auto">
          <a:xfrm>
            <a:off x="6937375" y="2562226"/>
            <a:ext cx="687388" cy="1090613"/>
          </a:xfrm>
          <a:prstGeom prst="rect">
            <a:avLst/>
          </a:prstGeom>
          <a:extLst>
            <a:ext uri="{AF507438-7753-43e0-B8FC-AC1667EBCBE1}">
              <a14:hiddenEffects xmlns:a14="http://schemas.microsoft.com/office/drawing/2010/main" xmlns="">
                <a:effectLst/>
              </a14:hiddenEffects>
            </a:ext>
          </a:extLst>
        </p:spPr>
        <p:txBody>
          <a:bodyPr wrap="none" fromWordArt="1">
            <a:prstTxWarp prst="textCascadeUp">
              <a:avLst>
                <a:gd name="adj" fmla="val 77759"/>
              </a:avLst>
            </a:prstTxWarp>
            <a:scene3d>
              <a:camera prst="legacyPerspectiveTopLeft">
                <a:rot lat="0" lon="20519999" rev="0"/>
              </a:camera>
              <a:lightRig rig="legacyHarsh3" dir="r"/>
            </a:scene3d>
            <a:sp3d extrusionH="430200" prstMaterial="legacyMatte">
              <a:extrusionClr>
                <a:srgbClr val="006600"/>
              </a:extrusionClr>
            </a:sp3d>
          </a:bodyPr>
          <a:lstStyle/>
          <a:p>
            <a:pPr algn="ctr"/>
            <a:r>
              <a:rPr lang="nb-NO" sz="3600" kern="10">
                <a:ln w="9525">
                  <a:round/>
                  <a:headEnd/>
                  <a:tailEnd/>
                </a:ln>
                <a:blipFill dpi="0" rotWithShape="0">
                  <a:blip r:embed="rId12"/>
                  <a:srcRect/>
                  <a:tile tx="0" ty="0" sx="100000" sy="100000" flip="none" algn="tl"/>
                </a:blipFill>
                <a:latin typeface="Arial Black"/>
              </a:rPr>
              <a:t>?</a:t>
            </a:r>
          </a:p>
        </p:txBody>
      </p:sp>
      <p:pic>
        <p:nvPicPr>
          <p:cNvPr id="1208385" name="Picture 65" descr="j0323540"/>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581900" y="4768851"/>
            <a:ext cx="508000" cy="679450"/>
          </a:xfrm>
          <a:prstGeom prst="rect">
            <a:avLst/>
          </a:prstGeom>
          <a:noFill/>
          <a:extLst>
            <a:ext uri="{909E8E84-426E-40dd-AFC4-6F175D3DCCD1}">
              <a14:hiddenFill xmlns:a14="http://schemas.microsoft.com/office/drawing/2010/main" xmlns="">
                <a:solidFill>
                  <a:srgbClr val="FFFFFF"/>
                </a:solidFill>
              </a14:hiddenFill>
            </a:ext>
          </a:extLst>
        </p:spPr>
      </p:pic>
      <p:pic>
        <p:nvPicPr>
          <p:cNvPr id="1208386" name="Picture 66" descr="j0335682"/>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7969249" y="3533776"/>
            <a:ext cx="984251" cy="673100"/>
          </a:xfrm>
          <a:prstGeom prst="rect">
            <a:avLst/>
          </a:prstGeom>
          <a:noFill/>
          <a:extLst>
            <a:ext uri="{909E8E84-426E-40dd-AFC4-6F175D3DCCD1}">
              <a14:hiddenFill xmlns:a14="http://schemas.microsoft.com/office/drawing/2010/main" xmlns="">
                <a:solidFill>
                  <a:srgbClr val="FFFFFF"/>
                </a:solidFill>
              </a14:hiddenFill>
            </a:ext>
          </a:extLst>
        </p:spPr>
      </p:pic>
      <p:pic>
        <p:nvPicPr>
          <p:cNvPr id="31" name="Picture 30" descr="STS-124 Launch from LC-39A.jpg"/>
          <p:cNvPicPr>
            <a:picLocks noChangeAspect="1"/>
          </p:cNvPicPr>
          <p:nvPr/>
        </p:nvPicPr>
        <p:blipFill>
          <a:blip r:embed="rId15"/>
          <a:stretch>
            <a:fillRect/>
          </a:stretch>
        </p:blipFill>
        <p:spPr>
          <a:xfrm>
            <a:off x="753" y="693294"/>
            <a:ext cx="9153409" cy="5720881"/>
          </a:xfrm>
          <a:prstGeom prst="rect">
            <a:avLst/>
          </a:prstGeom>
        </p:spPr>
      </p:pic>
      <p:sp>
        <p:nvSpPr>
          <p:cNvPr id="3" name="Rectangle 2"/>
          <p:cNvSpPr/>
          <p:nvPr/>
        </p:nvSpPr>
        <p:spPr bwMode="auto">
          <a:xfrm>
            <a:off x="124737" y="2302066"/>
            <a:ext cx="8935635" cy="4108895"/>
          </a:xfrm>
          <a:prstGeom prst="rect">
            <a:avLst/>
          </a:prstGeom>
          <a:gradFill flip="none" rotWithShape="1">
            <a:gsLst>
              <a:gs pos="0">
                <a:srgbClr val="0000FF"/>
              </a:gs>
              <a:gs pos="100000">
                <a:srgbClr val="FFFFFF"/>
              </a:gs>
            </a:gsLst>
            <a:lin ang="3420000" scaled="0"/>
            <a:tileRect/>
          </a:gradFill>
          <a:ln w="9525" cap="flat" cmpd="sng" algn="ctr">
            <a:solidFill>
              <a:schemeClr val="tx1"/>
            </a:solidFill>
            <a:prstDash val="solid"/>
            <a:round/>
            <a:headEnd type="none" w="med" len="med"/>
            <a:tailEnd type="none" w="med" len="med"/>
          </a:ln>
          <a:effectLst>
            <a:outerShdw blurRad="50800" dist="38100" dir="2700000" sx="101000" sy="101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bg1"/>
                </a:solidFill>
                <a:effectLst/>
                <a:latin typeface="Tahoma" pitchFamily="34" charset="0"/>
              </a:rPr>
              <a:t>Tapes? </a:t>
            </a:r>
            <a:r>
              <a:rPr lang="en-US" sz="1800" b="0" dirty="0">
                <a:solidFill>
                  <a:schemeClr val="bg1"/>
                </a:solidFill>
              </a:rPr>
              <a:t>Well, they </a:t>
            </a:r>
            <a:r>
              <a:rPr kumimoji="0" lang="en-US" sz="1800" b="0" i="0" u="none" strike="noStrike" cap="none" normalizeH="0" baseline="0" dirty="0">
                <a:ln>
                  <a:noFill/>
                </a:ln>
                <a:solidFill>
                  <a:schemeClr val="bg1"/>
                </a:solidFill>
                <a:effectLst/>
                <a:latin typeface="Tahoma" pitchFamily="34" charset="0"/>
              </a:rPr>
              <a:t>… </a:t>
            </a:r>
            <a:br>
              <a:rPr kumimoji="0" lang="en-US" sz="1800" b="0" i="0" u="none" strike="noStrike" cap="none" normalizeH="0" baseline="0" dirty="0">
                <a:ln>
                  <a:noFill/>
                </a:ln>
                <a:solidFill>
                  <a:schemeClr val="bg1"/>
                </a:solidFill>
                <a:effectLst/>
                <a:latin typeface="Tahoma" pitchFamily="34" charset="0"/>
              </a:rPr>
            </a:br>
            <a:endParaRPr kumimoji="0" lang="en-US" sz="1800" b="0" i="0" u="none" strike="noStrike" cap="none" normalizeH="0" baseline="0" dirty="0">
              <a:ln>
                <a:noFill/>
              </a:ln>
              <a:solidFill>
                <a:schemeClr val="bg1"/>
              </a:solidFill>
              <a:effectLst/>
              <a:latin typeface="Tahoma" pitchFamily="34" charset="0"/>
            </a:endParaRPr>
          </a:p>
          <a:p>
            <a:pPr marL="285750" indent="-285750">
              <a:buFont typeface="Arial"/>
              <a:buChar char="•"/>
            </a:pPr>
            <a:r>
              <a:rPr lang="en-US" sz="1800" b="0" dirty="0">
                <a:solidFill>
                  <a:schemeClr val="bg1"/>
                </a:solidFill>
              </a:rPr>
              <a:t>s</a:t>
            </a:r>
            <a:r>
              <a:rPr kumimoji="0" lang="en-US" sz="1800" b="0" i="0" u="none" strike="noStrike" cap="none" normalizeH="0" baseline="0" dirty="0">
                <a:ln>
                  <a:noFill/>
                </a:ln>
                <a:solidFill>
                  <a:schemeClr val="bg1"/>
                </a:solidFill>
                <a:effectLst/>
                <a:latin typeface="Tahoma" pitchFamily="34" charset="0"/>
              </a:rPr>
              <a:t>tore</a:t>
            </a:r>
            <a:r>
              <a:rPr kumimoji="0" lang="en-US" sz="1800" b="0" i="0" u="none" strike="noStrike" cap="none" normalizeH="0" dirty="0">
                <a:ln>
                  <a:noFill/>
                </a:ln>
                <a:solidFill>
                  <a:schemeClr val="bg1"/>
                </a:solidFill>
                <a:effectLst/>
                <a:latin typeface="Tahoma" pitchFamily="34" charset="0"/>
              </a:rPr>
              <a:t> a LOOOT of data</a:t>
            </a:r>
            <a:br>
              <a:rPr lang="en-US" sz="1800" b="0" dirty="0">
                <a:solidFill>
                  <a:schemeClr val="bg1"/>
                </a:solidFill>
              </a:rPr>
            </a:br>
            <a:r>
              <a:rPr lang="en-US" sz="1000" b="0" dirty="0">
                <a:solidFill>
                  <a:schemeClr val="bg1"/>
                </a:solidFill>
              </a:rPr>
              <a:t>(IBM TS3500 Tape Library: 2.25 </a:t>
            </a:r>
            <a:r>
              <a:rPr lang="en-US" sz="1000" b="0" dirty="0" err="1">
                <a:solidFill>
                  <a:schemeClr val="bg1"/>
                </a:solidFill>
              </a:rPr>
              <a:t>exabytes</a:t>
            </a:r>
            <a:r>
              <a:rPr lang="en-US" sz="1000" b="0" dirty="0">
                <a:solidFill>
                  <a:schemeClr val="bg1"/>
                </a:solidFill>
              </a:rPr>
              <a:t>)</a:t>
            </a:r>
            <a:br>
              <a:rPr lang="en-US" sz="1000" b="0" dirty="0">
                <a:solidFill>
                  <a:schemeClr val="bg1"/>
                </a:solidFill>
              </a:rPr>
            </a:br>
            <a:r>
              <a:rPr lang="en-US" sz="1800" b="0" dirty="0">
                <a:solidFill>
                  <a:schemeClr val="bg1"/>
                </a:solidFill>
              </a:rPr>
              <a:t> </a:t>
            </a:r>
            <a:endParaRPr kumimoji="0" lang="en-US" sz="1800" b="0" i="0" u="none" strike="noStrike" cap="none" normalizeH="0" dirty="0">
              <a:ln>
                <a:noFill/>
              </a:ln>
              <a:solidFill>
                <a:schemeClr val="bg1"/>
              </a:solidFill>
              <a:effectLst/>
            </a:endParaRPr>
          </a:p>
          <a:p>
            <a:pPr marL="285750" indent="-285750">
              <a:buFont typeface="Arial"/>
              <a:buChar char="•"/>
            </a:pPr>
            <a:r>
              <a:rPr lang="en-US" sz="1800" b="0" dirty="0">
                <a:solidFill>
                  <a:schemeClr val="bg1"/>
                </a:solidFill>
              </a:rPr>
              <a:t>a</a:t>
            </a:r>
            <a:r>
              <a:rPr kumimoji="0" lang="en-US" sz="1800" b="0" i="0" u="none" strike="noStrike" cap="none" normalizeH="0" dirty="0">
                <a:ln>
                  <a:noFill/>
                </a:ln>
                <a:solidFill>
                  <a:schemeClr val="bg1"/>
                </a:solidFill>
                <a:effectLst/>
                <a:latin typeface="Tahoma" pitchFamily="34" charset="0"/>
              </a:rPr>
              <a:t>re SLOOOOOOOW…</a:t>
            </a:r>
            <a:br>
              <a:rPr kumimoji="0" lang="en-US" sz="1800" b="0" i="0" u="none" strike="noStrike" cap="none" normalizeH="0" dirty="0">
                <a:ln>
                  <a:noFill/>
                </a:ln>
                <a:solidFill>
                  <a:schemeClr val="bg1"/>
                </a:solidFill>
                <a:effectLst/>
                <a:latin typeface="Tahoma" pitchFamily="34" charset="0"/>
              </a:rPr>
            </a:br>
            <a:r>
              <a:rPr lang="en-US" sz="1000" b="0" dirty="0">
                <a:solidFill>
                  <a:schemeClr val="bg1"/>
                </a:solidFill>
              </a:rPr>
              <a:t>(seconds </a:t>
            </a:r>
            <a:r>
              <a:rPr lang="en-US" sz="1000" b="0" dirty="0">
                <a:solidFill>
                  <a:schemeClr val="bg1"/>
                </a:solidFill>
                <a:sym typeface="Wingdings"/>
              </a:rPr>
              <a:t> minutes  hours</a:t>
            </a:r>
            <a:r>
              <a:rPr lang="en-US" sz="1000" b="0" dirty="0">
                <a:solidFill>
                  <a:schemeClr val="bg1"/>
                </a:solidFill>
              </a:rPr>
              <a:t>)</a:t>
            </a:r>
            <a:br>
              <a:rPr lang="en-US" sz="1000" b="0" dirty="0">
                <a:solidFill>
                  <a:schemeClr val="bg1"/>
                </a:solidFill>
              </a:rPr>
            </a:br>
            <a:br>
              <a:rPr lang="en-US" sz="1000" b="0" dirty="0">
                <a:solidFill>
                  <a:schemeClr val="bg1"/>
                </a:solidFill>
              </a:rPr>
            </a:br>
            <a:r>
              <a:rPr lang="en-US" sz="1000" b="0" dirty="0">
                <a:solidFill>
                  <a:schemeClr val="bg1"/>
                </a:solidFill>
                <a:sym typeface="Wingdings"/>
              </a:rPr>
              <a:t> Going to other far away galaxies…</a:t>
            </a:r>
            <a:br>
              <a:rPr lang="en-US" sz="1800" b="0" dirty="0">
                <a:solidFill>
                  <a:schemeClr val="bg1"/>
                </a:solidFill>
                <a:sym typeface="Wingdings"/>
              </a:rPr>
            </a:br>
            <a:r>
              <a:rPr lang="en-US" sz="1000" b="0" dirty="0">
                <a:solidFill>
                  <a:schemeClr val="bg1"/>
                </a:solidFill>
                <a:sym typeface="Wingdings"/>
              </a:rPr>
              <a:t> “5 sec ≈ ~290 years”</a:t>
            </a:r>
            <a:endParaRPr lang="en-US" sz="500" b="0" dirty="0">
              <a:solidFill>
                <a:schemeClr val="bg1"/>
              </a:solidFill>
              <a:sym typeface="Wingdings"/>
            </a:endParaRPr>
          </a:p>
        </p:txBody>
      </p:sp>
      <p:pic>
        <p:nvPicPr>
          <p:cNvPr id="4" name="IBM-tape.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16"/>
          <a:stretch>
            <a:fillRect/>
          </a:stretch>
        </p:blipFill>
        <p:spPr>
          <a:xfrm>
            <a:off x="3674042" y="2438150"/>
            <a:ext cx="5303759" cy="3868579"/>
          </a:xfrm>
          <a:prstGeom prst="rect">
            <a:avLst/>
          </a:prstGeom>
        </p:spPr>
      </p:pic>
      <p:pic>
        <p:nvPicPr>
          <p:cNvPr id="5" name="Picture 4"/>
          <p:cNvPicPr>
            <a:picLocks noChangeAspect="1"/>
          </p:cNvPicPr>
          <p:nvPr/>
        </p:nvPicPr>
        <p:blipFill>
          <a:blip r:embed="rId17"/>
          <a:stretch>
            <a:fillRect/>
          </a:stretch>
        </p:blipFill>
        <p:spPr>
          <a:xfrm>
            <a:off x="914401" y="4826000"/>
            <a:ext cx="1821180" cy="1364127"/>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5" presetClass="path" presetSubtype="0" accel="50000" decel="50000" fill="hold" nodeType="withEffect">
                                  <p:stCondLst>
                                    <p:cond delay="0"/>
                                  </p:stCondLst>
                                  <p:childTnLst>
                                    <p:animMotion origin="layout" path="M 3.05556E-6 -4.17476E-6 L -0.25 -0.1558 " pathEditMode="relative" rAng="0" ptsTypes="AA">
                                      <p:cBhvr>
                                        <p:cTn id="6" dur="2000" fill="hold"/>
                                        <p:tgtEl>
                                          <p:spTgt spid="2"/>
                                        </p:tgtEl>
                                        <p:attrNameLst>
                                          <p:attrName>ppt_x</p:attrName>
                                          <p:attrName>ppt_y</p:attrName>
                                        </p:attrNameLst>
                                      </p:cBhvr>
                                      <p:rCtr x="-12500" y="-7790"/>
                                    </p:animMotion>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0836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08356"/>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208364"/>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0836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08360"/>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08366"/>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08357"/>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08367"/>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20836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208368"/>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08385"/>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20836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208359"/>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208386"/>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9" presetClass="entr" presetSubtype="0" fill="hold" grpId="0" nodeType="clickEffect">
                                  <p:stCondLst>
                                    <p:cond delay="0"/>
                                  </p:stCondLst>
                                  <p:childTnLst>
                                    <p:set>
                                      <p:cBhvr>
                                        <p:cTn id="52" dur="1" fill="hold">
                                          <p:stCondLst>
                                            <p:cond delay="0"/>
                                          </p:stCondLst>
                                        </p:cTn>
                                        <p:tgtEl>
                                          <p:spTgt spid="1208382"/>
                                        </p:tgtEl>
                                        <p:attrNameLst>
                                          <p:attrName>style.visibility</p:attrName>
                                        </p:attrNameLst>
                                      </p:cBhvr>
                                      <p:to>
                                        <p:strVal val="visible"/>
                                      </p:to>
                                    </p:set>
                                    <p:animEffect transition="in" filter="dissolve">
                                      <p:cBhvr>
                                        <p:cTn id="53" dur="500"/>
                                        <p:tgtEl>
                                          <p:spTgt spid="1208382"/>
                                        </p:tgtEl>
                                      </p:cBhvr>
                                    </p:animEffect>
                                  </p:childTnLst>
                                </p:cTn>
                              </p:par>
                            </p:childTnLst>
                          </p:cTn>
                        </p:par>
                      </p:childTnLst>
                    </p:cTn>
                  </p:par>
                  <p:par>
                    <p:cTn id="54" fill="hold">
                      <p:stCondLst>
                        <p:cond delay="indefinite"/>
                      </p:stCondLst>
                      <p:childTnLst>
                        <p:par>
                          <p:cTn id="55" fill="hold" nodeType="afterGroup">
                            <p:stCondLst>
                              <p:cond delay="0"/>
                            </p:stCondLst>
                            <p:childTnLst>
                              <p:par>
                                <p:cTn id="56" presetID="35" presetClass="entr" presetSubtype="0" fill="hold" nodeType="click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fade">
                                      <p:cBhvr>
                                        <p:cTn id="58" dur="2000"/>
                                        <p:tgtEl>
                                          <p:spTgt spid="31"/>
                                        </p:tgtEl>
                                      </p:cBhvr>
                                    </p:animEffect>
                                    <p:anim calcmode="lin" valueType="num">
                                      <p:cBhvr>
                                        <p:cTn id="59" dur="2000" fill="hold"/>
                                        <p:tgtEl>
                                          <p:spTgt spid="31"/>
                                        </p:tgtEl>
                                        <p:attrNameLst>
                                          <p:attrName>style.rotation</p:attrName>
                                        </p:attrNameLst>
                                      </p:cBhvr>
                                      <p:tavLst>
                                        <p:tav tm="0">
                                          <p:val>
                                            <p:fltVal val="720"/>
                                          </p:val>
                                        </p:tav>
                                        <p:tav tm="100000">
                                          <p:val>
                                            <p:fltVal val="0"/>
                                          </p:val>
                                        </p:tav>
                                      </p:tavLst>
                                    </p:anim>
                                    <p:anim calcmode="lin" valueType="num">
                                      <p:cBhvr>
                                        <p:cTn id="60" dur="2000" fill="hold"/>
                                        <p:tgtEl>
                                          <p:spTgt spid="31"/>
                                        </p:tgtEl>
                                        <p:attrNameLst>
                                          <p:attrName>ppt_h</p:attrName>
                                        </p:attrNameLst>
                                      </p:cBhvr>
                                      <p:tavLst>
                                        <p:tav tm="0">
                                          <p:val>
                                            <p:fltVal val="0"/>
                                          </p:val>
                                        </p:tav>
                                        <p:tav tm="100000">
                                          <p:val>
                                            <p:strVal val="#ppt_h"/>
                                          </p:val>
                                        </p:tav>
                                      </p:tavLst>
                                    </p:anim>
                                    <p:anim calcmode="lin" valueType="num">
                                      <p:cBhvr>
                                        <p:cTn id="61" dur="2000" fill="hold"/>
                                        <p:tgtEl>
                                          <p:spTgt spid="31"/>
                                        </p:tgtEl>
                                        <p:attrNameLst>
                                          <p:attrName>ppt_w</p:attrName>
                                        </p:attrNameLst>
                                      </p:cBhvr>
                                      <p:tavLst>
                                        <p:tav tm="0">
                                          <p:val>
                                            <p:fltVal val="0"/>
                                          </p:val>
                                        </p:tav>
                                        <p:tav tm="100000">
                                          <p:val>
                                            <p:strVal val="#ppt_w"/>
                                          </p:val>
                                        </p:tav>
                                      </p:tavLst>
                                    </p:anim>
                                  </p:childTnLst>
                                </p:cTn>
                              </p:par>
                            </p:childTnLst>
                          </p:cTn>
                        </p:par>
                        <p:par>
                          <p:cTn id="62" fill="hold">
                            <p:stCondLst>
                              <p:cond delay="2000"/>
                            </p:stCondLst>
                            <p:childTnLst>
                              <p:par>
                                <p:cTn id="63" presetID="9" presetClass="exit" presetSubtype="0" fill="hold" grpId="1" nodeType="afterEffect">
                                  <p:stCondLst>
                                    <p:cond delay="0"/>
                                  </p:stCondLst>
                                  <p:childTnLst>
                                    <p:animEffect transition="out" filter="dissolve">
                                      <p:cBhvr>
                                        <p:cTn id="64" dur="500"/>
                                        <p:tgtEl>
                                          <p:spTgt spid="1208382"/>
                                        </p:tgtEl>
                                      </p:cBhvr>
                                    </p:animEffect>
                                    <p:set>
                                      <p:cBhvr>
                                        <p:cTn id="65" dur="1" fill="hold">
                                          <p:stCondLst>
                                            <p:cond delay="499"/>
                                          </p:stCondLst>
                                        </p:cTn>
                                        <p:tgtEl>
                                          <p:spTgt spid="1208382"/>
                                        </p:tgtEl>
                                        <p:attrNameLst>
                                          <p:attrName>style.visibility</p:attrName>
                                        </p:attrNameLst>
                                      </p:cBhvr>
                                      <p:to>
                                        <p:strVal val="hidden"/>
                                      </p:to>
                                    </p:set>
                                  </p:childTnLst>
                                </p:cTn>
                              </p:par>
                            </p:childTnLst>
                          </p:cTn>
                        </p:par>
                      </p:childTnLst>
                    </p:cTn>
                  </p:par>
                  <p:par>
                    <p:cTn id="66" fill="hold">
                      <p:stCondLst>
                        <p:cond delay="indefinite"/>
                      </p:stCondLst>
                      <p:childTnLst>
                        <p:par>
                          <p:cTn id="67" fill="hold">
                            <p:stCondLst>
                              <p:cond delay="0"/>
                            </p:stCondLst>
                            <p:childTnLst>
                              <p:par>
                                <p:cTn id="68" presetID="10" presetClass="exit" presetSubtype="0" fill="hold" nodeType="clickEffect">
                                  <p:stCondLst>
                                    <p:cond delay="0"/>
                                  </p:stCondLst>
                                  <p:childTnLst>
                                    <p:animEffect transition="out" filter="fade">
                                      <p:cBhvr>
                                        <p:cTn id="69" dur="2000"/>
                                        <p:tgtEl>
                                          <p:spTgt spid="31"/>
                                        </p:tgtEl>
                                      </p:cBhvr>
                                    </p:animEffect>
                                    <p:set>
                                      <p:cBhvr>
                                        <p:cTn id="70" dur="1" fill="hold">
                                          <p:stCondLst>
                                            <p:cond delay="1999"/>
                                          </p:stCondLst>
                                        </p:cTn>
                                        <p:tgtEl>
                                          <p:spTgt spid="31"/>
                                        </p:tgtEl>
                                        <p:attrNameLst>
                                          <p:attrName>style.visibility</p:attrName>
                                        </p:attrNameLst>
                                      </p:cBhvr>
                                      <p:to>
                                        <p:strVal val="hidden"/>
                                      </p:to>
                                    </p:set>
                                  </p:childTnLst>
                                </p:cTn>
                              </p:par>
                              <p:par>
                                <p:cTn id="71" presetID="1" presetClass="entr" presetSubtype="0" fill="hold" grpId="0" nodeType="withEffect">
                                  <p:stCondLst>
                                    <p:cond delay="0"/>
                                  </p:stCondLst>
                                  <p:childTnLst>
                                    <p:set>
                                      <p:cBhvr>
                                        <p:cTn id="72" dur="1" fill="hold">
                                          <p:stCondLst>
                                            <p:cond delay="0"/>
                                          </p:stCondLst>
                                        </p:cTn>
                                        <p:tgtEl>
                                          <p:spTgt spid="1208370"/>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1208358"/>
                                        </p:tgtEl>
                                        <p:attrNameLst>
                                          <p:attrName>style.visibility</p:attrName>
                                        </p:attrNameLst>
                                      </p:cBhvr>
                                      <p:to>
                                        <p:strVal val="visible"/>
                                      </p:to>
                                    </p:set>
                                  </p:childTnLst>
                                </p:cTn>
                              </p:par>
                              <p:par>
                                <p:cTn id="75" presetID="1" presetClass="entr" presetSubtype="0" fill="hold" nodeType="withEffect">
                                  <p:stCondLst>
                                    <p:cond delay="0"/>
                                  </p:stCondLst>
                                  <p:childTnLst>
                                    <p:set>
                                      <p:cBhvr>
                                        <p:cTn id="76" dur="1" fill="hold">
                                          <p:stCondLst>
                                            <p:cond delay="0"/>
                                          </p:stCondLst>
                                        </p:cTn>
                                        <p:tgtEl>
                                          <p:spTgt spid="1208384"/>
                                        </p:tgtEl>
                                        <p:attrNameLst>
                                          <p:attrName>style.visibility</p:attrName>
                                        </p:attrNameLst>
                                      </p:cBhvr>
                                      <p:to>
                                        <p:strVal val="visible"/>
                                      </p:to>
                                    </p:set>
                                  </p:childTnLst>
                                </p:cTn>
                              </p:par>
                            </p:childTnLst>
                          </p:cTn>
                        </p:par>
                      </p:childTnLst>
                    </p:cTn>
                  </p:par>
                  <p:par>
                    <p:cTn id="77" fill="hold">
                      <p:stCondLst>
                        <p:cond delay="indefinite"/>
                      </p:stCondLst>
                      <p:childTnLst>
                        <p:par>
                          <p:cTn id="78" fill="hold">
                            <p:stCondLst>
                              <p:cond delay="0"/>
                            </p:stCondLst>
                            <p:childTnLst>
                              <p:par>
                                <p:cTn id="79" presetID="9" presetClass="entr" presetSubtype="0" fill="hold" grpId="1" nodeType="clickEffect">
                                  <p:stCondLst>
                                    <p:cond delay="0"/>
                                  </p:stCondLst>
                                  <p:childTnLst>
                                    <p:set>
                                      <p:cBhvr>
                                        <p:cTn id="80" dur="1" fill="hold">
                                          <p:stCondLst>
                                            <p:cond delay="0"/>
                                          </p:stCondLst>
                                        </p:cTn>
                                        <p:tgtEl>
                                          <p:spTgt spid="3"/>
                                        </p:tgtEl>
                                        <p:attrNameLst>
                                          <p:attrName>style.visibility</p:attrName>
                                        </p:attrNameLst>
                                      </p:cBhvr>
                                      <p:to>
                                        <p:strVal val="visible"/>
                                      </p:to>
                                    </p:set>
                                    <p:animEffect transition="in" filter="dissolve">
                                      <p:cBhvr>
                                        <p:cTn id="81" dur="500"/>
                                        <p:tgtEl>
                                          <p:spTgt spid="3"/>
                                        </p:tgtEl>
                                      </p:cBhvr>
                                    </p:animEffect>
                                  </p:childTnLst>
                                </p:cTn>
                              </p:par>
                              <p:par>
                                <p:cTn id="82" presetID="9" presetClass="entr" presetSubtype="0" fill="hold" nodeType="withEffect">
                                  <p:stCondLst>
                                    <p:cond delay="0"/>
                                  </p:stCondLst>
                                  <p:childTnLst>
                                    <p:set>
                                      <p:cBhvr>
                                        <p:cTn id="83" dur="1" fill="hold">
                                          <p:stCondLst>
                                            <p:cond delay="0"/>
                                          </p:stCondLst>
                                        </p:cTn>
                                        <p:tgtEl>
                                          <p:spTgt spid="5"/>
                                        </p:tgtEl>
                                        <p:attrNameLst>
                                          <p:attrName>style.visibility</p:attrName>
                                        </p:attrNameLst>
                                      </p:cBhvr>
                                      <p:to>
                                        <p:strVal val="visible"/>
                                      </p:to>
                                    </p:set>
                                    <p:animEffect transition="in" filter="dissolve">
                                      <p:cBhvr>
                                        <p:cTn id="84" dur="500"/>
                                        <p:tgtEl>
                                          <p:spTgt spid="5"/>
                                        </p:tgtEl>
                                      </p:cBhvr>
                                    </p:animEffect>
                                  </p:childTnLst>
                                </p:cTn>
                              </p:par>
                              <p:par>
                                <p:cTn id="85" presetID="9" presetClass="entr" presetSubtype="0" fill="hold" nodeType="withEffect">
                                  <p:stCondLst>
                                    <p:cond delay="0"/>
                                  </p:stCondLst>
                                  <p:childTnLst>
                                    <p:set>
                                      <p:cBhvr>
                                        <p:cTn id="86" dur="1" fill="hold">
                                          <p:stCondLst>
                                            <p:cond delay="0"/>
                                          </p:stCondLst>
                                        </p:cTn>
                                        <p:tgtEl>
                                          <p:spTgt spid="4"/>
                                        </p:tgtEl>
                                        <p:attrNameLst>
                                          <p:attrName>style.visibility</p:attrName>
                                        </p:attrNameLst>
                                      </p:cBhvr>
                                      <p:to>
                                        <p:strVal val="visible"/>
                                      </p:to>
                                    </p:set>
                                    <p:animEffect transition="in" filter="dissolve">
                                      <p:cBhvr>
                                        <p:cTn id="87" dur="500"/>
                                        <p:tgtEl>
                                          <p:spTgt spid="4"/>
                                        </p:tgtEl>
                                      </p:cBhvr>
                                    </p:animEffect>
                                  </p:childTnLst>
                                </p:cTn>
                              </p:par>
                            </p:childTnLst>
                          </p:cTn>
                        </p:par>
                      </p:childTnLst>
                    </p:cTn>
                  </p:par>
                  <p:par>
                    <p:cTn id="88" fill="hold">
                      <p:stCondLst>
                        <p:cond delay="indefinite"/>
                      </p:stCondLst>
                      <p:childTnLst>
                        <p:par>
                          <p:cTn id="89" fill="hold">
                            <p:stCondLst>
                              <p:cond delay="0"/>
                            </p:stCondLst>
                            <p:childTnLst>
                              <p:par>
                                <p:cTn id="90" presetID="1" presetClass="mediacall" presetSubtype="0" fill="hold" nodeType="clickEffect">
                                  <p:stCondLst>
                                    <p:cond delay="0"/>
                                  </p:stCondLst>
                                  <p:childTnLst>
                                    <p:cmd type="call" cmd="playFrom(0.0)">
                                      <p:cBhvr>
                                        <p:cTn id="91" dur="12726" fill="hold"/>
                                        <p:tgtEl>
                                          <p:spTgt spid="4"/>
                                        </p:tgtEl>
                                      </p:cBhvr>
                                    </p:cmd>
                                  </p:childTnLst>
                                </p:cTn>
                              </p:par>
                            </p:childTnLst>
                          </p:cTn>
                        </p:par>
                      </p:childTnLst>
                    </p:cTn>
                  </p:par>
                  <p:par>
                    <p:cTn id="92" fill="hold">
                      <p:stCondLst>
                        <p:cond delay="indefinite"/>
                      </p:stCondLst>
                      <p:childTnLst>
                        <p:par>
                          <p:cTn id="93" fill="hold">
                            <p:stCondLst>
                              <p:cond delay="0"/>
                            </p:stCondLst>
                            <p:childTnLst>
                              <p:par>
                                <p:cTn id="94" presetID="49" presetClass="entr" presetSubtype="0" decel="100000" fill="hold" grpId="0" nodeType="clickEffect">
                                  <p:stCondLst>
                                    <p:cond delay="0"/>
                                  </p:stCondLst>
                                  <p:childTnLst>
                                    <p:set>
                                      <p:cBhvr>
                                        <p:cTn id="95" dur="1" fill="hold">
                                          <p:stCondLst>
                                            <p:cond delay="0"/>
                                          </p:stCondLst>
                                        </p:cTn>
                                        <p:tgtEl>
                                          <p:spTgt spid="1208371"/>
                                        </p:tgtEl>
                                        <p:attrNameLst>
                                          <p:attrName>style.visibility</p:attrName>
                                        </p:attrNameLst>
                                      </p:cBhvr>
                                      <p:to>
                                        <p:strVal val="visible"/>
                                      </p:to>
                                    </p:set>
                                    <p:anim calcmode="lin" valueType="num">
                                      <p:cBhvr>
                                        <p:cTn id="96" dur="3000" fill="hold"/>
                                        <p:tgtEl>
                                          <p:spTgt spid="1208371"/>
                                        </p:tgtEl>
                                        <p:attrNameLst>
                                          <p:attrName>ppt_w</p:attrName>
                                        </p:attrNameLst>
                                      </p:cBhvr>
                                      <p:tavLst>
                                        <p:tav tm="0">
                                          <p:val>
                                            <p:fltVal val="0"/>
                                          </p:val>
                                        </p:tav>
                                        <p:tav tm="100000">
                                          <p:val>
                                            <p:strVal val="#ppt_w"/>
                                          </p:val>
                                        </p:tav>
                                      </p:tavLst>
                                    </p:anim>
                                    <p:anim calcmode="lin" valueType="num">
                                      <p:cBhvr>
                                        <p:cTn id="97" dur="3000" fill="hold"/>
                                        <p:tgtEl>
                                          <p:spTgt spid="1208371"/>
                                        </p:tgtEl>
                                        <p:attrNameLst>
                                          <p:attrName>ppt_h</p:attrName>
                                        </p:attrNameLst>
                                      </p:cBhvr>
                                      <p:tavLst>
                                        <p:tav tm="0">
                                          <p:val>
                                            <p:fltVal val="0"/>
                                          </p:val>
                                        </p:tav>
                                        <p:tav tm="100000">
                                          <p:val>
                                            <p:strVal val="#ppt_h"/>
                                          </p:val>
                                        </p:tav>
                                      </p:tavLst>
                                    </p:anim>
                                    <p:anim calcmode="lin" valueType="num">
                                      <p:cBhvr>
                                        <p:cTn id="98" dur="3000" fill="hold"/>
                                        <p:tgtEl>
                                          <p:spTgt spid="1208371"/>
                                        </p:tgtEl>
                                        <p:attrNameLst>
                                          <p:attrName>style.rotation</p:attrName>
                                        </p:attrNameLst>
                                      </p:cBhvr>
                                      <p:tavLst>
                                        <p:tav tm="0">
                                          <p:val>
                                            <p:fltVal val="360"/>
                                          </p:val>
                                        </p:tav>
                                        <p:tav tm="100000">
                                          <p:val>
                                            <p:fltVal val="0"/>
                                          </p:val>
                                        </p:tav>
                                      </p:tavLst>
                                    </p:anim>
                                    <p:animEffect transition="in" filter="fade">
                                      <p:cBhvr>
                                        <p:cTn id="99" dur="3000"/>
                                        <p:tgtEl>
                                          <p:spTgt spid="1208371"/>
                                        </p:tgtEl>
                                      </p:cBhvr>
                                    </p:animEffect>
                                  </p:childTnLst>
                                </p:cTn>
                              </p:par>
                              <p:par>
                                <p:cTn id="100" presetID="9" presetClass="exit" presetSubtype="0" fill="hold" grpId="0" nodeType="withEffect">
                                  <p:stCondLst>
                                    <p:cond delay="0"/>
                                  </p:stCondLst>
                                  <p:childTnLst>
                                    <p:animEffect transition="out" filter="dissolve">
                                      <p:cBhvr>
                                        <p:cTn id="101" dur="500"/>
                                        <p:tgtEl>
                                          <p:spTgt spid="3"/>
                                        </p:tgtEl>
                                      </p:cBhvr>
                                    </p:animEffect>
                                    <p:set>
                                      <p:cBhvr>
                                        <p:cTn id="102" dur="1" fill="hold">
                                          <p:stCondLst>
                                            <p:cond delay="499"/>
                                          </p:stCondLst>
                                        </p:cTn>
                                        <p:tgtEl>
                                          <p:spTgt spid="3"/>
                                        </p:tgtEl>
                                        <p:attrNameLst>
                                          <p:attrName>style.visibility</p:attrName>
                                        </p:attrNameLst>
                                      </p:cBhvr>
                                      <p:to>
                                        <p:strVal val="hidden"/>
                                      </p:to>
                                    </p:set>
                                  </p:childTnLst>
                                </p:cTn>
                              </p:par>
                              <p:par>
                                <p:cTn id="103" presetID="1" presetClass="exit" presetSubtype="0" fill="hold" nodeType="withEffect">
                                  <p:stCondLst>
                                    <p:cond delay="0"/>
                                  </p:stCondLst>
                                  <p:childTnLst>
                                    <p:set>
                                      <p:cBhvr>
                                        <p:cTn id="104" dur="1" fill="hold">
                                          <p:stCondLst>
                                            <p:cond delay="0"/>
                                          </p:stCondLst>
                                        </p:cTn>
                                        <p:tgtEl>
                                          <p:spTgt spid="5"/>
                                        </p:tgtEl>
                                        <p:attrNameLst>
                                          <p:attrName>style.visibility</p:attrName>
                                        </p:attrNameLst>
                                      </p:cBhvr>
                                      <p:to>
                                        <p:strVal val="hidden"/>
                                      </p:to>
                                    </p:set>
                                  </p:childTnLst>
                                </p:cTn>
                              </p:par>
                              <p:par>
                                <p:cTn id="105" presetID="9" presetClass="exit" presetSubtype="0" fill="hold" nodeType="withEffect">
                                  <p:stCondLst>
                                    <p:cond delay="0"/>
                                  </p:stCondLst>
                                  <p:childTnLst>
                                    <p:animEffect transition="out" filter="dissolve">
                                      <p:cBhvr>
                                        <p:cTn id="106" dur="500"/>
                                        <p:tgtEl>
                                          <p:spTgt spid="4"/>
                                        </p:tgtEl>
                                      </p:cBhvr>
                                    </p:animEffect>
                                    <p:set>
                                      <p:cBhvr>
                                        <p:cTn id="107" dur="1" fill="hold">
                                          <p:stCondLst>
                                            <p:cond delay="499"/>
                                          </p:stCondLst>
                                        </p:cTn>
                                        <p:tgtEl>
                                          <p:spTgt spid="4"/>
                                        </p:tgtEl>
                                        <p:attrNameLst>
                                          <p:attrName>style.visibility</p:attrName>
                                        </p:attrNameLst>
                                      </p:cBhvr>
                                      <p:to>
                                        <p:strVal val="hidden"/>
                                      </p:to>
                                    </p:set>
                                    <p:cmd type="call" cmd="stop">
                                      <p:cBhvr>
                                        <p:cTn id="108" dur="1">
                                          <p:stCondLst>
                                            <p:cond delay="499"/>
                                          </p:stCondLst>
                                        </p:cTn>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109" restart="whenNotActive" fill="hold" evtFilter="cancelBubble" nodeType="interactiveSeq">
                <p:stCondLst>
                  <p:cond evt="onClick" delay="0">
                    <p:tgtEl>
                      <p:spTgt spid="4"/>
                    </p:tgtEl>
                  </p:cond>
                </p:stCondLst>
                <p:endSync evt="end" delay="0">
                  <p:rtn val="all"/>
                </p:endSync>
                <p:childTnLst>
                  <p:par>
                    <p:cTn id="110" fill="hold">
                      <p:stCondLst>
                        <p:cond delay="0"/>
                      </p:stCondLst>
                      <p:childTnLst>
                        <p:par>
                          <p:cTn id="111" fill="hold">
                            <p:stCondLst>
                              <p:cond delay="0"/>
                            </p:stCondLst>
                            <p:childTnLst>
                              <p:par>
                                <p:cTn id="112" presetID="2" presetClass="mediacall" presetSubtype="0" fill="hold" nodeType="clickEffect">
                                  <p:stCondLst>
                                    <p:cond delay="0"/>
                                  </p:stCondLst>
                                  <p:childTnLst>
                                    <p:cmd type="call" cmd="togglePause">
                                      <p:cBhvr>
                                        <p:cTn id="113" dur="1" fill="hold"/>
                                        <p:tgtEl>
                                          <p:spTgt spid="4"/>
                                        </p:tgtEl>
                                      </p:cBhvr>
                                    </p:cmd>
                                  </p:childTnLst>
                                </p:cTn>
                              </p:par>
                            </p:childTnLst>
                          </p:cTn>
                        </p:par>
                      </p:childTnLst>
                    </p:cTn>
                  </p:par>
                </p:childTnLst>
              </p:cTn>
              <p:nextCondLst>
                <p:cond evt="onClick" delay="0">
                  <p:tgtEl>
                    <p:spTgt spid="4"/>
                  </p:tgtEl>
                </p:cond>
              </p:nextCondLst>
            </p:seq>
            <p:video>
              <p:cMediaNode vol="80000">
                <p:cTn id="114" fill="hold" display="0">
                  <p:stCondLst>
                    <p:cond delay="indefinite"/>
                  </p:stCondLst>
                </p:cTn>
                <p:tgtEl>
                  <p:spTgt spid="4"/>
                </p:tgtEl>
              </p:cMediaNode>
            </p:video>
          </p:childTnLst>
        </p:cTn>
      </p:par>
    </p:tnLst>
    <p:bldLst>
      <p:bldP spid="1208363" grpId="0"/>
      <p:bldP spid="1208364" grpId="0"/>
      <p:bldP spid="1208365" grpId="0"/>
      <p:bldP spid="1208366" grpId="0"/>
      <p:bldP spid="1208367" grpId="0"/>
      <p:bldP spid="1208368" grpId="0"/>
      <p:bldP spid="1208369" grpId="0"/>
      <p:bldP spid="1208370" grpId="0"/>
      <p:bldP spid="1208371" grpId="0" animBg="1"/>
      <p:bldP spid="1208382" grpId="0" animBg="1"/>
      <p:bldP spid="1208382" grpId="1" animBg="1"/>
      <p:bldP spid="3" grpId="0" animBg="1"/>
      <p:bldP spid="3" grpId="1" animBg="1"/>
    </p:bld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67362" name="Line 2"/>
          <p:cNvSpPr>
            <a:spLocks noChangeShapeType="1"/>
          </p:cNvSpPr>
          <p:nvPr/>
        </p:nvSpPr>
        <p:spPr bwMode="auto">
          <a:xfrm flipV="1">
            <a:off x="1827213" y="1223963"/>
            <a:ext cx="5715000" cy="4049712"/>
          </a:xfrm>
          <a:prstGeom prst="line">
            <a:avLst/>
          </a:prstGeom>
          <a:noFill/>
          <a:ln w="28575">
            <a:solidFill>
              <a:schemeClr val="hlink"/>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67363" name="Rectangle 3"/>
          <p:cNvSpPr>
            <a:spLocks noGrp="1" noChangeArrowheads="1"/>
          </p:cNvSpPr>
          <p:nvPr>
            <p:ph type="title"/>
          </p:nvPr>
        </p:nvSpPr>
        <p:spPr/>
        <p:txBody>
          <a:bodyPr/>
          <a:lstStyle/>
          <a:p>
            <a:r>
              <a:rPr lang="en-US"/>
              <a:t>Storage Costs: Access Time vs Capacity</a:t>
            </a:r>
          </a:p>
        </p:txBody>
      </p:sp>
      <p:sp>
        <p:nvSpPr>
          <p:cNvPr id="1167364" name="Line 4"/>
          <p:cNvSpPr>
            <a:spLocks noChangeShapeType="1"/>
          </p:cNvSpPr>
          <p:nvPr/>
        </p:nvSpPr>
        <p:spPr bwMode="auto">
          <a:xfrm>
            <a:off x="1824040" y="5311775"/>
            <a:ext cx="5864225"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nvGrpSpPr>
          <p:cNvPr id="1167365" name="Group 5"/>
          <p:cNvGrpSpPr>
            <a:grpSpLocks/>
          </p:cNvGrpSpPr>
          <p:nvPr/>
        </p:nvGrpSpPr>
        <p:grpSpPr bwMode="auto">
          <a:xfrm>
            <a:off x="1557338" y="5207012"/>
            <a:ext cx="5954713" cy="538165"/>
            <a:chOff x="981" y="3280"/>
            <a:chExt cx="3751" cy="339"/>
          </a:xfrm>
        </p:grpSpPr>
        <p:grpSp>
          <p:nvGrpSpPr>
            <p:cNvPr id="1167366" name="Group 6"/>
            <p:cNvGrpSpPr>
              <a:grpSpLocks/>
            </p:cNvGrpSpPr>
            <p:nvPr/>
          </p:nvGrpSpPr>
          <p:grpSpPr bwMode="auto">
            <a:xfrm>
              <a:off x="2002" y="3280"/>
              <a:ext cx="2583" cy="127"/>
              <a:chOff x="2002" y="3280"/>
              <a:chExt cx="2583" cy="127"/>
            </a:xfrm>
          </p:grpSpPr>
          <p:sp>
            <p:nvSpPr>
              <p:cNvPr id="1167367" name="Line 7"/>
              <p:cNvSpPr>
                <a:spLocks noChangeShapeType="1"/>
              </p:cNvSpPr>
              <p:nvPr/>
            </p:nvSpPr>
            <p:spPr bwMode="auto">
              <a:xfrm>
                <a:off x="2002" y="3280"/>
                <a:ext cx="0" cy="102"/>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67368" name="Line 8"/>
              <p:cNvSpPr>
                <a:spLocks noChangeShapeType="1"/>
              </p:cNvSpPr>
              <p:nvPr/>
            </p:nvSpPr>
            <p:spPr bwMode="auto">
              <a:xfrm>
                <a:off x="2863" y="3289"/>
                <a:ext cx="0" cy="102"/>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67369" name="Line 9"/>
              <p:cNvSpPr>
                <a:spLocks noChangeShapeType="1"/>
              </p:cNvSpPr>
              <p:nvPr/>
            </p:nvSpPr>
            <p:spPr bwMode="auto">
              <a:xfrm>
                <a:off x="3724" y="3305"/>
                <a:ext cx="0" cy="102"/>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67370" name="Line 10"/>
              <p:cNvSpPr>
                <a:spLocks noChangeShapeType="1"/>
              </p:cNvSpPr>
              <p:nvPr/>
            </p:nvSpPr>
            <p:spPr bwMode="auto">
              <a:xfrm>
                <a:off x="4585" y="3284"/>
                <a:ext cx="0" cy="102"/>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grpSp>
          <p:nvGrpSpPr>
            <p:cNvPr id="1167371" name="Group 11"/>
            <p:cNvGrpSpPr>
              <a:grpSpLocks/>
            </p:cNvGrpSpPr>
            <p:nvPr/>
          </p:nvGrpSpPr>
          <p:grpSpPr bwMode="auto">
            <a:xfrm>
              <a:off x="981" y="3354"/>
              <a:ext cx="3751" cy="265"/>
              <a:chOff x="981" y="3354"/>
              <a:chExt cx="3751" cy="265"/>
            </a:xfrm>
          </p:grpSpPr>
          <p:sp>
            <p:nvSpPr>
              <p:cNvPr id="1167372" name="Text Box 12"/>
              <p:cNvSpPr txBox="1">
                <a:spLocks noChangeArrowheads="1"/>
              </p:cNvSpPr>
              <p:nvPr/>
            </p:nvSpPr>
            <p:spPr bwMode="auto">
              <a:xfrm>
                <a:off x="981" y="3356"/>
                <a:ext cx="391" cy="25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2000" b="0"/>
                  <a:t>10</a:t>
                </a:r>
                <a:r>
                  <a:rPr lang="en-US" sz="2000" b="0" baseline="30000"/>
                  <a:t>-9</a:t>
                </a:r>
                <a:endParaRPr lang="en-US" b="0"/>
              </a:p>
            </p:txBody>
          </p:sp>
          <p:sp>
            <p:nvSpPr>
              <p:cNvPr id="1167373" name="Text Box 13"/>
              <p:cNvSpPr txBox="1">
                <a:spLocks noChangeArrowheads="1"/>
              </p:cNvSpPr>
              <p:nvPr/>
            </p:nvSpPr>
            <p:spPr bwMode="auto">
              <a:xfrm>
                <a:off x="1819" y="3365"/>
                <a:ext cx="391" cy="25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2000" b="0"/>
                  <a:t>10</a:t>
                </a:r>
                <a:r>
                  <a:rPr lang="en-US" sz="2000" b="0" baseline="30000"/>
                  <a:t>-6</a:t>
                </a:r>
                <a:endParaRPr lang="en-US" b="0"/>
              </a:p>
            </p:txBody>
          </p:sp>
          <p:sp>
            <p:nvSpPr>
              <p:cNvPr id="1167374" name="Text Box 14"/>
              <p:cNvSpPr txBox="1">
                <a:spLocks noChangeArrowheads="1"/>
              </p:cNvSpPr>
              <p:nvPr/>
            </p:nvSpPr>
            <p:spPr bwMode="auto">
              <a:xfrm>
                <a:off x="2663" y="3366"/>
                <a:ext cx="391" cy="25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2000" b="0"/>
                  <a:t>10</a:t>
                </a:r>
                <a:r>
                  <a:rPr lang="en-US" sz="2000" b="0" baseline="30000"/>
                  <a:t>-3</a:t>
                </a:r>
                <a:endParaRPr lang="en-US" b="0"/>
              </a:p>
            </p:txBody>
          </p:sp>
          <p:sp>
            <p:nvSpPr>
              <p:cNvPr id="1167375" name="Text Box 15"/>
              <p:cNvSpPr txBox="1">
                <a:spLocks noChangeArrowheads="1"/>
              </p:cNvSpPr>
              <p:nvPr/>
            </p:nvSpPr>
            <p:spPr bwMode="auto">
              <a:xfrm>
                <a:off x="3572" y="3367"/>
                <a:ext cx="293" cy="25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2000" b="0"/>
                  <a:t>10</a:t>
                </a:r>
                <a:endParaRPr lang="en-US" b="0"/>
              </a:p>
            </p:txBody>
          </p:sp>
          <p:sp>
            <p:nvSpPr>
              <p:cNvPr id="1167376" name="Text Box 16"/>
              <p:cNvSpPr txBox="1">
                <a:spLocks noChangeArrowheads="1"/>
              </p:cNvSpPr>
              <p:nvPr/>
            </p:nvSpPr>
            <p:spPr bwMode="auto">
              <a:xfrm>
                <a:off x="4380" y="3354"/>
                <a:ext cx="352" cy="25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2000" b="0"/>
                  <a:t>10</a:t>
                </a:r>
                <a:r>
                  <a:rPr lang="en-US" sz="2000" b="0" baseline="30000"/>
                  <a:t>3</a:t>
                </a:r>
                <a:endParaRPr lang="en-US" b="0"/>
              </a:p>
            </p:txBody>
          </p:sp>
        </p:grpSp>
      </p:grpSp>
      <p:sp>
        <p:nvSpPr>
          <p:cNvPr id="1167377" name="Text Box 17"/>
          <p:cNvSpPr txBox="1">
            <a:spLocks noChangeArrowheads="1"/>
          </p:cNvSpPr>
          <p:nvPr/>
        </p:nvSpPr>
        <p:spPr bwMode="auto">
          <a:xfrm>
            <a:off x="5939473" y="5611167"/>
            <a:ext cx="2529208" cy="46166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2400" b="0"/>
              <a:t>access time (sec)</a:t>
            </a:r>
            <a:endParaRPr lang="en-US" sz="3600" b="0"/>
          </a:p>
        </p:txBody>
      </p:sp>
      <p:sp>
        <p:nvSpPr>
          <p:cNvPr id="1167378" name="Line 18"/>
          <p:cNvSpPr>
            <a:spLocks noChangeShapeType="1"/>
          </p:cNvSpPr>
          <p:nvPr/>
        </p:nvSpPr>
        <p:spPr bwMode="auto">
          <a:xfrm flipV="1">
            <a:off x="1811339" y="1385889"/>
            <a:ext cx="0" cy="391318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nvGrpSpPr>
          <p:cNvPr id="1167379" name="Group 19"/>
          <p:cNvGrpSpPr>
            <a:grpSpLocks/>
          </p:cNvGrpSpPr>
          <p:nvPr/>
        </p:nvGrpSpPr>
        <p:grpSpPr bwMode="auto">
          <a:xfrm>
            <a:off x="1069975" y="1543050"/>
            <a:ext cx="850901" cy="3343276"/>
            <a:chOff x="674" y="972"/>
            <a:chExt cx="536" cy="2106"/>
          </a:xfrm>
        </p:grpSpPr>
        <p:grpSp>
          <p:nvGrpSpPr>
            <p:cNvPr id="1167380" name="Group 20"/>
            <p:cNvGrpSpPr>
              <a:grpSpLocks/>
            </p:cNvGrpSpPr>
            <p:nvPr/>
          </p:nvGrpSpPr>
          <p:grpSpPr bwMode="auto">
            <a:xfrm>
              <a:off x="1077" y="1061"/>
              <a:ext cx="133" cy="1904"/>
              <a:chOff x="1077" y="1061"/>
              <a:chExt cx="133" cy="1904"/>
            </a:xfrm>
          </p:grpSpPr>
          <p:sp>
            <p:nvSpPr>
              <p:cNvPr id="1167381" name="Line 21"/>
              <p:cNvSpPr>
                <a:spLocks noChangeShapeType="1"/>
              </p:cNvSpPr>
              <p:nvPr/>
            </p:nvSpPr>
            <p:spPr bwMode="auto">
              <a:xfrm>
                <a:off x="1090" y="2965"/>
                <a:ext cx="11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67382" name="Line 22"/>
              <p:cNvSpPr>
                <a:spLocks noChangeShapeType="1"/>
              </p:cNvSpPr>
              <p:nvPr/>
            </p:nvSpPr>
            <p:spPr bwMode="auto">
              <a:xfrm>
                <a:off x="1077" y="2584"/>
                <a:ext cx="11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67383" name="Line 23"/>
              <p:cNvSpPr>
                <a:spLocks noChangeShapeType="1"/>
              </p:cNvSpPr>
              <p:nvPr/>
            </p:nvSpPr>
            <p:spPr bwMode="auto">
              <a:xfrm>
                <a:off x="1100" y="2203"/>
                <a:ext cx="11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67384" name="Line 24"/>
              <p:cNvSpPr>
                <a:spLocks noChangeShapeType="1"/>
              </p:cNvSpPr>
              <p:nvPr/>
            </p:nvSpPr>
            <p:spPr bwMode="auto">
              <a:xfrm>
                <a:off x="1080" y="1822"/>
                <a:ext cx="11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67385" name="Line 25"/>
              <p:cNvSpPr>
                <a:spLocks noChangeShapeType="1"/>
              </p:cNvSpPr>
              <p:nvPr/>
            </p:nvSpPr>
            <p:spPr bwMode="auto">
              <a:xfrm>
                <a:off x="1081" y="1441"/>
                <a:ext cx="11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67386" name="Line 26"/>
              <p:cNvSpPr>
                <a:spLocks noChangeShapeType="1"/>
              </p:cNvSpPr>
              <p:nvPr/>
            </p:nvSpPr>
            <p:spPr bwMode="auto">
              <a:xfrm>
                <a:off x="1083" y="1061"/>
                <a:ext cx="11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grpSp>
          <p:nvGrpSpPr>
            <p:cNvPr id="1167387" name="Group 27"/>
            <p:cNvGrpSpPr>
              <a:grpSpLocks/>
            </p:cNvGrpSpPr>
            <p:nvPr/>
          </p:nvGrpSpPr>
          <p:grpSpPr bwMode="auto">
            <a:xfrm>
              <a:off x="674" y="972"/>
              <a:ext cx="411" cy="2106"/>
              <a:chOff x="674" y="972"/>
              <a:chExt cx="411" cy="2106"/>
            </a:xfrm>
          </p:grpSpPr>
          <p:sp>
            <p:nvSpPr>
              <p:cNvPr id="1167388" name="Text Box 28"/>
              <p:cNvSpPr txBox="1">
                <a:spLocks noChangeArrowheads="1"/>
              </p:cNvSpPr>
              <p:nvPr/>
            </p:nvSpPr>
            <p:spPr bwMode="auto">
              <a:xfrm>
                <a:off x="674" y="972"/>
                <a:ext cx="410" cy="25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2000" b="0"/>
                  <a:t>10</a:t>
                </a:r>
                <a:r>
                  <a:rPr lang="en-US" sz="2000" b="0" baseline="30000"/>
                  <a:t>15</a:t>
                </a:r>
                <a:endParaRPr lang="en-US" sz="3600" b="0"/>
              </a:p>
            </p:txBody>
          </p:sp>
          <p:sp>
            <p:nvSpPr>
              <p:cNvPr id="1167389" name="Text Box 29"/>
              <p:cNvSpPr txBox="1">
                <a:spLocks noChangeArrowheads="1"/>
              </p:cNvSpPr>
              <p:nvPr/>
            </p:nvSpPr>
            <p:spPr bwMode="auto">
              <a:xfrm>
                <a:off x="674" y="1323"/>
                <a:ext cx="410" cy="25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2000" b="0"/>
                  <a:t>10</a:t>
                </a:r>
                <a:r>
                  <a:rPr lang="en-US" sz="2000" b="0" baseline="30000"/>
                  <a:t>13</a:t>
                </a:r>
                <a:endParaRPr lang="en-US" sz="3600" b="0"/>
              </a:p>
            </p:txBody>
          </p:sp>
          <p:sp>
            <p:nvSpPr>
              <p:cNvPr id="1167390" name="Text Box 30"/>
              <p:cNvSpPr txBox="1">
                <a:spLocks noChangeArrowheads="1"/>
              </p:cNvSpPr>
              <p:nvPr/>
            </p:nvSpPr>
            <p:spPr bwMode="auto">
              <a:xfrm>
                <a:off x="674" y="1688"/>
                <a:ext cx="410" cy="25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2000" b="0"/>
                  <a:t>10</a:t>
                </a:r>
                <a:r>
                  <a:rPr lang="en-US" sz="2000" b="0" baseline="30000"/>
                  <a:t>11</a:t>
                </a:r>
                <a:endParaRPr lang="en-US" sz="3600" b="0"/>
              </a:p>
            </p:txBody>
          </p:sp>
          <p:sp>
            <p:nvSpPr>
              <p:cNvPr id="1167391" name="Text Box 31"/>
              <p:cNvSpPr txBox="1">
                <a:spLocks noChangeArrowheads="1"/>
              </p:cNvSpPr>
              <p:nvPr/>
            </p:nvSpPr>
            <p:spPr bwMode="auto">
              <a:xfrm>
                <a:off x="733" y="2061"/>
                <a:ext cx="352" cy="25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2000" b="0"/>
                  <a:t>10</a:t>
                </a:r>
                <a:r>
                  <a:rPr lang="en-US" sz="2000" b="0" baseline="30000"/>
                  <a:t>9</a:t>
                </a:r>
                <a:endParaRPr lang="en-US" sz="3600" b="0"/>
              </a:p>
            </p:txBody>
          </p:sp>
          <p:sp>
            <p:nvSpPr>
              <p:cNvPr id="1167392" name="Text Box 32"/>
              <p:cNvSpPr txBox="1">
                <a:spLocks noChangeArrowheads="1"/>
              </p:cNvSpPr>
              <p:nvPr/>
            </p:nvSpPr>
            <p:spPr bwMode="auto">
              <a:xfrm>
                <a:off x="733" y="2440"/>
                <a:ext cx="352" cy="25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2000" b="0"/>
                  <a:t>10</a:t>
                </a:r>
                <a:r>
                  <a:rPr lang="en-US" sz="2000" b="0" baseline="30000"/>
                  <a:t>7</a:t>
                </a:r>
                <a:endParaRPr lang="en-US" sz="3600" b="0"/>
              </a:p>
            </p:txBody>
          </p:sp>
          <p:sp>
            <p:nvSpPr>
              <p:cNvPr id="1167393" name="Text Box 33"/>
              <p:cNvSpPr txBox="1">
                <a:spLocks noChangeArrowheads="1"/>
              </p:cNvSpPr>
              <p:nvPr/>
            </p:nvSpPr>
            <p:spPr bwMode="auto">
              <a:xfrm>
                <a:off x="733" y="2826"/>
                <a:ext cx="352" cy="25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2000" b="0"/>
                  <a:t>10</a:t>
                </a:r>
                <a:r>
                  <a:rPr lang="en-US" sz="2000" b="0" baseline="30000"/>
                  <a:t>5</a:t>
                </a:r>
                <a:endParaRPr lang="en-US" sz="3600" b="0"/>
              </a:p>
            </p:txBody>
          </p:sp>
        </p:grpSp>
      </p:grpSp>
      <p:grpSp>
        <p:nvGrpSpPr>
          <p:cNvPr id="1167394" name="Group 34"/>
          <p:cNvGrpSpPr>
            <a:grpSpLocks/>
          </p:cNvGrpSpPr>
          <p:nvPr/>
        </p:nvGrpSpPr>
        <p:grpSpPr bwMode="auto">
          <a:xfrm>
            <a:off x="1824039" y="1176339"/>
            <a:ext cx="5692775" cy="3738563"/>
            <a:chOff x="1149" y="770"/>
            <a:chExt cx="3586" cy="2355"/>
          </a:xfrm>
        </p:grpSpPr>
        <p:sp>
          <p:nvSpPr>
            <p:cNvPr id="1167395" name="Text Box 35"/>
            <p:cNvSpPr txBox="1">
              <a:spLocks noChangeArrowheads="1"/>
            </p:cNvSpPr>
            <p:nvPr/>
          </p:nvSpPr>
          <p:spPr bwMode="auto">
            <a:xfrm>
              <a:off x="1149" y="2892"/>
              <a:ext cx="484" cy="23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1800" b="0">
                  <a:solidFill>
                    <a:srgbClr val="6666FF"/>
                  </a:solidFill>
                </a:rPr>
                <a:t>cache</a:t>
              </a:r>
              <a:endParaRPr lang="en-US" sz="3600" b="0">
                <a:solidFill>
                  <a:srgbClr val="6666FF"/>
                </a:solidFill>
              </a:endParaRPr>
            </a:p>
          </p:txBody>
        </p:sp>
        <p:sp>
          <p:nvSpPr>
            <p:cNvPr id="1167396" name="Text Box 36"/>
            <p:cNvSpPr txBox="1">
              <a:spLocks noChangeArrowheads="1"/>
            </p:cNvSpPr>
            <p:nvPr/>
          </p:nvSpPr>
          <p:spPr bwMode="auto">
            <a:xfrm>
              <a:off x="1280" y="2073"/>
              <a:ext cx="641" cy="4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1800" b="0">
                  <a:solidFill>
                    <a:srgbClr val="6666FF"/>
                  </a:solidFill>
                </a:rPr>
                <a:t>main</a:t>
              </a:r>
            </a:p>
            <a:p>
              <a:pPr algn="ctr" eaLnBrk="1" hangingPunct="1"/>
              <a:r>
                <a:rPr lang="en-US" sz="1800" b="0">
                  <a:solidFill>
                    <a:srgbClr val="6666FF"/>
                  </a:solidFill>
                </a:rPr>
                <a:t>memory</a:t>
              </a:r>
              <a:endParaRPr lang="en-US" sz="3600" b="0">
                <a:solidFill>
                  <a:srgbClr val="6666FF"/>
                </a:solidFill>
              </a:endParaRPr>
            </a:p>
          </p:txBody>
        </p:sp>
        <p:sp>
          <p:nvSpPr>
            <p:cNvPr id="1167397" name="Text Box 37"/>
            <p:cNvSpPr txBox="1">
              <a:spLocks noChangeArrowheads="1"/>
            </p:cNvSpPr>
            <p:nvPr/>
          </p:nvSpPr>
          <p:spPr bwMode="auto">
            <a:xfrm>
              <a:off x="2857" y="1475"/>
              <a:ext cx="702" cy="4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1800" b="0">
                  <a:solidFill>
                    <a:srgbClr val="6666FF"/>
                  </a:solidFill>
                </a:rPr>
                <a:t>magnetic</a:t>
              </a:r>
            </a:p>
            <a:p>
              <a:pPr algn="ctr" eaLnBrk="1" hangingPunct="1"/>
              <a:r>
                <a:rPr lang="en-US" sz="1800" b="0">
                  <a:solidFill>
                    <a:srgbClr val="6666FF"/>
                  </a:solidFill>
                </a:rPr>
                <a:t>disks</a:t>
              </a:r>
              <a:endParaRPr lang="en-US" sz="3600" b="0">
                <a:solidFill>
                  <a:srgbClr val="6666FF"/>
                </a:solidFill>
              </a:endParaRPr>
            </a:p>
          </p:txBody>
        </p:sp>
        <p:sp>
          <p:nvSpPr>
            <p:cNvPr id="1167398" name="Text Box 38"/>
            <p:cNvSpPr txBox="1">
              <a:spLocks noChangeArrowheads="1"/>
            </p:cNvSpPr>
            <p:nvPr/>
          </p:nvSpPr>
          <p:spPr bwMode="auto">
            <a:xfrm>
              <a:off x="3180" y="1919"/>
              <a:ext cx="501" cy="4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1800" b="0">
                  <a:solidFill>
                    <a:srgbClr val="6666FF"/>
                  </a:solidFill>
                </a:rPr>
                <a:t>online</a:t>
              </a:r>
            </a:p>
            <a:p>
              <a:pPr algn="ctr" eaLnBrk="1" hangingPunct="1"/>
              <a:r>
                <a:rPr lang="en-US" sz="1800" b="0">
                  <a:solidFill>
                    <a:srgbClr val="6666FF"/>
                  </a:solidFill>
                </a:rPr>
                <a:t>tape</a:t>
              </a:r>
              <a:endParaRPr lang="en-US" sz="3600" b="0">
                <a:solidFill>
                  <a:srgbClr val="6666FF"/>
                </a:solidFill>
              </a:endParaRPr>
            </a:p>
          </p:txBody>
        </p:sp>
        <p:sp>
          <p:nvSpPr>
            <p:cNvPr id="1167399" name="Text Box 39"/>
            <p:cNvSpPr txBox="1">
              <a:spLocks noChangeArrowheads="1"/>
            </p:cNvSpPr>
            <p:nvPr/>
          </p:nvSpPr>
          <p:spPr bwMode="auto">
            <a:xfrm>
              <a:off x="4224" y="770"/>
              <a:ext cx="511" cy="4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1800" b="0">
                  <a:solidFill>
                    <a:srgbClr val="6666FF"/>
                  </a:solidFill>
                </a:rPr>
                <a:t>offline</a:t>
              </a:r>
            </a:p>
            <a:p>
              <a:pPr algn="ctr" eaLnBrk="1" hangingPunct="1"/>
              <a:r>
                <a:rPr lang="en-US" sz="1800" b="0">
                  <a:solidFill>
                    <a:srgbClr val="6666FF"/>
                  </a:solidFill>
                </a:rPr>
                <a:t>tape</a:t>
              </a:r>
              <a:endParaRPr lang="en-US" sz="3600" b="0">
                <a:solidFill>
                  <a:srgbClr val="6666FF"/>
                </a:solidFill>
              </a:endParaRPr>
            </a:p>
          </p:txBody>
        </p:sp>
      </p:grpSp>
      <p:sp>
        <p:nvSpPr>
          <p:cNvPr id="1167400" name="Text Box 40"/>
          <p:cNvSpPr txBox="1">
            <a:spLocks noChangeArrowheads="1"/>
          </p:cNvSpPr>
          <p:nvPr/>
        </p:nvSpPr>
        <p:spPr bwMode="auto">
          <a:xfrm rot="-5400000">
            <a:off x="-902494" y="3041800"/>
            <a:ext cx="3306765" cy="46166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2400" b="0"/>
              <a:t>typical capacity (bytes)</a:t>
            </a:r>
          </a:p>
        </p:txBody>
      </p:sp>
      <p:sp>
        <p:nvSpPr>
          <p:cNvPr id="1167401" name="AutoShape 41"/>
          <p:cNvSpPr>
            <a:spLocks noChangeArrowheads="1"/>
          </p:cNvSpPr>
          <p:nvPr/>
        </p:nvSpPr>
        <p:spPr bwMode="auto">
          <a:xfrm>
            <a:off x="444500" y="5949951"/>
            <a:ext cx="3048000" cy="481013"/>
          </a:xfrm>
          <a:prstGeom prst="flowChartAlternateProcess">
            <a:avLst/>
          </a:prstGeom>
          <a:solidFill>
            <a:schemeClr val="bg1"/>
          </a:solidFill>
          <a:ln w="9525">
            <a:solidFill>
              <a:schemeClr val="tx1"/>
            </a:solidFill>
            <a:prstDash val="dash"/>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r>
              <a:rPr lang="en-US" sz="2400" b="0"/>
              <a:t>from Gray &amp; Reuter</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167362"/>
                                        </p:tgtEl>
                                        <p:attrNameLst>
                                          <p:attrName>style.visibility</p:attrName>
                                        </p:attrNameLst>
                                      </p:cBhvr>
                                      <p:to>
                                        <p:strVal val="visible"/>
                                      </p:to>
                                    </p:set>
                                    <p:animEffect transition="in" filter="wipe(down)">
                                      <p:cBhvr>
                                        <p:cTn id="7" dur="500"/>
                                        <p:tgtEl>
                                          <p:spTgt spid="116736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1167362"/>
                                        </p:tgtEl>
                                        <p:attrNameLst>
                                          <p:attrName>style.visibility</p:attrName>
                                        </p:attrNameLst>
                                      </p:cBhvr>
                                      <p:to>
                                        <p:strVal val="hidden"/>
                                      </p:to>
                                    </p:set>
                                  </p:childTnLst>
                                </p:cTn>
                              </p:par>
                              <p:par>
                                <p:cTn id="12" presetID="1" presetClass="entr" presetSubtype="0" fill="hold" nodeType="withEffect">
                                  <p:stCondLst>
                                    <p:cond delay="0"/>
                                  </p:stCondLst>
                                  <p:childTnLst>
                                    <p:set>
                                      <p:cBhvr>
                                        <p:cTn id="13" dur="1" fill="hold">
                                          <p:stCondLst>
                                            <p:cond delay="0"/>
                                          </p:stCondLst>
                                        </p:cTn>
                                        <p:tgtEl>
                                          <p:spTgt spid="1167394"/>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167365"/>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1673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62" grpId="0" animBg="1"/>
      <p:bldP spid="1167362" grpId="1" animBg="1"/>
    </p:bld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69410" name="Line 2"/>
          <p:cNvSpPr>
            <a:spLocks noChangeShapeType="1"/>
          </p:cNvSpPr>
          <p:nvPr/>
        </p:nvSpPr>
        <p:spPr bwMode="auto">
          <a:xfrm>
            <a:off x="1962151" y="1403350"/>
            <a:ext cx="5489575" cy="3600450"/>
          </a:xfrm>
          <a:prstGeom prst="line">
            <a:avLst/>
          </a:prstGeom>
          <a:noFill/>
          <a:ln w="28575">
            <a:solidFill>
              <a:schemeClr val="hlink"/>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69411" name="Rectangle 3"/>
          <p:cNvSpPr>
            <a:spLocks noGrp="1" noChangeArrowheads="1"/>
          </p:cNvSpPr>
          <p:nvPr>
            <p:ph type="title"/>
          </p:nvPr>
        </p:nvSpPr>
        <p:spPr/>
        <p:txBody>
          <a:bodyPr/>
          <a:lstStyle/>
          <a:p>
            <a:r>
              <a:rPr lang="en-US"/>
              <a:t>Storage Costs: Access Time vs Price</a:t>
            </a:r>
          </a:p>
        </p:txBody>
      </p:sp>
      <p:sp>
        <p:nvSpPr>
          <p:cNvPr id="1169412" name="Line 4"/>
          <p:cNvSpPr>
            <a:spLocks noChangeShapeType="1"/>
          </p:cNvSpPr>
          <p:nvPr/>
        </p:nvSpPr>
        <p:spPr bwMode="auto">
          <a:xfrm>
            <a:off x="1824040" y="5311775"/>
            <a:ext cx="5864225" cy="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nvGrpSpPr>
          <p:cNvPr id="1169413" name="Group 5"/>
          <p:cNvGrpSpPr>
            <a:grpSpLocks/>
          </p:cNvGrpSpPr>
          <p:nvPr/>
        </p:nvGrpSpPr>
        <p:grpSpPr bwMode="auto">
          <a:xfrm>
            <a:off x="1557338" y="5207012"/>
            <a:ext cx="5954713" cy="538165"/>
            <a:chOff x="981" y="3280"/>
            <a:chExt cx="3751" cy="339"/>
          </a:xfrm>
        </p:grpSpPr>
        <p:grpSp>
          <p:nvGrpSpPr>
            <p:cNvPr id="1169414" name="Group 6"/>
            <p:cNvGrpSpPr>
              <a:grpSpLocks/>
            </p:cNvGrpSpPr>
            <p:nvPr/>
          </p:nvGrpSpPr>
          <p:grpSpPr bwMode="auto">
            <a:xfrm>
              <a:off x="2002" y="3280"/>
              <a:ext cx="2583" cy="127"/>
              <a:chOff x="2002" y="3280"/>
              <a:chExt cx="2583" cy="127"/>
            </a:xfrm>
          </p:grpSpPr>
          <p:sp>
            <p:nvSpPr>
              <p:cNvPr id="1169415" name="Line 7"/>
              <p:cNvSpPr>
                <a:spLocks noChangeShapeType="1"/>
              </p:cNvSpPr>
              <p:nvPr/>
            </p:nvSpPr>
            <p:spPr bwMode="auto">
              <a:xfrm>
                <a:off x="2002" y="3280"/>
                <a:ext cx="0" cy="102"/>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69416" name="Line 8"/>
              <p:cNvSpPr>
                <a:spLocks noChangeShapeType="1"/>
              </p:cNvSpPr>
              <p:nvPr/>
            </p:nvSpPr>
            <p:spPr bwMode="auto">
              <a:xfrm>
                <a:off x="2863" y="3289"/>
                <a:ext cx="0" cy="102"/>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69417" name="Line 9"/>
              <p:cNvSpPr>
                <a:spLocks noChangeShapeType="1"/>
              </p:cNvSpPr>
              <p:nvPr/>
            </p:nvSpPr>
            <p:spPr bwMode="auto">
              <a:xfrm>
                <a:off x="3724" y="3305"/>
                <a:ext cx="0" cy="102"/>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69418" name="Line 10"/>
              <p:cNvSpPr>
                <a:spLocks noChangeShapeType="1"/>
              </p:cNvSpPr>
              <p:nvPr/>
            </p:nvSpPr>
            <p:spPr bwMode="auto">
              <a:xfrm>
                <a:off x="4585" y="3284"/>
                <a:ext cx="0" cy="102"/>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grpSp>
          <p:nvGrpSpPr>
            <p:cNvPr id="1169419" name="Group 11"/>
            <p:cNvGrpSpPr>
              <a:grpSpLocks/>
            </p:cNvGrpSpPr>
            <p:nvPr/>
          </p:nvGrpSpPr>
          <p:grpSpPr bwMode="auto">
            <a:xfrm>
              <a:off x="981" y="3354"/>
              <a:ext cx="3751" cy="265"/>
              <a:chOff x="981" y="3354"/>
              <a:chExt cx="3751" cy="265"/>
            </a:xfrm>
          </p:grpSpPr>
          <p:sp>
            <p:nvSpPr>
              <p:cNvPr id="1169420" name="Text Box 12"/>
              <p:cNvSpPr txBox="1">
                <a:spLocks noChangeArrowheads="1"/>
              </p:cNvSpPr>
              <p:nvPr/>
            </p:nvSpPr>
            <p:spPr bwMode="auto">
              <a:xfrm>
                <a:off x="981" y="3356"/>
                <a:ext cx="391" cy="25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2000" b="0"/>
                  <a:t>10</a:t>
                </a:r>
                <a:r>
                  <a:rPr lang="en-US" sz="2000" b="0" baseline="30000"/>
                  <a:t>-9</a:t>
                </a:r>
                <a:endParaRPr lang="en-US" b="0"/>
              </a:p>
            </p:txBody>
          </p:sp>
          <p:sp>
            <p:nvSpPr>
              <p:cNvPr id="1169421" name="Text Box 13"/>
              <p:cNvSpPr txBox="1">
                <a:spLocks noChangeArrowheads="1"/>
              </p:cNvSpPr>
              <p:nvPr/>
            </p:nvSpPr>
            <p:spPr bwMode="auto">
              <a:xfrm>
                <a:off x="1819" y="3365"/>
                <a:ext cx="391" cy="25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2000" b="0"/>
                  <a:t>10</a:t>
                </a:r>
                <a:r>
                  <a:rPr lang="en-US" sz="2000" b="0" baseline="30000"/>
                  <a:t>-6</a:t>
                </a:r>
                <a:endParaRPr lang="en-US" b="0"/>
              </a:p>
            </p:txBody>
          </p:sp>
          <p:sp>
            <p:nvSpPr>
              <p:cNvPr id="1169422" name="Text Box 14"/>
              <p:cNvSpPr txBox="1">
                <a:spLocks noChangeArrowheads="1"/>
              </p:cNvSpPr>
              <p:nvPr/>
            </p:nvSpPr>
            <p:spPr bwMode="auto">
              <a:xfrm>
                <a:off x="2663" y="3366"/>
                <a:ext cx="391" cy="25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2000" b="0"/>
                  <a:t>10</a:t>
                </a:r>
                <a:r>
                  <a:rPr lang="en-US" sz="2000" b="0" baseline="30000"/>
                  <a:t>-3</a:t>
                </a:r>
                <a:endParaRPr lang="en-US" b="0"/>
              </a:p>
            </p:txBody>
          </p:sp>
          <p:sp>
            <p:nvSpPr>
              <p:cNvPr id="1169423" name="Text Box 15"/>
              <p:cNvSpPr txBox="1">
                <a:spLocks noChangeArrowheads="1"/>
              </p:cNvSpPr>
              <p:nvPr/>
            </p:nvSpPr>
            <p:spPr bwMode="auto">
              <a:xfrm>
                <a:off x="3572" y="3367"/>
                <a:ext cx="293" cy="25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2000" b="0"/>
                  <a:t>10</a:t>
                </a:r>
                <a:endParaRPr lang="en-US" b="0"/>
              </a:p>
            </p:txBody>
          </p:sp>
          <p:sp>
            <p:nvSpPr>
              <p:cNvPr id="1169424" name="Text Box 16"/>
              <p:cNvSpPr txBox="1">
                <a:spLocks noChangeArrowheads="1"/>
              </p:cNvSpPr>
              <p:nvPr/>
            </p:nvSpPr>
            <p:spPr bwMode="auto">
              <a:xfrm>
                <a:off x="4380" y="3354"/>
                <a:ext cx="352" cy="25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2000" b="0"/>
                  <a:t>10</a:t>
                </a:r>
                <a:r>
                  <a:rPr lang="en-US" sz="2000" b="0" baseline="30000"/>
                  <a:t>3</a:t>
                </a:r>
                <a:endParaRPr lang="en-US" b="0"/>
              </a:p>
            </p:txBody>
          </p:sp>
        </p:grpSp>
      </p:grpSp>
      <p:sp>
        <p:nvSpPr>
          <p:cNvPr id="1169425" name="Text Box 17"/>
          <p:cNvSpPr txBox="1">
            <a:spLocks noChangeArrowheads="1"/>
          </p:cNvSpPr>
          <p:nvPr/>
        </p:nvSpPr>
        <p:spPr bwMode="auto">
          <a:xfrm>
            <a:off x="5939473" y="5611167"/>
            <a:ext cx="2529208" cy="46166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2400" b="0"/>
              <a:t>access time (sec)</a:t>
            </a:r>
            <a:endParaRPr lang="en-US" sz="3600" b="0"/>
          </a:p>
        </p:txBody>
      </p:sp>
      <p:sp>
        <p:nvSpPr>
          <p:cNvPr id="1169426" name="Line 18"/>
          <p:cNvSpPr>
            <a:spLocks noChangeShapeType="1"/>
          </p:cNvSpPr>
          <p:nvPr/>
        </p:nvSpPr>
        <p:spPr bwMode="auto">
          <a:xfrm flipV="1">
            <a:off x="1811339" y="1385889"/>
            <a:ext cx="0" cy="3913187"/>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69427" name="AutoShape 19"/>
          <p:cNvSpPr>
            <a:spLocks noChangeArrowheads="1"/>
          </p:cNvSpPr>
          <p:nvPr/>
        </p:nvSpPr>
        <p:spPr bwMode="auto">
          <a:xfrm>
            <a:off x="444500" y="5949951"/>
            <a:ext cx="3048000" cy="481013"/>
          </a:xfrm>
          <a:prstGeom prst="flowChartAlternateProcess">
            <a:avLst/>
          </a:prstGeom>
          <a:solidFill>
            <a:schemeClr val="bg1"/>
          </a:solidFill>
          <a:ln w="9525">
            <a:solidFill>
              <a:schemeClr val="tx1"/>
            </a:solidFill>
            <a:prstDash val="dash"/>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eaLnBrk="1" hangingPunct="1"/>
            <a:r>
              <a:rPr lang="en-US" sz="2400" b="0"/>
              <a:t>from Gray &amp; Reuter</a:t>
            </a:r>
          </a:p>
        </p:txBody>
      </p:sp>
      <p:sp>
        <p:nvSpPr>
          <p:cNvPr id="1169428" name="Text Box 20"/>
          <p:cNvSpPr txBox="1">
            <a:spLocks noChangeArrowheads="1"/>
          </p:cNvSpPr>
          <p:nvPr/>
        </p:nvSpPr>
        <p:spPr bwMode="auto">
          <a:xfrm rot="-5400000">
            <a:off x="-292383" y="3271194"/>
            <a:ext cx="2159566" cy="461665"/>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2400" b="0"/>
              <a:t>dollars/Mbytes</a:t>
            </a:r>
          </a:p>
        </p:txBody>
      </p:sp>
      <p:grpSp>
        <p:nvGrpSpPr>
          <p:cNvPr id="1169429" name="Group 21"/>
          <p:cNvGrpSpPr>
            <a:grpSpLocks/>
          </p:cNvGrpSpPr>
          <p:nvPr/>
        </p:nvGrpSpPr>
        <p:grpSpPr bwMode="auto">
          <a:xfrm>
            <a:off x="1957389" y="1806577"/>
            <a:ext cx="5513388" cy="3457576"/>
            <a:chOff x="1233" y="954"/>
            <a:chExt cx="3473" cy="2178"/>
          </a:xfrm>
        </p:grpSpPr>
        <p:sp>
          <p:nvSpPr>
            <p:cNvPr id="1169430" name="Text Box 22"/>
            <p:cNvSpPr txBox="1">
              <a:spLocks noChangeArrowheads="1"/>
            </p:cNvSpPr>
            <p:nvPr/>
          </p:nvSpPr>
          <p:spPr bwMode="auto">
            <a:xfrm>
              <a:off x="1233" y="954"/>
              <a:ext cx="484" cy="23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1800" b="0">
                  <a:solidFill>
                    <a:srgbClr val="6666FF"/>
                  </a:solidFill>
                </a:rPr>
                <a:t>cache</a:t>
              </a:r>
              <a:endParaRPr lang="en-US" sz="3600" b="0">
                <a:solidFill>
                  <a:srgbClr val="6666FF"/>
                </a:solidFill>
              </a:endParaRPr>
            </a:p>
          </p:txBody>
        </p:sp>
        <p:sp>
          <p:nvSpPr>
            <p:cNvPr id="1169431" name="Text Box 23"/>
            <p:cNvSpPr txBox="1">
              <a:spLocks noChangeArrowheads="1"/>
            </p:cNvSpPr>
            <p:nvPr/>
          </p:nvSpPr>
          <p:spPr bwMode="auto">
            <a:xfrm>
              <a:off x="1462" y="1353"/>
              <a:ext cx="641" cy="4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1800" b="0">
                  <a:solidFill>
                    <a:srgbClr val="6666FF"/>
                  </a:solidFill>
                </a:rPr>
                <a:t>main</a:t>
              </a:r>
            </a:p>
            <a:p>
              <a:pPr algn="ctr" eaLnBrk="1" hangingPunct="1"/>
              <a:r>
                <a:rPr lang="en-US" sz="1800" b="0">
                  <a:solidFill>
                    <a:srgbClr val="6666FF"/>
                  </a:solidFill>
                </a:rPr>
                <a:t>memory</a:t>
              </a:r>
              <a:endParaRPr lang="en-US" sz="3600" b="0">
                <a:solidFill>
                  <a:srgbClr val="6666FF"/>
                </a:solidFill>
              </a:endParaRPr>
            </a:p>
          </p:txBody>
        </p:sp>
        <p:sp>
          <p:nvSpPr>
            <p:cNvPr id="1169432" name="Text Box 24"/>
            <p:cNvSpPr txBox="1">
              <a:spLocks noChangeArrowheads="1"/>
            </p:cNvSpPr>
            <p:nvPr/>
          </p:nvSpPr>
          <p:spPr bwMode="auto">
            <a:xfrm>
              <a:off x="2784" y="1875"/>
              <a:ext cx="702" cy="4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1800" b="0">
                  <a:solidFill>
                    <a:srgbClr val="6666FF"/>
                  </a:solidFill>
                </a:rPr>
                <a:t>magnetic</a:t>
              </a:r>
            </a:p>
            <a:p>
              <a:pPr algn="ctr" eaLnBrk="1" hangingPunct="1"/>
              <a:r>
                <a:rPr lang="en-US" sz="1800" b="0">
                  <a:solidFill>
                    <a:srgbClr val="6666FF"/>
                  </a:solidFill>
                </a:rPr>
                <a:t>disks</a:t>
              </a:r>
              <a:endParaRPr lang="en-US" sz="3600" b="0">
                <a:solidFill>
                  <a:srgbClr val="6666FF"/>
                </a:solidFill>
              </a:endParaRPr>
            </a:p>
          </p:txBody>
        </p:sp>
        <p:sp>
          <p:nvSpPr>
            <p:cNvPr id="1169433" name="Text Box 25"/>
            <p:cNvSpPr txBox="1">
              <a:spLocks noChangeArrowheads="1"/>
            </p:cNvSpPr>
            <p:nvPr/>
          </p:nvSpPr>
          <p:spPr bwMode="auto">
            <a:xfrm>
              <a:off x="3383" y="1438"/>
              <a:ext cx="501" cy="4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1800" b="0">
                  <a:solidFill>
                    <a:srgbClr val="6666FF"/>
                  </a:solidFill>
                </a:rPr>
                <a:t>online</a:t>
              </a:r>
            </a:p>
            <a:p>
              <a:pPr algn="ctr" eaLnBrk="1" hangingPunct="1"/>
              <a:r>
                <a:rPr lang="en-US" sz="1800" b="0">
                  <a:solidFill>
                    <a:srgbClr val="6666FF"/>
                  </a:solidFill>
                </a:rPr>
                <a:t>tape</a:t>
              </a:r>
              <a:endParaRPr lang="en-US" sz="3600" b="0">
                <a:solidFill>
                  <a:srgbClr val="6666FF"/>
                </a:solidFill>
              </a:endParaRPr>
            </a:p>
          </p:txBody>
        </p:sp>
        <p:sp>
          <p:nvSpPr>
            <p:cNvPr id="1169434" name="Text Box 26"/>
            <p:cNvSpPr txBox="1">
              <a:spLocks noChangeArrowheads="1"/>
            </p:cNvSpPr>
            <p:nvPr/>
          </p:nvSpPr>
          <p:spPr bwMode="auto">
            <a:xfrm>
              <a:off x="4195" y="2725"/>
              <a:ext cx="511" cy="407"/>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1800" b="0">
                  <a:solidFill>
                    <a:srgbClr val="6666FF"/>
                  </a:solidFill>
                </a:rPr>
                <a:t>offline</a:t>
              </a:r>
            </a:p>
            <a:p>
              <a:pPr algn="ctr" eaLnBrk="1" hangingPunct="1"/>
              <a:r>
                <a:rPr lang="en-US" sz="1800" b="0">
                  <a:solidFill>
                    <a:srgbClr val="6666FF"/>
                  </a:solidFill>
                </a:rPr>
                <a:t>tape</a:t>
              </a:r>
              <a:endParaRPr lang="en-US" sz="3600" b="0">
                <a:solidFill>
                  <a:srgbClr val="6666FF"/>
                </a:solidFill>
              </a:endParaRPr>
            </a:p>
          </p:txBody>
        </p:sp>
      </p:grpSp>
      <p:grpSp>
        <p:nvGrpSpPr>
          <p:cNvPr id="1169435" name="Group 27"/>
          <p:cNvGrpSpPr>
            <a:grpSpLocks/>
          </p:cNvGrpSpPr>
          <p:nvPr/>
        </p:nvGrpSpPr>
        <p:grpSpPr bwMode="auto">
          <a:xfrm>
            <a:off x="1101726" y="1490663"/>
            <a:ext cx="792162" cy="3106738"/>
            <a:chOff x="694" y="939"/>
            <a:chExt cx="499" cy="1957"/>
          </a:xfrm>
        </p:grpSpPr>
        <p:grpSp>
          <p:nvGrpSpPr>
            <p:cNvPr id="1169436" name="Group 28"/>
            <p:cNvGrpSpPr>
              <a:grpSpLocks/>
            </p:cNvGrpSpPr>
            <p:nvPr/>
          </p:nvGrpSpPr>
          <p:grpSpPr bwMode="auto">
            <a:xfrm>
              <a:off x="1082" y="1058"/>
              <a:ext cx="111" cy="1716"/>
              <a:chOff x="1082" y="1058"/>
              <a:chExt cx="111" cy="1716"/>
            </a:xfrm>
          </p:grpSpPr>
          <p:sp>
            <p:nvSpPr>
              <p:cNvPr id="1169437" name="Line 29"/>
              <p:cNvSpPr>
                <a:spLocks noChangeShapeType="1"/>
              </p:cNvSpPr>
              <p:nvPr/>
            </p:nvSpPr>
            <p:spPr bwMode="auto">
              <a:xfrm>
                <a:off x="1083" y="2774"/>
                <a:ext cx="11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69438" name="Line 30"/>
              <p:cNvSpPr>
                <a:spLocks noChangeShapeType="1"/>
              </p:cNvSpPr>
              <p:nvPr/>
            </p:nvSpPr>
            <p:spPr bwMode="auto">
              <a:xfrm>
                <a:off x="1082" y="2202"/>
                <a:ext cx="11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69439" name="Line 31"/>
              <p:cNvSpPr>
                <a:spLocks noChangeShapeType="1"/>
              </p:cNvSpPr>
              <p:nvPr/>
            </p:nvSpPr>
            <p:spPr bwMode="auto">
              <a:xfrm>
                <a:off x="1083" y="1630"/>
                <a:ext cx="11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69440" name="Line 32"/>
              <p:cNvSpPr>
                <a:spLocks noChangeShapeType="1"/>
              </p:cNvSpPr>
              <p:nvPr/>
            </p:nvSpPr>
            <p:spPr bwMode="auto">
              <a:xfrm>
                <a:off x="1082" y="1058"/>
                <a:ext cx="110" cy="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grpSp>
          <p:nvGrpSpPr>
            <p:cNvPr id="1169441" name="Group 33"/>
            <p:cNvGrpSpPr>
              <a:grpSpLocks/>
            </p:cNvGrpSpPr>
            <p:nvPr/>
          </p:nvGrpSpPr>
          <p:grpSpPr bwMode="auto">
            <a:xfrm>
              <a:off x="694" y="939"/>
              <a:ext cx="391" cy="1957"/>
              <a:chOff x="748" y="939"/>
              <a:chExt cx="391" cy="1957"/>
            </a:xfrm>
          </p:grpSpPr>
          <p:sp>
            <p:nvSpPr>
              <p:cNvPr id="1169442" name="Text Box 34"/>
              <p:cNvSpPr txBox="1">
                <a:spLocks noChangeArrowheads="1"/>
              </p:cNvSpPr>
              <p:nvPr/>
            </p:nvSpPr>
            <p:spPr bwMode="auto">
              <a:xfrm>
                <a:off x="787" y="939"/>
                <a:ext cx="352" cy="25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2000" b="0"/>
                  <a:t>10</a:t>
                </a:r>
                <a:r>
                  <a:rPr lang="en-US" sz="2000" b="0" baseline="30000"/>
                  <a:t>4</a:t>
                </a:r>
                <a:endParaRPr lang="en-US" sz="3600" b="0"/>
              </a:p>
            </p:txBody>
          </p:sp>
          <p:sp>
            <p:nvSpPr>
              <p:cNvPr id="1169443" name="Text Box 35"/>
              <p:cNvSpPr txBox="1">
                <a:spLocks noChangeArrowheads="1"/>
              </p:cNvSpPr>
              <p:nvPr/>
            </p:nvSpPr>
            <p:spPr bwMode="auto">
              <a:xfrm>
                <a:off x="787" y="1486"/>
                <a:ext cx="352" cy="25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2000" b="0"/>
                  <a:t>10</a:t>
                </a:r>
                <a:r>
                  <a:rPr lang="en-US" sz="2000" b="0" baseline="30000"/>
                  <a:t>2</a:t>
                </a:r>
                <a:endParaRPr lang="en-US" sz="3600" b="0"/>
              </a:p>
            </p:txBody>
          </p:sp>
          <p:sp>
            <p:nvSpPr>
              <p:cNvPr id="1169444" name="Text Box 36"/>
              <p:cNvSpPr txBox="1">
                <a:spLocks noChangeArrowheads="1"/>
              </p:cNvSpPr>
              <p:nvPr/>
            </p:nvSpPr>
            <p:spPr bwMode="auto">
              <a:xfrm>
                <a:off x="787" y="2084"/>
                <a:ext cx="352" cy="25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2000" b="0"/>
                  <a:t>10</a:t>
                </a:r>
                <a:r>
                  <a:rPr lang="en-US" sz="2000" b="0" baseline="30000"/>
                  <a:t>0</a:t>
                </a:r>
                <a:endParaRPr lang="en-US" sz="3600" b="0"/>
              </a:p>
            </p:txBody>
          </p:sp>
          <p:sp>
            <p:nvSpPr>
              <p:cNvPr id="1169445" name="Text Box 37"/>
              <p:cNvSpPr txBox="1">
                <a:spLocks noChangeArrowheads="1"/>
              </p:cNvSpPr>
              <p:nvPr/>
            </p:nvSpPr>
            <p:spPr bwMode="auto">
              <a:xfrm>
                <a:off x="748" y="2644"/>
                <a:ext cx="391" cy="252"/>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algn="ctr" eaLnBrk="1" hangingPunct="1"/>
                <a:r>
                  <a:rPr lang="en-US" sz="2000" b="0"/>
                  <a:t>10</a:t>
                </a:r>
                <a:r>
                  <a:rPr lang="en-US" sz="2000" b="0" baseline="30000"/>
                  <a:t>-2</a:t>
                </a:r>
                <a:endParaRPr lang="en-US" sz="3600" b="0"/>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1169410"/>
                                        </p:tgtEl>
                                        <p:attrNameLst>
                                          <p:attrName>style.visibility</p:attrName>
                                        </p:attrNameLst>
                                      </p:cBhvr>
                                      <p:to>
                                        <p:strVal val="visible"/>
                                      </p:to>
                                    </p:set>
                                    <p:animEffect transition="in" filter="wipe(up)">
                                      <p:cBhvr>
                                        <p:cTn id="7" dur="500"/>
                                        <p:tgtEl>
                                          <p:spTgt spid="11694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 presetClass="exit" presetSubtype="0" fill="hold" grpId="1" nodeType="clickEffect">
                                  <p:stCondLst>
                                    <p:cond delay="0"/>
                                  </p:stCondLst>
                                  <p:childTnLst>
                                    <p:set>
                                      <p:cBhvr>
                                        <p:cTn id="11" dur="1" fill="hold">
                                          <p:stCondLst>
                                            <p:cond delay="0"/>
                                          </p:stCondLst>
                                        </p:cTn>
                                        <p:tgtEl>
                                          <p:spTgt spid="1169410"/>
                                        </p:tgtEl>
                                        <p:attrNameLst>
                                          <p:attrName>style.visibility</p:attrName>
                                        </p:attrNameLst>
                                      </p:cBhvr>
                                      <p:to>
                                        <p:strVal val="hidden"/>
                                      </p:to>
                                    </p:set>
                                  </p:childTnLst>
                                </p:cTn>
                              </p:par>
                              <p:par>
                                <p:cTn id="12" presetID="1" presetClass="entr" presetSubtype="0" fill="hold" nodeType="withEffect">
                                  <p:stCondLst>
                                    <p:cond delay="0"/>
                                  </p:stCondLst>
                                  <p:childTnLst>
                                    <p:set>
                                      <p:cBhvr>
                                        <p:cTn id="13" dur="1" fill="hold">
                                          <p:stCondLst>
                                            <p:cond delay="0"/>
                                          </p:stCondLst>
                                        </p:cTn>
                                        <p:tgtEl>
                                          <p:spTgt spid="1169429"/>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1169435"/>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1694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9410" grpId="0" animBg="1"/>
      <p:bldP spid="1169410" grpId="1"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3506" name="Rectangle 2"/>
          <p:cNvSpPr>
            <a:spLocks noGrp="1" noChangeArrowheads="1"/>
          </p:cNvSpPr>
          <p:nvPr>
            <p:ph type="title"/>
          </p:nvPr>
        </p:nvSpPr>
        <p:spPr/>
        <p:txBody>
          <a:bodyPr/>
          <a:lstStyle/>
          <a:p>
            <a:r>
              <a:rPr lang="en-US"/>
              <a:t>Absolute and Relative Addressing</a:t>
            </a:r>
          </a:p>
        </p:txBody>
      </p:sp>
      <p:sp>
        <p:nvSpPr>
          <p:cNvPr id="1173507" name="Rectangle 3"/>
          <p:cNvSpPr>
            <a:spLocks noGrp="1" noChangeArrowheads="1"/>
          </p:cNvSpPr>
          <p:nvPr>
            <p:ph type="body" sz="half" idx="1"/>
          </p:nvPr>
        </p:nvSpPr>
        <p:spPr>
          <a:xfrm>
            <a:off x="1" y="812496"/>
            <a:ext cx="6078047" cy="5700839"/>
          </a:xfrm>
        </p:spPr>
        <p:txBody>
          <a:bodyPr/>
          <a:lstStyle/>
          <a:p>
            <a:r>
              <a:rPr lang="en-US" sz="1800" u="sng" dirty="0"/>
              <a:t>Hardware</a:t>
            </a:r>
            <a:r>
              <a:rPr lang="en-US" sz="1800" dirty="0"/>
              <a:t> often uses </a:t>
            </a:r>
            <a:r>
              <a:rPr lang="en-US" sz="1800" dirty="0">
                <a:solidFill>
                  <a:schemeClr val="folHlink"/>
                </a:solidFill>
              </a:rPr>
              <a:t>absolute addressing</a:t>
            </a:r>
          </a:p>
          <a:p>
            <a:pPr lvl="1"/>
            <a:r>
              <a:rPr lang="en-US" sz="1600" dirty="0"/>
              <a:t>reserved memory regions</a:t>
            </a:r>
          </a:p>
          <a:p>
            <a:pPr lvl="1"/>
            <a:r>
              <a:rPr lang="en-US" sz="1600" dirty="0"/>
              <a:t>reading data by referencing the </a:t>
            </a:r>
            <a:br>
              <a:rPr lang="en-US" sz="1600" dirty="0"/>
            </a:br>
            <a:r>
              <a:rPr lang="en-US" sz="1600" dirty="0"/>
              <a:t>byte numbers in memory</a:t>
            </a:r>
          </a:p>
          <a:p>
            <a:pPr lvl="1"/>
            <a:r>
              <a:rPr lang="en-US" sz="1600" dirty="0"/>
              <a:t>read absolute byte 0x000000ff</a:t>
            </a:r>
          </a:p>
          <a:p>
            <a:pPr lvl="1"/>
            <a:r>
              <a:rPr lang="en-US" sz="1600" i="1" dirty="0"/>
              <a:t>fast!!!</a:t>
            </a:r>
            <a:br>
              <a:rPr lang="en-US" sz="1600" i="1" dirty="0"/>
            </a:br>
            <a:endParaRPr lang="en-US" sz="1600" i="1" dirty="0"/>
          </a:p>
          <a:p>
            <a:r>
              <a:rPr lang="en-US" sz="1800" dirty="0"/>
              <a:t>What about </a:t>
            </a:r>
            <a:r>
              <a:rPr lang="en-US" sz="1800" u="sng" dirty="0"/>
              <a:t>software</a:t>
            </a:r>
            <a:r>
              <a:rPr lang="en-US" sz="1800" dirty="0"/>
              <a:t>?</a:t>
            </a:r>
          </a:p>
          <a:p>
            <a:pPr lvl="1"/>
            <a:r>
              <a:rPr lang="en-US" sz="1600" dirty="0"/>
              <a:t>read absolute byte 0x000fffff (process A)</a:t>
            </a:r>
          </a:p>
          <a:p>
            <a:pPr lvl="1">
              <a:buFont typeface="Wingdings" pitchFamily="2" charset="2"/>
              <a:buChar char="ð"/>
            </a:pPr>
            <a:r>
              <a:rPr lang="en-US" sz="1600" dirty="0"/>
              <a:t>result dependent of a process' physical location</a:t>
            </a:r>
          </a:p>
          <a:p>
            <a:pPr lvl="1"/>
            <a:r>
              <a:rPr lang="en-US" sz="1600" dirty="0"/>
              <a:t>absolute addressing not convenient</a:t>
            </a:r>
          </a:p>
          <a:p>
            <a:pPr lvl="1"/>
            <a:r>
              <a:rPr lang="en-US" sz="1600" dirty="0"/>
              <a:t>but, addressing within a process is determined during programming!!??</a:t>
            </a:r>
            <a:br>
              <a:rPr lang="en-US" sz="1600" dirty="0"/>
            </a:br>
            <a:endParaRPr lang="en-US" sz="1600" dirty="0"/>
          </a:p>
          <a:p>
            <a:pPr>
              <a:buSzPct val="130000"/>
              <a:buFont typeface="Wingdings" pitchFamily="2" charset="2"/>
              <a:buChar char="Ä"/>
            </a:pPr>
            <a:r>
              <a:rPr lang="en-US" sz="1800" dirty="0">
                <a:solidFill>
                  <a:schemeClr val="folHlink"/>
                </a:solidFill>
              </a:rPr>
              <a:t>Relative addressing</a:t>
            </a:r>
          </a:p>
          <a:p>
            <a:pPr lvl="1"/>
            <a:r>
              <a:rPr lang="en-US" sz="1600" dirty="0"/>
              <a:t>independent of process position in memory</a:t>
            </a:r>
          </a:p>
          <a:p>
            <a:pPr lvl="1"/>
            <a:r>
              <a:rPr lang="en-US" sz="1600" dirty="0"/>
              <a:t>address is expressed </a:t>
            </a:r>
            <a:r>
              <a:rPr lang="en-US" sz="1600" i="1" dirty="0"/>
              <a:t>relative to some base location</a:t>
            </a:r>
            <a:br>
              <a:rPr lang="en-US" sz="1600" i="1" dirty="0"/>
            </a:br>
            <a:endParaRPr lang="en-US" sz="1600" i="1" dirty="0"/>
          </a:p>
          <a:p>
            <a:pPr lvl="1"/>
            <a:r>
              <a:rPr lang="en-US" sz="1600" i="1" dirty="0"/>
              <a:t>dynamic address translation</a:t>
            </a:r>
            <a:r>
              <a:rPr lang="en-US" sz="1600" dirty="0"/>
              <a:t> – find absolute address during run-time adding the </a:t>
            </a:r>
            <a:r>
              <a:rPr lang="en-US" sz="1600" b="1" dirty="0">
                <a:solidFill>
                  <a:srgbClr val="FF0000"/>
                </a:solidFill>
              </a:rPr>
              <a:t>relative</a:t>
            </a:r>
            <a:r>
              <a:rPr lang="en-US" sz="1600" dirty="0"/>
              <a:t> and </a:t>
            </a:r>
            <a:r>
              <a:rPr lang="en-US" sz="1600" b="1" dirty="0">
                <a:solidFill>
                  <a:srgbClr val="0501FF"/>
                </a:solidFill>
              </a:rPr>
              <a:t>base</a:t>
            </a:r>
            <a:r>
              <a:rPr lang="en-US" sz="1600" dirty="0">
                <a:solidFill>
                  <a:srgbClr val="0000FF"/>
                </a:solidFill>
              </a:rPr>
              <a:t> </a:t>
            </a:r>
            <a:r>
              <a:rPr lang="en-US" sz="1600" dirty="0"/>
              <a:t>addresses</a:t>
            </a:r>
          </a:p>
        </p:txBody>
      </p:sp>
      <p:sp>
        <p:nvSpPr>
          <p:cNvPr id="1173508" name="Rectangle 4"/>
          <p:cNvSpPr>
            <a:spLocks noChangeArrowheads="1"/>
          </p:cNvSpPr>
          <p:nvPr/>
        </p:nvSpPr>
        <p:spPr bwMode="auto">
          <a:xfrm>
            <a:off x="6911975" y="1125538"/>
            <a:ext cx="1944688" cy="5256212"/>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3509" name="Text Box 5"/>
          <p:cNvSpPr txBox="1">
            <a:spLocks noChangeArrowheads="1"/>
          </p:cNvSpPr>
          <p:nvPr/>
        </p:nvSpPr>
        <p:spPr bwMode="auto">
          <a:xfrm>
            <a:off x="6270626" y="1052514"/>
            <a:ext cx="722674"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b="0">
                <a:solidFill>
                  <a:schemeClr val="folHlink"/>
                </a:solidFill>
              </a:rPr>
              <a:t>0x000…</a:t>
            </a:r>
          </a:p>
        </p:txBody>
      </p:sp>
      <p:sp>
        <p:nvSpPr>
          <p:cNvPr id="1173510" name="Text Box 6"/>
          <p:cNvSpPr txBox="1">
            <a:spLocks noChangeArrowheads="1"/>
          </p:cNvSpPr>
          <p:nvPr/>
        </p:nvSpPr>
        <p:spPr bwMode="auto">
          <a:xfrm>
            <a:off x="6370637" y="6178551"/>
            <a:ext cx="606882"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b="0">
                <a:solidFill>
                  <a:schemeClr val="folHlink"/>
                </a:solidFill>
              </a:rPr>
              <a:t>0xfff…</a:t>
            </a:r>
          </a:p>
        </p:txBody>
      </p:sp>
      <p:grpSp>
        <p:nvGrpSpPr>
          <p:cNvPr id="1173511" name="Group 7"/>
          <p:cNvGrpSpPr>
            <a:grpSpLocks/>
          </p:cNvGrpSpPr>
          <p:nvPr/>
        </p:nvGrpSpPr>
        <p:grpSpPr bwMode="auto">
          <a:xfrm>
            <a:off x="6911975" y="3465514"/>
            <a:ext cx="1944688" cy="1584325"/>
            <a:chOff x="4354" y="935"/>
            <a:chExt cx="1225" cy="998"/>
          </a:xfrm>
        </p:grpSpPr>
        <p:sp>
          <p:nvSpPr>
            <p:cNvPr id="1173512" name="Rectangle 8"/>
            <p:cNvSpPr>
              <a:spLocks noChangeArrowheads="1"/>
            </p:cNvSpPr>
            <p:nvPr/>
          </p:nvSpPr>
          <p:spPr bwMode="auto">
            <a:xfrm>
              <a:off x="4354" y="935"/>
              <a:ext cx="1225" cy="998"/>
            </a:xfrm>
            <a:prstGeom prst="rect">
              <a:avLst/>
            </a:prstGeom>
            <a:solidFill>
              <a:srgbClr val="66C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3513" name="Text Box 9"/>
            <p:cNvSpPr txBox="1">
              <a:spLocks noChangeArrowheads="1"/>
            </p:cNvSpPr>
            <p:nvPr/>
          </p:nvSpPr>
          <p:spPr bwMode="auto">
            <a:xfrm>
              <a:off x="4752" y="1347"/>
              <a:ext cx="435" cy="174"/>
            </a:xfrm>
            <a:prstGeom prst="rect">
              <a:avLst/>
            </a:prstGeom>
            <a:solidFill>
              <a:srgbClr val="66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r>
                <a:rPr lang="en-US" sz="1200" b="0"/>
                <a:t>process A</a:t>
              </a:r>
              <a:endParaRPr lang="en-US" sz="900" b="0"/>
            </a:p>
          </p:txBody>
        </p:sp>
      </p:grpSp>
      <p:sp>
        <p:nvSpPr>
          <p:cNvPr id="1173514" name="Line 10"/>
          <p:cNvSpPr>
            <a:spLocks noChangeShapeType="1"/>
          </p:cNvSpPr>
          <p:nvPr/>
        </p:nvSpPr>
        <p:spPr bwMode="auto">
          <a:xfrm>
            <a:off x="6408739" y="1484313"/>
            <a:ext cx="503237" cy="0"/>
          </a:xfrm>
          <a:prstGeom prst="line">
            <a:avLst/>
          </a:prstGeom>
          <a:noFill/>
          <a:ln w="57150">
            <a:solidFill>
              <a:schemeClr val="hlink"/>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73515" name="Line 11"/>
          <p:cNvSpPr>
            <a:spLocks noChangeShapeType="1"/>
          </p:cNvSpPr>
          <p:nvPr/>
        </p:nvSpPr>
        <p:spPr bwMode="auto">
          <a:xfrm>
            <a:off x="6408739" y="4221163"/>
            <a:ext cx="503237" cy="0"/>
          </a:xfrm>
          <a:prstGeom prst="line">
            <a:avLst/>
          </a:prstGeom>
          <a:noFill/>
          <a:ln w="57150">
            <a:solidFill>
              <a:schemeClr val="hlink"/>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grpSp>
        <p:nvGrpSpPr>
          <p:cNvPr id="1173516" name="Group 12"/>
          <p:cNvGrpSpPr>
            <a:grpSpLocks/>
          </p:cNvGrpSpPr>
          <p:nvPr/>
        </p:nvGrpSpPr>
        <p:grpSpPr bwMode="auto">
          <a:xfrm>
            <a:off x="6911975" y="2312989"/>
            <a:ext cx="1944688" cy="1584325"/>
            <a:chOff x="4354" y="935"/>
            <a:chExt cx="1225" cy="998"/>
          </a:xfrm>
        </p:grpSpPr>
        <p:sp>
          <p:nvSpPr>
            <p:cNvPr id="1173517" name="Rectangle 13"/>
            <p:cNvSpPr>
              <a:spLocks noChangeArrowheads="1"/>
            </p:cNvSpPr>
            <p:nvPr/>
          </p:nvSpPr>
          <p:spPr bwMode="auto">
            <a:xfrm>
              <a:off x="4354" y="935"/>
              <a:ext cx="1225" cy="998"/>
            </a:xfrm>
            <a:prstGeom prst="rect">
              <a:avLst/>
            </a:prstGeom>
            <a:solidFill>
              <a:srgbClr val="66C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3518" name="Text Box 14"/>
            <p:cNvSpPr txBox="1">
              <a:spLocks noChangeArrowheads="1"/>
            </p:cNvSpPr>
            <p:nvPr/>
          </p:nvSpPr>
          <p:spPr bwMode="auto">
            <a:xfrm>
              <a:off x="4752" y="1347"/>
              <a:ext cx="435" cy="174"/>
            </a:xfrm>
            <a:prstGeom prst="rect">
              <a:avLst/>
            </a:prstGeom>
            <a:solidFill>
              <a:srgbClr val="66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r>
                <a:rPr lang="en-US" sz="1200" b="0"/>
                <a:t>process A</a:t>
              </a:r>
              <a:endParaRPr lang="en-US" sz="900" b="0"/>
            </a:p>
          </p:txBody>
        </p:sp>
      </p:grpSp>
      <p:grpSp>
        <p:nvGrpSpPr>
          <p:cNvPr id="5" name="Group 4"/>
          <p:cNvGrpSpPr/>
          <p:nvPr/>
        </p:nvGrpSpPr>
        <p:grpSpPr>
          <a:xfrm>
            <a:off x="6396039" y="2331721"/>
            <a:ext cx="2459653" cy="715963"/>
            <a:chOff x="6396038" y="2324100"/>
            <a:chExt cx="2459653" cy="715963"/>
          </a:xfrm>
        </p:grpSpPr>
        <p:sp>
          <p:nvSpPr>
            <p:cNvPr id="3" name="Right Brace 2"/>
            <p:cNvSpPr/>
            <p:nvPr/>
          </p:nvSpPr>
          <p:spPr bwMode="auto">
            <a:xfrm>
              <a:off x="6908800" y="2324100"/>
              <a:ext cx="101600" cy="711200"/>
            </a:xfrm>
            <a:prstGeom prst="rightBrace">
              <a:avLst/>
            </a:prstGeom>
            <a:noFill/>
            <a:ln w="952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sp>
          <p:nvSpPr>
            <p:cNvPr id="4" name="TextBox 3"/>
            <p:cNvSpPr txBox="1"/>
            <p:nvPr/>
          </p:nvSpPr>
          <p:spPr>
            <a:xfrm>
              <a:off x="6972299" y="2552700"/>
              <a:ext cx="1883392" cy="230832"/>
            </a:xfrm>
            <a:prstGeom prst="rect">
              <a:avLst/>
            </a:prstGeom>
            <a:noFill/>
          </p:spPr>
          <p:txBody>
            <a:bodyPr wrap="none" rtlCol="0">
              <a:spAutoFit/>
            </a:bodyPr>
            <a:lstStyle/>
            <a:p>
              <a:r>
                <a:rPr lang="en-US" sz="900" b="0" dirty="0">
                  <a:solidFill>
                    <a:srgbClr val="FF0000"/>
                  </a:solidFill>
                </a:rPr>
                <a:t>offset from process’ start address</a:t>
              </a:r>
            </a:p>
          </p:txBody>
        </p:sp>
        <p:sp>
          <p:nvSpPr>
            <p:cNvPr id="18" name="Line 11"/>
            <p:cNvSpPr>
              <a:spLocks noChangeShapeType="1"/>
            </p:cNvSpPr>
            <p:nvPr/>
          </p:nvSpPr>
          <p:spPr bwMode="auto">
            <a:xfrm>
              <a:off x="6396038" y="3040063"/>
              <a:ext cx="503237" cy="0"/>
            </a:xfrm>
            <a:prstGeom prst="line">
              <a:avLst/>
            </a:prstGeom>
            <a:noFill/>
            <a:ln w="57150">
              <a:solidFill>
                <a:schemeClr val="hlink"/>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grpSp>
      <p:grpSp>
        <p:nvGrpSpPr>
          <p:cNvPr id="7" name="Group 6"/>
          <p:cNvGrpSpPr/>
          <p:nvPr/>
        </p:nvGrpSpPr>
        <p:grpSpPr>
          <a:xfrm>
            <a:off x="6910297" y="1148380"/>
            <a:ext cx="2026662" cy="1147781"/>
            <a:chOff x="6910294" y="1148379"/>
            <a:chExt cx="2026662" cy="1147781"/>
          </a:xfrm>
        </p:grpSpPr>
        <p:sp>
          <p:nvSpPr>
            <p:cNvPr id="22" name="TextBox 21"/>
            <p:cNvSpPr txBox="1"/>
            <p:nvPr/>
          </p:nvSpPr>
          <p:spPr>
            <a:xfrm>
              <a:off x="6972299" y="1583030"/>
              <a:ext cx="1964657" cy="230832"/>
            </a:xfrm>
            <a:prstGeom prst="rect">
              <a:avLst/>
            </a:prstGeom>
            <a:noFill/>
          </p:spPr>
          <p:txBody>
            <a:bodyPr wrap="none" rtlCol="0">
              <a:spAutoFit/>
            </a:bodyPr>
            <a:lstStyle/>
            <a:p>
              <a:r>
                <a:rPr lang="en-US" sz="900" b="0" dirty="0">
                  <a:solidFill>
                    <a:srgbClr val="0000FF"/>
                  </a:solidFill>
                </a:rPr>
                <a:t>offset from memory’s start address</a:t>
              </a:r>
            </a:p>
          </p:txBody>
        </p:sp>
        <p:sp>
          <p:nvSpPr>
            <p:cNvPr id="6" name="Right Brace 5"/>
            <p:cNvSpPr/>
            <p:nvPr/>
          </p:nvSpPr>
          <p:spPr bwMode="auto">
            <a:xfrm>
              <a:off x="6910294" y="1148379"/>
              <a:ext cx="89946" cy="1147781"/>
            </a:xfrm>
            <a:prstGeom prst="rightBrace">
              <a:avLst/>
            </a:prstGeom>
            <a:noFill/>
            <a:ln w="9525" cap="flat" cmpd="sng" algn="ctr">
              <a:solidFill>
                <a:srgbClr val="0000FF"/>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grpSp>
      <p:sp>
        <p:nvSpPr>
          <p:cNvPr id="2" name="Rectangle 1">
            <a:extLst>
              <a:ext uri="{FF2B5EF4-FFF2-40B4-BE49-F238E27FC236}">
                <a16:creationId xmlns:a16="http://schemas.microsoft.com/office/drawing/2014/main" id="{958047F7-99C5-E343-AD3F-37354B03E8D9}"/>
              </a:ext>
            </a:extLst>
          </p:cNvPr>
          <p:cNvSpPr/>
          <p:nvPr/>
        </p:nvSpPr>
        <p:spPr>
          <a:xfrm rot="20882731">
            <a:off x="6464744" y="3409695"/>
            <a:ext cx="2706197" cy="338554"/>
          </a:xfrm>
          <a:prstGeom prst="rect">
            <a:avLst/>
          </a:prstGeom>
          <a:solidFill>
            <a:schemeClr val="bg1">
              <a:lumMod val="50000"/>
            </a:schemeClr>
          </a:solidFill>
        </p:spPr>
        <p:txBody>
          <a:bodyPr wrap="square">
            <a:spAutoFit/>
          </a:bodyPr>
          <a:lstStyle/>
          <a:p>
            <a:r>
              <a:rPr lang="en-GB" sz="1600" b="0" dirty="0">
                <a:solidFill>
                  <a:srgbClr val="0501FF"/>
                </a:solidFill>
                <a:latin typeface="Slack-Lato"/>
              </a:rPr>
              <a:t>Organization within a process?</a:t>
            </a:r>
            <a:endParaRPr lang="en-US" sz="1600" dirty="0">
              <a:solidFill>
                <a:srgbClr val="0501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73507">
                                            <p:txEl>
                                              <p:pRg st="3" end="3"/>
                                            </p:txEl>
                                          </p:spTgt>
                                        </p:tgtEl>
                                        <p:attrNameLst>
                                          <p:attrName>style.visibility</p:attrName>
                                        </p:attrNameLst>
                                      </p:cBhvr>
                                      <p:to>
                                        <p:strVal val="visible"/>
                                      </p:to>
                                    </p:set>
                                  </p:childTnLst>
                                </p:cTn>
                              </p:par>
                              <p:par>
                                <p:cTn id="7" presetID="22" presetClass="entr" presetSubtype="8" fill="hold" grpId="0" nodeType="withEffect">
                                  <p:stCondLst>
                                    <p:cond delay="0"/>
                                  </p:stCondLst>
                                  <p:childTnLst>
                                    <p:set>
                                      <p:cBhvr>
                                        <p:cTn id="8" dur="1" fill="hold">
                                          <p:stCondLst>
                                            <p:cond delay="0"/>
                                          </p:stCondLst>
                                        </p:cTn>
                                        <p:tgtEl>
                                          <p:spTgt spid="1173514"/>
                                        </p:tgtEl>
                                        <p:attrNameLst>
                                          <p:attrName>style.visibility</p:attrName>
                                        </p:attrNameLst>
                                      </p:cBhvr>
                                      <p:to>
                                        <p:strVal val="visible"/>
                                      </p:to>
                                    </p:set>
                                    <p:animEffect transition="in" filter="wipe(left)">
                                      <p:cBhvr>
                                        <p:cTn id="9" dur="500"/>
                                        <p:tgtEl>
                                          <p:spTgt spid="1173514"/>
                                        </p:tgtEl>
                                      </p:cBhvr>
                                    </p:animEffect>
                                  </p:childTnLst>
                                </p:cTn>
                              </p:par>
                            </p:childTnLst>
                          </p:cTn>
                        </p:par>
                      </p:childTnLst>
                    </p:cTn>
                  </p:par>
                  <p:par>
                    <p:cTn id="10" fill="hold" nodeType="clickPar">
                      <p:stCondLst>
                        <p:cond delay="indefinite"/>
                      </p:stCondLst>
                      <p:childTnLst>
                        <p:par>
                          <p:cTn id="11" fill="hold" nodeType="withGroup">
                            <p:stCondLst>
                              <p:cond delay="0"/>
                            </p:stCondLst>
                            <p:childTnLst>
                              <p:par>
                                <p:cTn id="12" presetID="1" presetClass="entr" presetSubtype="0" fill="hold" nodeType="clickEffect">
                                  <p:stCondLst>
                                    <p:cond delay="0"/>
                                  </p:stCondLst>
                                  <p:childTnLst>
                                    <p:set>
                                      <p:cBhvr>
                                        <p:cTn id="13" dur="1" fill="hold">
                                          <p:stCondLst>
                                            <p:cond delay="0"/>
                                          </p:stCondLst>
                                        </p:cTn>
                                        <p:tgtEl>
                                          <p:spTgt spid="1173507">
                                            <p:txEl>
                                              <p:pRg st="4" end="4"/>
                                            </p:txEl>
                                          </p:spTgt>
                                        </p:tgtEl>
                                        <p:attrNameLst>
                                          <p:attrName>style.visibility</p:attrName>
                                        </p:attrNameLst>
                                      </p:cBhvr>
                                      <p:to>
                                        <p:strVal val="visible"/>
                                      </p:to>
                                    </p:set>
                                  </p:childTnLst>
                                </p:cTn>
                              </p:par>
                              <p:par>
                                <p:cTn id="14" presetID="1" presetClass="exit" presetSubtype="0" fill="hold" grpId="1" nodeType="withEffect">
                                  <p:stCondLst>
                                    <p:cond delay="0"/>
                                  </p:stCondLst>
                                  <p:childTnLst>
                                    <p:set>
                                      <p:cBhvr>
                                        <p:cTn id="15" dur="1" fill="hold">
                                          <p:stCondLst>
                                            <p:cond delay="0"/>
                                          </p:stCondLst>
                                        </p:cTn>
                                        <p:tgtEl>
                                          <p:spTgt spid="1173514"/>
                                        </p:tgtEl>
                                        <p:attrNameLst>
                                          <p:attrName>style.visibility</p:attrName>
                                        </p:attrNameLst>
                                      </p:cBhvr>
                                      <p:to>
                                        <p:strVal val="hidden"/>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1173507">
                                            <p:txEl>
                                              <p:pRg st="5" end="5"/>
                                            </p:txEl>
                                          </p:spTgt>
                                        </p:tgtEl>
                                        <p:attrNameLst>
                                          <p:attrName>style.visibility</p:attrName>
                                        </p:attrNameLst>
                                      </p:cBhvr>
                                      <p:to>
                                        <p:strVal val="visible"/>
                                      </p:to>
                                    </p:set>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1" fill="hold" nodeType="clickEffect">
                                  <p:stCondLst>
                                    <p:cond delay="0"/>
                                  </p:stCondLst>
                                  <p:childTnLst>
                                    <p:set>
                                      <p:cBhvr>
                                        <p:cTn id="23" dur="1" fill="hold">
                                          <p:stCondLst>
                                            <p:cond delay="0"/>
                                          </p:stCondLst>
                                        </p:cTn>
                                        <p:tgtEl>
                                          <p:spTgt spid="1173511"/>
                                        </p:tgtEl>
                                        <p:attrNameLst>
                                          <p:attrName>style.visibility</p:attrName>
                                        </p:attrNameLst>
                                      </p:cBhvr>
                                      <p:to>
                                        <p:strVal val="visible"/>
                                      </p:to>
                                    </p:set>
                                    <p:animEffect transition="in" filter="wipe(up)">
                                      <p:cBhvr>
                                        <p:cTn id="24" dur="1000"/>
                                        <p:tgtEl>
                                          <p:spTgt spid="1173511"/>
                                        </p:tgtEl>
                                      </p:cBhvr>
                                    </p:animEffec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1173507">
                                            <p:txEl>
                                              <p:pRg st="6" end="6"/>
                                            </p:txEl>
                                          </p:spTgt>
                                        </p:tgtEl>
                                        <p:attrNameLst>
                                          <p:attrName>style.visibility</p:attrName>
                                        </p:attrNameLst>
                                      </p:cBhvr>
                                      <p:to>
                                        <p:strVal val="visible"/>
                                      </p:to>
                                    </p:set>
                                  </p:childTnLst>
                                </p:cTn>
                              </p:par>
                              <p:par>
                                <p:cTn id="29" presetID="22" presetClass="entr" presetSubtype="8" fill="hold" grpId="0" nodeType="withEffect">
                                  <p:stCondLst>
                                    <p:cond delay="0"/>
                                  </p:stCondLst>
                                  <p:childTnLst>
                                    <p:set>
                                      <p:cBhvr>
                                        <p:cTn id="30" dur="1" fill="hold">
                                          <p:stCondLst>
                                            <p:cond delay="0"/>
                                          </p:stCondLst>
                                        </p:cTn>
                                        <p:tgtEl>
                                          <p:spTgt spid="1173515"/>
                                        </p:tgtEl>
                                        <p:attrNameLst>
                                          <p:attrName>style.visibility</p:attrName>
                                        </p:attrNameLst>
                                      </p:cBhvr>
                                      <p:to>
                                        <p:strVal val="visible"/>
                                      </p:to>
                                    </p:set>
                                    <p:animEffect transition="in" filter="wipe(left)">
                                      <p:cBhvr>
                                        <p:cTn id="31" dur="500"/>
                                        <p:tgtEl>
                                          <p:spTgt spid="1173515"/>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9" presetClass="exit" presetSubtype="0" fill="hold" nodeType="clickEffect">
                                  <p:stCondLst>
                                    <p:cond delay="0"/>
                                  </p:stCondLst>
                                  <p:childTnLst>
                                    <p:animEffect transition="out" filter="dissolve">
                                      <p:cBhvr>
                                        <p:cTn id="35" dur="500"/>
                                        <p:tgtEl>
                                          <p:spTgt spid="1173511"/>
                                        </p:tgtEl>
                                      </p:cBhvr>
                                    </p:animEffect>
                                    <p:set>
                                      <p:cBhvr>
                                        <p:cTn id="36" dur="1" fill="hold">
                                          <p:stCondLst>
                                            <p:cond delay="499"/>
                                          </p:stCondLst>
                                        </p:cTn>
                                        <p:tgtEl>
                                          <p:spTgt spid="1173511"/>
                                        </p:tgtEl>
                                        <p:attrNameLst>
                                          <p:attrName>style.visibility</p:attrName>
                                        </p:attrNameLst>
                                      </p:cBhvr>
                                      <p:to>
                                        <p:strVal val="hidden"/>
                                      </p:to>
                                    </p:set>
                                  </p:childTnLst>
                                </p:cTn>
                              </p:par>
                              <p:par>
                                <p:cTn id="37" presetID="9" presetClass="entr" presetSubtype="0" fill="hold" nodeType="withEffect">
                                  <p:stCondLst>
                                    <p:cond delay="0"/>
                                  </p:stCondLst>
                                  <p:childTnLst>
                                    <p:set>
                                      <p:cBhvr>
                                        <p:cTn id="38" dur="1" fill="hold">
                                          <p:stCondLst>
                                            <p:cond delay="0"/>
                                          </p:stCondLst>
                                        </p:cTn>
                                        <p:tgtEl>
                                          <p:spTgt spid="1173516"/>
                                        </p:tgtEl>
                                        <p:attrNameLst>
                                          <p:attrName>style.visibility</p:attrName>
                                        </p:attrNameLst>
                                      </p:cBhvr>
                                      <p:to>
                                        <p:strVal val="visible"/>
                                      </p:to>
                                    </p:set>
                                    <p:animEffect transition="in" filter="dissolve">
                                      <p:cBhvr>
                                        <p:cTn id="39" dur="500"/>
                                        <p:tgtEl>
                                          <p:spTgt spid="1173516"/>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 presetClass="entr" presetSubtype="0" fill="hold" nodeType="clickEffect">
                                  <p:stCondLst>
                                    <p:cond delay="0"/>
                                  </p:stCondLst>
                                  <p:childTnLst>
                                    <p:set>
                                      <p:cBhvr>
                                        <p:cTn id="43" dur="1" fill="hold">
                                          <p:stCondLst>
                                            <p:cond delay="0"/>
                                          </p:stCondLst>
                                        </p:cTn>
                                        <p:tgtEl>
                                          <p:spTgt spid="1173507">
                                            <p:txEl>
                                              <p:pRg st="7" end="7"/>
                                            </p:txEl>
                                          </p:spTgt>
                                        </p:tgtEl>
                                        <p:attrNameLst>
                                          <p:attrName>style.visibility</p:attrName>
                                        </p:attrNameLst>
                                      </p:cBhvr>
                                      <p:to>
                                        <p:strVal val="visible"/>
                                      </p:to>
                                    </p:set>
                                  </p:childTnLst>
                                </p:cTn>
                              </p:par>
                            </p:childTnLst>
                          </p:cTn>
                        </p:par>
                      </p:childTnLst>
                    </p:cTn>
                  </p:par>
                  <p:par>
                    <p:cTn id="44" fill="hold" nodeType="clickPar">
                      <p:stCondLst>
                        <p:cond delay="indefinite"/>
                      </p:stCondLst>
                      <p:childTnLst>
                        <p:par>
                          <p:cTn id="45" fill="hold" nodeType="withGroup">
                            <p:stCondLst>
                              <p:cond delay="0"/>
                            </p:stCondLst>
                            <p:childTnLst>
                              <p:par>
                                <p:cTn id="46" presetID="1" presetClass="entr" presetSubtype="0" fill="hold" nodeType="clickEffect">
                                  <p:stCondLst>
                                    <p:cond delay="0"/>
                                  </p:stCondLst>
                                  <p:childTnLst>
                                    <p:set>
                                      <p:cBhvr>
                                        <p:cTn id="47" dur="1" fill="hold">
                                          <p:stCondLst>
                                            <p:cond delay="0"/>
                                          </p:stCondLst>
                                        </p:cTn>
                                        <p:tgtEl>
                                          <p:spTgt spid="1173507">
                                            <p:txEl>
                                              <p:pRg st="8" end="8"/>
                                            </p:txEl>
                                          </p:spTgt>
                                        </p:tgtEl>
                                        <p:attrNameLst>
                                          <p:attrName>style.visibility</p:attrName>
                                        </p:attrNameLst>
                                      </p:cBhvr>
                                      <p:to>
                                        <p:strVal val="visible"/>
                                      </p:to>
                                    </p:set>
                                  </p:childTnLst>
                                </p:cTn>
                              </p:par>
                            </p:childTnLst>
                          </p:cTn>
                        </p:par>
                      </p:childTnLst>
                    </p:cTn>
                  </p:par>
                  <p:par>
                    <p:cTn id="48" fill="hold" nodeType="clickPar">
                      <p:stCondLst>
                        <p:cond delay="indefinite"/>
                      </p:stCondLst>
                      <p:childTnLst>
                        <p:par>
                          <p:cTn id="49" fill="hold" nodeType="withGroup">
                            <p:stCondLst>
                              <p:cond delay="0"/>
                            </p:stCondLst>
                            <p:childTnLst>
                              <p:par>
                                <p:cTn id="50" presetID="1" presetClass="entr" presetSubtype="0" fill="hold" nodeType="clickEffect">
                                  <p:stCondLst>
                                    <p:cond delay="0"/>
                                  </p:stCondLst>
                                  <p:childTnLst>
                                    <p:set>
                                      <p:cBhvr>
                                        <p:cTn id="51" dur="1" fill="hold">
                                          <p:stCondLst>
                                            <p:cond delay="0"/>
                                          </p:stCondLst>
                                        </p:cTn>
                                        <p:tgtEl>
                                          <p:spTgt spid="1173507">
                                            <p:txEl>
                                              <p:pRg st="9" end="9"/>
                                            </p:txEl>
                                          </p:spTgt>
                                        </p:tgtEl>
                                        <p:attrNameLst>
                                          <p:attrName>style.visibility</p:attrName>
                                        </p:attrNameLst>
                                      </p:cBhvr>
                                      <p:to>
                                        <p:strVal val="visible"/>
                                      </p:to>
                                    </p:set>
                                  </p:childTnLst>
                                </p:cTn>
                              </p:par>
                            </p:childTnLst>
                          </p:cTn>
                        </p:par>
                      </p:childTnLst>
                    </p:cTn>
                  </p:par>
                  <p:par>
                    <p:cTn id="52" fill="hold" nodeType="clickPar">
                      <p:stCondLst>
                        <p:cond delay="indefinite"/>
                      </p:stCondLst>
                      <p:childTnLst>
                        <p:par>
                          <p:cTn id="53" fill="hold" nodeType="withGroup">
                            <p:stCondLst>
                              <p:cond delay="0"/>
                            </p:stCondLst>
                            <p:childTnLst>
                              <p:par>
                                <p:cTn id="54" presetID="1" presetClass="entr" presetSubtype="0" fill="hold" nodeType="clickEffect">
                                  <p:stCondLst>
                                    <p:cond delay="0"/>
                                  </p:stCondLst>
                                  <p:childTnLst>
                                    <p:set>
                                      <p:cBhvr>
                                        <p:cTn id="55" dur="1" fill="hold">
                                          <p:stCondLst>
                                            <p:cond delay="0"/>
                                          </p:stCondLst>
                                        </p:cTn>
                                        <p:tgtEl>
                                          <p:spTgt spid="1173507">
                                            <p:txEl>
                                              <p:pRg st="10" end="10"/>
                                            </p:txEl>
                                          </p:spTgt>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1173507">
                                            <p:txEl>
                                              <p:pRg st="11" end="11"/>
                                            </p:txEl>
                                          </p:spTgt>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1173507">
                                            <p:txEl>
                                              <p:pRg st="12" end="12"/>
                                            </p:txEl>
                                          </p:spTgt>
                                        </p:tgtEl>
                                        <p:attrNameLst>
                                          <p:attrName>style.visibility</p:attrName>
                                        </p:attrNameLst>
                                      </p:cBhvr>
                                      <p:to>
                                        <p:strVal val="visible"/>
                                      </p:to>
                                    </p:set>
                                  </p:childTnLst>
                                </p:cTn>
                              </p:par>
                              <p:par>
                                <p:cTn id="60" presetID="1" presetClass="entr" presetSubtype="0" fill="hold" nodeType="withEffect">
                                  <p:stCondLst>
                                    <p:cond delay="0"/>
                                  </p:stCondLst>
                                  <p:childTnLst>
                                    <p:set>
                                      <p:cBhvr>
                                        <p:cTn id="61" dur="1" fill="hold">
                                          <p:stCondLst>
                                            <p:cond delay="0"/>
                                          </p:stCondLst>
                                        </p:cTn>
                                        <p:tgtEl>
                                          <p:spTgt spid="1173507">
                                            <p:txEl>
                                              <p:pRg st="13" end="13"/>
                                            </p:txEl>
                                          </p:spTgt>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nodeType="clickEffect">
                                  <p:stCondLst>
                                    <p:cond delay="0"/>
                                  </p:stCondLst>
                                  <p:childTnLst>
                                    <p:set>
                                      <p:cBhvr>
                                        <p:cTn id="65" dur="1" fill="hold">
                                          <p:stCondLst>
                                            <p:cond delay="0"/>
                                          </p:stCondLst>
                                        </p:cTn>
                                        <p:tgtEl>
                                          <p:spTgt spid="7"/>
                                        </p:tgtEl>
                                        <p:attrNameLst>
                                          <p:attrName>style.visibility</p:attrName>
                                        </p:attrNameLst>
                                      </p:cBhvr>
                                      <p:to>
                                        <p:strVal val="visible"/>
                                      </p:to>
                                    </p:set>
                                    <p:animEffect transition="in" filter="wipe(left)">
                                      <p:cBhvr>
                                        <p:cTn id="66" dur="500"/>
                                        <p:tgtEl>
                                          <p:spTgt spid="7"/>
                                        </p:tgtEl>
                                      </p:cBhvr>
                                    </p:animEffect>
                                  </p:childTnLst>
                                </p:cTn>
                              </p:par>
                              <p:par>
                                <p:cTn id="67" presetID="9" presetClass="exit" presetSubtype="0" fill="hold" grpId="1" nodeType="withEffect">
                                  <p:stCondLst>
                                    <p:cond delay="0"/>
                                  </p:stCondLst>
                                  <p:childTnLst>
                                    <p:animEffect transition="out" filter="dissolve">
                                      <p:cBhvr>
                                        <p:cTn id="68" dur="500"/>
                                        <p:tgtEl>
                                          <p:spTgt spid="1173515"/>
                                        </p:tgtEl>
                                      </p:cBhvr>
                                    </p:animEffect>
                                    <p:set>
                                      <p:cBhvr>
                                        <p:cTn id="69" dur="1" fill="hold">
                                          <p:stCondLst>
                                            <p:cond delay="499"/>
                                          </p:stCondLst>
                                        </p:cTn>
                                        <p:tgtEl>
                                          <p:spTgt spid="1173515"/>
                                        </p:tgtEl>
                                        <p:attrNameLst>
                                          <p:attrName>style.visibility</p:attrName>
                                        </p:attrNameLst>
                                      </p:cBhvr>
                                      <p:to>
                                        <p:strVal val="hidden"/>
                                      </p:to>
                                    </p:set>
                                  </p:childTnLst>
                                </p:cTn>
                              </p:par>
                            </p:childTnLst>
                          </p:cTn>
                        </p:par>
                      </p:childTnLst>
                    </p:cTn>
                  </p:par>
                  <p:par>
                    <p:cTn id="70" fill="hold">
                      <p:stCondLst>
                        <p:cond delay="indefinite"/>
                      </p:stCondLst>
                      <p:childTnLst>
                        <p:par>
                          <p:cTn id="71" fill="hold">
                            <p:stCondLst>
                              <p:cond delay="0"/>
                            </p:stCondLst>
                            <p:childTnLst>
                              <p:par>
                                <p:cTn id="72" presetID="22" presetClass="entr" presetSubtype="8" fill="hold" nodeType="clickEffect">
                                  <p:stCondLst>
                                    <p:cond delay="0"/>
                                  </p:stCondLst>
                                  <p:childTnLst>
                                    <p:set>
                                      <p:cBhvr>
                                        <p:cTn id="73" dur="1" fill="hold">
                                          <p:stCondLst>
                                            <p:cond delay="0"/>
                                          </p:stCondLst>
                                        </p:cTn>
                                        <p:tgtEl>
                                          <p:spTgt spid="5"/>
                                        </p:tgtEl>
                                        <p:attrNameLst>
                                          <p:attrName>style.visibility</p:attrName>
                                        </p:attrNameLst>
                                      </p:cBhvr>
                                      <p:to>
                                        <p:strVal val="visible"/>
                                      </p:to>
                                    </p:set>
                                    <p:animEffect transition="in" filter="wipe(left)">
                                      <p:cBhvr>
                                        <p:cTn id="74" dur="500"/>
                                        <p:tgtEl>
                                          <p:spTgt spid="5"/>
                                        </p:tgtEl>
                                      </p:cBhvr>
                                    </p:animEffect>
                                  </p:childTnLst>
                                </p:cTn>
                              </p:par>
                            </p:childTnLst>
                          </p:cTn>
                        </p:par>
                      </p:childTnLst>
                    </p:cTn>
                  </p:par>
                  <p:par>
                    <p:cTn id="75" fill="hold">
                      <p:stCondLst>
                        <p:cond delay="indefinite"/>
                      </p:stCondLst>
                      <p:childTnLst>
                        <p:par>
                          <p:cTn id="76" fill="hold">
                            <p:stCondLst>
                              <p:cond delay="0"/>
                            </p:stCondLst>
                            <p:childTnLst>
                              <p:par>
                                <p:cTn id="77" presetID="9" presetClass="entr" presetSubtype="0" fill="hold" grpId="0" nodeType="clickEffect">
                                  <p:stCondLst>
                                    <p:cond delay="0"/>
                                  </p:stCondLst>
                                  <p:childTnLst>
                                    <p:set>
                                      <p:cBhvr>
                                        <p:cTn id="78" dur="1" fill="hold">
                                          <p:stCondLst>
                                            <p:cond delay="0"/>
                                          </p:stCondLst>
                                        </p:cTn>
                                        <p:tgtEl>
                                          <p:spTgt spid="2"/>
                                        </p:tgtEl>
                                        <p:attrNameLst>
                                          <p:attrName>style.visibility</p:attrName>
                                        </p:attrNameLst>
                                      </p:cBhvr>
                                      <p:to>
                                        <p:strVal val="visible"/>
                                      </p:to>
                                    </p:set>
                                    <p:animEffect transition="in" filter="dissolve">
                                      <p:cBhvr>
                                        <p:cTn id="7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3514" grpId="0" animBg="1"/>
      <p:bldP spid="1173514" grpId="1" animBg="1"/>
      <p:bldP spid="1173515" grpId="0" animBg="1"/>
      <p:bldP spid="1173515" grpId="1" animBg="1"/>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4530" name="Freeform 2"/>
          <p:cNvSpPr>
            <a:spLocks/>
          </p:cNvSpPr>
          <p:nvPr/>
        </p:nvSpPr>
        <p:spPr bwMode="auto">
          <a:xfrm>
            <a:off x="6516688" y="1376364"/>
            <a:ext cx="400051" cy="4932362"/>
          </a:xfrm>
          <a:custGeom>
            <a:avLst/>
            <a:gdLst>
              <a:gd name="T0" fmla="*/ 252 w 252"/>
              <a:gd name="T1" fmla="*/ 74 h 3107"/>
              <a:gd name="T2" fmla="*/ 0 w 252"/>
              <a:gd name="T3" fmla="*/ 0 h 3107"/>
              <a:gd name="T4" fmla="*/ 0 w 252"/>
              <a:gd name="T5" fmla="*/ 3107 h 3107"/>
              <a:gd name="T6" fmla="*/ 252 w 252"/>
              <a:gd name="T7" fmla="*/ 485 h 3107"/>
              <a:gd name="T8" fmla="*/ 251 w 252"/>
              <a:gd name="T9" fmla="*/ 43 h 3107"/>
            </a:gdLst>
            <a:ahLst/>
            <a:cxnLst>
              <a:cxn ang="0">
                <a:pos x="T0" y="T1"/>
              </a:cxn>
              <a:cxn ang="0">
                <a:pos x="T2" y="T3"/>
              </a:cxn>
              <a:cxn ang="0">
                <a:pos x="T4" y="T5"/>
              </a:cxn>
              <a:cxn ang="0">
                <a:pos x="T6" y="T7"/>
              </a:cxn>
              <a:cxn ang="0">
                <a:pos x="T8" y="T9"/>
              </a:cxn>
            </a:cxnLst>
            <a:rect l="0" t="0" r="r" b="b"/>
            <a:pathLst>
              <a:path w="252" h="3107">
                <a:moveTo>
                  <a:pt x="252" y="74"/>
                </a:moveTo>
                <a:lnTo>
                  <a:pt x="0" y="0"/>
                </a:lnTo>
                <a:lnTo>
                  <a:pt x="0" y="3107"/>
                </a:lnTo>
                <a:lnTo>
                  <a:pt x="252" y="485"/>
                </a:lnTo>
                <a:lnTo>
                  <a:pt x="251" y="43"/>
                </a:lnTo>
              </a:path>
            </a:pathLst>
          </a:custGeom>
          <a:solidFill>
            <a:srgbClr val="DDDDDD"/>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74531" name="Rectangle 3"/>
          <p:cNvSpPr>
            <a:spLocks noGrp="1" noChangeArrowheads="1"/>
          </p:cNvSpPr>
          <p:nvPr>
            <p:ph type="title"/>
          </p:nvPr>
        </p:nvSpPr>
        <p:spPr/>
        <p:txBody>
          <a:bodyPr/>
          <a:lstStyle/>
          <a:p>
            <a:r>
              <a:rPr lang="en-US" dirty="0"/>
              <a:t>Processes’ Memory Layout</a:t>
            </a:r>
          </a:p>
        </p:txBody>
      </p:sp>
      <p:sp>
        <p:nvSpPr>
          <p:cNvPr id="1174533" name="Rectangle 5"/>
          <p:cNvSpPr>
            <a:spLocks noChangeArrowheads="1"/>
          </p:cNvSpPr>
          <p:nvPr/>
        </p:nvSpPr>
        <p:spPr bwMode="auto">
          <a:xfrm>
            <a:off x="6911975" y="2312989"/>
            <a:ext cx="1944688" cy="1584325"/>
          </a:xfrm>
          <a:prstGeom prst="rect">
            <a:avLst/>
          </a:prstGeom>
          <a:solidFill>
            <a:srgbClr val="66C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4534" name="Text Box 6"/>
          <p:cNvSpPr txBox="1">
            <a:spLocks noChangeArrowheads="1"/>
          </p:cNvSpPr>
          <p:nvPr/>
        </p:nvSpPr>
        <p:spPr bwMode="auto">
          <a:xfrm>
            <a:off x="7542306" y="2967039"/>
            <a:ext cx="690377" cy="276999"/>
          </a:xfrm>
          <a:prstGeom prst="rect">
            <a:avLst/>
          </a:prstGeom>
          <a:solidFill>
            <a:srgbClr val="66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r>
              <a:rPr lang="en-US" sz="1200" b="0"/>
              <a:t>process A</a:t>
            </a:r>
            <a:endParaRPr lang="en-US" sz="900" b="0"/>
          </a:p>
        </p:txBody>
      </p:sp>
      <p:sp>
        <p:nvSpPr>
          <p:cNvPr id="1174535" name="Rectangle 7"/>
          <p:cNvSpPr>
            <a:spLocks noChangeArrowheads="1"/>
          </p:cNvSpPr>
          <p:nvPr/>
        </p:nvSpPr>
        <p:spPr bwMode="auto">
          <a:xfrm>
            <a:off x="6911975" y="1125538"/>
            <a:ext cx="1944688" cy="5256212"/>
          </a:xfrm>
          <a:prstGeom prst="rect">
            <a:avLst/>
          </a:prstGeom>
          <a:solidFill>
            <a:srgbClr val="66C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4536" name="Text Box 8"/>
          <p:cNvSpPr txBox="1">
            <a:spLocks noChangeArrowheads="1"/>
          </p:cNvSpPr>
          <p:nvPr/>
        </p:nvSpPr>
        <p:spPr bwMode="auto">
          <a:xfrm>
            <a:off x="6110289" y="883861"/>
            <a:ext cx="989649"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b="0" dirty="0">
                <a:solidFill>
                  <a:schemeClr val="folHlink"/>
                </a:solidFill>
              </a:rPr>
              <a:t>low address</a:t>
            </a:r>
          </a:p>
        </p:txBody>
      </p:sp>
      <p:sp>
        <p:nvSpPr>
          <p:cNvPr id="1174537" name="Text Box 9"/>
          <p:cNvSpPr txBox="1">
            <a:spLocks noChangeArrowheads="1"/>
          </p:cNvSpPr>
          <p:nvPr/>
        </p:nvSpPr>
        <p:spPr bwMode="auto">
          <a:xfrm>
            <a:off x="6049965" y="6323014"/>
            <a:ext cx="1048559"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b="0">
                <a:solidFill>
                  <a:schemeClr val="folHlink"/>
                </a:solidFill>
              </a:rPr>
              <a:t>high address</a:t>
            </a:r>
          </a:p>
        </p:txBody>
      </p:sp>
      <p:graphicFrame>
        <p:nvGraphicFramePr>
          <p:cNvPr id="1174538" name="Group 10"/>
          <p:cNvGraphicFramePr>
            <a:graphicFrameLocks noGrp="1"/>
          </p:cNvGraphicFramePr>
          <p:nvPr>
            <p:extLst>
              <p:ext uri="{D42A27DB-BD31-4B8C-83A1-F6EECF244321}">
                <p14:modId xmlns:p14="http://schemas.microsoft.com/office/powerpoint/2010/main" val="2128248166"/>
              </p:ext>
            </p:extLst>
          </p:nvPr>
        </p:nvGraphicFramePr>
        <p:xfrm>
          <a:off x="3137395" y="1556022"/>
          <a:ext cx="3349625" cy="4567680"/>
        </p:xfrm>
        <a:graphic>
          <a:graphicData uri="http://schemas.openxmlformats.org/drawingml/2006/table">
            <a:tbl>
              <a:tblPr/>
              <a:tblGrid>
                <a:gridCol w="3349625">
                  <a:extLst>
                    <a:ext uri="{9D8B030D-6E8A-4147-A177-3AD203B41FA5}">
                      <a16:colId xmlns:a16="http://schemas.microsoft.com/office/drawing/2014/main" val="20000"/>
                    </a:ext>
                  </a:extLst>
                </a:gridCol>
              </a:tblGrid>
              <a:tr h="18819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dirty="0">
                          <a:ln>
                            <a:noFill/>
                          </a:ln>
                          <a:solidFill>
                            <a:schemeClr val="tx1"/>
                          </a:solidFill>
                          <a:effectLst/>
                          <a:latin typeface="Tahoma" pitchFamily="34" charset="0"/>
                        </a:rPr>
                        <a:t>…</a:t>
                      </a:r>
                    </a:p>
                  </a:txBody>
                  <a:tcPr marL="90000" marR="90000" marT="50400" marB="1800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0"/>
                  </a:ext>
                </a:extLst>
              </a:tr>
              <a:tr h="18819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90000" marR="90000" marT="50400" marB="1800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1"/>
                  </a:ext>
                </a:extLst>
              </a:tr>
              <a:tr h="18819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90000" marR="90000" marT="50400" marB="1800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2"/>
                  </a:ext>
                </a:extLst>
              </a:tr>
              <a:tr h="18819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90000" marR="90000" marT="50400" marB="1800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3"/>
                  </a:ext>
                </a:extLst>
              </a:tr>
              <a:tr h="18819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90000" marR="90000" marT="50400" marB="1800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4"/>
                  </a:ext>
                </a:extLst>
              </a:tr>
              <a:tr h="18819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90000" marR="90000" marT="50400" marB="1800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5"/>
                  </a:ext>
                </a:extLst>
              </a:tr>
              <a:tr h="18819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90000" marR="90000" marT="50400" marB="1800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6"/>
                  </a:ext>
                </a:extLst>
              </a:tr>
              <a:tr h="18819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90000" marR="90000" marT="50400" marB="1800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7"/>
                  </a:ext>
                </a:extLst>
              </a:tr>
              <a:tr h="18819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90000" marR="90000" marT="50400" marB="1800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8"/>
                  </a:ext>
                </a:extLst>
              </a:tr>
              <a:tr h="18819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90000" marR="90000" marT="50400" marB="1800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09"/>
                  </a:ext>
                </a:extLst>
              </a:tr>
              <a:tr h="18819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90000" marR="90000" marT="50400" marB="1800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10"/>
                  </a:ext>
                </a:extLst>
              </a:tr>
              <a:tr h="18819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90000" marR="90000" marT="50400" marB="1800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11"/>
                  </a:ext>
                </a:extLst>
              </a:tr>
              <a:tr h="18819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90000" marR="90000" marT="50400" marB="1800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12"/>
                  </a:ext>
                </a:extLst>
              </a:tr>
              <a:tr h="18819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90000" marR="90000" marT="50400" marB="1800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13"/>
                  </a:ext>
                </a:extLst>
              </a:tr>
              <a:tr h="18819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90000" marR="90000" marT="50400" marB="1800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14"/>
                  </a:ext>
                </a:extLst>
              </a:tr>
              <a:tr h="18819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90000" marR="90000" marT="50400" marB="1800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15"/>
                  </a:ext>
                </a:extLst>
              </a:tr>
              <a:tr h="18819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90000" marR="90000" marT="50400" marB="1800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16"/>
                  </a:ext>
                </a:extLst>
              </a:tr>
              <a:tr h="18819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90000" marR="90000" marT="50400" marB="1800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17"/>
                  </a:ext>
                </a:extLst>
              </a:tr>
              <a:tr h="18819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90000" marR="90000" marT="50400" marB="1800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18"/>
                  </a:ext>
                </a:extLst>
              </a:tr>
              <a:tr h="18819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90000" marR="90000" marT="50400" marB="1800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19"/>
                  </a:ext>
                </a:extLst>
              </a:tr>
              <a:tr h="18819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90000" marR="90000" marT="50400" marB="1800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20"/>
                  </a:ext>
                </a:extLst>
              </a:tr>
              <a:tr h="18819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90000" marR="90000" marT="50400" marB="1800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21"/>
                  </a:ext>
                </a:extLst>
              </a:tr>
              <a:tr h="18819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90000" marR="90000" marT="50400" marB="1800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22"/>
                  </a:ext>
                </a:extLst>
              </a:tr>
              <a:tr h="188196">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dirty="0">
                          <a:ln>
                            <a:noFill/>
                          </a:ln>
                          <a:solidFill>
                            <a:schemeClr val="tx1"/>
                          </a:solidFill>
                          <a:effectLst/>
                          <a:latin typeface="Tahoma" pitchFamily="34" charset="0"/>
                        </a:rPr>
                        <a:t>...</a:t>
                      </a:r>
                    </a:p>
                  </a:txBody>
                  <a:tcPr marL="90000" marR="90000" marT="50400" marB="18000" horzOverflow="overflow">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lumMod val="85000"/>
                      </a:schemeClr>
                    </a:solidFill>
                  </a:tcPr>
                </a:tc>
                <a:extLst>
                  <a:ext uri="{0D108BD9-81ED-4DB2-BD59-A6C34878D82A}">
                    <a16:rowId xmlns:a16="http://schemas.microsoft.com/office/drawing/2014/main" val="10023"/>
                  </a:ext>
                </a:extLst>
              </a:tr>
            </a:tbl>
          </a:graphicData>
        </a:graphic>
      </p:graphicFrame>
      <p:sp>
        <p:nvSpPr>
          <p:cNvPr id="1174594" name="Text Box 66"/>
          <p:cNvSpPr txBox="1">
            <a:spLocks noChangeArrowheads="1"/>
          </p:cNvSpPr>
          <p:nvPr/>
        </p:nvSpPr>
        <p:spPr bwMode="auto">
          <a:xfrm>
            <a:off x="3129146" y="1520826"/>
            <a:ext cx="3486107" cy="433385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nSpc>
                <a:spcPct val="113000"/>
              </a:lnSpc>
            </a:pPr>
            <a:r>
              <a:rPr lang="en-US" sz="1100" dirty="0">
                <a:latin typeface="Courier New" pitchFamily="49" charset="0"/>
              </a:rPr>
              <a:t>8048314 &lt;add&gt;:</a:t>
            </a:r>
          </a:p>
          <a:p>
            <a:pPr>
              <a:lnSpc>
                <a:spcPct val="113000"/>
              </a:lnSpc>
            </a:pPr>
            <a:r>
              <a:rPr lang="en-US" sz="1100" dirty="0">
                <a:latin typeface="Courier New" pitchFamily="49" charset="0"/>
              </a:rPr>
              <a:t>8048314: 	push   %</a:t>
            </a:r>
            <a:r>
              <a:rPr lang="en-US" sz="1100" dirty="0" err="1">
                <a:latin typeface="Courier New" pitchFamily="49" charset="0"/>
              </a:rPr>
              <a:t>ebp</a:t>
            </a:r>
            <a:endParaRPr lang="en-US" sz="1100" dirty="0">
              <a:latin typeface="Courier New" pitchFamily="49" charset="0"/>
            </a:endParaRPr>
          </a:p>
          <a:p>
            <a:pPr>
              <a:lnSpc>
                <a:spcPct val="113000"/>
              </a:lnSpc>
            </a:pPr>
            <a:r>
              <a:rPr lang="en-US" sz="1100" dirty="0">
                <a:latin typeface="Courier New" pitchFamily="49" charset="0"/>
              </a:rPr>
              <a:t>8048315:   </a:t>
            </a:r>
            <a:r>
              <a:rPr lang="en-US" sz="1100" dirty="0" err="1">
                <a:latin typeface="Courier New" pitchFamily="49" charset="0"/>
              </a:rPr>
              <a:t>mov</a:t>
            </a:r>
            <a:r>
              <a:rPr lang="en-US" sz="1100" dirty="0">
                <a:latin typeface="Courier New" pitchFamily="49" charset="0"/>
              </a:rPr>
              <a:t>    %</a:t>
            </a:r>
            <a:r>
              <a:rPr lang="en-US" sz="1100" dirty="0" err="1">
                <a:latin typeface="Courier New" pitchFamily="49" charset="0"/>
              </a:rPr>
              <a:t>esp</a:t>
            </a:r>
            <a:r>
              <a:rPr lang="en-US" sz="1100" dirty="0">
                <a:latin typeface="Courier New" pitchFamily="49" charset="0"/>
              </a:rPr>
              <a:t>,%</a:t>
            </a:r>
            <a:r>
              <a:rPr lang="en-US" sz="1100" dirty="0" err="1">
                <a:latin typeface="Courier New" pitchFamily="49" charset="0"/>
              </a:rPr>
              <a:t>ebp</a:t>
            </a:r>
            <a:r>
              <a:rPr lang="en-US" sz="1100" dirty="0">
                <a:latin typeface="Courier New" pitchFamily="49" charset="0"/>
              </a:rPr>
              <a:t> </a:t>
            </a:r>
          </a:p>
          <a:p>
            <a:pPr>
              <a:lnSpc>
                <a:spcPct val="113000"/>
              </a:lnSpc>
            </a:pPr>
            <a:r>
              <a:rPr lang="en-US" sz="1100" dirty="0">
                <a:latin typeface="Courier New" pitchFamily="49" charset="0"/>
              </a:rPr>
              <a:t>8048317:   </a:t>
            </a:r>
            <a:r>
              <a:rPr lang="en-US" sz="1100" dirty="0" err="1">
                <a:latin typeface="Courier New" pitchFamily="49" charset="0"/>
              </a:rPr>
              <a:t>mov</a:t>
            </a:r>
            <a:r>
              <a:rPr lang="en-US" sz="1100" dirty="0">
                <a:latin typeface="Courier New" pitchFamily="49" charset="0"/>
              </a:rPr>
              <a:t>    0xc(%</a:t>
            </a:r>
            <a:r>
              <a:rPr lang="en-US" sz="1100" dirty="0" err="1">
                <a:latin typeface="Courier New" pitchFamily="49" charset="0"/>
              </a:rPr>
              <a:t>ebp</a:t>
            </a:r>
            <a:r>
              <a:rPr lang="en-US" sz="1100" dirty="0">
                <a:latin typeface="Courier New" pitchFamily="49" charset="0"/>
              </a:rPr>
              <a:t>),%</a:t>
            </a:r>
            <a:r>
              <a:rPr lang="en-US" sz="1100" dirty="0" err="1">
                <a:latin typeface="Courier New" pitchFamily="49" charset="0"/>
              </a:rPr>
              <a:t>eax</a:t>
            </a:r>
            <a:r>
              <a:rPr lang="en-US" sz="1100" dirty="0">
                <a:latin typeface="Courier New" pitchFamily="49" charset="0"/>
              </a:rPr>
              <a:t> </a:t>
            </a:r>
          </a:p>
          <a:p>
            <a:pPr>
              <a:lnSpc>
                <a:spcPct val="113000"/>
              </a:lnSpc>
            </a:pPr>
            <a:r>
              <a:rPr lang="en-US" sz="1100" dirty="0">
                <a:latin typeface="Courier New" pitchFamily="49" charset="0"/>
              </a:rPr>
              <a:t>804831a:   add    0x8(%</a:t>
            </a:r>
            <a:r>
              <a:rPr lang="en-US" sz="1100" dirty="0" err="1">
                <a:latin typeface="Courier New" pitchFamily="49" charset="0"/>
              </a:rPr>
              <a:t>ebp</a:t>
            </a:r>
            <a:r>
              <a:rPr lang="en-US" sz="1100" dirty="0">
                <a:latin typeface="Courier New" pitchFamily="49" charset="0"/>
              </a:rPr>
              <a:t>),%</a:t>
            </a:r>
            <a:r>
              <a:rPr lang="en-US" sz="1100" dirty="0" err="1">
                <a:latin typeface="Courier New" pitchFamily="49" charset="0"/>
              </a:rPr>
              <a:t>eax</a:t>
            </a:r>
            <a:r>
              <a:rPr lang="en-US" sz="1100" dirty="0">
                <a:latin typeface="Courier New" pitchFamily="49" charset="0"/>
              </a:rPr>
              <a:t> </a:t>
            </a:r>
          </a:p>
          <a:p>
            <a:pPr>
              <a:lnSpc>
                <a:spcPct val="113000"/>
              </a:lnSpc>
            </a:pPr>
            <a:r>
              <a:rPr lang="en-US" sz="1100" dirty="0">
                <a:latin typeface="Courier New" pitchFamily="49" charset="0"/>
              </a:rPr>
              <a:t>804831d: 	pop    %</a:t>
            </a:r>
            <a:r>
              <a:rPr lang="en-US" sz="1100" dirty="0" err="1">
                <a:latin typeface="Courier New" pitchFamily="49" charset="0"/>
              </a:rPr>
              <a:t>ebp</a:t>
            </a:r>
            <a:endParaRPr lang="en-US" sz="1100" dirty="0">
              <a:latin typeface="Courier New" pitchFamily="49" charset="0"/>
            </a:endParaRPr>
          </a:p>
          <a:p>
            <a:pPr>
              <a:lnSpc>
                <a:spcPct val="113000"/>
              </a:lnSpc>
            </a:pPr>
            <a:r>
              <a:rPr lang="en-US" sz="1100" dirty="0">
                <a:latin typeface="Courier New" pitchFamily="49" charset="0"/>
              </a:rPr>
              <a:t>804831e: 	ret</a:t>
            </a:r>
          </a:p>
          <a:p>
            <a:pPr>
              <a:lnSpc>
                <a:spcPct val="113000"/>
              </a:lnSpc>
            </a:pPr>
            <a:r>
              <a:rPr lang="en-US" sz="1100" dirty="0">
                <a:latin typeface="Courier New" pitchFamily="49" charset="0"/>
              </a:rPr>
              <a:t>804831f &lt;main&gt;: </a:t>
            </a:r>
          </a:p>
          <a:p>
            <a:pPr>
              <a:lnSpc>
                <a:spcPct val="113000"/>
              </a:lnSpc>
            </a:pPr>
            <a:r>
              <a:rPr lang="en-US" sz="1100" dirty="0">
                <a:latin typeface="Courier New" pitchFamily="49" charset="0"/>
              </a:rPr>
              <a:t>804831f: 	push   %</a:t>
            </a:r>
            <a:r>
              <a:rPr lang="en-US" sz="1100" dirty="0" err="1">
                <a:latin typeface="Courier New" pitchFamily="49" charset="0"/>
              </a:rPr>
              <a:t>ebp</a:t>
            </a:r>
            <a:r>
              <a:rPr lang="en-US" sz="1100" dirty="0">
                <a:latin typeface="Courier New" pitchFamily="49" charset="0"/>
              </a:rPr>
              <a:t> </a:t>
            </a:r>
          </a:p>
          <a:p>
            <a:pPr>
              <a:lnSpc>
                <a:spcPct val="113000"/>
              </a:lnSpc>
            </a:pPr>
            <a:r>
              <a:rPr lang="en-US" sz="1100" dirty="0">
                <a:latin typeface="Courier New" pitchFamily="49" charset="0"/>
              </a:rPr>
              <a:t>8048320:   </a:t>
            </a:r>
            <a:r>
              <a:rPr lang="en-US" sz="1100" dirty="0" err="1">
                <a:latin typeface="Courier New" pitchFamily="49" charset="0"/>
              </a:rPr>
              <a:t>mov</a:t>
            </a:r>
            <a:r>
              <a:rPr lang="en-US" sz="1100" dirty="0">
                <a:latin typeface="Courier New" pitchFamily="49" charset="0"/>
              </a:rPr>
              <a:t>    %</a:t>
            </a:r>
            <a:r>
              <a:rPr lang="en-US" sz="1100" dirty="0" err="1">
                <a:latin typeface="Courier New" pitchFamily="49" charset="0"/>
              </a:rPr>
              <a:t>esp</a:t>
            </a:r>
            <a:r>
              <a:rPr lang="en-US" sz="1100" dirty="0">
                <a:latin typeface="Courier New" pitchFamily="49" charset="0"/>
              </a:rPr>
              <a:t>,%</a:t>
            </a:r>
            <a:r>
              <a:rPr lang="en-US" sz="1100" dirty="0" err="1">
                <a:latin typeface="Courier New" pitchFamily="49" charset="0"/>
              </a:rPr>
              <a:t>ebp</a:t>
            </a:r>
            <a:r>
              <a:rPr lang="en-US" sz="1100" dirty="0">
                <a:latin typeface="Courier New" pitchFamily="49" charset="0"/>
              </a:rPr>
              <a:t> </a:t>
            </a:r>
          </a:p>
          <a:p>
            <a:pPr>
              <a:lnSpc>
                <a:spcPct val="113000"/>
              </a:lnSpc>
            </a:pPr>
            <a:r>
              <a:rPr lang="en-US" sz="1100" dirty="0">
                <a:latin typeface="Courier New" pitchFamily="49" charset="0"/>
              </a:rPr>
              <a:t>8048322:   sub    $0x18,%esp </a:t>
            </a:r>
          </a:p>
          <a:p>
            <a:pPr>
              <a:lnSpc>
                <a:spcPct val="113000"/>
              </a:lnSpc>
            </a:pPr>
            <a:r>
              <a:rPr lang="en-US" sz="1100" dirty="0">
                <a:latin typeface="Courier New" pitchFamily="49" charset="0"/>
              </a:rPr>
              <a:t>8048325:   and    $0xfffffff0,%esp </a:t>
            </a:r>
          </a:p>
          <a:p>
            <a:pPr>
              <a:lnSpc>
                <a:spcPct val="113000"/>
              </a:lnSpc>
            </a:pPr>
            <a:r>
              <a:rPr lang="en-US" sz="1100" dirty="0">
                <a:latin typeface="Courier New" pitchFamily="49" charset="0"/>
              </a:rPr>
              <a:t>8048328:   </a:t>
            </a:r>
            <a:r>
              <a:rPr lang="en-US" sz="1100" dirty="0" err="1">
                <a:latin typeface="Courier New" pitchFamily="49" charset="0"/>
              </a:rPr>
              <a:t>mov</a:t>
            </a:r>
            <a:r>
              <a:rPr lang="en-US" sz="1100" dirty="0">
                <a:latin typeface="Courier New" pitchFamily="49" charset="0"/>
              </a:rPr>
              <a:t>    $0x0,%eax </a:t>
            </a:r>
          </a:p>
          <a:p>
            <a:pPr>
              <a:lnSpc>
                <a:spcPct val="113000"/>
              </a:lnSpc>
            </a:pPr>
            <a:r>
              <a:rPr lang="en-US" sz="1100" dirty="0">
                <a:latin typeface="Courier New" pitchFamily="49" charset="0"/>
              </a:rPr>
              <a:t>804832d:   sub    %</a:t>
            </a:r>
            <a:r>
              <a:rPr lang="en-US" sz="1100" dirty="0" err="1">
                <a:latin typeface="Courier New" pitchFamily="49" charset="0"/>
              </a:rPr>
              <a:t>eax</a:t>
            </a:r>
            <a:r>
              <a:rPr lang="en-US" sz="1100" dirty="0">
                <a:latin typeface="Courier New" pitchFamily="49" charset="0"/>
              </a:rPr>
              <a:t>,%</a:t>
            </a:r>
            <a:r>
              <a:rPr lang="en-US" sz="1100" dirty="0" err="1">
                <a:latin typeface="Courier New" pitchFamily="49" charset="0"/>
              </a:rPr>
              <a:t>esp</a:t>
            </a:r>
            <a:endParaRPr lang="en-US" sz="1100" dirty="0">
              <a:latin typeface="Courier New" pitchFamily="49" charset="0"/>
            </a:endParaRPr>
          </a:p>
          <a:p>
            <a:pPr>
              <a:lnSpc>
                <a:spcPct val="113000"/>
              </a:lnSpc>
            </a:pPr>
            <a:r>
              <a:rPr lang="en-US" sz="1100" dirty="0">
                <a:latin typeface="Courier New" pitchFamily="49" charset="0"/>
              </a:rPr>
              <a:t>804832f:   </a:t>
            </a:r>
            <a:r>
              <a:rPr lang="en-US" sz="1100" dirty="0" err="1">
                <a:latin typeface="Courier New" pitchFamily="49" charset="0"/>
              </a:rPr>
              <a:t>movl</a:t>
            </a:r>
            <a:r>
              <a:rPr lang="en-US" sz="1100" dirty="0">
                <a:latin typeface="Courier New" pitchFamily="49" charset="0"/>
              </a:rPr>
              <a:t>   $0x0,0xfffffffc(%</a:t>
            </a:r>
            <a:r>
              <a:rPr lang="en-US" sz="1100" dirty="0" err="1">
                <a:latin typeface="Courier New" pitchFamily="49" charset="0"/>
              </a:rPr>
              <a:t>ebp</a:t>
            </a:r>
            <a:r>
              <a:rPr lang="en-US" sz="1100" dirty="0">
                <a:latin typeface="Courier New" pitchFamily="49" charset="0"/>
              </a:rPr>
              <a:t>) </a:t>
            </a:r>
          </a:p>
          <a:p>
            <a:pPr>
              <a:lnSpc>
                <a:spcPct val="113000"/>
              </a:lnSpc>
            </a:pPr>
            <a:r>
              <a:rPr lang="en-US" sz="1100" dirty="0">
                <a:latin typeface="Courier New" pitchFamily="49" charset="0"/>
              </a:rPr>
              <a:t>8048336:   </a:t>
            </a:r>
            <a:r>
              <a:rPr lang="en-US" sz="1100" dirty="0" err="1">
                <a:latin typeface="Courier New" pitchFamily="49" charset="0"/>
              </a:rPr>
              <a:t>movl</a:t>
            </a:r>
            <a:r>
              <a:rPr lang="en-US" sz="1100" dirty="0">
                <a:latin typeface="Courier New" pitchFamily="49" charset="0"/>
              </a:rPr>
              <a:t>   </a:t>
            </a:r>
            <a:r>
              <a:rPr lang="en-US" sz="1100" i="1" dirty="0">
                <a:latin typeface="Courier New" pitchFamily="49" charset="0"/>
              </a:rPr>
              <a:t>$0x2</a:t>
            </a:r>
            <a:r>
              <a:rPr lang="en-US" sz="1100" dirty="0">
                <a:latin typeface="Courier New" pitchFamily="49" charset="0"/>
              </a:rPr>
              <a:t>,0x4(%esp,1)</a:t>
            </a:r>
          </a:p>
          <a:p>
            <a:pPr>
              <a:lnSpc>
                <a:spcPct val="113000"/>
              </a:lnSpc>
            </a:pPr>
            <a:r>
              <a:rPr lang="en-US" sz="1100" dirty="0">
                <a:latin typeface="Courier New" pitchFamily="49" charset="0"/>
              </a:rPr>
              <a:t>804833e:   </a:t>
            </a:r>
            <a:r>
              <a:rPr lang="en-US" sz="1100" dirty="0" err="1">
                <a:latin typeface="Courier New" pitchFamily="49" charset="0"/>
              </a:rPr>
              <a:t>movl</a:t>
            </a:r>
            <a:r>
              <a:rPr lang="en-US" sz="1100" dirty="0">
                <a:latin typeface="Courier New" pitchFamily="49" charset="0"/>
              </a:rPr>
              <a:t>   </a:t>
            </a:r>
            <a:r>
              <a:rPr lang="en-US" sz="1100" i="1" dirty="0">
                <a:latin typeface="Courier New" pitchFamily="49" charset="0"/>
              </a:rPr>
              <a:t>$0x4</a:t>
            </a:r>
            <a:r>
              <a:rPr lang="en-US" sz="1100" dirty="0">
                <a:latin typeface="Courier New" pitchFamily="49" charset="0"/>
              </a:rPr>
              <a:t>,(%esp,1)</a:t>
            </a:r>
          </a:p>
          <a:p>
            <a:pPr>
              <a:lnSpc>
                <a:spcPct val="113000"/>
              </a:lnSpc>
            </a:pPr>
            <a:r>
              <a:rPr lang="en-US" sz="1100" dirty="0">
                <a:latin typeface="Courier New" pitchFamily="49" charset="0"/>
              </a:rPr>
              <a:t>8048345:   call   8048314 &lt;add&gt; </a:t>
            </a:r>
          </a:p>
          <a:p>
            <a:pPr>
              <a:lnSpc>
                <a:spcPct val="113000"/>
              </a:lnSpc>
            </a:pPr>
            <a:r>
              <a:rPr lang="en-US" sz="1100" dirty="0">
                <a:latin typeface="Courier New" pitchFamily="49" charset="0"/>
              </a:rPr>
              <a:t>804834a:   </a:t>
            </a:r>
            <a:r>
              <a:rPr lang="en-US" sz="1100" dirty="0" err="1">
                <a:latin typeface="Courier New" pitchFamily="49" charset="0"/>
              </a:rPr>
              <a:t>mov</a:t>
            </a:r>
            <a:r>
              <a:rPr lang="en-US" sz="1100" dirty="0">
                <a:latin typeface="Courier New" pitchFamily="49" charset="0"/>
              </a:rPr>
              <a:t>    %eax,0xfffffffc(%</a:t>
            </a:r>
            <a:r>
              <a:rPr lang="en-US" sz="1100" dirty="0" err="1">
                <a:latin typeface="Courier New" pitchFamily="49" charset="0"/>
              </a:rPr>
              <a:t>ebp</a:t>
            </a:r>
            <a:r>
              <a:rPr lang="en-US" sz="1100" dirty="0">
                <a:latin typeface="Courier New" pitchFamily="49" charset="0"/>
              </a:rPr>
              <a:t>) </a:t>
            </a:r>
          </a:p>
          <a:p>
            <a:pPr>
              <a:lnSpc>
                <a:spcPct val="113000"/>
              </a:lnSpc>
            </a:pPr>
            <a:r>
              <a:rPr lang="en-US" sz="1100" dirty="0">
                <a:latin typeface="Courier New" pitchFamily="49" charset="0"/>
              </a:rPr>
              <a:t>804834d: 	leave </a:t>
            </a:r>
          </a:p>
          <a:p>
            <a:pPr>
              <a:lnSpc>
                <a:spcPct val="113000"/>
              </a:lnSpc>
            </a:pPr>
            <a:r>
              <a:rPr lang="en-US" sz="1100" dirty="0">
                <a:latin typeface="Courier New" pitchFamily="49" charset="0"/>
              </a:rPr>
              <a:t>804834e: 	ret </a:t>
            </a:r>
          </a:p>
          <a:p>
            <a:pPr>
              <a:lnSpc>
                <a:spcPct val="113000"/>
              </a:lnSpc>
            </a:pPr>
            <a:r>
              <a:rPr lang="en-US" sz="1100" dirty="0">
                <a:latin typeface="Courier New" pitchFamily="49" charset="0"/>
              </a:rPr>
              <a:t>804834f: 	</a:t>
            </a:r>
            <a:r>
              <a:rPr lang="en-US" sz="1100" dirty="0" err="1">
                <a:latin typeface="Courier New" pitchFamily="49" charset="0"/>
              </a:rPr>
              <a:t>nop</a:t>
            </a:r>
            <a:endParaRPr lang="en-US" sz="1100" dirty="0">
              <a:latin typeface="Courier New" pitchFamily="49" charset="0"/>
            </a:endParaRPr>
          </a:p>
        </p:txBody>
      </p:sp>
      <p:grpSp>
        <p:nvGrpSpPr>
          <p:cNvPr id="1174595" name="Group 67"/>
          <p:cNvGrpSpPr>
            <a:grpSpLocks/>
          </p:cNvGrpSpPr>
          <p:nvPr/>
        </p:nvGrpSpPr>
        <p:grpSpPr bwMode="auto">
          <a:xfrm>
            <a:off x="6911975" y="1484314"/>
            <a:ext cx="1944688" cy="684212"/>
            <a:chOff x="4343" y="709"/>
            <a:chExt cx="1225" cy="226"/>
          </a:xfrm>
        </p:grpSpPr>
        <p:sp>
          <p:nvSpPr>
            <p:cNvPr id="1174596" name="Rectangle 68"/>
            <p:cNvSpPr>
              <a:spLocks noChangeArrowheads="1"/>
            </p:cNvSpPr>
            <p:nvPr/>
          </p:nvSpPr>
          <p:spPr bwMode="auto">
            <a:xfrm>
              <a:off x="4343" y="709"/>
              <a:ext cx="1225" cy="22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4597" name="Text Box 69"/>
            <p:cNvSpPr txBox="1">
              <a:spLocks noChangeArrowheads="1"/>
            </p:cNvSpPr>
            <p:nvPr/>
          </p:nvSpPr>
          <p:spPr bwMode="auto">
            <a:xfrm>
              <a:off x="4649" y="781"/>
              <a:ext cx="622" cy="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endParaRPr lang="en-US" sz="100" b="0">
                <a:solidFill>
                  <a:schemeClr val="bg1"/>
                </a:solidFill>
              </a:endParaRPr>
            </a:p>
            <a:p>
              <a:pPr algn="ctr"/>
              <a:r>
                <a:rPr lang="en-US" sz="1200" b="0">
                  <a:solidFill>
                    <a:schemeClr val="bg1"/>
                  </a:solidFill>
                </a:rPr>
                <a:t>code segment</a:t>
              </a:r>
            </a:p>
          </p:txBody>
        </p:sp>
      </p:grpSp>
      <p:grpSp>
        <p:nvGrpSpPr>
          <p:cNvPr id="1174598" name="Group 70"/>
          <p:cNvGrpSpPr>
            <a:grpSpLocks/>
          </p:cNvGrpSpPr>
          <p:nvPr/>
        </p:nvGrpSpPr>
        <p:grpSpPr bwMode="auto">
          <a:xfrm>
            <a:off x="6911976" y="1125539"/>
            <a:ext cx="1944688" cy="358775"/>
            <a:chOff x="4343" y="709"/>
            <a:chExt cx="1225" cy="226"/>
          </a:xfrm>
        </p:grpSpPr>
        <p:sp>
          <p:nvSpPr>
            <p:cNvPr id="1174599" name="Rectangle 71"/>
            <p:cNvSpPr>
              <a:spLocks noChangeArrowheads="1"/>
            </p:cNvSpPr>
            <p:nvPr/>
          </p:nvSpPr>
          <p:spPr bwMode="auto">
            <a:xfrm>
              <a:off x="4343" y="709"/>
              <a:ext cx="1225" cy="226"/>
            </a:xfrm>
            <a:prstGeom prst="rect">
              <a:avLst/>
            </a:prstGeom>
            <a:solidFill>
              <a:srgbClr val="66C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4600" name="Text Box 72"/>
            <p:cNvSpPr txBox="1">
              <a:spLocks noChangeArrowheads="1"/>
            </p:cNvSpPr>
            <p:nvPr/>
          </p:nvSpPr>
          <p:spPr bwMode="auto">
            <a:xfrm>
              <a:off x="4357" y="736"/>
              <a:ext cx="1211" cy="174"/>
            </a:xfrm>
            <a:prstGeom prst="rect">
              <a:avLst/>
            </a:prstGeom>
            <a:solidFill>
              <a:srgbClr val="66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r>
                <a:rPr lang="en-US" sz="1200" b="0"/>
                <a:t>system data segment (PCB)</a:t>
              </a:r>
            </a:p>
          </p:txBody>
        </p:sp>
      </p:grpSp>
      <p:sp>
        <p:nvSpPr>
          <p:cNvPr id="1174601" name="Rectangle 73"/>
          <p:cNvSpPr>
            <a:spLocks noChangeArrowheads="1"/>
          </p:cNvSpPr>
          <p:nvPr/>
        </p:nvSpPr>
        <p:spPr bwMode="auto">
          <a:xfrm>
            <a:off x="6911975" y="2168526"/>
            <a:ext cx="1944688" cy="1584325"/>
          </a:xfrm>
          <a:prstGeom prst="rect">
            <a:avLst/>
          </a:prstGeom>
          <a:solidFill>
            <a:srgbClr val="FF9933"/>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4602" name="Text Box 74"/>
          <p:cNvSpPr txBox="1">
            <a:spLocks noChangeArrowheads="1"/>
          </p:cNvSpPr>
          <p:nvPr/>
        </p:nvSpPr>
        <p:spPr bwMode="auto">
          <a:xfrm>
            <a:off x="7405893" y="2822575"/>
            <a:ext cx="964791" cy="276999"/>
          </a:xfrm>
          <a:prstGeom prst="rect">
            <a:avLst/>
          </a:prstGeom>
          <a:noFill/>
          <a:ln>
            <a:noFill/>
          </a:ln>
          <a:effectLst/>
          <a:extLst>
            <a:ext uri="{909E8E84-426E-40dd-AFC4-6F175D3DCCD1}">
              <a14:hiddenFill xmlns:a14="http://schemas.microsoft.com/office/drawing/2010/main" xmlns="">
                <a:solidFill>
                  <a:srgbClr val="66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r>
              <a:rPr lang="en-US" sz="1200" b="0"/>
              <a:t>data segment</a:t>
            </a:r>
            <a:endParaRPr lang="en-US" sz="900" b="0"/>
          </a:p>
        </p:txBody>
      </p:sp>
      <p:grpSp>
        <p:nvGrpSpPr>
          <p:cNvPr id="1174603" name="Group 75"/>
          <p:cNvGrpSpPr>
            <a:grpSpLocks/>
          </p:cNvGrpSpPr>
          <p:nvPr/>
        </p:nvGrpSpPr>
        <p:grpSpPr bwMode="auto">
          <a:xfrm>
            <a:off x="6911977" y="2168526"/>
            <a:ext cx="1944689" cy="433388"/>
            <a:chOff x="4354" y="1366"/>
            <a:chExt cx="1225" cy="273"/>
          </a:xfrm>
        </p:grpSpPr>
        <p:sp>
          <p:nvSpPr>
            <p:cNvPr id="1174604" name="Rectangle 76"/>
            <p:cNvSpPr>
              <a:spLocks noChangeArrowheads="1"/>
            </p:cNvSpPr>
            <p:nvPr/>
          </p:nvSpPr>
          <p:spPr bwMode="auto">
            <a:xfrm>
              <a:off x="4354" y="1366"/>
              <a:ext cx="1225" cy="273"/>
            </a:xfrm>
            <a:prstGeom prst="rect">
              <a:avLst/>
            </a:prstGeom>
            <a:gradFill rotWithShape="1">
              <a:gsLst>
                <a:gs pos="0">
                  <a:srgbClr val="FFFF66"/>
                </a:gs>
                <a:gs pos="100000">
                  <a:srgbClr val="FFFF66"/>
                </a:gs>
              </a:gsLst>
              <a:lin ang="5400000" scaled="1"/>
            </a:gra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4605" name="Text Box 77"/>
            <p:cNvSpPr txBox="1">
              <a:spLocks noChangeArrowheads="1"/>
            </p:cNvSpPr>
            <p:nvPr/>
          </p:nvSpPr>
          <p:spPr bwMode="auto">
            <a:xfrm>
              <a:off x="4560" y="1412"/>
              <a:ext cx="824" cy="174"/>
            </a:xfrm>
            <a:prstGeom prst="rect">
              <a:avLst/>
            </a:prstGeom>
            <a:gradFill rotWithShape="1">
              <a:gsLst>
                <a:gs pos="0">
                  <a:srgbClr val="FFFF66"/>
                </a:gs>
                <a:gs pos="100000">
                  <a:srgbClr val="FFFF66"/>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r>
                <a:rPr lang="en-US" sz="1200" b="0" dirty="0"/>
                <a:t>initialized variables</a:t>
              </a:r>
              <a:endParaRPr lang="en-US" sz="900" b="0" dirty="0"/>
            </a:p>
          </p:txBody>
        </p:sp>
      </p:grpSp>
      <p:grpSp>
        <p:nvGrpSpPr>
          <p:cNvPr id="1174606" name="Group 78"/>
          <p:cNvGrpSpPr>
            <a:grpSpLocks/>
          </p:cNvGrpSpPr>
          <p:nvPr/>
        </p:nvGrpSpPr>
        <p:grpSpPr bwMode="auto">
          <a:xfrm>
            <a:off x="6911975" y="2600326"/>
            <a:ext cx="1944688" cy="433388"/>
            <a:chOff x="4354" y="1638"/>
            <a:chExt cx="1225" cy="273"/>
          </a:xfrm>
        </p:grpSpPr>
        <p:sp>
          <p:nvSpPr>
            <p:cNvPr id="1174607" name="Rectangle 79"/>
            <p:cNvSpPr>
              <a:spLocks noChangeArrowheads="1"/>
            </p:cNvSpPr>
            <p:nvPr/>
          </p:nvSpPr>
          <p:spPr bwMode="auto">
            <a:xfrm>
              <a:off x="4354" y="1638"/>
              <a:ext cx="1225" cy="273"/>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4608" name="Text Box 80"/>
            <p:cNvSpPr txBox="1">
              <a:spLocks noChangeArrowheads="1"/>
            </p:cNvSpPr>
            <p:nvPr/>
          </p:nvSpPr>
          <p:spPr bwMode="auto">
            <a:xfrm>
              <a:off x="4500" y="1684"/>
              <a:ext cx="932" cy="174"/>
            </a:xfrm>
            <a:prstGeom prst="rect">
              <a:avLst/>
            </a:prstGeom>
            <a:noFill/>
            <a:ln>
              <a:noFill/>
            </a:ln>
            <a:effectLst/>
            <a:extLst>
              <a:ext uri="{909E8E84-426E-40dd-AFC4-6F175D3DCCD1}">
                <a14:hiddenFill xmlns:a14="http://schemas.microsoft.com/office/drawing/2010/main" xmlns="">
                  <a:solidFill>
                    <a:srgbClr val="FF9933">
                      <a:alpha val="60001"/>
                    </a:srgbClr>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r>
                <a:rPr lang="en-US" sz="1200" b="0" dirty="0"/>
                <a:t>uninitialized variables</a:t>
              </a:r>
              <a:endParaRPr lang="en-US" sz="900" b="0" dirty="0"/>
            </a:p>
          </p:txBody>
        </p:sp>
      </p:grpSp>
      <p:sp>
        <p:nvSpPr>
          <p:cNvPr id="1174609" name="Text Box 81"/>
          <p:cNvSpPr txBox="1">
            <a:spLocks noChangeArrowheads="1"/>
          </p:cNvSpPr>
          <p:nvPr/>
        </p:nvSpPr>
        <p:spPr bwMode="auto">
          <a:xfrm rot="16200000">
            <a:off x="8475074" y="2796789"/>
            <a:ext cx="964791" cy="276999"/>
          </a:xfrm>
          <a:prstGeom prst="rect">
            <a:avLst/>
          </a:prstGeom>
          <a:noFill/>
          <a:ln>
            <a:noFill/>
          </a:ln>
          <a:effectLst/>
          <a:extLst>
            <a:ext uri="{909E8E84-426E-40dd-AFC4-6F175D3DCCD1}">
              <a14:hiddenFill xmlns:a14="http://schemas.microsoft.com/office/drawing/2010/main" xmlns="">
                <a:solidFill>
                  <a:srgbClr val="66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r>
              <a:rPr lang="en-US" sz="1200" b="0"/>
              <a:t>data segment</a:t>
            </a:r>
            <a:endParaRPr lang="en-US" sz="900" b="0"/>
          </a:p>
        </p:txBody>
      </p:sp>
      <p:grpSp>
        <p:nvGrpSpPr>
          <p:cNvPr id="1174610" name="Group 82"/>
          <p:cNvGrpSpPr>
            <a:grpSpLocks/>
          </p:cNvGrpSpPr>
          <p:nvPr/>
        </p:nvGrpSpPr>
        <p:grpSpPr bwMode="auto">
          <a:xfrm>
            <a:off x="6911975" y="3032126"/>
            <a:ext cx="1944688" cy="720725"/>
            <a:chOff x="4354" y="1910"/>
            <a:chExt cx="1225" cy="454"/>
          </a:xfrm>
        </p:grpSpPr>
        <p:sp>
          <p:nvSpPr>
            <p:cNvPr id="1174611" name="Rectangle 83"/>
            <p:cNvSpPr>
              <a:spLocks noChangeArrowheads="1"/>
            </p:cNvSpPr>
            <p:nvPr/>
          </p:nvSpPr>
          <p:spPr bwMode="auto">
            <a:xfrm>
              <a:off x="4354" y="1910"/>
              <a:ext cx="1225" cy="454"/>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4612" name="Text Box 84"/>
            <p:cNvSpPr txBox="1">
              <a:spLocks noChangeArrowheads="1"/>
            </p:cNvSpPr>
            <p:nvPr/>
          </p:nvSpPr>
          <p:spPr bwMode="auto">
            <a:xfrm>
              <a:off x="4854" y="2032"/>
              <a:ext cx="232" cy="174"/>
            </a:xfrm>
            <a:prstGeom prst="rect">
              <a:avLst/>
            </a:prstGeom>
            <a:solidFill>
              <a:srgbClr val="FFFF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r>
                <a:rPr lang="en-US" sz="1200" b="0"/>
                <a:t>heap</a:t>
              </a:r>
              <a:endParaRPr lang="en-US" sz="900" b="0"/>
            </a:p>
          </p:txBody>
        </p:sp>
      </p:grpSp>
      <p:grpSp>
        <p:nvGrpSpPr>
          <p:cNvPr id="1174613" name="Group 85"/>
          <p:cNvGrpSpPr>
            <a:grpSpLocks/>
          </p:cNvGrpSpPr>
          <p:nvPr/>
        </p:nvGrpSpPr>
        <p:grpSpPr bwMode="auto">
          <a:xfrm>
            <a:off x="6911975" y="5734050"/>
            <a:ext cx="1944688" cy="647700"/>
            <a:chOff x="4354" y="3612"/>
            <a:chExt cx="1225" cy="408"/>
          </a:xfrm>
        </p:grpSpPr>
        <p:sp>
          <p:nvSpPr>
            <p:cNvPr id="1174614" name="Rectangle 86"/>
            <p:cNvSpPr>
              <a:spLocks noChangeArrowheads="1"/>
            </p:cNvSpPr>
            <p:nvPr/>
          </p:nvSpPr>
          <p:spPr bwMode="auto">
            <a:xfrm>
              <a:off x="4354" y="3612"/>
              <a:ext cx="1225" cy="408"/>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4615" name="Text Box 87"/>
            <p:cNvSpPr txBox="1">
              <a:spLocks noChangeArrowheads="1"/>
            </p:cNvSpPr>
            <p:nvPr/>
          </p:nvSpPr>
          <p:spPr bwMode="auto">
            <a:xfrm>
              <a:off x="4848" y="3725"/>
              <a:ext cx="242" cy="174"/>
            </a:xfrm>
            <a:prstGeom prst="rect">
              <a:avLst/>
            </a:prstGeom>
            <a:noFill/>
            <a:ln>
              <a:noFill/>
            </a:ln>
            <a:effectLst/>
            <a:extLst>
              <a:ext uri="{909E8E84-426E-40dd-AFC4-6F175D3DCCD1}">
                <a14:hiddenFill xmlns:a14="http://schemas.microsoft.com/office/drawing/2010/main" xmlns="">
                  <a:solidFill>
                    <a:srgbClr val="FFFF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r>
                <a:rPr lang="en-US" sz="1200" b="0"/>
                <a:t>stack</a:t>
              </a:r>
              <a:endParaRPr lang="en-US" sz="900" b="0"/>
            </a:p>
          </p:txBody>
        </p:sp>
      </p:grpSp>
      <p:sp>
        <p:nvSpPr>
          <p:cNvPr id="1174616" name="AutoShape 88"/>
          <p:cNvSpPr>
            <a:spLocks noChangeArrowheads="1"/>
          </p:cNvSpPr>
          <p:nvPr/>
        </p:nvSpPr>
        <p:spPr bwMode="auto">
          <a:xfrm>
            <a:off x="7596189" y="3716338"/>
            <a:ext cx="576263" cy="468312"/>
          </a:xfrm>
          <a:prstGeom prst="downArrow">
            <a:avLst>
              <a:gd name="adj1" fmla="val 47111"/>
              <a:gd name="adj2" fmla="val 48477"/>
            </a:avLst>
          </a:prstGeom>
          <a:solidFill>
            <a:srgbClr val="FFFF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nb-NO"/>
          </a:p>
        </p:txBody>
      </p:sp>
      <p:sp>
        <p:nvSpPr>
          <p:cNvPr id="1174617" name="AutoShape 89"/>
          <p:cNvSpPr>
            <a:spLocks noChangeArrowheads="1"/>
          </p:cNvSpPr>
          <p:nvPr/>
        </p:nvSpPr>
        <p:spPr bwMode="auto">
          <a:xfrm rot="10800000">
            <a:off x="7596189" y="5300663"/>
            <a:ext cx="576263" cy="468312"/>
          </a:xfrm>
          <a:prstGeom prst="downArrow">
            <a:avLst>
              <a:gd name="adj1" fmla="val 47111"/>
              <a:gd name="adj2" fmla="val 48477"/>
            </a:avLst>
          </a:prstGeom>
          <a:solidFill>
            <a:schemeClr va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nb-NO"/>
          </a:p>
        </p:txBody>
      </p:sp>
      <p:sp>
        <p:nvSpPr>
          <p:cNvPr id="1174618" name="Text Box 90"/>
          <p:cNvSpPr txBox="1">
            <a:spLocks noChangeArrowheads="1"/>
          </p:cNvSpPr>
          <p:nvPr/>
        </p:nvSpPr>
        <p:spPr bwMode="auto">
          <a:xfrm rot="-2273991">
            <a:off x="7230146" y="4521608"/>
            <a:ext cx="1403599"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b="0"/>
              <a:t>“unused” memory</a:t>
            </a:r>
          </a:p>
        </p:txBody>
      </p:sp>
      <p:grpSp>
        <p:nvGrpSpPr>
          <p:cNvPr id="1174619" name="Group 91"/>
          <p:cNvGrpSpPr>
            <a:grpSpLocks/>
          </p:cNvGrpSpPr>
          <p:nvPr/>
        </p:nvGrpSpPr>
        <p:grpSpPr bwMode="auto">
          <a:xfrm>
            <a:off x="6911975" y="5949950"/>
            <a:ext cx="1944688" cy="427038"/>
            <a:chOff x="2585" y="3475"/>
            <a:chExt cx="1225" cy="269"/>
          </a:xfrm>
        </p:grpSpPr>
        <p:sp>
          <p:nvSpPr>
            <p:cNvPr id="1174620" name="Rectangle 92"/>
            <p:cNvSpPr>
              <a:spLocks noChangeArrowheads="1"/>
            </p:cNvSpPr>
            <p:nvPr/>
          </p:nvSpPr>
          <p:spPr bwMode="auto">
            <a:xfrm>
              <a:off x="2585" y="3495"/>
              <a:ext cx="1225" cy="249"/>
            </a:xfrm>
            <a:prstGeom prst="rect">
              <a:avLst/>
            </a:prstGeom>
            <a:solidFill>
              <a:srgbClr val="FF9966"/>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nb-NO"/>
            </a:p>
          </p:txBody>
        </p:sp>
        <p:sp>
          <p:nvSpPr>
            <p:cNvPr id="1174621" name="Text Box 93"/>
            <p:cNvSpPr txBox="1">
              <a:spLocks noChangeArrowheads="1"/>
            </p:cNvSpPr>
            <p:nvPr/>
          </p:nvSpPr>
          <p:spPr bwMode="auto">
            <a:xfrm>
              <a:off x="2645" y="3475"/>
              <a:ext cx="1143" cy="252"/>
            </a:xfrm>
            <a:prstGeom prst="rect">
              <a:avLst/>
            </a:prstGeom>
            <a:noFill/>
            <a:ln>
              <a:noFill/>
            </a:ln>
            <a:effectLst/>
            <a:extLst>
              <a:ext uri="{909E8E84-426E-40dd-AFC4-6F175D3DCCD1}">
                <a14:hiddenFill xmlns:a14="http://schemas.microsoft.com/office/drawing/2010/main" xmlns="">
                  <a:solidFill>
                    <a:srgbClr val="FFFF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lIns="18000" rIns="18000">
              <a:spAutoFit/>
            </a:bodyPr>
            <a:lstStyle/>
            <a:p>
              <a:pPr algn="ctr"/>
              <a:r>
                <a:rPr lang="en-US" sz="1000" b="0" dirty="0"/>
                <a:t>possible thread stacks, </a:t>
              </a:r>
              <a:br>
                <a:rPr lang="en-US" sz="1000" b="0" dirty="0"/>
              </a:br>
              <a:r>
                <a:rPr lang="en-US" sz="1000" b="0" dirty="0"/>
                <a:t>arguments</a:t>
              </a:r>
              <a:endParaRPr lang="en-US" sz="800" b="0" dirty="0"/>
            </a:p>
          </p:txBody>
        </p:sp>
      </p:grpSp>
      <p:sp>
        <p:nvSpPr>
          <p:cNvPr id="1174622" name="Freeform 94"/>
          <p:cNvSpPr>
            <a:spLocks/>
          </p:cNvSpPr>
          <p:nvPr/>
        </p:nvSpPr>
        <p:spPr bwMode="auto">
          <a:xfrm>
            <a:off x="6372226" y="1233489"/>
            <a:ext cx="539751" cy="5148262"/>
          </a:xfrm>
          <a:custGeom>
            <a:avLst/>
            <a:gdLst>
              <a:gd name="T0" fmla="*/ 68 w 68"/>
              <a:gd name="T1" fmla="*/ 0 h 2880"/>
              <a:gd name="T2" fmla="*/ 0 w 68"/>
              <a:gd name="T3" fmla="*/ 0 h 2880"/>
              <a:gd name="T4" fmla="*/ 0 w 68"/>
              <a:gd name="T5" fmla="*/ 2880 h 2880"/>
              <a:gd name="T6" fmla="*/ 68 w 68"/>
              <a:gd name="T7" fmla="*/ 2880 h 2880"/>
            </a:gdLst>
            <a:ahLst/>
            <a:cxnLst>
              <a:cxn ang="0">
                <a:pos x="T0" y="T1"/>
              </a:cxn>
              <a:cxn ang="0">
                <a:pos x="T2" y="T3"/>
              </a:cxn>
              <a:cxn ang="0">
                <a:pos x="T4" y="T5"/>
              </a:cxn>
              <a:cxn ang="0">
                <a:pos x="T6" y="T7"/>
              </a:cxn>
            </a:cxnLst>
            <a:rect l="0" t="0" r="r" b="b"/>
            <a:pathLst>
              <a:path w="68" h="2880">
                <a:moveTo>
                  <a:pt x="68" y="0"/>
                </a:moveTo>
                <a:lnTo>
                  <a:pt x="0" y="0"/>
                </a:lnTo>
                <a:lnTo>
                  <a:pt x="0" y="2880"/>
                </a:lnTo>
                <a:lnTo>
                  <a:pt x="68" y="2880"/>
                </a:lnTo>
              </a:path>
            </a:pathLst>
          </a:custGeom>
          <a:noFill/>
          <a:ln w="9525">
            <a:solidFill>
              <a:schemeClr val="tx1"/>
            </a:solidFill>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74623" name="Freeform 95"/>
          <p:cNvSpPr>
            <a:spLocks/>
          </p:cNvSpPr>
          <p:nvPr/>
        </p:nvSpPr>
        <p:spPr bwMode="auto">
          <a:xfrm>
            <a:off x="6443663" y="1268414"/>
            <a:ext cx="468312" cy="900112"/>
          </a:xfrm>
          <a:custGeom>
            <a:avLst/>
            <a:gdLst>
              <a:gd name="T0" fmla="*/ 68 w 68"/>
              <a:gd name="T1" fmla="*/ 0 h 2880"/>
              <a:gd name="T2" fmla="*/ 0 w 68"/>
              <a:gd name="T3" fmla="*/ 0 h 2880"/>
              <a:gd name="T4" fmla="*/ 0 w 68"/>
              <a:gd name="T5" fmla="*/ 2880 h 2880"/>
              <a:gd name="T6" fmla="*/ 68 w 68"/>
              <a:gd name="T7" fmla="*/ 2880 h 2880"/>
            </a:gdLst>
            <a:ahLst/>
            <a:cxnLst>
              <a:cxn ang="0">
                <a:pos x="T0" y="T1"/>
              </a:cxn>
              <a:cxn ang="0">
                <a:pos x="T2" y="T3"/>
              </a:cxn>
              <a:cxn ang="0">
                <a:pos x="T4" y="T5"/>
              </a:cxn>
              <a:cxn ang="0">
                <a:pos x="T6" y="T7"/>
              </a:cxn>
            </a:cxnLst>
            <a:rect l="0" t="0" r="r" b="b"/>
            <a:pathLst>
              <a:path w="68" h="2880">
                <a:moveTo>
                  <a:pt x="68" y="0"/>
                </a:moveTo>
                <a:lnTo>
                  <a:pt x="0" y="0"/>
                </a:lnTo>
                <a:lnTo>
                  <a:pt x="0" y="2880"/>
                </a:lnTo>
                <a:lnTo>
                  <a:pt x="68" y="2880"/>
                </a:lnTo>
              </a:path>
            </a:pathLst>
          </a:custGeom>
          <a:noFill/>
          <a:ln w="9525">
            <a:solidFill>
              <a:schemeClr val="tx1"/>
            </a:solidFill>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74624" name="Freeform 96"/>
          <p:cNvSpPr>
            <a:spLocks/>
          </p:cNvSpPr>
          <p:nvPr/>
        </p:nvSpPr>
        <p:spPr bwMode="auto">
          <a:xfrm>
            <a:off x="6516690" y="1304925"/>
            <a:ext cx="395287" cy="179388"/>
          </a:xfrm>
          <a:custGeom>
            <a:avLst/>
            <a:gdLst>
              <a:gd name="T0" fmla="*/ 68 w 68"/>
              <a:gd name="T1" fmla="*/ 0 h 2880"/>
              <a:gd name="T2" fmla="*/ 0 w 68"/>
              <a:gd name="T3" fmla="*/ 0 h 2880"/>
              <a:gd name="T4" fmla="*/ 0 w 68"/>
              <a:gd name="T5" fmla="*/ 2880 h 2880"/>
              <a:gd name="T6" fmla="*/ 68 w 68"/>
              <a:gd name="T7" fmla="*/ 2880 h 2880"/>
            </a:gdLst>
            <a:ahLst/>
            <a:cxnLst>
              <a:cxn ang="0">
                <a:pos x="T0" y="T1"/>
              </a:cxn>
              <a:cxn ang="0">
                <a:pos x="T2" y="T3"/>
              </a:cxn>
              <a:cxn ang="0">
                <a:pos x="T4" y="T5"/>
              </a:cxn>
              <a:cxn ang="0">
                <a:pos x="T6" y="T7"/>
              </a:cxn>
            </a:cxnLst>
            <a:rect l="0" t="0" r="r" b="b"/>
            <a:pathLst>
              <a:path w="68" h="2880">
                <a:moveTo>
                  <a:pt x="68" y="0"/>
                </a:moveTo>
                <a:lnTo>
                  <a:pt x="0" y="0"/>
                </a:lnTo>
                <a:lnTo>
                  <a:pt x="0" y="2880"/>
                </a:lnTo>
                <a:lnTo>
                  <a:pt x="68" y="2880"/>
                </a:lnTo>
              </a:path>
            </a:pathLst>
          </a:custGeom>
          <a:noFill/>
          <a:ln w="9525">
            <a:solidFill>
              <a:schemeClr val="tx1"/>
            </a:solidFill>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74625" name="Freeform 97"/>
          <p:cNvSpPr>
            <a:spLocks/>
          </p:cNvSpPr>
          <p:nvPr/>
        </p:nvSpPr>
        <p:spPr bwMode="auto">
          <a:xfrm>
            <a:off x="6659563" y="1412876"/>
            <a:ext cx="252412" cy="4500563"/>
          </a:xfrm>
          <a:custGeom>
            <a:avLst/>
            <a:gdLst>
              <a:gd name="T0" fmla="*/ 68 w 68"/>
              <a:gd name="T1" fmla="*/ 0 h 2880"/>
              <a:gd name="T2" fmla="*/ 0 w 68"/>
              <a:gd name="T3" fmla="*/ 0 h 2880"/>
              <a:gd name="T4" fmla="*/ 0 w 68"/>
              <a:gd name="T5" fmla="*/ 2880 h 2880"/>
              <a:gd name="T6" fmla="*/ 68 w 68"/>
              <a:gd name="T7" fmla="*/ 2880 h 2880"/>
            </a:gdLst>
            <a:ahLst/>
            <a:cxnLst>
              <a:cxn ang="0">
                <a:pos x="T0" y="T1"/>
              </a:cxn>
              <a:cxn ang="0">
                <a:pos x="T2" y="T3"/>
              </a:cxn>
              <a:cxn ang="0">
                <a:pos x="T4" y="T5"/>
              </a:cxn>
              <a:cxn ang="0">
                <a:pos x="T6" y="T7"/>
              </a:cxn>
            </a:cxnLst>
            <a:rect l="0" t="0" r="r" b="b"/>
            <a:pathLst>
              <a:path w="68" h="2880">
                <a:moveTo>
                  <a:pt x="68" y="0"/>
                </a:moveTo>
                <a:lnTo>
                  <a:pt x="0" y="0"/>
                </a:lnTo>
                <a:lnTo>
                  <a:pt x="0" y="2880"/>
                </a:lnTo>
                <a:lnTo>
                  <a:pt x="68" y="2880"/>
                </a:lnTo>
              </a:path>
            </a:pathLst>
          </a:custGeom>
          <a:noFill/>
          <a:ln w="9525" cap="flat">
            <a:solidFill>
              <a:schemeClr val="tx1"/>
            </a:solidFill>
            <a:prstDash val="dash"/>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74532" name="Rectangle 4"/>
          <p:cNvSpPr>
            <a:spLocks noGrp="1" noChangeArrowheads="1"/>
          </p:cNvSpPr>
          <p:nvPr>
            <p:ph type="body" sz="half" idx="1"/>
          </p:nvPr>
        </p:nvSpPr>
        <p:spPr>
          <a:xfrm>
            <a:off x="0" y="719139"/>
            <a:ext cx="6133088" cy="5875337"/>
          </a:xfrm>
        </p:spPr>
        <p:txBody>
          <a:bodyPr/>
          <a:lstStyle/>
          <a:p>
            <a:pPr>
              <a:lnSpc>
                <a:spcPct val="80000"/>
              </a:lnSpc>
            </a:pPr>
            <a:r>
              <a:rPr lang="en-US" sz="2000" dirty="0"/>
              <a:t>On most architectures, a process partitions its available memory (address space), but for what?</a:t>
            </a:r>
            <a:br>
              <a:rPr lang="en-US" sz="2000" dirty="0"/>
            </a:br>
            <a:r>
              <a:rPr lang="en-US" sz="500" dirty="0"/>
              <a:t> </a:t>
            </a:r>
          </a:p>
          <a:p>
            <a:pPr lvl="1">
              <a:lnSpc>
                <a:spcPct val="80000"/>
              </a:lnSpc>
            </a:pPr>
            <a:r>
              <a:rPr lang="en-US" sz="1800" dirty="0">
                <a:solidFill>
                  <a:schemeClr val="folHlink"/>
                </a:solidFill>
              </a:rPr>
              <a:t>a text (code) segment</a:t>
            </a:r>
          </a:p>
          <a:p>
            <a:pPr lvl="2">
              <a:lnSpc>
                <a:spcPct val="80000"/>
              </a:lnSpc>
            </a:pPr>
            <a:r>
              <a:rPr lang="en-US" sz="1200" dirty="0"/>
              <a:t>read from program file </a:t>
            </a:r>
            <a:br>
              <a:rPr lang="en-US" sz="1200" dirty="0"/>
            </a:br>
            <a:r>
              <a:rPr lang="en-US" sz="1200" dirty="0"/>
              <a:t>for example by </a:t>
            </a:r>
            <a:r>
              <a:rPr lang="en-US" sz="1200" dirty="0">
                <a:latin typeface="Courier New" pitchFamily="49" charset="0"/>
              </a:rPr>
              <a:t>exec</a:t>
            </a:r>
            <a:endParaRPr lang="en-US" sz="1200" dirty="0"/>
          </a:p>
          <a:p>
            <a:pPr lvl="2">
              <a:lnSpc>
                <a:spcPct val="80000"/>
              </a:lnSpc>
            </a:pPr>
            <a:r>
              <a:rPr lang="en-US" sz="1200" dirty="0"/>
              <a:t>usually read-only</a:t>
            </a:r>
          </a:p>
          <a:p>
            <a:pPr lvl="2">
              <a:lnSpc>
                <a:spcPct val="80000"/>
              </a:lnSpc>
            </a:pPr>
            <a:r>
              <a:rPr lang="en-US" sz="1200" dirty="0"/>
              <a:t>can be shared</a:t>
            </a:r>
            <a:br>
              <a:rPr lang="en-US" sz="1200" dirty="0"/>
            </a:br>
            <a:endParaRPr lang="en-US" sz="500" dirty="0"/>
          </a:p>
          <a:p>
            <a:pPr lvl="1">
              <a:lnSpc>
                <a:spcPct val="80000"/>
              </a:lnSpc>
            </a:pPr>
            <a:r>
              <a:rPr lang="en-US" sz="1800" dirty="0">
                <a:solidFill>
                  <a:schemeClr val="folHlink"/>
                </a:solidFill>
              </a:rPr>
              <a:t>a data segment</a:t>
            </a:r>
          </a:p>
          <a:p>
            <a:pPr lvl="2">
              <a:lnSpc>
                <a:spcPct val="80000"/>
              </a:lnSpc>
            </a:pPr>
            <a:r>
              <a:rPr lang="en-US" sz="1200" dirty="0"/>
              <a:t>initialized global/static variables (data)</a:t>
            </a:r>
          </a:p>
          <a:p>
            <a:pPr lvl="2">
              <a:lnSpc>
                <a:spcPct val="80000"/>
              </a:lnSpc>
            </a:pPr>
            <a:r>
              <a:rPr lang="en-US" sz="1200" dirty="0"/>
              <a:t>uninitialized global/static variables (BSS)</a:t>
            </a:r>
          </a:p>
          <a:p>
            <a:pPr lvl="2">
              <a:lnSpc>
                <a:spcPct val="80000"/>
              </a:lnSpc>
            </a:pPr>
            <a:r>
              <a:rPr lang="en-US" sz="1200" dirty="0"/>
              <a:t>heap </a:t>
            </a:r>
          </a:p>
          <a:p>
            <a:pPr lvl="3">
              <a:lnSpc>
                <a:spcPct val="80000"/>
              </a:lnSpc>
            </a:pPr>
            <a:r>
              <a:rPr lang="en-US" sz="1200" dirty="0"/>
              <a:t>dynamic memory, e.g., allocated using </a:t>
            </a:r>
            <a:r>
              <a:rPr lang="en-US" sz="1200" dirty="0" err="1">
                <a:latin typeface="Courier New" pitchFamily="49" charset="0"/>
              </a:rPr>
              <a:t>malloc</a:t>
            </a:r>
            <a:endParaRPr lang="en-US" sz="1200" dirty="0"/>
          </a:p>
          <a:p>
            <a:pPr lvl="3">
              <a:lnSpc>
                <a:spcPct val="80000"/>
              </a:lnSpc>
            </a:pPr>
            <a:r>
              <a:rPr lang="en-US" sz="1200" dirty="0"/>
              <a:t>grows against </a:t>
            </a:r>
            <a:r>
              <a:rPr lang="en-US" sz="1200" b="1" dirty="0"/>
              <a:t>higher</a:t>
            </a:r>
            <a:r>
              <a:rPr lang="en-US" sz="1200" dirty="0"/>
              <a:t> addresses</a:t>
            </a:r>
            <a:br>
              <a:rPr lang="en-US" sz="1200" dirty="0"/>
            </a:br>
            <a:endParaRPr lang="en-US" sz="800" dirty="0"/>
          </a:p>
          <a:p>
            <a:pPr lvl="1">
              <a:lnSpc>
                <a:spcPct val="80000"/>
              </a:lnSpc>
            </a:pPr>
            <a:r>
              <a:rPr lang="en-US" sz="1800" dirty="0">
                <a:solidFill>
                  <a:schemeClr val="folHlink"/>
                </a:solidFill>
              </a:rPr>
              <a:t>a stack segment</a:t>
            </a:r>
          </a:p>
          <a:p>
            <a:pPr lvl="2">
              <a:lnSpc>
                <a:spcPct val="80000"/>
              </a:lnSpc>
            </a:pPr>
            <a:r>
              <a:rPr lang="en-US" sz="1200" dirty="0"/>
              <a:t>stores parameters/variables in a function</a:t>
            </a:r>
          </a:p>
          <a:p>
            <a:pPr lvl="2">
              <a:lnSpc>
                <a:spcPct val="80000"/>
              </a:lnSpc>
            </a:pPr>
            <a:r>
              <a:rPr lang="en-US" sz="1200" dirty="0"/>
              <a:t>stores register states (e.g., calling function’s  EIP)</a:t>
            </a:r>
          </a:p>
          <a:p>
            <a:pPr lvl="2">
              <a:lnSpc>
                <a:spcPct val="80000"/>
              </a:lnSpc>
            </a:pPr>
            <a:r>
              <a:rPr lang="en-US" sz="1200" dirty="0"/>
              <a:t>grows against </a:t>
            </a:r>
            <a:r>
              <a:rPr lang="en-US" sz="1200" b="1" dirty="0"/>
              <a:t>lower</a:t>
            </a:r>
            <a:r>
              <a:rPr lang="en-US" sz="1200" dirty="0"/>
              <a:t> addresses</a:t>
            </a:r>
            <a:br>
              <a:rPr lang="en-US" sz="1200" dirty="0"/>
            </a:br>
            <a:endParaRPr lang="en-US" sz="500" dirty="0"/>
          </a:p>
          <a:p>
            <a:pPr lvl="1">
              <a:lnSpc>
                <a:spcPct val="80000"/>
              </a:lnSpc>
            </a:pPr>
            <a:r>
              <a:rPr lang="en-US" sz="1800" dirty="0">
                <a:solidFill>
                  <a:srgbClr val="FF9933"/>
                </a:solidFill>
              </a:rPr>
              <a:t>system data segment (PCB)</a:t>
            </a:r>
          </a:p>
          <a:p>
            <a:pPr lvl="2">
              <a:lnSpc>
                <a:spcPct val="80000"/>
              </a:lnSpc>
            </a:pPr>
            <a:r>
              <a:rPr lang="en-US" sz="1200" dirty="0"/>
              <a:t>segment pointers</a:t>
            </a:r>
          </a:p>
          <a:p>
            <a:pPr lvl="2">
              <a:lnSpc>
                <a:spcPct val="80000"/>
              </a:lnSpc>
            </a:pPr>
            <a:r>
              <a:rPr lang="en-US" sz="1200" dirty="0" err="1"/>
              <a:t>pid</a:t>
            </a:r>
            <a:endParaRPr lang="en-US" sz="1200" dirty="0"/>
          </a:p>
          <a:p>
            <a:pPr lvl="2">
              <a:lnSpc>
                <a:spcPct val="80000"/>
              </a:lnSpc>
            </a:pPr>
            <a:r>
              <a:rPr lang="en-US" sz="1200" dirty="0"/>
              <a:t>program and stack pointers</a:t>
            </a:r>
          </a:p>
          <a:p>
            <a:pPr lvl="2">
              <a:lnSpc>
                <a:spcPct val="80000"/>
              </a:lnSpc>
            </a:pPr>
            <a:r>
              <a:rPr lang="en-US" sz="1200" dirty="0"/>
              <a:t>…</a:t>
            </a:r>
            <a:br>
              <a:rPr lang="en-US" sz="1200" dirty="0"/>
            </a:br>
            <a:endParaRPr lang="en-US" sz="500" dirty="0"/>
          </a:p>
          <a:p>
            <a:pPr lvl="1">
              <a:lnSpc>
                <a:spcPct val="80000"/>
              </a:lnSpc>
            </a:pPr>
            <a:r>
              <a:rPr lang="en-US" sz="1800" dirty="0"/>
              <a:t>possibly more </a:t>
            </a:r>
            <a:r>
              <a:rPr lang="en-US" sz="1800" dirty="0">
                <a:solidFill>
                  <a:srgbClr val="FF9933"/>
                </a:solidFill>
              </a:rPr>
              <a:t>stacks for threads</a:t>
            </a:r>
            <a:br>
              <a:rPr lang="en-US" sz="1800" dirty="0">
                <a:solidFill>
                  <a:srgbClr val="FF9933"/>
                </a:solidFill>
              </a:rPr>
            </a:br>
            <a:endParaRPr lang="en-US" sz="1200" dirty="0">
              <a:solidFill>
                <a:srgbClr val="FF9933"/>
              </a:solidFill>
            </a:endParaRPr>
          </a:p>
          <a:p>
            <a:pPr lvl="1">
              <a:lnSpc>
                <a:spcPct val="80000"/>
              </a:lnSpc>
            </a:pPr>
            <a:r>
              <a:rPr lang="en-US" sz="1800" dirty="0">
                <a:solidFill>
                  <a:srgbClr val="FF9933"/>
                </a:solidFill>
              </a:rPr>
              <a:t>command line arguments</a:t>
            </a:r>
            <a:r>
              <a:rPr lang="en-US" sz="1800" dirty="0"/>
              <a:t> and </a:t>
            </a:r>
            <a:br>
              <a:rPr lang="en-US" sz="1800" dirty="0"/>
            </a:br>
            <a:r>
              <a:rPr lang="en-US" sz="1800" dirty="0">
                <a:solidFill>
                  <a:srgbClr val="FF9933"/>
                </a:solidFill>
              </a:rPr>
              <a:t>environment variables</a:t>
            </a:r>
            <a:r>
              <a:rPr lang="en-US" sz="1800" dirty="0"/>
              <a:t> at highest addresses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6" presetClass="emph" presetSubtype="0" fill="hold" grpId="0" nodeType="afterEffect">
                                  <p:stCondLst>
                                    <p:cond delay="2000"/>
                                  </p:stCondLst>
                                  <p:childTnLst>
                                    <p:animScale>
                                      <p:cBhvr>
                                        <p:cTn id="6" dur="2000" fill="hold"/>
                                        <p:tgtEl>
                                          <p:spTgt spid="1174533"/>
                                        </p:tgtEl>
                                      </p:cBhvr>
                                      <p:by x="100000" y="330000"/>
                                    </p:animScale>
                                  </p:childTnLst>
                                </p:cTn>
                              </p:par>
                              <p:par>
                                <p:cTn id="7" presetID="1" presetClass="exit" presetSubtype="0" fill="hold" grpId="0" nodeType="withEffect">
                                  <p:stCondLst>
                                    <p:cond delay="0"/>
                                  </p:stCondLst>
                                  <p:childTnLst>
                                    <p:set>
                                      <p:cBhvr>
                                        <p:cTn id="8" dur="1" fill="hold">
                                          <p:stCondLst>
                                            <p:cond delay="0"/>
                                          </p:stCondLst>
                                        </p:cTn>
                                        <p:tgtEl>
                                          <p:spTgt spid="1174534"/>
                                        </p:tgtEl>
                                        <p:attrNameLst>
                                          <p:attrName>style.visibility</p:attrName>
                                        </p:attrNameLst>
                                      </p:cBhvr>
                                      <p:to>
                                        <p:strVal val="hidden"/>
                                      </p:to>
                                    </p:set>
                                  </p:childTnLst>
                                </p:cTn>
                              </p:par>
                              <p:par>
                                <p:cTn id="9" presetID="0" presetClass="path" presetSubtype="0" accel="50000" decel="50000" fill="hold" grpId="1" nodeType="withEffect">
                                  <p:stCondLst>
                                    <p:cond delay="0"/>
                                  </p:stCondLst>
                                  <p:childTnLst>
                                    <p:animMotion origin="layout" path="M -2.77778E-6 2.22222E-6 L 0.00018 0.09444 " pathEditMode="relative" rAng="0" ptsTypes="AA">
                                      <p:cBhvr>
                                        <p:cTn id="10" dur="2000" fill="hold"/>
                                        <p:tgtEl>
                                          <p:spTgt spid="1174533"/>
                                        </p:tgtEl>
                                        <p:attrNameLst>
                                          <p:attrName>ppt_x</p:attrName>
                                          <p:attrName>ppt_y</p:attrName>
                                        </p:attrNameLst>
                                      </p:cBhvr>
                                      <p:rCtr x="0" y="4722"/>
                                    </p:animMotion>
                                  </p:childTnLst>
                                </p:cTn>
                              </p:par>
                            </p:childTnLst>
                          </p:cTn>
                        </p:par>
                        <p:par>
                          <p:cTn id="11" fill="hold" nodeType="afterGroup">
                            <p:stCondLst>
                              <p:cond delay="4000"/>
                            </p:stCondLst>
                            <p:childTnLst>
                              <p:par>
                                <p:cTn id="12" presetID="1" presetClass="exit" presetSubtype="0" fill="hold" grpId="2" nodeType="afterEffect">
                                  <p:stCondLst>
                                    <p:cond delay="0"/>
                                  </p:stCondLst>
                                  <p:childTnLst>
                                    <p:set>
                                      <p:cBhvr>
                                        <p:cTn id="13" dur="1" fill="hold">
                                          <p:stCondLst>
                                            <p:cond delay="0"/>
                                          </p:stCondLst>
                                        </p:cTn>
                                        <p:tgtEl>
                                          <p:spTgt spid="1174533"/>
                                        </p:tgtEl>
                                        <p:attrNameLst>
                                          <p:attrName>style.visibility</p:attrName>
                                        </p:attrNameLst>
                                      </p:cBhvr>
                                      <p:to>
                                        <p:strVal val="hidden"/>
                                      </p:to>
                                    </p:set>
                                  </p:childTnLst>
                                </p:cTn>
                              </p:par>
                              <p:par>
                                <p:cTn id="14" presetID="1" presetClass="entr" presetSubtype="0" fill="hold" grpId="0" nodeType="withEffect">
                                  <p:stCondLst>
                                    <p:cond delay="0"/>
                                  </p:stCondLst>
                                  <p:childTnLst>
                                    <p:set>
                                      <p:cBhvr>
                                        <p:cTn id="15" dur="1" fill="hold">
                                          <p:stCondLst>
                                            <p:cond delay="0"/>
                                          </p:stCondLst>
                                        </p:cTn>
                                        <p:tgtEl>
                                          <p:spTgt spid="1174535"/>
                                        </p:tgtEl>
                                        <p:attrNameLst>
                                          <p:attrName>style.visibility</p:attrName>
                                        </p:attrNameLst>
                                      </p:cBhvr>
                                      <p:to>
                                        <p:strVal val="visible"/>
                                      </p:to>
                                    </p:set>
                                  </p:childTnLst>
                                </p:cTn>
                              </p:par>
                              <p:par>
                                <p:cTn id="16" presetID="9" presetClass="entr" presetSubtype="0" fill="hold" grpId="0" nodeType="withEffect">
                                  <p:stCondLst>
                                    <p:cond delay="0"/>
                                  </p:stCondLst>
                                  <p:childTnLst>
                                    <p:set>
                                      <p:cBhvr>
                                        <p:cTn id="17" dur="1" fill="hold">
                                          <p:stCondLst>
                                            <p:cond delay="0"/>
                                          </p:stCondLst>
                                        </p:cTn>
                                        <p:tgtEl>
                                          <p:spTgt spid="1174536"/>
                                        </p:tgtEl>
                                        <p:attrNameLst>
                                          <p:attrName>style.visibility</p:attrName>
                                        </p:attrNameLst>
                                      </p:cBhvr>
                                      <p:to>
                                        <p:strVal val="visible"/>
                                      </p:to>
                                    </p:set>
                                    <p:animEffect transition="in" filter="dissolve">
                                      <p:cBhvr>
                                        <p:cTn id="18" dur="500"/>
                                        <p:tgtEl>
                                          <p:spTgt spid="1174536"/>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174537"/>
                                        </p:tgtEl>
                                        <p:attrNameLst>
                                          <p:attrName>style.visibility</p:attrName>
                                        </p:attrNameLst>
                                      </p:cBhvr>
                                      <p:to>
                                        <p:strVal val="visible"/>
                                      </p:to>
                                    </p:set>
                                    <p:animEffect transition="in" filter="dissolve">
                                      <p:cBhvr>
                                        <p:cTn id="21" dur="500"/>
                                        <p:tgtEl>
                                          <p:spTgt spid="1174537"/>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0"/>
                                          </p:stCondLst>
                                        </p:cTn>
                                        <p:tgtEl>
                                          <p:spTgt spid="1174532">
                                            <p:txEl>
                                              <p:pRg st="0" end="0"/>
                                            </p:txEl>
                                          </p:spTgt>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1" presetClass="entr" presetSubtype="0" fill="hold" nodeType="clickEffect">
                                  <p:stCondLst>
                                    <p:cond delay="0"/>
                                  </p:stCondLst>
                                  <p:childTnLst>
                                    <p:set>
                                      <p:cBhvr>
                                        <p:cTn id="29" dur="1" fill="hold">
                                          <p:stCondLst>
                                            <p:cond delay="0"/>
                                          </p:stCondLst>
                                        </p:cTn>
                                        <p:tgtEl>
                                          <p:spTgt spid="1174532">
                                            <p:txEl>
                                              <p:pRg st="1" end="1"/>
                                            </p:txEl>
                                          </p:spTgt>
                                        </p:tgtEl>
                                        <p:attrNameLst>
                                          <p:attrName>style.visibility</p:attrName>
                                        </p:attrNameLst>
                                      </p:cBhvr>
                                      <p:to>
                                        <p:strVal val="visible"/>
                                      </p:to>
                                    </p:set>
                                  </p:childTnLst>
                                </p:cTn>
                              </p:par>
                              <p:par>
                                <p:cTn id="30" presetID="1" presetClass="entr" presetSubtype="0" fill="hold" nodeType="withEffect">
                                  <p:stCondLst>
                                    <p:cond delay="0"/>
                                  </p:stCondLst>
                                  <p:childTnLst>
                                    <p:set>
                                      <p:cBhvr>
                                        <p:cTn id="31" dur="1" fill="hold">
                                          <p:stCondLst>
                                            <p:cond delay="0"/>
                                          </p:stCondLst>
                                        </p:cTn>
                                        <p:tgtEl>
                                          <p:spTgt spid="1174532">
                                            <p:txEl>
                                              <p:pRg st="2" end="2"/>
                                            </p:txEl>
                                          </p:spTgt>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174532">
                                            <p:txEl>
                                              <p:pRg st="3" end="3"/>
                                            </p:txEl>
                                          </p:spTgt>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174532">
                                            <p:txEl>
                                              <p:pRg st="4" end="4"/>
                                            </p:txEl>
                                          </p:spTgt>
                                        </p:tgtEl>
                                        <p:attrNameLst>
                                          <p:attrName>style.visibility</p:attrName>
                                        </p:attrNameLst>
                                      </p:cBhvr>
                                      <p:to>
                                        <p:strVal val="visible"/>
                                      </p:to>
                                    </p:set>
                                  </p:childTnLst>
                                </p:cTn>
                              </p:par>
                            </p:childTnLst>
                          </p:cTn>
                        </p:par>
                        <p:par>
                          <p:cTn id="36" fill="hold" nodeType="afterGroup">
                            <p:stCondLst>
                              <p:cond delay="0"/>
                            </p:stCondLst>
                            <p:childTnLst>
                              <p:par>
                                <p:cTn id="37" presetID="22" presetClass="entr" presetSubtype="1" fill="hold" nodeType="afterEffect">
                                  <p:stCondLst>
                                    <p:cond delay="0"/>
                                  </p:stCondLst>
                                  <p:childTnLst>
                                    <p:set>
                                      <p:cBhvr>
                                        <p:cTn id="38" dur="1" fill="hold">
                                          <p:stCondLst>
                                            <p:cond delay="0"/>
                                          </p:stCondLst>
                                        </p:cTn>
                                        <p:tgtEl>
                                          <p:spTgt spid="1174595"/>
                                        </p:tgtEl>
                                        <p:attrNameLst>
                                          <p:attrName>style.visibility</p:attrName>
                                        </p:attrNameLst>
                                      </p:cBhvr>
                                      <p:to>
                                        <p:strVal val="visible"/>
                                      </p:to>
                                    </p:set>
                                    <p:animEffect transition="in" filter="wipe(up)">
                                      <p:cBhvr>
                                        <p:cTn id="39" dur="1000"/>
                                        <p:tgtEl>
                                          <p:spTgt spid="1174595"/>
                                        </p:tgtEl>
                                      </p:cBhvr>
                                    </p:animEffect>
                                  </p:childTnLst>
                                </p:cTn>
                              </p:par>
                            </p:childTnLst>
                          </p:cTn>
                        </p:par>
                        <p:par>
                          <p:cTn id="40" fill="hold" nodeType="afterGroup">
                            <p:stCondLst>
                              <p:cond delay="1000"/>
                            </p:stCondLst>
                            <p:childTnLst>
                              <p:par>
                                <p:cTn id="41" presetID="22" presetClass="entr" presetSubtype="2" fill="hold" grpId="0" nodeType="afterEffect">
                                  <p:stCondLst>
                                    <p:cond delay="0"/>
                                  </p:stCondLst>
                                  <p:childTnLst>
                                    <p:set>
                                      <p:cBhvr>
                                        <p:cTn id="42" dur="1" fill="hold">
                                          <p:stCondLst>
                                            <p:cond delay="0"/>
                                          </p:stCondLst>
                                        </p:cTn>
                                        <p:tgtEl>
                                          <p:spTgt spid="1174530"/>
                                        </p:tgtEl>
                                        <p:attrNameLst>
                                          <p:attrName>style.visibility</p:attrName>
                                        </p:attrNameLst>
                                      </p:cBhvr>
                                      <p:to>
                                        <p:strVal val="visible"/>
                                      </p:to>
                                    </p:set>
                                    <p:animEffect transition="in" filter="wipe(right)">
                                      <p:cBhvr>
                                        <p:cTn id="43" dur="500"/>
                                        <p:tgtEl>
                                          <p:spTgt spid="1174530"/>
                                        </p:tgtEl>
                                      </p:cBhvr>
                                    </p:animEffect>
                                  </p:childTnLst>
                                </p:cTn>
                              </p:par>
                            </p:childTnLst>
                          </p:cTn>
                        </p:par>
                        <p:par>
                          <p:cTn id="44" fill="hold" nodeType="afterGroup">
                            <p:stCondLst>
                              <p:cond delay="1500"/>
                            </p:stCondLst>
                            <p:childTnLst>
                              <p:par>
                                <p:cTn id="45" presetID="1" presetClass="entr" presetSubtype="0" fill="hold" nodeType="afterEffect">
                                  <p:stCondLst>
                                    <p:cond delay="0"/>
                                  </p:stCondLst>
                                  <p:childTnLst>
                                    <p:set>
                                      <p:cBhvr>
                                        <p:cTn id="46" dur="1" fill="hold">
                                          <p:stCondLst>
                                            <p:cond delay="0"/>
                                          </p:stCondLst>
                                        </p:cTn>
                                        <p:tgtEl>
                                          <p:spTgt spid="1174538"/>
                                        </p:tgtEl>
                                        <p:attrNameLst>
                                          <p:attrName>style.visibility</p:attrName>
                                        </p:attrNameLst>
                                      </p:cBhvr>
                                      <p:to>
                                        <p:strVal val="visible"/>
                                      </p:to>
                                    </p:set>
                                  </p:childTnLst>
                                </p:cTn>
                              </p:par>
                            </p:childTnLst>
                          </p:cTn>
                        </p:par>
                        <p:par>
                          <p:cTn id="47" fill="hold" nodeType="afterGroup">
                            <p:stCondLst>
                              <p:cond delay="1500"/>
                            </p:stCondLst>
                            <p:childTnLst>
                              <p:par>
                                <p:cTn id="48" presetID="1" presetClass="entr" presetSubtype="0" fill="hold" grpId="0" nodeType="afterEffect">
                                  <p:stCondLst>
                                    <p:cond delay="0"/>
                                  </p:stCondLst>
                                  <p:childTnLst>
                                    <p:set>
                                      <p:cBhvr>
                                        <p:cTn id="49" dur="1" fill="hold">
                                          <p:stCondLst>
                                            <p:cond delay="0"/>
                                          </p:stCondLst>
                                        </p:cTn>
                                        <p:tgtEl>
                                          <p:spTgt spid="1174594"/>
                                        </p:tgtEl>
                                        <p:attrNameLst>
                                          <p:attrName>style.visibility</p:attrName>
                                        </p:attrNameLst>
                                      </p:cBhvr>
                                      <p:to>
                                        <p:strVal val="visible"/>
                                      </p:to>
                                    </p:set>
                                  </p:childTnLst>
                                </p:cTn>
                              </p:par>
                            </p:childTnLst>
                          </p:cTn>
                        </p:par>
                      </p:childTnLst>
                    </p:cTn>
                  </p:par>
                  <p:par>
                    <p:cTn id="50" fill="hold" nodeType="clickPar">
                      <p:stCondLst>
                        <p:cond delay="indefinite"/>
                      </p:stCondLst>
                      <p:childTnLst>
                        <p:par>
                          <p:cTn id="51" fill="hold" nodeType="withGroup">
                            <p:stCondLst>
                              <p:cond delay="0"/>
                            </p:stCondLst>
                            <p:childTnLst>
                              <p:par>
                                <p:cTn id="52" presetID="9" presetClass="entr" presetSubtype="0" fill="hold" grpId="0" nodeType="clickEffect">
                                  <p:stCondLst>
                                    <p:cond delay="0"/>
                                  </p:stCondLst>
                                  <p:childTnLst>
                                    <p:set>
                                      <p:cBhvr>
                                        <p:cTn id="53" dur="1" fill="hold">
                                          <p:stCondLst>
                                            <p:cond delay="0"/>
                                          </p:stCondLst>
                                        </p:cTn>
                                        <p:tgtEl>
                                          <p:spTgt spid="1174601"/>
                                        </p:tgtEl>
                                        <p:attrNameLst>
                                          <p:attrName>style.visibility</p:attrName>
                                        </p:attrNameLst>
                                      </p:cBhvr>
                                      <p:to>
                                        <p:strVal val="visible"/>
                                      </p:to>
                                    </p:set>
                                    <p:animEffect transition="in" filter="dissolve">
                                      <p:cBhvr>
                                        <p:cTn id="54" dur="500"/>
                                        <p:tgtEl>
                                          <p:spTgt spid="1174601"/>
                                        </p:tgtEl>
                                      </p:cBhvr>
                                    </p:animEffect>
                                  </p:childTnLst>
                                </p:cTn>
                              </p:par>
                              <p:par>
                                <p:cTn id="55" presetID="9" presetClass="exit" presetSubtype="0" fill="hold" nodeType="withEffect">
                                  <p:stCondLst>
                                    <p:cond delay="0"/>
                                  </p:stCondLst>
                                  <p:childTnLst>
                                    <p:animEffect transition="out" filter="dissolve">
                                      <p:cBhvr>
                                        <p:cTn id="56" dur="500"/>
                                        <p:tgtEl>
                                          <p:spTgt spid="1174538"/>
                                        </p:tgtEl>
                                      </p:cBhvr>
                                    </p:animEffect>
                                    <p:set>
                                      <p:cBhvr>
                                        <p:cTn id="57" dur="1" fill="hold">
                                          <p:stCondLst>
                                            <p:cond delay="499"/>
                                          </p:stCondLst>
                                        </p:cTn>
                                        <p:tgtEl>
                                          <p:spTgt spid="1174538"/>
                                        </p:tgtEl>
                                        <p:attrNameLst>
                                          <p:attrName>style.visibility</p:attrName>
                                        </p:attrNameLst>
                                      </p:cBhvr>
                                      <p:to>
                                        <p:strVal val="hidden"/>
                                      </p:to>
                                    </p:set>
                                  </p:childTnLst>
                                </p:cTn>
                              </p:par>
                              <p:par>
                                <p:cTn id="58" presetID="9" presetClass="exit" presetSubtype="0" fill="hold" grpId="1" nodeType="withEffect">
                                  <p:stCondLst>
                                    <p:cond delay="0"/>
                                  </p:stCondLst>
                                  <p:childTnLst>
                                    <p:animEffect transition="out" filter="dissolve">
                                      <p:cBhvr>
                                        <p:cTn id="59" dur="500"/>
                                        <p:tgtEl>
                                          <p:spTgt spid="1174594"/>
                                        </p:tgtEl>
                                      </p:cBhvr>
                                    </p:animEffect>
                                    <p:set>
                                      <p:cBhvr>
                                        <p:cTn id="60" dur="1" fill="hold">
                                          <p:stCondLst>
                                            <p:cond delay="499"/>
                                          </p:stCondLst>
                                        </p:cTn>
                                        <p:tgtEl>
                                          <p:spTgt spid="1174594"/>
                                        </p:tgtEl>
                                        <p:attrNameLst>
                                          <p:attrName>style.visibility</p:attrName>
                                        </p:attrNameLst>
                                      </p:cBhvr>
                                      <p:to>
                                        <p:strVal val="hidden"/>
                                      </p:to>
                                    </p:set>
                                  </p:childTnLst>
                                </p:cTn>
                              </p:par>
                              <p:par>
                                <p:cTn id="61" presetID="9" presetClass="exit" presetSubtype="0" fill="hold" grpId="1" nodeType="withEffect">
                                  <p:stCondLst>
                                    <p:cond delay="0"/>
                                  </p:stCondLst>
                                  <p:childTnLst>
                                    <p:animEffect transition="out" filter="dissolve">
                                      <p:cBhvr>
                                        <p:cTn id="62" dur="500"/>
                                        <p:tgtEl>
                                          <p:spTgt spid="1174530"/>
                                        </p:tgtEl>
                                      </p:cBhvr>
                                    </p:animEffect>
                                    <p:set>
                                      <p:cBhvr>
                                        <p:cTn id="63" dur="1" fill="hold">
                                          <p:stCondLst>
                                            <p:cond delay="499"/>
                                          </p:stCondLst>
                                        </p:cTn>
                                        <p:tgtEl>
                                          <p:spTgt spid="1174530"/>
                                        </p:tgtEl>
                                        <p:attrNameLst>
                                          <p:attrName>style.visibility</p:attrName>
                                        </p:attrNameLst>
                                      </p:cBhvr>
                                      <p:to>
                                        <p:strVal val="hidden"/>
                                      </p:to>
                                    </p:set>
                                  </p:childTnLst>
                                </p:cTn>
                              </p:par>
                              <p:par>
                                <p:cTn id="64" presetID="1" presetClass="entr" presetSubtype="0" fill="hold" nodeType="withEffect">
                                  <p:stCondLst>
                                    <p:cond delay="0"/>
                                  </p:stCondLst>
                                  <p:childTnLst>
                                    <p:set>
                                      <p:cBhvr>
                                        <p:cTn id="65" dur="1" fill="hold">
                                          <p:stCondLst>
                                            <p:cond delay="0"/>
                                          </p:stCondLst>
                                        </p:cTn>
                                        <p:tgtEl>
                                          <p:spTgt spid="1174532">
                                            <p:txEl>
                                              <p:pRg st="5" end="5"/>
                                            </p:txEl>
                                          </p:spTgt>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1174602"/>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1174609"/>
                                        </p:tgtEl>
                                        <p:attrNameLst>
                                          <p:attrName>style.visibility</p:attrName>
                                        </p:attrNameLst>
                                      </p:cBhvr>
                                      <p:to>
                                        <p:strVal val="visible"/>
                                      </p:to>
                                    </p:set>
                                  </p:childTnLst>
                                </p:cTn>
                              </p:par>
                              <p:par>
                                <p:cTn id="70" presetID="1" presetClass="exit" presetSubtype="0" fill="hold" grpId="1" nodeType="withEffect">
                                  <p:stCondLst>
                                    <p:cond delay="0"/>
                                  </p:stCondLst>
                                  <p:childTnLst>
                                    <p:set>
                                      <p:cBhvr>
                                        <p:cTn id="71" dur="1" fill="hold">
                                          <p:stCondLst>
                                            <p:cond delay="0"/>
                                          </p:stCondLst>
                                        </p:cTn>
                                        <p:tgtEl>
                                          <p:spTgt spid="1174602"/>
                                        </p:tgtEl>
                                        <p:attrNameLst>
                                          <p:attrName>style.visibility</p:attrName>
                                        </p:attrNameLst>
                                      </p:cBhvr>
                                      <p:to>
                                        <p:strVal val="hidden"/>
                                      </p:to>
                                    </p:set>
                                  </p:childTnLst>
                                </p:cTn>
                              </p:par>
                              <p:par>
                                <p:cTn id="72" presetID="9" presetClass="entr" presetSubtype="0" fill="hold" nodeType="withEffect">
                                  <p:stCondLst>
                                    <p:cond delay="0"/>
                                  </p:stCondLst>
                                  <p:childTnLst>
                                    <p:set>
                                      <p:cBhvr>
                                        <p:cTn id="73" dur="1" fill="hold">
                                          <p:stCondLst>
                                            <p:cond delay="0"/>
                                          </p:stCondLst>
                                        </p:cTn>
                                        <p:tgtEl>
                                          <p:spTgt spid="1174603"/>
                                        </p:tgtEl>
                                        <p:attrNameLst>
                                          <p:attrName>style.visibility</p:attrName>
                                        </p:attrNameLst>
                                      </p:cBhvr>
                                      <p:to>
                                        <p:strVal val="visible"/>
                                      </p:to>
                                    </p:set>
                                    <p:animEffect transition="in" filter="dissolve">
                                      <p:cBhvr>
                                        <p:cTn id="74" dur="1000"/>
                                        <p:tgtEl>
                                          <p:spTgt spid="1174603"/>
                                        </p:tgtEl>
                                      </p:cBhvr>
                                    </p:animEffect>
                                  </p:childTnLst>
                                </p:cTn>
                              </p:par>
                            </p:childTnLst>
                          </p:cTn>
                        </p:par>
                        <p:par>
                          <p:cTn id="75" fill="hold" nodeType="afterGroup">
                            <p:stCondLst>
                              <p:cond delay="1000"/>
                            </p:stCondLst>
                            <p:childTnLst>
                              <p:par>
                                <p:cTn id="76" presetID="1" presetClass="entr" presetSubtype="0" fill="hold" nodeType="afterEffect">
                                  <p:stCondLst>
                                    <p:cond delay="0"/>
                                  </p:stCondLst>
                                  <p:childTnLst>
                                    <p:set>
                                      <p:cBhvr>
                                        <p:cTn id="77" dur="1" fill="hold">
                                          <p:stCondLst>
                                            <p:cond delay="0"/>
                                          </p:stCondLst>
                                        </p:cTn>
                                        <p:tgtEl>
                                          <p:spTgt spid="1174532">
                                            <p:txEl>
                                              <p:pRg st="6" end="6"/>
                                            </p:txEl>
                                          </p:spTgt>
                                        </p:tgtEl>
                                        <p:attrNameLst>
                                          <p:attrName>style.visibility</p:attrName>
                                        </p:attrNameLst>
                                      </p:cBhvr>
                                      <p:to>
                                        <p:strVal val="visible"/>
                                      </p:to>
                                    </p:set>
                                  </p:childTnLst>
                                </p:cTn>
                              </p:par>
                            </p:childTnLst>
                          </p:cTn>
                        </p:par>
                        <p:par>
                          <p:cTn id="78" fill="hold">
                            <p:stCondLst>
                              <p:cond delay="1000"/>
                            </p:stCondLst>
                            <p:childTnLst>
                              <p:par>
                                <p:cTn id="79" presetID="1" presetClass="entr" presetSubtype="0" fill="hold" nodeType="afterEffect">
                                  <p:stCondLst>
                                    <p:cond delay="0"/>
                                  </p:stCondLst>
                                  <p:childTnLst>
                                    <p:set>
                                      <p:cBhvr>
                                        <p:cTn id="80" dur="1" fill="hold">
                                          <p:stCondLst>
                                            <p:cond delay="0"/>
                                          </p:stCondLst>
                                        </p:cTn>
                                        <p:tgtEl>
                                          <p:spTgt spid="1174532">
                                            <p:txEl>
                                              <p:pRg st="7" end="7"/>
                                            </p:txEl>
                                          </p:spTgt>
                                        </p:tgtEl>
                                        <p:attrNameLst>
                                          <p:attrName>style.visibility</p:attrName>
                                        </p:attrNameLst>
                                      </p:cBhvr>
                                      <p:to>
                                        <p:strVal val="visible"/>
                                      </p:to>
                                    </p:set>
                                  </p:childTnLst>
                                </p:cTn>
                              </p:par>
                              <p:par>
                                <p:cTn id="81" presetID="9" presetClass="entr" presetSubtype="0" fill="hold" nodeType="withEffect">
                                  <p:stCondLst>
                                    <p:cond delay="0"/>
                                  </p:stCondLst>
                                  <p:childTnLst>
                                    <p:set>
                                      <p:cBhvr>
                                        <p:cTn id="82" dur="1" fill="hold">
                                          <p:stCondLst>
                                            <p:cond delay="0"/>
                                          </p:stCondLst>
                                        </p:cTn>
                                        <p:tgtEl>
                                          <p:spTgt spid="1174606"/>
                                        </p:tgtEl>
                                        <p:attrNameLst>
                                          <p:attrName>style.visibility</p:attrName>
                                        </p:attrNameLst>
                                      </p:cBhvr>
                                      <p:to>
                                        <p:strVal val="visible"/>
                                      </p:to>
                                    </p:set>
                                    <p:animEffect transition="in" filter="dissolve">
                                      <p:cBhvr>
                                        <p:cTn id="83" dur="1000"/>
                                        <p:tgtEl>
                                          <p:spTgt spid="1174606"/>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1" presetClass="entr" presetSubtype="0" fill="hold" nodeType="clickEffect">
                                  <p:stCondLst>
                                    <p:cond delay="0"/>
                                  </p:stCondLst>
                                  <p:childTnLst>
                                    <p:set>
                                      <p:cBhvr>
                                        <p:cTn id="87" dur="1" fill="hold">
                                          <p:stCondLst>
                                            <p:cond delay="0"/>
                                          </p:stCondLst>
                                        </p:cTn>
                                        <p:tgtEl>
                                          <p:spTgt spid="1174532">
                                            <p:txEl>
                                              <p:pRg st="8" end="8"/>
                                            </p:txEl>
                                          </p:spTgt>
                                        </p:tgtEl>
                                        <p:attrNameLst>
                                          <p:attrName>style.visibility</p:attrName>
                                        </p:attrNameLst>
                                      </p:cBhvr>
                                      <p:to>
                                        <p:strVal val="visible"/>
                                      </p:to>
                                    </p:set>
                                  </p:childTnLst>
                                </p:cTn>
                              </p:par>
                              <p:par>
                                <p:cTn id="88" presetID="9" presetClass="entr" presetSubtype="0" fill="hold" nodeType="withEffect">
                                  <p:stCondLst>
                                    <p:cond delay="0"/>
                                  </p:stCondLst>
                                  <p:childTnLst>
                                    <p:set>
                                      <p:cBhvr>
                                        <p:cTn id="89" dur="1" fill="hold">
                                          <p:stCondLst>
                                            <p:cond delay="0"/>
                                          </p:stCondLst>
                                        </p:cTn>
                                        <p:tgtEl>
                                          <p:spTgt spid="1174610"/>
                                        </p:tgtEl>
                                        <p:attrNameLst>
                                          <p:attrName>style.visibility</p:attrName>
                                        </p:attrNameLst>
                                      </p:cBhvr>
                                      <p:to>
                                        <p:strVal val="visible"/>
                                      </p:to>
                                    </p:set>
                                    <p:animEffect transition="in" filter="dissolve">
                                      <p:cBhvr>
                                        <p:cTn id="90" dur="1000"/>
                                        <p:tgtEl>
                                          <p:spTgt spid="1174610"/>
                                        </p:tgtEl>
                                      </p:cBhvr>
                                    </p:animEffect>
                                  </p:childTnLst>
                                </p:cTn>
                              </p:par>
                              <p:par>
                                <p:cTn id="91" presetID="1" presetClass="entr" presetSubtype="0" fill="hold" nodeType="withEffect">
                                  <p:stCondLst>
                                    <p:cond delay="0"/>
                                  </p:stCondLst>
                                  <p:childTnLst>
                                    <p:set>
                                      <p:cBhvr>
                                        <p:cTn id="92" dur="1" fill="hold">
                                          <p:stCondLst>
                                            <p:cond delay="0"/>
                                          </p:stCondLst>
                                        </p:cTn>
                                        <p:tgtEl>
                                          <p:spTgt spid="1174532">
                                            <p:txEl>
                                              <p:pRg st="9" end="9"/>
                                            </p:txEl>
                                          </p:spTgt>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1174532">
                                            <p:txEl>
                                              <p:pRg st="10" end="10"/>
                                            </p:txEl>
                                          </p:spTgt>
                                        </p:tgtEl>
                                        <p:attrNameLst>
                                          <p:attrName>style.visibility</p:attrName>
                                        </p:attrNameLst>
                                      </p:cBhvr>
                                      <p:to>
                                        <p:strVal val="visible"/>
                                      </p:to>
                                    </p:set>
                                  </p:childTnLst>
                                </p:cTn>
                              </p:par>
                            </p:childTnLst>
                          </p:cTn>
                        </p:par>
                        <p:par>
                          <p:cTn id="95" fill="hold" nodeType="afterGroup">
                            <p:stCondLst>
                              <p:cond delay="1000"/>
                            </p:stCondLst>
                            <p:childTnLst>
                              <p:par>
                                <p:cTn id="96" presetID="22" presetClass="entr" presetSubtype="1" fill="hold" grpId="0" nodeType="afterEffect">
                                  <p:stCondLst>
                                    <p:cond delay="0"/>
                                  </p:stCondLst>
                                  <p:childTnLst>
                                    <p:set>
                                      <p:cBhvr>
                                        <p:cTn id="97" dur="1" fill="hold">
                                          <p:stCondLst>
                                            <p:cond delay="0"/>
                                          </p:stCondLst>
                                        </p:cTn>
                                        <p:tgtEl>
                                          <p:spTgt spid="1174616"/>
                                        </p:tgtEl>
                                        <p:attrNameLst>
                                          <p:attrName>style.visibility</p:attrName>
                                        </p:attrNameLst>
                                      </p:cBhvr>
                                      <p:to>
                                        <p:strVal val="visible"/>
                                      </p:to>
                                    </p:set>
                                    <p:animEffect transition="in" filter="wipe(up)">
                                      <p:cBhvr>
                                        <p:cTn id="98" dur="500"/>
                                        <p:tgtEl>
                                          <p:spTgt spid="1174616"/>
                                        </p:tgtEl>
                                      </p:cBhvr>
                                    </p:animEffect>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ntr" presetSubtype="0" fill="hold" nodeType="clickEffect">
                                  <p:stCondLst>
                                    <p:cond delay="0"/>
                                  </p:stCondLst>
                                  <p:childTnLst>
                                    <p:set>
                                      <p:cBhvr>
                                        <p:cTn id="102" dur="1" fill="hold">
                                          <p:stCondLst>
                                            <p:cond delay="0"/>
                                          </p:stCondLst>
                                        </p:cTn>
                                        <p:tgtEl>
                                          <p:spTgt spid="1174532">
                                            <p:txEl>
                                              <p:pRg st="11" end="11"/>
                                            </p:txEl>
                                          </p:spTgt>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1174532">
                                            <p:txEl>
                                              <p:pRg st="12" end="12"/>
                                            </p:txEl>
                                          </p:spTgt>
                                        </p:tgtEl>
                                        <p:attrNameLst>
                                          <p:attrName>style.visibility</p:attrName>
                                        </p:attrNameLst>
                                      </p:cBhvr>
                                      <p:to>
                                        <p:strVal val="visible"/>
                                      </p:to>
                                    </p:set>
                                  </p:childTnLst>
                                </p:cTn>
                              </p:par>
                              <p:par>
                                <p:cTn id="105" presetID="1" presetClass="entr" presetSubtype="0" fill="hold" nodeType="withEffect">
                                  <p:stCondLst>
                                    <p:cond delay="0"/>
                                  </p:stCondLst>
                                  <p:childTnLst>
                                    <p:set>
                                      <p:cBhvr>
                                        <p:cTn id="106" dur="1" fill="hold">
                                          <p:stCondLst>
                                            <p:cond delay="0"/>
                                          </p:stCondLst>
                                        </p:cTn>
                                        <p:tgtEl>
                                          <p:spTgt spid="1174532">
                                            <p:txEl>
                                              <p:pRg st="13" end="13"/>
                                            </p:txEl>
                                          </p:spTgt>
                                        </p:tgtEl>
                                        <p:attrNameLst>
                                          <p:attrName>style.visibility</p:attrName>
                                        </p:attrNameLst>
                                      </p:cBhvr>
                                      <p:to>
                                        <p:strVal val="visible"/>
                                      </p:to>
                                    </p:set>
                                  </p:childTnLst>
                                </p:cTn>
                              </p:par>
                              <p:par>
                                <p:cTn id="107" presetID="1" presetClass="entr" presetSubtype="0" fill="hold" nodeType="withEffect">
                                  <p:stCondLst>
                                    <p:cond delay="0"/>
                                  </p:stCondLst>
                                  <p:childTnLst>
                                    <p:set>
                                      <p:cBhvr>
                                        <p:cTn id="108" dur="1" fill="hold">
                                          <p:stCondLst>
                                            <p:cond delay="0"/>
                                          </p:stCondLst>
                                        </p:cTn>
                                        <p:tgtEl>
                                          <p:spTgt spid="1174532">
                                            <p:txEl>
                                              <p:pRg st="14" end="14"/>
                                            </p:txEl>
                                          </p:spTgt>
                                        </p:tgtEl>
                                        <p:attrNameLst>
                                          <p:attrName>style.visibility</p:attrName>
                                        </p:attrNameLst>
                                      </p:cBhvr>
                                      <p:to>
                                        <p:strVal val="visible"/>
                                      </p:to>
                                    </p:set>
                                  </p:childTnLst>
                                </p:cTn>
                              </p:par>
                              <p:par>
                                <p:cTn id="109" presetID="22" presetClass="entr" presetSubtype="4" fill="hold" nodeType="withEffect">
                                  <p:stCondLst>
                                    <p:cond delay="0"/>
                                  </p:stCondLst>
                                  <p:childTnLst>
                                    <p:set>
                                      <p:cBhvr>
                                        <p:cTn id="110" dur="1" fill="hold">
                                          <p:stCondLst>
                                            <p:cond delay="0"/>
                                          </p:stCondLst>
                                        </p:cTn>
                                        <p:tgtEl>
                                          <p:spTgt spid="1174613"/>
                                        </p:tgtEl>
                                        <p:attrNameLst>
                                          <p:attrName>style.visibility</p:attrName>
                                        </p:attrNameLst>
                                      </p:cBhvr>
                                      <p:to>
                                        <p:strVal val="visible"/>
                                      </p:to>
                                    </p:set>
                                    <p:animEffect transition="in" filter="wipe(down)">
                                      <p:cBhvr>
                                        <p:cTn id="111" dur="500"/>
                                        <p:tgtEl>
                                          <p:spTgt spid="1174613"/>
                                        </p:tgtEl>
                                      </p:cBhvr>
                                    </p:animEffect>
                                  </p:childTnLst>
                                </p:cTn>
                              </p:par>
                            </p:childTnLst>
                          </p:cTn>
                        </p:par>
                        <p:par>
                          <p:cTn id="112" fill="hold" nodeType="afterGroup">
                            <p:stCondLst>
                              <p:cond delay="500"/>
                            </p:stCondLst>
                            <p:childTnLst>
                              <p:par>
                                <p:cTn id="113" presetID="22" presetClass="entr" presetSubtype="4" fill="hold" grpId="0" nodeType="afterEffect">
                                  <p:stCondLst>
                                    <p:cond delay="0"/>
                                  </p:stCondLst>
                                  <p:childTnLst>
                                    <p:set>
                                      <p:cBhvr>
                                        <p:cTn id="114" dur="1" fill="hold">
                                          <p:stCondLst>
                                            <p:cond delay="0"/>
                                          </p:stCondLst>
                                        </p:cTn>
                                        <p:tgtEl>
                                          <p:spTgt spid="1174617"/>
                                        </p:tgtEl>
                                        <p:attrNameLst>
                                          <p:attrName>style.visibility</p:attrName>
                                        </p:attrNameLst>
                                      </p:cBhvr>
                                      <p:to>
                                        <p:strVal val="visible"/>
                                      </p:to>
                                    </p:set>
                                    <p:animEffect transition="in" filter="wipe(down)">
                                      <p:cBhvr>
                                        <p:cTn id="115" dur="500"/>
                                        <p:tgtEl>
                                          <p:spTgt spid="1174617"/>
                                        </p:tgtEl>
                                      </p:cBhvr>
                                    </p:animEffect>
                                  </p:childTnLst>
                                </p:cTn>
                              </p:par>
                            </p:childTnLst>
                          </p:cTn>
                        </p:par>
                        <p:par>
                          <p:cTn id="116" fill="hold" nodeType="afterGroup">
                            <p:stCondLst>
                              <p:cond delay="1000"/>
                            </p:stCondLst>
                            <p:childTnLst>
                              <p:par>
                                <p:cTn id="117" presetID="1" presetClass="entr" presetSubtype="0" fill="hold" grpId="0" nodeType="afterEffect">
                                  <p:stCondLst>
                                    <p:cond delay="0"/>
                                  </p:stCondLst>
                                  <p:childTnLst>
                                    <p:set>
                                      <p:cBhvr>
                                        <p:cTn id="118" dur="1" fill="hold">
                                          <p:stCondLst>
                                            <p:cond delay="0"/>
                                          </p:stCondLst>
                                        </p:cTn>
                                        <p:tgtEl>
                                          <p:spTgt spid="1174618"/>
                                        </p:tgtEl>
                                        <p:attrNameLst>
                                          <p:attrName>style.visibility</p:attrName>
                                        </p:attrNameLst>
                                      </p:cBhvr>
                                      <p:to>
                                        <p:strVal val="visible"/>
                                      </p:to>
                                    </p:se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1" presetClass="entr" presetSubtype="0" fill="hold" nodeType="clickEffect">
                                  <p:stCondLst>
                                    <p:cond delay="0"/>
                                  </p:stCondLst>
                                  <p:childTnLst>
                                    <p:set>
                                      <p:cBhvr>
                                        <p:cTn id="122" dur="1" fill="hold">
                                          <p:stCondLst>
                                            <p:cond delay="0"/>
                                          </p:stCondLst>
                                        </p:cTn>
                                        <p:tgtEl>
                                          <p:spTgt spid="1174532">
                                            <p:txEl>
                                              <p:pRg st="15" end="15"/>
                                            </p:txEl>
                                          </p:spTgt>
                                        </p:tgtEl>
                                        <p:attrNameLst>
                                          <p:attrName>style.visibility</p:attrName>
                                        </p:attrNameLst>
                                      </p:cBhvr>
                                      <p:to>
                                        <p:strVal val="visible"/>
                                      </p:to>
                                    </p:set>
                                  </p:childTnLst>
                                </p:cTn>
                              </p:par>
                              <p:par>
                                <p:cTn id="123" presetID="1" presetClass="entr" presetSubtype="0" fill="hold" nodeType="withEffect">
                                  <p:stCondLst>
                                    <p:cond delay="0"/>
                                  </p:stCondLst>
                                  <p:childTnLst>
                                    <p:set>
                                      <p:cBhvr>
                                        <p:cTn id="124" dur="1" fill="hold">
                                          <p:stCondLst>
                                            <p:cond delay="0"/>
                                          </p:stCondLst>
                                        </p:cTn>
                                        <p:tgtEl>
                                          <p:spTgt spid="1174532">
                                            <p:txEl>
                                              <p:pRg st="16" end="16"/>
                                            </p:txEl>
                                          </p:spTgt>
                                        </p:tgtEl>
                                        <p:attrNameLst>
                                          <p:attrName>style.visibility</p:attrName>
                                        </p:attrNameLst>
                                      </p:cBhvr>
                                      <p:to>
                                        <p:strVal val="visible"/>
                                      </p:to>
                                    </p:set>
                                  </p:childTnLst>
                                </p:cTn>
                              </p:par>
                              <p:par>
                                <p:cTn id="125" presetID="1" presetClass="entr" presetSubtype="0" fill="hold" nodeType="withEffect">
                                  <p:stCondLst>
                                    <p:cond delay="0"/>
                                  </p:stCondLst>
                                  <p:childTnLst>
                                    <p:set>
                                      <p:cBhvr>
                                        <p:cTn id="126" dur="1" fill="hold">
                                          <p:stCondLst>
                                            <p:cond delay="0"/>
                                          </p:stCondLst>
                                        </p:cTn>
                                        <p:tgtEl>
                                          <p:spTgt spid="1174532">
                                            <p:txEl>
                                              <p:pRg st="17" end="17"/>
                                            </p:txEl>
                                          </p:spTgt>
                                        </p:tgtEl>
                                        <p:attrNameLst>
                                          <p:attrName>style.visibility</p:attrName>
                                        </p:attrNameLst>
                                      </p:cBhvr>
                                      <p:to>
                                        <p:strVal val="visible"/>
                                      </p:to>
                                    </p:set>
                                  </p:childTnLst>
                                </p:cTn>
                              </p:par>
                              <p:par>
                                <p:cTn id="127" presetID="1" presetClass="entr" presetSubtype="0" fill="hold" nodeType="withEffect">
                                  <p:stCondLst>
                                    <p:cond delay="0"/>
                                  </p:stCondLst>
                                  <p:childTnLst>
                                    <p:set>
                                      <p:cBhvr>
                                        <p:cTn id="128" dur="1" fill="hold">
                                          <p:stCondLst>
                                            <p:cond delay="0"/>
                                          </p:stCondLst>
                                        </p:cTn>
                                        <p:tgtEl>
                                          <p:spTgt spid="1174532">
                                            <p:txEl>
                                              <p:pRg st="18" end="18"/>
                                            </p:txEl>
                                          </p:spTgt>
                                        </p:tgtEl>
                                        <p:attrNameLst>
                                          <p:attrName>style.visibility</p:attrName>
                                        </p:attrNameLst>
                                      </p:cBhvr>
                                      <p:to>
                                        <p:strVal val="visible"/>
                                      </p:to>
                                    </p:set>
                                  </p:childTnLst>
                                </p:cTn>
                              </p:par>
                              <p:par>
                                <p:cTn id="129" presetID="1" presetClass="entr" presetSubtype="0" fill="hold" nodeType="withEffect">
                                  <p:stCondLst>
                                    <p:cond delay="0"/>
                                  </p:stCondLst>
                                  <p:childTnLst>
                                    <p:set>
                                      <p:cBhvr>
                                        <p:cTn id="130" dur="1" fill="hold">
                                          <p:stCondLst>
                                            <p:cond delay="0"/>
                                          </p:stCondLst>
                                        </p:cTn>
                                        <p:tgtEl>
                                          <p:spTgt spid="1174532">
                                            <p:txEl>
                                              <p:pRg st="19" end="19"/>
                                            </p:txEl>
                                          </p:spTgt>
                                        </p:tgtEl>
                                        <p:attrNameLst>
                                          <p:attrName>style.visibility</p:attrName>
                                        </p:attrNameLst>
                                      </p:cBhvr>
                                      <p:to>
                                        <p:strVal val="visible"/>
                                      </p:to>
                                    </p:set>
                                  </p:childTnLst>
                                </p:cTn>
                              </p:par>
                              <p:par>
                                <p:cTn id="131" presetID="22" presetClass="entr" presetSubtype="1" fill="hold" nodeType="withEffect">
                                  <p:stCondLst>
                                    <p:cond delay="0"/>
                                  </p:stCondLst>
                                  <p:childTnLst>
                                    <p:set>
                                      <p:cBhvr>
                                        <p:cTn id="132" dur="1" fill="hold">
                                          <p:stCondLst>
                                            <p:cond delay="0"/>
                                          </p:stCondLst>
                                        </p:cTn>
                                        <p:tgtEl>
                                          <p:spTgt spid="1174598"/>
                                        </p:tgtEl>
                                        <p:attrNameLst>
                                          <p:attrName>style.visibility</p:attrName>
                                        </p:attrNameLst>
                                      </p:cBhvr>
                                      <p:to>
                                        <p:strVal val="visible"/>
                                      </p:to>
                                    </p:set>
                                    <p:animEffect transition="in" filter="wipe(up)">
                                      <p:cBhvr>
                                        <p:cTn id="133" dur="1000"/>
                                        <p:tgtEl>
                                          <p:spTgt spid="1174598"/>
                                        </p:tgtEl>
                                      </p:cBhvr>
                                    </p:animEffect>
                                  </p:childTnLst>
                                </p:cTn>
                              </p:par>
                            </p:childTnLst>
                          </p:cTn>
                        </p:par>
                        <p:par>
                          <p:cTn id="134" fill="hold" nodeType="afterGroup">
                            <p:stCondLst>
                              <p:cond delay="1000"/>
                            </p:stCondLst>
                            <p:childTnLst>
                              <p:par>
                                <p:cTn id="135" presetID="22" presetClass="entr" presetSubtype="1" fill="hold" grpId="0" nodeType="afterEffect">
                                  <p:stCondLst>
                                    <p:cond delay="0"/>
                                  </p:stCondLst>
                                  <p:childTnLst>
                                    <p:set>
                                      <p:cBhvr>
                                        <p:cTn id="136" dur="1" fill="hold">
                                          <p:stCondLst>
                                            <p:cond delay="0"/>
                                          </p:stCondLst>
                                        </p:cTn>
                                        <p:tgtEl>
                                          <p:spTgt spid="1174624"/>
                                        </p:tgtEl>
                                        <p:attrNameLst>
                                          <p:attrName>style.visibility</p:attrName>
                                        </p:attrNameLst>
                                      </p:cBhvr>
                                      <p:to>
                                        <p:strVal val="visible"/>
                                      </p:to>
                                    </p:set>
                                    <p:animEffect transition="in" filter="wipe(up)">
                                      <p:cBhvr>
                                        <p:cTn id="137" dur="500"/>
                                        <p:tgtEl>
                                          <p:spTgt spid="1174624"/>
                                        </p:tgtEl>
                                      </p:cBhvr>
                                    </p:animEffect>
                                  </p:childTnLst>
                                </p:cTn>
                              </p:par>
                              <p:par>
                                <p:cTn id="138" presetID="22" presetClass="entr" presetSubtype="1" fill="hold" grpId="0" nodeType="withEffect">
                                  <p:stCondLst>
                                    <p:cond delay="0"/>
                                  </p:stCondLst>
                                  <p:childTnLst>
                                    <p:set>
                                      <p:cBhvr>
                                        <p:cTn id="139" dur="1" fill="hold">
                                          <p:stCondLst>
                                            <p:cond delay="0"/>
                                          </p:stCondLst>
                                        </p:cTn>
                                        <p:tgtEl>
                                          <p:spTgt spid="1174623"/>
                                        </p:tgtEl>
                                        <p:attrNameLst>
                                          <p:attrName>style.visibility</p:attrName>
                                        </p:attrNameLst>
                                      </p:cBhvr>
                                      <p:to>
                                        <p:strVal val="visible"/>
                                      </p:to>
                                    </p:set>
                                    <p:animEffect transition="in" filter="wipe(up)">
                                      <p:cBhvr>
                                        <p:cTn id="140" dur="500"/>
                                        <p:tgtEl>
                                          <p:spTgt spid="1174623"/>
                                        </p:tgtEl>
                                      </p:cBhvr>
                                    </p:animEffect>
                                  </p:childTnLst>
                                </p:cTn>
                              </p:par>
                              <p:par>
                                <p:cTn id="141" presetID="22" presetClass="entr" presetSubtype="1" fill="hold" grpId="0" nodeType="withEffect">
                                  <p:stCondLst>
                                    <p:cond delay="0"/>
                                  </p:stCondLst>
                                  <p:childTnLst>
                                    <p:set>
                                      <p:cBhvr>
                                        <p:cTn id="142" dur="1" fill="hold">
                                          <p:stCondLst>
                                            <p:cond delay="0"/>
                                          </p:stCondLst>
                                        </p:cTn>
                                        <p:tgtEl>
                                          <p:spTgt spid="1174622"/>
                                        </p:tgtEl>
                                        <p:attrNameLst>
                                          <p:attrName>style.visibility</p:attrName>
                                        </p:attrNameLst>
                                      </p:cBhvr>
                                      <p:to>
                                        <p:strVal val="visible"/>
                                      </p:to>
                                    </p:set>
                                    <p:animEffect transition="in" filter="wipe(up)">
                                      <p:cBhvr>
                                        <p:cTn id="143" dur="500"/>
                                        <p:tgtEl>
                                          <p:spTgt spid="1174622"/>
                                        </p:tgtEl>
                                      </p:cBhvr>
                                    </p:animEffect>
                                  </p:childTnLst>
                                </p:cTn>
                              </p:par>
                              <p:par>
                                <p:cTn id="144" presetID="22" presetClass="entr" presetSubtype="1" fill="hold" grpId="0" nodeType="withEffect">
                                  <p:stCondLst>
                                    <p:cond delay="0"/>
                                  </p:stCondLst>
                                  <p:childTnLst>
                                    <p:set>
                                      <p:cBhvr>
                                        <p:cTn id="145" dur="1" fill="hold">
                                          <p:stCondLst>
                                            <p:cond delay="0"/>
                                          </p:stCondLst>
                                        </p:cTn>
                                        <p:tgtEl>
                                          <p:spTgt spid="1174625"/>
                                        </p:tgtEl>
                                        <p:attrNameLst>
                                          <p:attrName>style.visibility</p:attrName>
                                        </p:attrNameLst>
                                      </p:cBhvr>
                                      <p:to>
                                        <p:strVal val="visible"/>
                                      </p:to>
                                    </p:set>
                                    <p:animEffect transition="in" filter="wipe(up)">
                                      <p:cBhvr>
                                        <p:cTn id="146" dur="500"/>
                                        <p:tgtEl>
                                          <p:spTgt spid="1174625"/>
                                        </p:tgtEl>
                                      </p:cBhvr>
                                    </p:animEffect>
                                  </p:childTnLst>
                                </p:cTn>
                              </p:par>
                            </p:childTnLst>
                          </p:cTn>
                        </p:par>
                      </p:childTnLst>
                    </p:cTn>
                  </p:par>
                  <p:par>
                    <p:cTn id="147" fill="hold" nodeType="clickPar">
                      <p:stCondLst>
                        <p:cond delay="indefinite"/>
                      </p:stCondLst>
                      <p:childTnLst>
                        <p:par>
                          <p:cTn id="148" fill="hold" nodeType="withGroup">
                            <p:stCondLst>
                              <p:cond delay="0"/>
                            </p:stCondLst>
                            <p:childTnLst>
                              <p:par>
                                <p:cTn id="149" presetID="0" presetClass="path" presetSubtype="0" accel="50000" decel="50000" fill="hold" nodeType="clickEffect">
                                  <p:stCondLst>
                                    <p:cond delay="0"/>
                                  </p:stCondLst>
                                  <p:childTnLst>
                                    <p:animMotion origin="layout" path="M 0 0 L 0 -0.04722 " pathEditMode="relative" ptsTypes="AA">
                                      <p:cBhvr>
                                        <p:cTn id="150" dur="2000" fill="hold"/>
                                        <p:tgtEl>
                                          <p:spTgt spid="1174613"/>
                                        </p:tgtEl>
                                        <p:attrNameLst>
                                          <p:attrName>ppt_x</p:attrName>
                                          <p:attrName>ppt_y</p:attrName>
                                        </p:attrNameLst>
                                      </p:cBhvr>
                                    </p:animMotion>
                                  </p:childTnLst>
                                </p:cTn>
                              </p:par>
                              <p:par>
                                <p:cTn id="151" presetID="0" presetClass="path" presetSubtype="0" accel="50000" decel="50000" fill="hold" grpId="1" nodeType="withEffect">
                                  <p:stCondLst>
                                    <p:cond delay="0"/>
                                  </p:stCondLst>
                                  <p:childTnLst>
                                    <p:animMotion origin="layout" path="M 0 0 L 0 -0.04722 " pathEditMode="relative" ptsTypes="AA">
                                      <p:cBhvr>
                                        <p:cTn id="152" dur="2000" fill="hold"/>
                                        <p:tgtEl>
                                          <p:spTgt spid="1174617"/>
                                        </p:tgtEl>
                                        <p:attrNameLst>
                                          <p:attrName>ppt_x</p:attrName>
                                          <p:attrName>ppt_y</p:attrName>
                                        </p:attrNameLst>
                                      </p:cBhvr>
                                    </p:animMotion>
                                  </p:childTnLst>
                                </p:cTn>
                              </p:par>
                              <p:par>
                                <p:cTn id="153" presetID="9" presetClass="exit" presetSubtype="0" fill="hold" grpId="1" nodeType="withEffect">
                                  <p:stCondLst>
                                    <p:cond delay="0"/>
                                  </p:stCondLst>
                                  <p:childTnLst>
                                    <p:animEffect transition="out" filter="dissolve">
                                      <p:cBhvr>
                                        <p:cTn id="154" dur="500"/>
                                        <p:tgtEl>
                                          <p:spTgt spid="1174622"/>
                                        </p:tgtEl>
                                      </p:cBhvr>
                                    </p:animEffect>
                                    <p:set>
                                      <p:cBhvr>
                                        <p:cTn id="155" dur="1" fill="hold">
                                          <p:stCondLst>
                                            <p:cond delay="499"/>
                                          </p:stCondLst>
                                        </p:cTn>
                                        <p:tgtEl>
                                          <p:spTgt spid="1174622"/>
                                        </p:tgtEl>
                                        <p:attrNameLst>
                                          <p:attrName>style.visibility</p:attrName>
                                        </p:attrNameLst>
                                      </p:cBhvr>
                                      <p:to>
                                        <p:strVal val="hidden"/>
                                      </p:to>
                                    </p:set>
                                  </p:childTnLst>
                                </p:cTn>
                              </p:par>
                              <p:par>
                                <p:cTn id="156" presetID="9" presetClass="exit" presetSubtype="0" fill="hold" grpId="1" nodeType="withEffect">
                                  <p:stCondLst>
                                    <p:cond delay="0"/>
                                  </p:stCondLst>
                                  <p:childTnLst>
                                    <p:animEffect transition="out" filter="dissolve">
                                      <p:cBhvr>
                                        <p:cTn id="157" dur="500"/>
                                        <p:tgtEl>
                                          <p:spTgt spid="1174625"/>
                                        </p:tgtEl>
                                      </p:cBhvr>
                                    </p:animEffect>
                                    <p:set>
                                      <p:cBhvr>
                                        <p:cTn id="158" dur="1" fill="hold">
                                          <p:stCondLst>
                                            <p:cond delay="499"/>
                                          </p:stCondLst>
                                        </p:cTn>
                                        <p:tgtEl>
                                          <p:spTgt spid="1174625"/>
                                        </p:tgtEl>
                                        <p:attrNameLst>
                                          <p:attrName>style.visibility</p:attrName>
                                        </p:attrNameLst>
                                      </p:cBhvr>
                                      <p:to>
                                        <p:strVal val="hidden"/>
                                      </p:to>
                                    </p:set>
                                  </p:childTnLst>
                                </p:cTn>
                              </p:par>
                              <p:par>
                                <p:cTn id="159" presetID="9" presetClass="exit" presetSubtype="0" fill="hold" grpId="1" nodeType="withEffect">
                                  <p:stCondLst>
                                    <p:cond delay="0"/>
                                  </p:stCondLst>
                                  <p:childTnLst>
                                    <p:animEffect transition="out" filter="dissolve">
                                      <p:cBhvr>
                                        <p:cTn id="160" dur="500"/>
                                        <p:tgtEl>
                                          <p:spTgt spid="1174623"/>
                                        </p:tgtEl>
                                      </p:cBhvr>
                                    </p:animEffect>
                                    <p:set>
                                      <p:cBhvr>
                                        <p:cTn id="161" dur="1" fill="hold">
                                          <p:stCondLst>
                                            <p:cond delay="499"/>
                                          </p:stCondLst>
                                        </p:cTn>
                                        <p:tgtEl>
                                          <p:spTgt spid="1174623"/>
                                        </p:tgtEl>
                                        <p:attrNameLst>
                                          <p:attrName>style.visibility</p:attrName>
                                        </p:attrNameLst>
                                      </p:cBhvr>
                                      <p:to>
                                        <p:strVal val="hidden"/>
                                      </p:to>
                                    </p:set>
                                  </p:childTnLst>
                                </p:cTn>
                              </p:par>
                              <p:par>
                                <p:cTn id="162" presetID="9" presetClass="exit" presetSubtype="0" fill="hold" grpId="1" nodeType="withEffect">
                                  <p:stCondLst>
                                    <p:cond delay="0"/>
                                  </p:stCondLst>
                                  <p:childTnLst>
                                    <p:animEffect transition="out" filter="dissolve">
                                      <p:cBhvr>
                                        <p:cTn id="163" dur="500"/>
                                        <p:tgtEl>
                                          <p:spTgt spid="1174624"/>
                                        </p:tgtEl>
                                      </p:cBhvr>
                                    </p:animEffect>
                                    <p:set>
                                      <p:cBhvr>
                                        <p:cTn id="164" dur="1" fill="hold">
                                          <p:stCondLst>
                                            <p:cond delay="499"/>
                                          </p:stCondLst>
                                        </p:cTn>
                                        <p:tgtEl>
                                          <p:spTgt spid="1174624"/>
                                        </p:tgtEl>
                                        <p:attrNameLst>
                                          <p:attrName>style.visibility</p:attrName>
                                        </p:attrNameLst>
                                      </p:cBhvr>
                                      <p:to>
                                        <p:strVal val="hidden"/>
                                      </p:to>
                                    </p:set>
                                  </p:childTnLst>
                                </p:cTn>
                              </p:par>
                              <p:par>
                                <p:cTn id="165" presetID="1" presetClass="entr" presetSubtype="0" fill="hold" nodeType="withEffect">
                                  <p:stCondLst>
                                    <p:cond delay="0"/>
                                  </p:stCondLst>
                                  <p:childTnLst>
                                    <p:set>
                                      <p:cBhvr>
                                        <p:cTn id="166" dur="1" fill="hold">
                                          <p:stCondLst>
                                            <p:cond delay="0"/>
                                          </p:stCondLst>
                                        </p:cTn>
                                        <p:tgtEl>
                                          <p:spTgt spid="1174532">
                                            <p:txEl>
                                              <p:pRg st="20" end="20"/>
                                            </p:txEl>
                                          </p:spTgt>
                                        </p:tgtEl>
                                        <p:attrNameLst>
                                          <p:attrName>style.visibility</p:attrName>
                                        </p:attrNameLst>
                                      </p:cBhvr>
                                      <p:to>
                                        <p:strVal val="visible"/>
                                      </p:to>
                                    </p:set>
                                  </p:childTnLst>
                                </p:cTn>
                              </p:par>
                              <p:par>
                                <p:cTn id="167" presetID="1" presetClass="entr" presetSubtype="0" fill="hold" nodeType="withEffect">
                                  <p:stCondLst>
                                    <p:cond delay="0"/>
                                  </p:stCondLst>
                                  <p:childTnLst>
                                    <p:set>
                                      <p:cBhvr>
                                        <p:cTn id="168" dur="1" fill="hold">
                                          <p:stCondLst>
                                            <p:cond delay="0"/>
                                          </p:stCondLst>
                                        </p:cTn>
                                        <p:tgtEl>
                                          <p:spTgt spid="1174532">
                                            <p:txEl>
                                              <p:pRg st="21" end="21"/>
                                            </p:txEl>
                                          </p:spTgt>
                                        </p:tgtEl>
                                        <p:attrNameLst>
                                          <p:attrName>style.visibility</p:attrName>
                                        </p:attrNameLst>
                                      </p:cBhvr>
                                      <p:to>
                                        <p:strVal val="visible"/>
                                      </p:to>
                                    </p:set>
                                  </p:childTnLst>
                                </p:cTn>
                              </p:par>
                            </p:childTnLst>
                          </p:cTn>
                        </p:par>
                        <p:par>
                          <p:cTn id="169" fill="hold" nodeType="afterGroup">
                            <p:stCondLst>
                              <p:cond delay="2000"/>
                            </p:stCondLst>
                            <p:childTnLst>
                              <p:par>
                                <p:cTn id="170" presetID="9" presetClass="entr" presetSubtype="0" fill="hold" nodeType="afterEffect">
                                  <p:stCondLst>
                                    <p:cond delay="0"/>
                                  </p:stCondLst>
                                  <p:childTnLst>
                                    <p:set>
                                      <p:cBhvr>
                                        <p:cTn id="171" dur="1" fill="hold">
                                          <p:stCondLst>
                                            <p:cond delay="0"/>
                                          </p:stCondLst>
                                        </p:cTn>
                                        <p:tgtEl>
                                          <p:spTgt spid="1174619"/>
                                        </p:tgtEl>
                                        <p:attrNameLst>
                                          <p:attrName>style.visibility</p:attrName>
                                        </p:attrNameLst>
                                      </p:cBhvr>
                                      <p:to>
                                        <p:strVal val="visible"/>
                                      </p:to>
                                    </p:set>
                                    <p:animEffect transition="in" filter="dissolve">
                                      <p:cBhvr>
                                        <p:cTn id="172" dur="500"/>
                                        <p:tgtEl>
                                          <p:spTgt spid="1174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4530" grpId="0" animBg="1"/>
      <p:bldP spid="1174530" grpId="1" animBg="1"/>
      <p:bldP spid="1174533" grpId="0" animBg="1"/>
      <p:bldP spid="1174533" grpId="1" animBg="1"/>
      <p:bldP spid="1174533" grpId="2" animBg="1"/>
      <p:bldP spid="1174534" grpId="0" animBg="1"/>
      <p:bldP spid="1174535" grpId="0" animBg="1"/>
      <p:bldP spid="1174536" grpId="0"/>
      <p:bldP spid="1174537" grpId="0"/>
      <p:bldP spid="1174594" grpId="0"/>
      <p:bldP spid="1174594" grpId="1"/>
      <p:bldP spid="1174601" grpId="0" animBg="1"/>
      <p:bldP spid="1174602" grpId="0"/>
      <p:bldP spid="1174602" grpId="1"/>
      <p:bldP spid="1174609" grpId="0"/>
      <p:bldP spid="1174616" grpId="0" animBg="1"/>
      <p:bldP spid="1174617" grpId="0" animBg="1"/>
      <p:bldP spid="1174617" grpId="1" animBg="1"/>
      <p:bldP spid="1174618" grpId="0"/>
      <p:bldP spid="1174622" grpId="0" animBg="1"/>
      <p:bldP spid="1174622" grpId="1" animBg="1"/>
      <p:bldP spid="1174623" grpId="0" animBg="1"/>
      <p:bldP spid="1174623" grpId="1" animBg="1"/>
      <p:bldP spid="1174624" grpId="0" animBg="1"/>
      <p:bldP spid="1174624" grpId="1" animBg="1"/>
      <p:bldP spid="1174625" grpId="0" animBg="1"/>
      <p:bldP spid="1174625" grpId="1" animBg="1"/>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74531" name="Rectangle 3"/>
          <p:cNvSpPr>
            <a:spLocks noGrp="1" noChangeArrowheads="1"/>
          </p:cNvSpPr>
          <p:nvPr>
            <p:ph type="title"/>
          </p:nvPr>
        </p:nvSpPr>
        <p:spPr/>
        <p:txBody>
          <a:bodyPr/>
          <a:lstStyle/>
          <a:p>
            <a:r>
              <a:rPr lang="en-US" dirty="0"/>
              <a:t>Processes’ Memory Layout</a:t>
            </a:r>
          </a:p>
        </p:txBody>
      </p:sp>
      <p:sp>
        <p:nvSpPr>
          <p:cNvPr id="1174532" name="Rectangle 4"/>
          <p:cNvSpPr>
            <a:spLocks noGrp="1" noChangeArrowheads="1"/>
          </p:cNvSpPr>
          <p:nvPr>
            <p:ph type="body" sz="half" idx="1"/>
          </p:nvPr>
        </p:nvSpPr>
        <p:spPr>
          <a:xfrm>
            <a:off x="0" y="719139"/>
            <a:ext cx="6133088" cy="5875337"/>
          </a:xfrm>
        </p:spPr>
        <p:txBody>
          <a:bodyPr/>
          <a:lstStyle/>
          <a:p>
            <a:pPr>
              <a:lnSpc>
                <a:spcPct val="80000"/>
              </a:lnSpc>
            </a:pPr>
            <a:r>
              <a:rPr lang="en-US" sz="2000" dirty="0"/>
              <a:t>On most architectures, a task partitions its available memory (address space), but for what?</a:t>
            </a:r>
            <a:br>
              <a:rPr lang="en-US" sz="2000" dirty="0"/>
            </a:br>
            <a:r>
              <a:rPr lang="en-US" sz="500" dirty="0"/>
              <a:t> </a:t>
            </a:r>
          </a:p>
          <a:p>
            <a:pPr lvl="1">
              <a:lnSpc>
                <a:spcPct val="80000"/>
              </a:lnSpc>
            </a:pPr>
            <a:r>
              <a:rPr lang="en-US" sz="1800" dirty="0">
                <a:solidFill>
                  <a:schemeClr val="folHlink"/>
                </a:solidFill>
              </a:rPr>
              <a:t>a text (code) segment</a:t>
            </a:r>
          </a:p>
          <a:p>
            <a:pPr lvl="2">
              <a:lnSpc>
                <a:spcPct val="80000"/>
              </a:lnSpc>
            </a:pPr>
            <a:r>
              <a:rPr lang="en-US" sz="1200" dirty="0"/>
              <a:t>read from program file </a:t>
            </a:r>
            <a:br>
              <a:rPr lang="en-US" sz="1200" dirty="0"/>
            </a:br>
            <a:r>
              <a:rPr lang="en-US" sz="1200" dirty="0"/>
              <a:t>for example by </a:t>
            </a:r>
            <a:r>
              <a:rPr lang="en-US" sz="1200" dirty="0">
                <a:latin typeface="Courier New" pitchFamily="49" charset="0"/>
              </a:rPr>
              <a:t>exec</a:t>
            </a:r>
            <a:endParaRPr lang="en-US" sz="1200" dirty="0"/>
          </a:p>
          <a:p>
            <a:pPr lvl="2">
              <a:lnSpc>
                <a:spcPct val="80000"/>
              </a:lnSpc>
            </a:pPr>
            <a:r>
              <a:rPr lang="en-US" sz="1200" dirty="0"/>
              <a:t>usually read-only</a:t>
            </a:r>
          </a:p>
          <a:p>
            <a:pPr lvl="2">
              <a:lnSpc>
                <a:spcPct val="80000"/>
              </a:lnSpc>
            </a:pPr>
            <a:r>
              <a:rPr lang="en-US" sz="1200" dirty="0"/>
              <a:t>can be shared</a:t>
            </a:r>
            <a:br>
              <a:rPr lang="en-US" sz="1200" dirty="0"/>
            </a:br>
            <a:endParaRPr lang="en-US" sz="500" dirty="0"/>
          </a:p>
          <a:p>
            <a:pPr lvl="1">
              <a:lnSpc>
                <a:spcPct val="80000"/>
              </a:lnSpc>
            </a:pPr>
            <a:r>
              <a:rPr lang="en-US" sz="1800" dirty="0">
                <a:solidFill>
                  <a:schemeClr val="folHlink"/>
                </a:solidFill>
              </a:rPr>
              <a:t>a data segment</a:t>
            </a:r>
          </a:p>
          <a:p>
            <a:pPr lvl="2">
              <a:lnSpc>
                <a:spcPct val="80000"/>
              </a:lnSpc>
            </a:pPr>
            <a:r>
              <a:rPr lang="en-US" sz="1200" dirty="0"/>
              <a:t>initialized global variables (data)</a:t>
            </a:r>
          </a:p>
          <a:p>
            <a:pPr lvl="2">
              <a:lnSpc>
                <a:spcPct val="80000"/>
              </a:lnSpc>
            </a:pPr>
            <a:r>
              <a:rPr lang="en-US" sz="1200" dirty="0"/>
              <a:t>uninitialized global variables (</a:t>
            </a:r>
            <a:r>
              <a:rPr lang="en-US" sz="1200" dirty="0" err="1"/>
              <a:t>bss</a:t>
            </a:r>
            <a:r>
              <a:rPr lang="en-US" sz="1200" dirty="0"/>
              <a:t>)</a:t>
            </a:r>
          </a:p>
          <a:p>
            <a:pPr lvl="2">
              <a:lnSpc>
                <a:spcPct val="80000"/>
              </a:lnSpc>
            </a:pPr>
            <a:r>
              <a:rPr lang="en-US" sz="1200" dirty="0"/>
              <a:t>heap </a:t>
            </a:r>
          </a:p>
          <a:p>
            <a:pPr lvl="3">
              <a:lnSpc>
                <a:spcPct val="80000"/>
              </a:lnSpc>
            </a:pPr>
            <a:r>
              <a:rPr lang="en-US" sz="1200" dirty="0"/>
              <a:t>dynamic memory, e.g., allocated using </a:t>
            </a:r>
            <a:r>
              <a:rPr lang="en-US" sz="1200" dirty="0" err="1">
                <a:latin typeface="Courier New" pitchFamily="49" charset="0"/>
              </a:rPr>
              <a:t>malloc</a:t>
            </a:r>
            <a:endParaRPr lang="en-US" sz="1200" dirty="0"/>
          </a:p>
          <a:p>
            <a:pPr lvl="3">
              <a:lnSpc>
                <a:spcPct val="80000"/>
              </a:lnSpc>
            </a:pPr>
            <a:r>
              <a:rPr lang="en-US" sz="1200" dirty="0"/>
              <a:t>grows against </a:t>
            </a:r>
            <a:r>
              <a:rPr lang="en-US" sz="1200" b="1" dirty="0"/>
              <a:t>higher</a:t>
            </a:r>
            <a:r>
              <a:rPr lang="en-US" sz="1200" dirty="0"/>
              <a:t> addresses</a:t>
            </a:r>
            <a:br>
              <a:rPr lang="en-US" sz="1200" dirty="0"/>
            </a:br>
            <a:endParaRPr lang="en-US" sz="800" dirty="0"/>
          </a:p>
          <a:p>
            <a:pPr lvl="1">
              <a:lnSpc>
                <a:spcPct val="80000"/>
              </a:lnSpc>
            </a:pPr>
            <a:r>
              <a:rPr lang="en-US" sz="1800" dirty="0">
                <a:solidFill>
                  <a:schemeClr val="folHlink"/>
                </a:solidFill>
              </a:rPr>
              <a:t>a stack segment</a:t>
            </a:r>
          </a:p>
          <a:p>
            <a:pPr lvl="2">
              <a:lnSpc>
                <a:spcPct val="80000"/>
              </a:lnSpc>
            </a:pPr>
            <a:r>
              <a:rPr lang="en-US" sz="1200" dirty="0"/>
              <a:t>variables in a function</a:t>
            </a:r>
          </a:p>
          <a:p>
            <a:pPr lvl="2">
              <a:lnSpc>
                <a:spcPct val="80000"/>
              </a:lnSpc>
            </a:pPr>
            <a:r>
              <a:rPr lang="en-US" sz="1200" dirty="0"/>
              <a:t>stored register states (e.g., calling function’s  EIP)</a:t>
            </a:r>
          </a:p>
          <a:p>
            <a:pPr lvl="2">
              <a:lnSpc>
                <a:spcPct val="80000"/>
              </a:lnSpc>
            </a:pPr>
            <a:r>
              <a:rPr lang="en-US" sz="1200" dirty="0"/>
              <a:t>grows against </a:t>
            </a:r>
            <a:r>
              <a:rPr lang="en-US" sz="1200" b="1" dirty="0"/>
              <a:t>lower</a:t>
            </a:r>
            <a:r>
              <a:rPr lang="en-US" sz="1200" dirty="0"/>
              <a:t> addresses</a:t>
            </a:r>
            <a:br>
              <a:rPr lang="en-US" sz="1200" dirty="0"/>
            </a:br>
            <a:endParaRPr lang="en-US" sz="500" dirty="0"/>
          </a:p>
          <a:p>
            <a:pPr lvl="1">
              <a:lnSpc>
                <a:spcPct val="80000"/>
              </a:lnSpc>
            </a:pPr>
            <a:r>
              <a:rPr lang="en-US" sz="1800" dirty="0">
                <a:solidFill>
                  <a:srgbClr val="FF9933"/>
                </a:solidFill>
              </a:rPr>
              <a:t>system data segment (PCB)</a:t>
            </a:r>
          </a:p>
          <a:p>
            <a:pPr lvl="2">
              <a:lnSpc>
                <a:spcPct val="80000"/>
              </a:lnSpc>
            </a:pPr>
            <a:r>
              <a:rPr lang="en-US" sz="1200" dirty="0"/>
              <a:t>segment pointers</a:t>
            </a:r>
          </a:p>
          <a:p>
            <a:pPr lvl="2">
              <a:lnSpc>
                <a:spcPct val="80000"/>
              </a:lnSpc>
            </a:pPr>
            <a:r>
              <a:rPr lang="en-US" sz="1200" dirty="0" err="1"/>
              <a:t>pid</a:t>
            </a:r>
            <a:endParaRPr lang="en-US" sz="1200" dirty="0"/>
          </a:p>
          <a:p>
            <a:pPr lvl="2">
              <a:lnSpc>
                <a:spcPct val="80000"/>
              </a:lnSpc>
            </a:pPr>
            <a:r>
              <a:rPr lang="en-US" sz="1200" dirty="0"/>
              <a:t>program and stack pointers</a:t>
            </a:r>
          </a:p>
          <a:p>
            <a:pPr lvl="2">
              <a:lnSpc>
                <a:spcPct val="80000"/>
              </a:lnSpc>
            </a:pPr>
            <a:r>
              <a:rPr lang="en-US" sz="1200" dirty="0"/>
              <a:t>…</a:t>
            </a:r>
            <a:br>
              <a:rPr lang="en-US" sz="1200" dirty="0"/>
            </a:br>
            <a:endParaRPr lang="en-US" sz="500" dirty="0"/>
          </a:p>
          <a:p>
            <a:pPr lvl="1">
              <a:lnSpc>
                <a:spcPct val="80000"/>
              </a:lnSpc>
            </a:pPr>
            <a:r>
              <a:rPr lang="en-US" sz="1800" dirty="0"/>
              <a:t>possibly more </a:t>
            </a:r>
            <a:r>
              <a:rPr lang="en-US" sz="1800" dirty="0">
                <a:solidFill>
                  <a:srgbClr val="FF9933"/>
                </a:solidFill>
              </a:rPr>
              <a:t>stacks for threads</a:t>
            </a:r>
            <a:br>
              <a:rPr lang="en-US" sz="1800" dirty="0">
                <a:solidFill>
                  <a:srgbClr val="FF9933"/>
                </a:solidFill>
              </a:rPr>
            </a:br>
            <a:endParaRPr lang="en-US" sz="1200" dirty="0">
              <a:solidFill>
                <a:srgbClr val="FF9933"/>
              </a:solidFill>
            </a:endParaRPr>
          </a:p>
          <a:p>
            <a:pPr lvl="1">
              <a:lnSpc>
                <a:spcPct val="80000"/>
              </a:lnSpc>
            </a:pPr>
            <a:r>
              <a:rPr lang="en-US" sz="1800" dirty="0">
                <a:solidFill>
                  <a:srgbClr val="FF9933"/>
                </a:solidFill>
              </a:rPr>
              <a:t>command line arguments</a:t>
            </a:r>
            <a:r>
              <a:rPr lang="en-US" sz="1800" dirty="0"/>
              <a:t> and </a:t>
            </a:r>
            <a:br>
              <a:rPr lang="en-US" sz="1800" dirty="0"/>
            </a:br>
            <a:r>
              <a:rPr lang="en-US" sz="1800" dirty="0">
                <a:solidFill>
                  <a:srgbClr val="FF9933"/>
                </a:solidFill>
              </a:rPr>
              <a:t>environment variables</a:t>
            </a:r>
            <a:r>
              <a:rPr lang="en-US" sz="1800" dirty="0"/>
              <a:t> at highest addresses</a:t>
            </a:r>
          </a:p>
        </p:txBody>
      </p:sp>
      <p:sp>
        <p:nvSpPr>
          <p:cNvPr id="1174533" name="Rectangle 5"/>
          <p:cNvSpPr>
            <a:spLocks noChangeArrowheads="1"/>
          </p:cNvSpPr>
          <p:nvPr/>
        </p:nvSpPr>
        <p:spPr bwMode="auto">
          <a:xfrm>
            <a:off x="6911975" y="2312989"/>
            <a:ext cx="1944688" cy="1584325"/>
          </a:xfrm>
          <a:prstGeom prst="rect">
            <a:avLst/>
          </a:prstGeom>
          <a:solidFill>
            <a:srgbClr val="66C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4534" name="Text Box 6"/>
          <p:cNvSpPr txBox="1">
            <a:spLocks noChangeArrowheads="1"/>
          </p:cNvSpPr>
          <p:nvPr/>
        </p:nvSpPr>
        <p:spPr bwMode="auto">
          <a:xfrm>
            <a:off x="7542306" y="2967039"/>
            <a:ext cx="690377" cy="276999"/>
          </a:xfrm>
          <a:prstGeom prst="rect">
            <a:avLst/>
          </a:prstGeom>
          <a:solidFill>
            <a:srgbClr val="66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r>
              <a:rPr lang="en-US" sz="1200" b="0"/>
              <a:t>process A</a:t>
            </a:r>
            <a:endParaRPr lang="en-US" sz="900" b="0"/>
          </a:p>
        </p:txBody>
      </p:sp>
      <p:sp>
        <p:nvSpPr>
          <p:cNvPr id="1174535" name="Rectangle 7"/>
          <p:cNvSpPr>
            <a:spLocks noChangeArrowheads="1"/>
          </p:cNvSpPr>
          <p:nvPr/>
        </p:nvSpPr>
        <p:spPr bwMode="auto">
          <a:xfrm>
            <a:off x="6911975" y="1125538"/>
            <a:ext cx="1944688" cy="5256212"/>
          </a:xfrm>
          <a:prstGeom prst="rect">
            <a:avLst/>
          </a:prstGeom>
          <a:solidFill>
            <a:srgbClr val="66C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4536" name="Text Box 8"/>
          <p:cNvSpPr txBox="1">
            <a:spLocks noChangeArrowheads="1"/>
          </p:cNvSpPr>
          <p:nvPr/>
        </p:nvSpPr>
        <p:spPr bwMode="auto">
          <a:xfrm>
            <a:off x="6110289" y="883861"/>
            <a:ext cx="989649"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b="0" dirty="0">
                <a:solidFill>
                  <a:schemeClr val="folHlink"/>
                </a:solidFill>
              </a:rPr>
              <a:t>low address</a:t>
            </a:r>
          </a:p>
        </p:txBody>
      </p:sp>
      <p:sp>
        <p:nvSpPr>
          <p:cNvPr id="1174537" name="Text Box 9"/>
          <p:cNvSpPr txBox="1">
            <a:spLocks noChangeArrowheads="1"/>
          </p:cNvSpPr>
          <p:nvPr/>
        </p:nvSpPr>
        <p:spPr bwMode="auto">
          <a:xfrm>
            <a:off x="6049965" y="6323014"/>
            <a:ext cx="1048559"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b="0">
                <a:solidFill>
                  <a:schemeClr val="folHlink"/>
                </a:solidFill>
              </a:rPr>
              <a:t>high address</a:t>
            </a:r>
          </a:p>
        </p:txBody>
      </p:sp>
      <p:grpSp>
        <p:nvGrpSpPr>
          <p:cNvPr id="2" name="Group 67"/>
          <p:cNvGrpSpPr>
            <a:grpSpLocks/>
          </p:cNvGrpSpPr>
          <p:nvPr/>
        </p:nvGrpSpPr>
        <p:grpSpPr bwMode="auto">
          <a:xfrm>
            <a:off x="6911975" y="1484314"/>
            <a:ext cx="1944688" cy="684212"/>
            <a:chOff x="4343" y="709"/>
            <a:chExt cx="1225" cy="226"/>
          </a:xfrm>
        </p:grpSpPr>
        <p:sp>
          <p:nvSpPr>
            <p:cNvPr id="1174596" name="Rectangle 68"/>
            <p:cNvSpPr>
              <a:spLocks noChangeArrowheads="1"/>
            </p:cNvSpPr>
            <p:nvPr/>
          </p:nvSpPr>
          <p:spPr bwMode="auto">
            <a:xfrm>
              <a:off x="4343" y="709"/>
              <a:ext cx="1225" cy="22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4597" name="Text Box 69"/>
            <p:cNvSpPr txBox="1">
              <a:spLocks noChangeArrowheads="1"/>
            </p:cNvSpPr>
            <p:nvPr/>
          </p:nvSpPr>
          <p:spPr bwMode="auto">
            <a:xfrm>
              <a:off x="4649" y="781"/>
              <a:ext cx="622" cy="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endParaRPr lang="en-US" sz="100" b="0">
                <a:solidFill>
                  <a:schemeClr val="bg1"/>
                </a:solidFill>
              </a:endParaRPr>
            </a:p>
            <a:p>
              <a:pPr algn="ctr"/>
              <a:r>
                <a:rPr lang="en-US" sz="1200" b="0">
                  <a:solidFill>
                    <a:schemeClr val="bg1"/>
                  </a:solidFill>
                </a:rPr>
                <a:t>code segment</a:t>
              </a:r>
            </a:p>
          </p:txBody>
        </p:sp>
      </p:grpSp>
      <p:grpSp>
        <p:nvGrpSpPr>
          <p:cNvPr id="3" name="Group 70"/>
          <p:cNvGrpSpPr>
            <a:grpSpLocks/>
          </p:cNvGrpSpPr>
          <p:nvPr/>
        </p:nvGrpSpPr>
        <p:grpSpPr bwMode="auto">
          <a:xfrm>
            <a:off x="6911976" y="1125539"/>
            <a:ext cx="1944688" cy="358775"/>
            <a:chOff x="4343" y="709"/>
            <a:chExt cx="1225" cy="226"/>
          </a:xfrm>
        </p:grpSpPr>
        <p:sp>
          <p:nvSpPr>
            <p:cNvPr id="1174599" name="Rectangle 71"/>
            <p:cNvSpPr>
              <a:spLocks noChangeArrowheads="1"/>
            </p:cNvSpPr>
            <p:nvPr/>
          </p:nvSpPr>
          <p:spPr bwMode="auto">
            <a:xfrm>
              <a:off x="4343" y="709"/>
              <a:ext cx="1225" cy="226"/>
            </a:xfrm>
            <a:prstGeom prst="rect">
              <a:avLst/>
            </a:prstGeom>
            <a:solidFill>
              <a:srgbClr val="66C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4600" name="Text Box 72"/>
            <p:cNvSpPr txBox="1">
              <a:spLocks noChangeArrowheads="1"/>
            </p:cNvSpPr>
            <p:nvPr/>
          </p:nvSpPr>
          <p:spPr bwMode="auto">
            <a:xfrm>
              <a:off x="4357" y="736"/>
              <a:ext cx="1211" cy="174"/>
            </a:xfrm>
            <a:prstGeom prst="rect">
              <a:avLst/>
            </a:prstGeom>
            <a:solidFill>
              <a:srgbClr val="66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r>
                <a:rPr lang="en-US" sz="1200" b="0"/>
                <a:t>system data segment (PCB)</a:t>
              </a:r>
            </a:p>
          </p:txBody>
        </p:sp>
      </p:grpSp>
      <p:sp>
        <p:nvSpPr>
          <p:cNvPr id="1174601" name="Rectangle 73"/>
          <p:cNvSpPr>
            <a:spLocks noChangeArrowheads="1"/>
          </p:cNvSpPr>
          <p:nvPr/>
        </p:nvSpPr>
        <p:spPr bwMode="auto">
          <a:xfrm>
            <a:off x="6911975" y="2168526"/>
            <a:ext cx="1944688" cy="1584325"/>
          </a:xfrm>
          <a:prstGeom prst="rect">
            <a:avLst/>
          </a:prstGeom>
          <a:solidFill>
            <a:srgbClr val="FF9933"/>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4602" name="Text Box 74"/>
          <p:cNvSpPr txBox="1">
            <a:spLocks noChangeArrowheads="1"/>
          </p:cNvSpPr>
          <p:nvPr/>
        </p:nvSpPr>
        <p:spPr bwMode="auto">
          <a:xfrm>
            <a:off x="7405893" y="2822575"/>
            <a:ext cx="964791" cy="276999"/>
          </a:xfrm>
          <a:prstGeom prst="rect">
            <a:avLst/>
          </a:prstGeom>
          <a:noFill/>
          <a:ln>
            <a:noFill/>
          </a:ln>
          <a:effectLst/>
          <a:extLst>
            <a:ext uri="{909E8E84-426E-40dd-AFC4-6F175D3DCCD1}">
              <a14:hiddenFill xmlns:a14="http://schemas.microsoft.com/office/drawing/2010/main" xmlns="">
                <a:solidFill>
                  <a:srgbClr val="66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r>
              <a:rPr lang="en-US" sz="1200" b="0"/>
              <a:t>data segment</a:t>
            </a:r>
            <a:endParaRPr lang="en-US" sz="900" b="0"/>
          </a:p>
        </p:txBody>
      </p:sp>
      <p:grpSp>
        <p:nvGrpSpPr>
          <p:cNvPr id="4" name="Group 75"/>
          <p:cNvGrpSpPr>
            <a:grpSpLocks/>
          </p:cNvGrpSpPr>
          <p:nvPr/>
        </p:nvGrpSpPr>
        <p:grpSpPr bwMode="auto">
          <a:xfrm>
            <a:off x="6911975" y="2168526"/>
            <a:ext cx="1944688" cy="433388"/>
            <a:chOff x="4354" y="1366"/>
            <a:chExt cx="1225" cy="273"/>
          </a:xfrm>
        </p:grpSpPr>
        <p:sp>
          <p:nvSpPr>
            <p:cNvPr id="1174604" name="Rectangle 76"/>
            <p:cNvSpPr>
              <a:spLocks noChangeArrowheads="1"/>
            </p:cNvSpPr>
            <p:nvPr/>
          </p:nvSpPr>
          <p:spPr bwMode="auto">
            <a:xfrm>
              <a:off x="4354" y="1366"/>
              <a:ext cx="1225" cy="273"/>
            </a:xfrm>
            <a:prstGeom prst="rect">
              <a:avLst/>
            </a:prstGeom>
            <a:gradFill rotWithShape="1">
              <a:gsLst>
                <a:gs pos="0">
                  <a:srgbClr val="FFFF66"/>
                </a:gs>
                <a:gs pos="100000">
                  <a:srgbClr val="FFFF66"/>
                </a:gs>
              </a:gsLst>
              <a:lin ang="5400000" scaled="1"/>
            </a:gra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4605" name="Text Box 77"/>
            <p:cNvSpPr txBox="1">
              <a:spLocks noChangeArrowheads="1"/>
            </p:cNvSpPr>
            <p:nvPr/>
          </p:nvSpPr>
          <p:spPr bwMode="auto">
            <a:xfrm>
              <a:off x="4557" y="1412"/>
              <a:ext cx="824" cy="174"/>
            </a:xfrm>
            <a:prstGeom prst="rect">
              <a:avLst/>
            </a:prstGeom>
            <a:gradFill rotWithShape="1">
              <a:gsLst>
                <a:gs pos="0">
                  <a:srgbClr val="FFFF66"/>
                </a:gs>
                <a:gs pos="100000">
                  <a:srgbClr val="FFFF66"/>
                </a:gs>
              </a:gsLst>
              <a:lin ang="5400000" scaled="1"/>
            </a:gra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r>
                <a:rPr lang="en-US" sz="1200" b="0" dirty="0"/>
                <a:t>initialized variables</a:t>
              </a:r>
              <a:endParaRPr lang="en-US" sz="900" b="0" dirty="0"/>
            </a:p>
          </p:txBody>
        </p:sp>
      </p:grpSp>
      <p:grpSp>
        <p:nvGrpSpPr>
          <p:cNvPr id="5" name="Group 78"/>
          <p:cNvGrpSpPr>
            <a:grpSpLocks/>
          </p:cNvGrpSpPr>
          <p:nvPr/>
        </p:nvGrpSpPr>
        <p:grpSpPr bwMode="auto">
          <a:xfrm>
            <a:off x="6911975" y="2600326"/>
            <a:ext cx="1944688" cy="433388"/>
            <a:chOff x="4354" y="1638"/>
            <a:chExt cx="1225" cy="273"/>
          </a:xfrm>
        </p:grpSpPr>
        <p:sp>
          <p:nvSpPr>
            <p:cNvPr id="1174607" name="Rectangle 79"/>
            <p:cNvSpPr>
              <a:spLocks noChangeArrowheads="1"/>
            </p:cNvSpPr>
            <p:nvPr/>
          </p:nvSpPr>
          <p:spPr bwMode="auto">
            <a:xfrm>
              <a:off x="4354" y="1638"/>
              <a:ext cx="1225" cy="273"/>
            </a:xfrm>
            <a:prstGeom prst="rect">
              <a:avLst/>
            </a:prstGeom>
            <a:solidFill>
              <a:srgbClr val="FFFFCC"/>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4608" name="Text Box 80"/>
            <p:cNvSpPr txBox="1">
              <a:spLocks noChangeArrowheads="1"/>
            </p:cNvSpPr>
            <p:nvPr/>
          </p:nvSpPr>
          <p:spPr bwMode="auto">
            <a:xfrm>
              <a:off x="4500" y="1684"/>
              <a:ext cx="932" cy="174"/>
            </a:xfrm>
            <a:prstGeom prst="rect">
              <a:avLst/>
            </a:prstGeom>
            <a:noFill/>
            <a:ln>
              <a:noFill/>
            </a:ln>
            <a:effectLst/>
            <a:extLst>
              <a:ext uri="{909E8E84-426E-40dd-AFC4-6F175D3DCCD1}">
                <a14:hiddenFill xmlns:a14="http://schemas.microsoft.com/office/drawing/2010/main" xmlns="">
                  <a:solidFill>
                    <a:srgbClr val="FF9933">
                      <a:alpha val="60001"/>
                    </a:srgbClr>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r>
                <a:rPr lang="en-US" sz="1200" b="0" dirty="0"/>
                <a:t>uninitialized variables</a:t>
              </a:r>
              <a:endParaRPr lang="en-US" sz="900" b="0" dirty="0"/>
            </a:p>
          </p:txBody>
        </p:sp>
      </p:grpSp>
      <p:sp>
        <p:nvSpPr>
          <p:cNvPr id="1174609" name="Text Box 81"/>
          <p:cNvSpPr txBox="1">
            <a:spLocks noChangeArrowheads="1"/>
          </p:cNvSpPr>
          <p:nvPr/>
        </p:nvSpPr>
        <p:spPr bwMode="auto">
          <a:xfrm rot="16200000">
            <a:off x="8475074" y="2796789"/>
            <a:ext cx="964791" cy="276999"/>
          </a:xfrm>
          <a:prstGeom prst="rect">
            <a:avLst/>
          </a:prstGeom>
          <a:noFill/>
          <a:ln>
            <a:noFill/>
          </a:ln>
          <a:effectLst/>
          <a:extLst>
            <a:ext uri="{909E8E84-426E-40dd-AFC4-6F175D3DCCD1}">
              <a14:hiddenFill xmlns:a14="http://schemas.microsoft.com/office/drawing/2010/main" xmlns="">
                <a:solidFill>
                  <a:srgbClr val="66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r>
              <a:rPr lang="en-US" sz="1200" b="0"/>
              <a:t>data segment</a:t>
            </a:r>
            <a:endParaRPr lang="en-US" sz="900" b="0"/>
          </a:p>
        </p:txBody>
      </p:sp>
      <p:grpSp>
        <p:nvGrpSpPr>
          <p:cNvPr id="6" name="Group 82"/>
          <p:cNvGrpSpPr>
            <a:grpSpLocks/>
          </p:cNvGrpSpPr>
          <p:nvPr/>
        </p:nvGrpSpPr>
        <p:grpSpPr bwMode="auto">
          <a:xfrm>
            <a:off x="6911975" y="3032126"/>
            <a:ext cx="1944688" cy="720725"/>
            <a:chOff x="4354" y="1910"/>
            <a:chExt cx="1225" cy="454"/>
          </a:xfrm>
        </p:grpSpPr>
        <p:sp>
          <p:nvSpPr>
            <p:cNvPr id="1174611" name="Rectangle 83"/>
            <p:cNvSpPr>
              <a:spLocks noChangeArrowheads="1"/>
            </p:cNvSpPr>
            <p:nvPr/>
          </p:nvSpPr>
          <p:spPr bwMode="auto">
            <a:xfrm>
              <a:off x="4354" y="1910"/>
              <a:ext cx="1225" cy="454"/>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4612" name="Text Box 84"/>
            <p:cNvSpPr txBox="1">
              <a:spLocks noChangeArrowheads="1"/>
            </p:cNvSpPr>
            <p:nvPr/>
          </p:nvSpPr>
          <p:spPr bwMode="auto">
            <a:xfrm>
              <a:off x="4854" y="2032"/>
              <a:ext cx="232" cy="174"/>
            </a:xfrm>
            <a:prstGeom prst="rect">
              <a:avLst/>
            </a:prstGeom>
            <a:solidFill>
              <a:srgbClr val="FFFF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r>
                <a:rPr lang="en-US" sz="1200" b="0"/>
                <a:t>heap</a:t>
              </a:r>
              <a:endParaRPr lang="en-US" sz="900" b="0"/>
            </a:p>
          </p:txBody>
        </p:sp>
      </p:grpSp>
      <p:grpSp>
        <p:nvGrpSpPr>
          <p:cNvPr id="7" name="Group 85"/>
          <p:cNvGrpSpPr>
            <a:grpSpLocks/>
          </p:cNvGrpSpPr>
          <p:nvPr/>
        </p:nvGrpSpPr>
        <p:grpSpPr bwMode="auto">
          <a:xfrm>
            <a:off x="6911975" y="5734050"/>
            <a:ext cx="1944688" cy="647700"/>
            <a:chOff x="4354" y="3612"/>
            <a:chExt cx="1225" cy="408"/>
          </a:xfrm>
        </p:grpSpPr>
        <p:sp>
          <p:nvSpPr>
            <p:cNvPr id="1174614" name="Rectangle 86"/>
            <p:cNvSpPr>
              <a:spLocks noChangeArrowheads="1"/>
            </p:cNvSpPr>
            <p:nvPr/>
          </p:nvSpPr>
          <p:spPr bwMode="auto">
            <a:xfrm>
              <a:off x="4354" y="3612"/>
              <a:ext cx="1225" cy="408"/>
            </a:xfrm>
            <a:prstGeom prst="rect">
              <a:avLst/>
            </a:prstGeom>
            <a:solidFill>
              <a:schemeClr val="hlink"/>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4615" name="Text Box 87"/>
            <p:cNvSpPr txBox="1">
              <a:spLocks noChangeArrowheads="1"/>
            </p:cNvSpPr>
            <p:nvPr/>
          </p:nvSpPr>
          <p:spPr bwMode="auto">
            <a:xfrm>
              <a:off x="4848" y="3725"/>
              <a:ext cx="242" cy="174"/>
            </a:xfrm>
            <a:prstGeom prst="rect">
              <a:avLst/>
            </a:prstGeom>
            <a:noFill/>
            <a:ln>
              <a:noFill/>
            </a:ln>
            <a:effectLst/>
            <a:extLst>
              <a:ext uri="{909E8E84-426E-40dd-AFC4-6F175D3DCCD1}">
                <a14:hiddenFill xmlns:a14="http://schemas.microsoft.com/office/drawing/2010/main" xmlns="">
                  <a:solidFill>
                    <a:srgbClr val="FFFF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r>
                <a:rPr lang="en-US" sz="1200" b="0"/>
                <a:t>stack</a:t>
              </a:r>
              <a:endParaRPr lang="en-US" sz="900" b="0"/>
            </a:p>
          </p:txBody>
        </p:sp>
      </p:grpSp>
      <p:sp>
        <p:nvSpPr>
          <p:cNvPr id="1174616" name="AutoShape 88"/>
          <p:cNvSpPr>
            <a:spLocks noChangeArrowheads="1"/>
          </p:cNvSpPr>
          <p:nvPr/>
        </p:nvSpPr>
        <p:spPr bwMode="auto">
          <a:xfrm>
            <a:off x="7596189" y="3716338"/>
            <a:ext cx="576263" cy="468312"/>
          </a:xfrm>
          <a:prstGeom prst="downArrow">
            <a:avLst>
              <a:gd name="adj1" fmla="val 47111"/>
              <a:gd name="adj2" fmla="val 48477"/>
            </a:avLst>
          </a:prstGeom>
          <a:solidFill>
            <a:srgbClr val="FFFF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nb-NO"/>
          </a:p>
        </p:txBody>
      </p:sp>
      <p:sp>
        <p:nvSpPr>
          <p:cNvPr id="1174617" name="AutoShape 89"/>
          <p:cNvSpPr>
            <a:spLocks noChangeArrowheads="1"/>
          </p:cNvSpPr>
          <p:nvPr/>
        </p:nvSpPr>
        <p:spPr bwMode="auto">
          <a:xfrm rot="10800000">
            <a:off x="7596189" y="5300663"/>
            <a:ext cx="576263" cy="468312"/>
          </a:xfrm>
          <a:prstGeom prst="downArrow">
            <a:avLst>
              <a:gd name="adj1" fmla="val 47111"/>
              <a:gd name="adj2" fmla="val 48477"/>
            </a:avLst>
          </a:prstGeom>
          <a:solidFill>
            <a:schemeClr va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eaVert" wrap="none" anchor="ctr"/>
          <a:lstStyle/>
          <a:p>
            <a:endParaRPr lang="nb-NO"/>
          </a:p>
        </p:txBody>
      </p:sp>
      <p:sp>
        <p:nvSpPr>
          <p:cNvPr id="1174618" name="Text Box 90"/>
          <p:cNvSpPr txBox="1">
            <a:spLocks noChangeArrowheads="1"/>
          </p:cNvSpPr>
          <p:nvPr/>
        </p:nvSpPr>
        <p:spPr bwMode="auto">
          <a:xfrm rot="-2273991">
            <a:off x="7230146" y="4521608"/>
            <a:ext cx="1403599"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b="0"/>
              <a:t>“unused” memory</a:t>
            </a:r>
          </a:p>
        </p:txBody>
      </p:sp>
      <p:grpSp>
        <p:nvGrpSpPr>
          <p:cNvPr id="8" name="Group 91"/>
          <p:cNvGrpSpPr>
            <a:grpSpLocks/>
          </p:cNvGrpSpPr>
          <p:nvPr/>
        </p:nvGrpSpPr>
        <p:grpSpPr bwMode="auto">
          <a:xfrm>
            <a:off x="6911975" y="5949950"/>
            <a:ext cx="1944688" cy="427038"/>
            <a:chOff x="2585" y="3475"/>
            <a:chExt cx="1225" cy="269"/>
          </a:xfrm>
        </p:grpSpPr>
        <p:sp>
          <p:nvSpPr>
            <p:cNvPr id="1174620" name="Rectangle 92"/>
            <p:cNvSpPr>
              <a:spLocks noChangeArrowheads="1"/>
            </p:cNvSpPr>
            <p:nvPr/>
          </p:nvSpPr>
          <p:spPr bwMode="auto">
            <a:xfrm>
              <a:off x="2585" y="3495"/>
              <a:ext cx="1225" cy="249"/>
            </a:xfrm>
            <a:prstGeom prst="rect">
              <a:avLst/>
            </a:prstGeom>
            <a:solidFill>
              <a:srgbClr val="FF9966"/>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endParaRPr lang="nb-NO"/>
            </a:p>
          </p:txBody>
        </p:sp>
        <p:sp>
          <p:nvSpPr>
            <p:cNvPr id="1174621" name="Text Box 93"/>
            <p:cNvSpPr txBox="1">
              <a:spLocks noChangeArrowheads="1"/>
            </p:cNvSpPr>
            <p:nvPr/>
          </p:nvSpPr>
          <p:spPr bwMode="auto">
            <a:xfrm>
              <a:off x="2829" y="3475"/>
              <a:ext cx="737" cy="262"/>
            </a:xfrm>
            <a:prstGeom prst="rect">
              <a:avLst/>
            </a:prstGeom>
            <a:noFill/>
            <a:ln>
              <a:noFill/>
            </a:ln>
            <a:effectLst/>
            <a:extLst>
              <a:ext uri="{909E8E84-426E-40dd-AFC4-6F175D3DCCD1}">
                <a14:hiddenFill xmlns:a14="http://schemas.microsoft.com/office/drawing/2010/main" xmlns="">
                  <a:solidFill>
                    <a:srgbClr val="FFFF00"/>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8000" rIns="18000">
              <a:spAutoFit/>
            </a:bodyPr>
            <a:lstStyle/>
            <a:p>
              <a:pPr algn="ctr"/>
              <a:r>
                <a:rPr lang="en-US" sz="1000" b="0"/>
                <a:t>possible thread stacks, arguments</a:t>
              </a:r>
              <a:endParaRPr lang="en-US" sz="800" b="0"/>
            </a:p>
          </p:txBody>
        </p:sp>
      </p:grpSp>
      <p:sp>
        <p:nvSpPr>
          <p:cNvPr id="1174622" name="Freeform 94"/>
          <p:cNvSpPr>
            <a:spLocks/>
          </p:cNvSpPr>
          <p:nvPr/>
        </p:nvSpPr>
        <p:spPr bwMode="auto">
          <a:xfrm>
            <a:off x="6372226" y="1233489"/>
            <a:ext cx="539751" cy="5148262"/>
          </a:xfrm>
          <a:custGeom>
            <a:avLst/>
            <a:gdLst>
              <a:gd name="T0" fmla="*/ 68 w 68"/>
              <a:gd name="T1" fmla="*/ 0 h 2880"/>
              <a:gd name="T2" fmla="*/ 0 w 68"/>
              <a:gd name="T3" fmla="*/ 0 h 2880"/>
              <a:gd name="T4" fmla="*/ 0 w 68"/>
              <a:gd name="T5" fmla="*/ 2880 h 2880"/>
              <a:gd name="T6" fmla="*/ 68 w 68"/>
              <a:gd name="T7" fmla="*/ 2880 h 2880"/>
            </a:gdLst>
            <a:ahLst/>
            <a:cxnLst>
              <a:cxn ang="0">
                <a:pos x="T0" y="T1"/>
              </a:cxn>
              <a:cxn ang="0">
                <a:pos x="T2" y="T3"/>
              </a:cxn>
              <a:cxn ang="0">
                <a:pos x="T4" y="T5"/>
              </a:cxn>
              <a:cxn ang="0">
                <a:pos x="T6" y="T7"/>
              </a:cxn>
            </a:cxnLst>
            <a:rect l="0" t="0" r="r" b="b"/>
            <a:pathLst>
              <a:path w="68" h="2880">
                <a:moveTo>
                  <a:pt x="68" y="0"/>
                </a:moveTo>
                <a:lnTo>
                  <a:pt x="0" y="0"/>
                </a:lnTo>
                <a:lnTo>
                  <a:pt x="0" y="2880"/>
                </a:lnTo>
                <a:lnTo>
                  <a:pt x="68" y="2880"/>
                </a:lnTo>
              </a:path>
            </a:pathLst>
          </a:custGeom>
          <a:noFill/>
          <a:ln w="9525">
            <a:solidFill>
              <a:schemeClr val="tx1"/>
            </a:solidFill>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74623" name="Freeform 95"/>
          <p:cNvSpPr>
            <a:spLocks/>
          </p:cNvSpPr>
          <p:nvPr/>
        </p:nvSpPr>
        <p:spPr bwMode="auto">
          <a:xfrm>
            <a:off x="6443663" y="1268414"/>
            <a:ext cx="468312" cy="900112"/>
          </a:xfrm>
          <a:custGeom>
            <a:avLst/>
            <a:gdLst>
              <a:gd name="T0" fmla="*/ 68 w 68"/>
              <a:gd name="T1" fmla="*/ 0 h 2880"/>
              <a:gd name="T2" fmla="*/ 0 w 68"/>
              <a:gd name="T3" fmla="*/ 0 h 2880"/>
              <a:gd name="T4" fmla="*/ 0 w 68"/>
              <a:gd name="T5" fmla="*/ 2880 h 2880"/>
              <a:gd name="T6" fmla="*/ 68 w 68"/>
              <a:gd name="T7" fmla="*/ 2880 h 2880"/>
            </a:gdLst>
            <a:ahLst/>
            <a:cxnLst>
              <a:cxn ang="0">
                <a:pos x="T0" y="T1"/>
              </a:cxn>
              <a:cxn ang="0">
                <a:pos x="T2" y="T3"/>
              </a:cxn>
              <a:cxn ang="0">
                <a:pos x="T4" y="T5"/>
              </a:cxn>
              <a:cxn ang="0">
                <a:pos x="T6" y="T7"/>
              </a:cxn>
            </a:cxnLst>
            <a:rect l="0" t="0" r="r" b="b"/>
            <a:pathLst>
              <a:path w="68" h="2880">
                <a:moveTo>
                  <a:pt x="68" y="0"/>
                </a:moveTo>
                <a:lnTo>
                  <a:pt x="0" y="0"/>
                </a:lnTo>
                <a:lnTo>
                  <a:pt x="0" y="2880"/>
                </a:lnTo>
                <a:lnTo>
                  <a:pt x="68" y="2880"/>
                </a:lnTo>
              </a:path>
            </a:pathLst>
          </a:custGeom>
          <a:noFill/>
          <a:ln w="9525">
            <a:solidFill>
              <a:schemeClr val="tx1"/>
            </a:solidFill>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74624" name="Freeform 96"/>
          <p:cNvSpPr>
            <a:spLocks/>
          </p:cNvSpPr>
          <p:nvPr/>
        </p:nvSpPr>
        <p:spPr bwMode="auto">
          <a:xfrm>
            <a:off x="6516690" y="1304925"/>
            <a:ext cx="395287" cy="179388"/>
          </a:xfrm>
          <a:custGeom>
            <a:avLst/>
            <a:gdLst>
              <a:gd name="T0" fmla="*/ 68 w 68"/>
              <a:gd name="T1" fmla="*/ 0 h 2880"/>
              <a:gd name="T2" fmla="*/ 0 w 68"/>
              <a:gd name="T3" fmla="*/ 0 h 2880"/>
              <a:gd name="T4" fmla="*/ 0 w 68"/>
              <a:gd name="T5" fmla="*/ 2880 h 2880"/>
              <a:gd name="T6" fmla="*/ 68 w 68"/>
              <a:gd name="T7" fmla="*/ 2880 h 2880"/>
            </a:gdLst>
            <a:ahLst/>
            <a:cxnLst>
              <a:cxn ang="0">
                <a:pos x="T0" y="T1"/>
              </a:cxn>
              <a:cxn ang="0">
                <a:pos x="T2" y="T3"/>
              </a:cxn>
              <a:cxn ang="0">
                <a:pos x="T4" y="T5"/>
              </a:cxn>
              <a:cxn ang="0">
                <a:pos x="T6" y="T7"/>
              </a:cxn>
            </a:cxnLst>
            <a:rect l="0" t="0" r="r" b="b"/>
            <a:pathLst>
              <a:path w="68" h="2880">
                <a:moveTo>
                  <a:pt x="68" y="0"/>
                </a:moveTo>
                <a:lnTo>
                  <a:pt x="0" y="0"/>
                </a:lnTo>
                <a:lnTo>
                  <a:pt x="0" y="2880"/>
                </a:lnTo>
                <a:lnTo>
                  <a:pt x="68" y="2880"/>
                </a:lnTo>
              </a:path>
            </a:pathLst>
          </a:custGeom>
          <a:noFill/>
          <a:ln w="9525">
            <a:solidFill>
              <a:schemeClr val="tx1"/>
            </a:solidFill>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74625" name="Freeform 97"/>
          <p:cNvSpPr>
            <a:spLocks/>
          </p:cNvSpPr>
          <p:nvPr/>
        </p:nvSpPr>
        <p:spPr bwMode="auto">
          <a:xfrm>
            <a:off x="6659563" y="1412876"/>
            <a:ext cx="252412" cy="4500563"/>
          </a:xfrm>
          <a:custGeom>
            <a:avLst/>
            <a:gdLst>
              <a:gd name="T0" fmla="*/ 68 w 68"/>
              <a:gd name="T1" fmla="*/ 0 h 2880"/>
              <a:gd name="T2" fmla="*/ 0 w 68"/>
              <a:gd name="T3" fmla="*/ 0 h 2880"/>
              <a:gd name="T4" fmla="*/ 0 w 68"/>
              <a:gd name="T5" fmla="*/ 2880 h 2880"/>
              <a:gd name="T6" fmla="*/ 68 w 68"/>
              <a:gd name="T7" fmla="*/ 2880 h 2880"/>
            </a:gdLst>
            <a:ahLst/>
            <a:cxnLst>
              <a:cxn ang="0">
                <a:pos x="T0" y="T1"/>
              </a:cxn>
              <a:cxn ang="0">
                <a:pos x="T2" y="T3"/>
              </a:cxn>
              <a:cxn ang="0">
                <a:pos x="T4" y="T5"/>
              </a:cxn>
              <a:cxn ang="0">
                <a:pos x="T6" y="T7"/>
              </a:cxn>
            </a:cxnLst>
            <a:rect l="0" t="0" r="r" b="b"/>
            <a:pathLst>
              <a:path w="68" h="2880">
                <a:moveTo>
                  <a:pt x="68" y="0"/>
                </a:moveTo>
                <a:lnTo>
                  <a:pt x="0" y="0"/>
                </a:lnTo>
                <a:lnTo>
                  <a:pt x="0" y="2880"/>
                </a:lnTo>
                <a:lnTo>
                  <a:pt x="68" y="2880"/>
                </a:lnTo>
              </a:path>
            </a:pathLst>
          </a:custGeom>
          <a:noFill/>
          <a:ln w="9525" cap="flat">
            <a:solidFill>
              <a:schemeClr val="tx1"/>
            </a:solidFill>
            <a:prstDash val="dash"/>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43" name="TextBox 42"/>
          <p:cNvSpPr txBox="1"/>
          <p:nvPr/>
        </p:nvSpPr>
        <p:spPr>
          <a:xfrm rot="1264207">
            <a:off x="7443169" y="161465"/>
            <a:ext cx="1813317" cy="430887"/>
          </a:xfrm>
          <a:prstGeom prst="rect">
            <a:avLst/>
          </a:prstGeom>
          <a:noFill/>
        </p:spPr>
        <p:txBody>
          <a:bodyPr wrap="none" rtlCol="0">
            <a:spAutoFit/>
          </a:bodyPr>
          <a:lstStyle/>
          <a:p>
            <a:r>
              <a:rPr lang="en-US" sz="2200" b="0" dirty="0">
                <a:latin typeface="Apple Casual"/>
                <a:cs typeface="Apple Casual"/>
              </a:rPr>
              <a:t>For handouts</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5554" name="Rectangle 2"/>
          <p:cNvSpPr>
            <a:spLocks noGrp="1" noChangeArrowheads="1"/>
          </p:cNvSpPr>
          <p:nvPr>
            <p:ph type="title"/>
          </p:nvPr>
        </p:nvSpPr>
        <p:spPr/>
        <p:txBody>
          <a:bodyPr/>
          <a:lstStyle/>
          <a:p>
            <a:r>
              <a:rPr lang="en-US" dirty="0"/>
              <a:t>Global Memory Layout</a:t>
            </a:r>
          </a:p>
        </p:txBody>
      </p:sp>
      <p:sp>
        <p:nvSpPr>
          <p:cNvPr id="1175555" name="Rectangle 3"/>
          <p:cNvSpPr>
            <a:spLocks noGrp="1" noChangeArrowheads="1"/>
          </p:cNvSpPr>
          <p:nvPr>
            <p:ph type="body" idx="1"/>
          </p:nvPr>
        </p:nvSpPr>
        <p:spPr>
          <a:xfrm>
            <a:off x="2" y="995364"/>
            <a:ext cx="6480175" cy="5519737"/>
          </a:xfrm>
        </p:spPr>
        <p:txBody>
          <a:bodyPr/>
          <a:lstStyle/>
          <a:p>
            <a:r>
              <a:rPr lang="en-US" sz="2000" dirty="0"/>
              <a:t>Memory is usually divided into regions</a:t>
            </a:r>
          </a:p>
          <a:p>
            <a:pPr lvl="1"/>
            <a:r>
              <a:rPr lang="en-US" sz="1800" dirty="0"/>
              <a:t>operating system occupies low memory</a:t>
            </a:r>
          </a:p>
          <a:p>
            <a:pPr lvl="2"/>
            <a:r>
              <a:rPr lang="en-US" sz="1600" dirty="0"/>
              <a:t>system control</a:t>
            </a:r>
          </a:p>
          <a:p>
            <a:pPr lvl="2"/>
            <a:r>
              <a:rPr lang="en-US" sz="1600" dirty="0"/>
              <a:t>resident routines</a:t>
            </a:r>
            <a:br>
              <a:rPr lang="en-US" sz="1600" dirty="0"/>
            </a:br>
            <a:endParaRPr lang="en-US" sz="1600" dirty="0"/>
          </a:p>
          <a:p>
            <a:pPr lvl="1"/>
            <a:r>
              <a:rPr lang="en-US" sz="1800" dirty="0"/>
              <a:t>the remaining area is used for transient operating system routines and application programs</a:t>
            </a:r>
            <a:br>
              <a:rPr lang="en-US" sz="1800" dirty="0"/>
            </a:br>
            <a:endParaRPr lang="en-US" sz="1800" dirty="0"/>
          </a:p>
          <a:p>
            <a:r>
              <a:rPr lang="en-US" sz="2000" dirty="0"/>
              <a:t>How to assign memory to concurrent processes?</a:t>
            </a:r>
          </a:p>
        </p:txBody>
      </p:sp>
      <p:sp>
        <p:nvSpPr>
          <p:cNvPr id="1175556" name="Rectangle 4"/>
          <p:cNvSpPr>
            <a:spLocks noChangeArrowheads="1"/>
          </p:cNvSpPr>
          <p:nvPr/>
        </p:nvSpPr>
        <p:spPr bwMode="auto">
          <a:xfrm>
            <a:off x="6911975" y="1125538"/>
            <a:ext cx="1944688" cy="5256212"/>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5557" name="Text Box 5"/>
          <p:cNvSpPr txBox="1">
            <a:spLocks noChangeArrowheads="1"/>
          </p:cNvSpPr>
          <p:nvPr/>
        </p:nvSpPr>
        <p:spPr bwMode="auto">
          <a:xfrm>
            <a:off x="6270626" y="1052514"/>
            <a:ext cx="722674"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b="0">
                <a:solidFill>
                  <a:schemeClr val="folHlink"/>
                </a:solidFill>
              </a:rPr>
              <a:t>0x000…</a:t>
            </a:r>
          </a:p>
        </p:txBody>
      </p:sp>
      <p:sp>
        <p:nvSpPr>
          <p:cNvPr id="1175558" name="Text Box 6"/>
          <p:cNvSpPr txBox="1">
            <a:spLocks noChangeArrowheads="1"/>
          </p:cNvSpPr>
          <p:nvPr/>
        </p:nvSpPr>
        <p:spPr bwMode="auto">
          <a:xfrm>
            <a:off x="6370637" y="6178551"/>
            <a:ext cx="606882" cy="2769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b="0">
                <a:solidFill>
                  <a:schemeClr val="folHlink"/>
                </a:solidFill>
              </a:rPr>
              <a:t>0xfff…</a:t>
            </a:r>
          </a:p>
        </p:txBody>
      </p:sp>
      <p:grpSp>
        <p:nvGrpSpPr>
          <p:cNvPr id="1175559" name="Group 7"/>
          <p:cNvGrpSpPr>
            <a:grpSpLocks/>
          </p:cNvGrpSpPr>
          <p:nvPr/>
        </p:nvGrpSpPr>
        <p:grpSpPr bwMode="auto">
          <a:xfrm>
            <a:off x="6911975" y="1125539"/>
            <a:ext cx="1944688" cy="358775"/>
            <a:chOff x="4343" y="709"/>
            <a:chExt cx="1225" cy="226"/>
          </a:xfrm>
        </p:grpSpPr>
        <p:sp>
          <p:nvSpPr>
            <p:cNvPr id="1175560" name="Rectangle 8"/>
            <p:cNvSpPr>
              <a:spLocks noChangeArrowheads="1"/>
            </p:cNvSpPr>
            <p:nvPr/>
          </p:nvSpPr>
          <p:spPr bwMode="auto">
            <a:xfrm>
              <a:off x="4343" y="709"/>
              <a:ext cx="1225" cy="226"/>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5561" name="Text Box 9"/>
            <p:cNvSpPr txBox="1">
              <a:spLocks noChangeArrowheads="1"/>
            </p:cNvSpPr>
            <p:nvPr/>
          </p:nvSpPr>
          <p:spPr bwMode="auto">
            <a:xfrm>
              <a:off x="4378" y="736"/>
              <a:ext cx="1163" cy="1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r>
                <a:rPr lang="en-US" sz="1200" b="0">
                  <a:solidFill>
                    <a:schemeClr val="bg1"/>
                  </a:solidFill>
                </a:rPr>
                <a:t>system control information</a:t>
              </a:r>
            </a:p>
          </p:txBody>
        </p:sp>
      </p:grpSp>
      <p:grpSp>
        <p:nvGrpSpPr>
          <p:cNvPr id="1175562" name="Group 10"/>
          <p:cNvGrpSpPr>
            <a:grpSpLocks/>
          </p:cNvGrpSpPr>
          <p:nvPr/>
        </p:nvGrpSpPr>
        <p:grpSpPr bwMode="auto">
          <a:xfrm>
            <a:off x="6911975" y="1484314"/>
            <a:ext cx="1944688" cy="1584325"/>
            <a:chOff x="4354" y="935"/>
            <a:chExt cx="1225" cy="998"/>
          </a:xfrm>
        </p:grpSpPr>
        <p:sp>
          <p:nvSpPr>
            <p:cNvPr id="1175563" name="Rectangle 11"/>
            <p:cNvSpPr>
              <a:spLocks noChangeArrowheads="1"/>
            </p:cNvSpPr>
            <p:nvPr/>
          </p:nvSpPr>
          <p:spPr bwMode="auto">
            <a:xfrm>
              <a:off x="4354" y="935"/>
              <a:ext cx="1225" cy="998"/>
            </a:xfrm>
            <a:prstGeom prst="rect">
              <a:avLst/>
            </a:prstGeom>
            <a:solidFill>
              <a:srgbClr val="66C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5564" name="Text Box 12"/>
            <p:cNvSpPr txBox="1">
              <a:spLocks noChangeArrowheads="1"/>
            </p:cNvSpPr>
            <p:nvPr/>
          </p:nvSpPr>
          <p:spPr bwMode="auto">
            <a:xfrm>
              <a:off x="4402" y="1347"/>
              <a:ext cx="1129" cy="262"/>
            </a:xfrm>
            <a:prstGeom prst="rect">
              <a:avLst/>
            </a:prstGeom>
            <a:solidFill>
              <a:srgbClr val="66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r>
                <a:rPr lang="en-US" sz="1200" b="0"/>
                <a:t>resident operating system</a:t>
              </a:r>
              <a:endParaRPr lang="en-US" sz="900" b="0"/>
            </a:p>
            <a:p>
              <a:pPr algn="ctr"/>
              <a:r>
                <a:rPr lang="en-US" sz="900" b="0"/>
                <a:t>(kernel)</a:t>
              </a:r>
            </a:p>
          </p:txBody>
        </p:sp>
      </p:grpSp>
      <p:grpSp>
        <p:nvGrpSpPr>
          <p:cNvPr id="1175565" name="Group 13"/>
          <p:cNvGrpSpPr>
            <a:grpSpLocks/>
          </p:cNvGrpSpPr>
          <p:nvPr/>
        </p:nvGrpSpPr>
        <p:grpSpPr bwMode="auto">
          <a:xfrm>
            <a:off x="6911974" y="3068638"/>
            <a:ext cx="1944688" cy="3313112"/>
            <a:chOff x="4354" y="1933"/>
            <a:chExt cx="1225" cy="2087"/>
          </a:xfrm>
        </p:grpSpPr>
        <p:sp>
          <p:nvSpPr>
            <p:cNvPr id="1175566" name="Rectangle 14" descr="Wide upward diagonal"/>
            <p:cNvSpPr>
              <a:spLocks noChangeArrowheads="1"/>
            </p:cNvSpPr>
            <p:nvPr/>
          </p:nvSpPr>
          <p:spPr bwMode="auto">
            <a:xfrm>
              <a:off x="4354" y="1933"/>
              <a:ext cx="1225" cy="2087"/>
            </a:xfrm>
            <a:prstGeom prst="rect">
              <a:avLst/>
            </a:prstGeom>
            <a:pattFill prst="wdUpDiag">
              <a:fgClr>
                <a:srgbClr val="CCECFF"/>
              </a:fgClr>
              <a:bgClr>
                <a:schemeClr val="bg1"/>
              </a:bgClr>
            </a:patt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5567" name="Text Box 15"/>
            <p:cNvSpPr txBox="1">
              <a:spLocks noChangeArrowheads="1"/>
            </p:cNvSpPr>
            <p:nvPr/>
          </p:nvSpPr>
          <p:spPr bwMode="auto">
            <a:xfrm>
              <a:off x="4374" y="2840"/>
              <a:ext cx="1185" cy="34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r>
                <a:rPr lang="en-US" sz="1200" b="0"/>
                <a:t>transient area</a:t>
              </a:r>
            </a:p>
            <a:p>
              <a:pPr algn="ctr"/>
              <a:r>
                <a:rPr lang="en-US" sz="900" b="0"/>
                <a:t>(</a:t>
              </a:r>
              <a:r>
                <a:rPr lang="en-US" sz="900" b="0" i="1"/>
                <a:t>application programs</a:t>
              </a:r>
              <a:r>
                <a:rPr lang="en-US" sz="900" b="0"/>
                <a:t> – and</a:t>
              </a:r>
            </a:p>
            <a:p>
              <a:pPr algn="ctr"/>
              <a:r>
                <a:rPr lang="en-US" sz="900" b="0"/>
                <a:t>transient operating system routines)</a:t>
              </a: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7555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7555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75555">
                                            <p:txEl>
                                              <p:pRg st="3" end="3"/>
                                            </p:txEl>
                                          </p:spTgt>
                                        </p:tgtEl>
                                        <p:attrNameLst>
                                          <p:attrName>style.visibility</p:attrName>
                                        </p:attrNameLst>
                                      </p:cBhvr>
                                      <p:to>
                                        <p:strVal val="visible"/>
                                      </p:to>
                                    </p:set>
                                  </p:childTnLst>
                                </p:cTn>
                              </p:par>
                            </p:childTnLst>
                          </p:cTn>
                        </p:par>
                        <p:par>
                          <p:cTn id="11" fill="hold" nodeType="afterGroup">
                            <p:stCondLst>
                              <p:cond delay="0"/>
                            </p:stCondLst>
                            <p:childTnLst>
                              <p:par>
                                <p:cTn id="12" presetID="22" presetClass="entr" presetSubtype="1" fill="hold" nodeType="afterEffect">
                                  <p:stCondLst>
                                    <p:cond delay="0"/>
                                  </p:stCondLst>
                                  <p:childTnLst>
                                    <p:set>
                                      <p:cBhvr>
                                        <p:cTn id="13" dur="1" fill="hold">
                                          <p:stCondLst>
                                            <p:cond delay="0"/>
                                          </p:stCondLst>
                                        </p:cTn>
                                        <p:tgtEl>
                                          <p:spTgt spid="1175559"/>
                                        </p:tgtEl>
                                        <p:attrNameLst>
                                          <p:attrName>style.visibility</p:attrName>
                                        </p:attrNameLst>
                                      </p:cBhvr>
                                      <p:to>
                                        <p:strVal val="visible"/>
                                      </p:to>
                                    </p:set>
                                    <p:animEffect transition="in" filter="wipe(up)">
                                      <p:cBhvr>
                                        <p:cTn id="14" dur="1000"/>
                                        <p:tgtEl>
                                          <p:spTgt spid="1175559"/>
                                        </p:tgtEl>
                                      </p:cBhvr>
                                    </p:animEffect>
                                  </p:childTnLst>
                                </p:cTn>
                              </p:par>
                            </p:childTnLst>
                          </p:cTn>
                        </p:par>
                        <p:par>
                          <p:cTn id="15" fill="hold" nodeType="afterGroup">
                            <p:stCondLst>
                              <p:cond delay="1000"/>
                            </p:stCondLst>
                            <p:childTnLst>
                              <p:par>
                                <p:cTn id="16" presetID="22" presetClass="entr" presetSubtype="1" fill="hold" nodeType="afterEffect">
                                  <p:stCondLst>
                                    <p:cond delay="0"/>
                                  </p:stCondLst>
                                  <p:childTnLst>
                                    <p:set>
                                      <p:cBhvr>
                                        <p:cTn id="17" dur="1" fill="hold">
                                          <p:stCondLst>
                                            <p:cond delay="0"/>
                                          </p:stCondLst>
                                        </p:cTn>
                                        <p:tgtEl>
                                          <p:spTgt spid="1175562"/>
                                        </p:tgtEl>
                                        <p:attrNameLst>
                                          <p:attrName>style.visibility</p:attrName>
                                        </p:attrNameLst>
                                      </p:cBhvr>
                                      <p:to>
                                        <p:strVal val="visible"/>
                                      </p:to>
                                    </p:set>
                                    <p:animEffect transition="in" filter="wipe(up)">
                                      <p:cBhvr>
                                        <p:cTn id="18" dur="1000"/>
                                        <p:tgtEl>
                                          <p:spTgt spid="117556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1175555">
                                            <p:txEl>
                                              <p:pRg st="4" end="4"/>
                                            </p:txEl>
                                          </p:spTgt>
                                        </p:tgtEl>
                                        <p:attrNameLst>
                                          <p:attrName>style.visibility</p:attrName>
                                        </p:attrNameLst>
                                      </p:cBhvr>
                                      <p:to>
                                        <p:strVal val="visible"/>
                                      </p:to>
                                    </p:set>
                                  </p:childTnLst>
                                </p:cTn>
                              </p:par>
                            </p:childTnLst>
                          </p:cTn>
                        </p:par>
                        <p:par>
                          <p:cTn id="23" fill="hold" nodeType="afterGroup">
                            <p:stCondLst>
                              <p:cond delay="0"/>
                            </p:stCondLst>
                            <p:childTnLst>
                              <p:par>
                                <p:cTn id="24" presetID="22" presetClass="entr" presetSubtype="1" fill="hold" nodeType="afterEffect">
                                  <p:stCondLst>
                                    <p:cond delay="0"/>
                                  </p:stCondLst>
                                  <p:childTnLst>
                                    <p:set>
                                      <p:cBhvr>
                                        <p:cTn id="25" dur="1" fill="hold">
                                          <p:stCondLst>
                                            <p:cond delay="0"/>
                                          </p:stCondLst>
                                        </p:cTn>
                                        <p:tgtEl>
                                          <p:spTgt spid="1175565"/>
                                        </p:tgtEl>
                                        <p:attrNameLst>
                                          <p:attrName>style.visibility</p:attrName>
                                        </p:attrNameLst>
                                      </p:cBhvr>
                                      <p:to>
                                        <p:strVal val="visible"/>
                                      </p:to>
                                    </p:set>
                                    <p:animEffect transition="in" filter="wipe(up)">
                                      <p:cBhvr>
                                        <p:cTn id="26" dur="1000"/>
                                        <p:tgtEl>
                                          <p:spTgt spid="1175565"/>
                                        </p:tgtEl>
                                      </p:cBhvr>
                                    </p:animEffect>
                                  </p:childTnLst>
                                </p:cTn>
                              </p:par>
                            </p:childTnLst>
                          </p:cTn>
                        </p:par>
                        <p:par>
                          <p:cTn id="27" fill="hold" nodeType="afterGroup">
                            <p:stCondLst>
                              <p:cond delay="1000"/>
                            </p:stCondLst>
                            <p:childTnLst>
                              <p:par>
                                <p:cTn id="28" presetID="1" presetClass="exit" presetSubtype="0" fill="hold" grpId="0" nodeType="afterEffect">
                                  <p:stCondLst>
                                    <p:cond delay="0"/>
                                  </p:stCondLst>
                                  <p:childTnLst>
                                    <p:set>
                                      <p:cBhvr>
                                        <p:cTn id="29" dur="1" fill="hold">
                                          <p:stCondLst>
                                            <p:cond delay="0"/>
                                          </p:stCondLst>
                                        </p:cTn>
                                        <p:tgtEl>
                                          <p:spTgt spid="1175556"/>
                                        </p:tgtEl>
                                        <p:attrNameLst>
                                          <p:attrName>style.visibility</p:attrName>
                                        </p:attrNameLst>
                                      </p:cBhvr>
                                      <p:to>
                                        <p:strVal val="hidden"/>
                                      </p:to>
                                    </p:set>
                                  </p:childTnLst>
                                </p:cTn>
                              </p:par>
                            </p:childTnLst>
                          </p:cTn>
                        </p:par>
                      </p:childTnLst>
                    </p:cTn>
                  </p:par>
                  <p:par>
                    <p:cTn id="30" fill="hold" nodeType="clickPar">
                      <p:stCondLst>
                        <p:cond delay="indefinite"/>
                      </p:stCondLst>
                      <p:childTnLst>
                        <p:par>
                          <p:cTn id="31" fill="hold" nodeType="withGroup">
                            <p:stCondLst>
                              <p:cond delay="0"/>
                            </p:stCondLst>
                            <p:childTnLst>
                              <p:par>
                                <p:cTn id="32" presetID="1" presetClass="entr" presetSubtype="0" fill="hold" nodeType="clickEffect">
                                  <p:stCondLst>
                                    <p:cond delay="0"/>
                                  </p:stCondLst>
                                  <p:childTnLst>
                                    <p:set>
                                      <p:cBhvr>
                                        <p:cTn id="33" dur="1" fill="hold">
                                          <p:stCondLst>
                                            <p:cond delay="0"/>
                                          </p:stCondLst>
                                        </p:cTn>
                                        <p:tgtEl>
                                          <p:spTgt spid="1175555">
                                            <p:txEl>
                                              <p:pRg st="5" end="5"/>
                                            </p:txEl>
                                          </p:spTgt>
                                        </p:tgtEl>
                                        <p:attrNameLst>
                                          <p:attrName>style.visibility</p:attrName>
                                        </p:attrNameLst>
                                      </p:cBhvr>
                                      <p:to>
                                        <p:strVal val="visible"/>
                                      </p:to>
                                    </p:set>
                                  </p:childTnLst>
                                </p:cTn>
                              </p:par>
                              <p:par>
                                <p:cTn id="34" presetID="32" presetClass="emph" presetSubtype="0" repeatCount="indefinite" fill="hold" nodeType="withEffect">
                                  <p:stCondLst>
                                    <p:cond delay="0"/>
                                  </p:stCondLst>
                                  <p:endCondLst>
                                    <p:cond evt="onNext" delay="0">
                                      <p:tgtEl>
                                        <p:sldTgt/>
                                      </p:tgtEl>
                                    </p:cond>
                                  </p:endCondLst>
                                  <p:childTnLst>
                                    <p:animClr clrSpc="rgb" dir="cw">
                                      <p:cBhvr override="childStyle">
                                        <p:cTn id="35" dur="200" fill="hold"/>
                                        <p:tgtEl>
                                          <p:spTgt spid="1175565"/>
                                        </p:tgtEl>
                                        <p:attrNameLst>
                                          <p:attrName>style.color</p:attrName>
                                        </p:attrNameLst>
                                      </p:cBhvr>
                                      <p:to>
                                        <a:schemeClr val="accent2"/>
                                      </p:to>
                                    </p:animClr>
                                    <p:animClr clrSpc="rgb" dir="cw">
                                      <p:cBhvr>
                                        <p:cTn id="36" dur="200" fill="hold"/>
                                        <p:tgtEl>
                                          <p:spTgt spid="1175565"/>
                                        </p:tgtEl>
                                        <p:attrNameLst>
                                          <p:attrName>fillcolor</p:attrName>
                                        </p:attrNameLst>
                                      </p:cBhvr>
                                      <p:to>
                                        <a:schemeClr val="accent2"/>
                                      </p:to>
                                    </p:animClr>
                                    <p:set>
                                      <p:cBhvr>
                                        <p:cTn id="37" dur="200" fill="hold"/>
                                        <p:tgtEl>
                                          <p:spTgt spid="1175565"/>
                                        </p:tgtEl>
                                        <p:attrNameLst>
                                          <p:attrName>fill.type</p:attrName>
                                        </p:attrNameLst>
                                      </p:cBhvr>
                                      <p:to>
                                        <p:strVal val="solid"/>
                                      </p:to>
                                    </p:set>
                                    <p:set>
                                      <p:cBhvr>
                                        <p:cTn id="38" dur="200" fill="hold"/>
                                        <p:tgtEl>
                                          <p:spTgt spid="1175565"/>
                                        </p:tgtEl>
                                        <p:attrNameLst>
                                          <p:attrName>fill.on</p:attrName>
                                        </p:attrNameLst>
                                      </p:cBhvr>
                                      <p:to>
                                        <p:strVal val="true"/>
                                      </p:to>
                                    </p:set>
                                    <p:animRot by="120000">
                                      <p:cBhvr>
                                        <p:cTn id="39" dur="200" fill="hold">
                                          <p:stCondLst>
                                            <p:cond delay="0"/>
                                          </p:stCondLst>
                                        </p:cTn>
                                        <p:tgtEl>
                                          <p:spTgt spid="1175565"/>
                                        </p:tgtEl>
                                        <p:attrNameLst>
                                          <p:attrName>r</p:attrName>
                                        </p:attrNameLst>
                                      </p:cBhvr>
                                    </p:animRot>
                                    <p:animRot by="-240000">
                                      <p:cBhvr>
                                        <p:cTn id="40" dur="400" fill="hold">
                                          <p:stCondLst>
                                            <p:cond delay="400"/>
                                          </p:stCondLst>
                                        </p:cTn>
                                        <p:tgtEl>
                                          <p:spTgt spid="1175565"/>
                                        </p:tgtEl>
                                        <p:attrNameLst>
                                          <p:attrName>r</p:attrName>
                                        </p:attrNameLst>
                                      </p:cBhvr>
                                    </p:animRot>
                                    <p:animRot by="240000">
                                      <p:cBhvr>
                                        <p:cTn id="41" dur="400" fill="hold">
                                          <p:stCondLst>
                                            <p:cond delay="800"/>
                                          </p:stCondLst>
                                        </p:cTn>
                                        <p:tgtEl>
                                          <p:spTgt spid="1175565"/>
                                        </p:tgtEl>
                                        <p:attrNameLst>
                                          <p:attrName>r</p:attrName>
                                        </p:attrNameLst>
                                      </p:cBhvr>
                                    </p:animRot>
                                    <p:animRot by="-240000">
                                      <p:cBhvr>
                                        <p:cTn id="42" dur="400" fill="hold">
                                          <p:stCondLst>
                                            <p:cond delay="1200"/>
                                          </p:stCondLst>
                                        </p:cTn>
                                        <p:tgtEl>
                                          <p:spTgt spid="1175565"/>
                                        </p:tgtEl>
                                        <p:attrNameLst>
                                          <p:attrName>r</p:attrName>
                                        </p:attrNameLst>
                                      </p:cBhvr>
                                    </p:animRot>
                                    <p:animRot by="120000">
                                      <p:cBhvr>
                                        <p:cTn id="43" dur="400" fill="hold">
                                          <p:stCondLst>
                                            <p:cond delay="1600"/>
                                          </p:stCondLst>
                                        </p:cTn>
                                        <p:tgtEl>
                                          <p:spTgt spid="117556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555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1458" name="Rectangle 2"/>
          <p:cNvSpPr>
            <a:spLocks noGrp="1" noChangeArrowheads="1"/>
          </p:cNvSpPr>
          <p:nvPr>
            <p:ph type="title"/>
          </p:nvPr>
        </p:nvSpPr>
        <p:spPr/>
        <p:txBody>
          <a:bodyPr/>
          <a:lstStyle/>
          <a:p>
            <a:r>
              <a:rPr lang="en-US"/>
              <a:t>The Challenge of Multiprogramming</a:t>
            </a:r>
          </a:p>
        </p:txBody>
      </p:sp>
      <p:sp>
        <p:nvSpPr>
          <p:cNvPr id="1171459" name="Rectangle 3"/>
          <p:cNvSpPr>
            <a:spLocks noGrp="1" noChangeArrowheads="1"/>
          </p:cNvSpPr>
          <p:nvPr>
            <p:ph type="body" idx="1"/>
          </p:nvPr>
        </p:nvSpPr>
        <p:spPr>
          <a:xfrm>
            <a:off x="0" y="702118"/>
            <a:ext cx="9144000" cy="5855700"/>
          </a:xfrm>
        </p:spPr>
        <p:txBody>
          <a:bodyPr/>
          <a:lstStyle/>
          <a:p>
            <a:pPr>
              <a:spcAft>
                <a:spcPts val="4800"/>
              </a:spcAft>
            </a:pPr>
            <a:r>
              <a:rPr lang="en-US" dirty="0"/>
              <a:t>Many “tasks” require memory</a:t>
            </a:r>
          </a:p>
          <a:p>
            <a:pPr lvl="1">
              <a:spcAft>
                <a:spcPts val="4800"/>
              </a:spcAft>
            </a:pPr>
            <a:r>
              <a:rPr lang="en-US" dirty="0"/>
              <a:t>several processes concurrently </a:t>
            </a:r>
            <a:br>
              <a:rPr lang="en-US" dirty="0"/>
            </a:br>
            <a:r>
              <a:rPr lang="en-US" dirty="0"/>
              <a:t>loaded into memory</a:t>
            </a:r>
          </a:p>
          <a:p>
            <a:pPr lvl="1">
              <a:spcAft>
                <a:spcPts val="4800"/>
              </a:spcAft>
            </a:pPr>
            <a:r>
              <a:rPr lang="en-US" dirty="0"/>
              <a:t>memory is needed for </a:t>
            </a:r>
            <a:br>
              <a:rPr lang="en-US" dirty="0"/>
            </a:br>
            <a:r>
              <a:rPr lang="en-US" dirty="0"/>
              <a:t>different tasks within a process</a:t>
            </a:r>
          </a:p>
          <a:p>
            <a:pPr lvl="1">
              <a:spcAft>
                <a:spcPts val="4800"/>
              </a:spcAft>
            </a:pPr>
            <a:r>
              <a:rPr lang="en-US" dirty="0"/>
              <a:t>process memory demand may </a:t>
            </a:r>
            <a:br>
              <a:rPr lang="en-US" dirty="0"/>
            </a:br>
            <a:r>
              <a:rPr lang="en-US" dirty="0"/>
              <a:t>change over time</a:t>
            </a:r>
          </a:p>
          <a:p>
            <a:pPr lvl="1">
              <a:spcAft>
                <a:spcPts val="4800"/>
              </a:spcAft>
              <a:buFont typeface="Lucida Grande"/>
              <a:buChar char="➥"/>
            </a:pPr>
            <a:r>
              <a:rPr lang="en-US" b="1" dirty="0"/>
              <a:t> OS must arrange (dynamic) memory sharing</a:t>
            </a:r>
          </a:p>
        </p:txBody>
      </p:sp>
      <p:pic>
        <p:nvPicPr>
          <p:cNvPr id="4" name="Picture 3"/>
          <p:cNvPicPr>
            <a:picLocks noChangeAspect="1"/>
          </p:cNvPicPr>
          <p:nvPr/>
        </p:nvPicPr>
        <p:blipFill>
          <a:blip r:embed="rId3"/>
          <a:srcRect l="17454" r="16015"/>
          <a:stretch>
            <a:fillRect/>
          </a:stretch>
        </p:blipFill>
        <p:spPr>
          <a:xfrm>
            <a:off x="5253187" y="3256194"/>
            <a:ext cx="1293096" cy="986770"/>
          </a:xfrm>
          <a:prstGeom prst="rect">
            <a:avLst/>
          </a:prstGeom>
        </p:spPr>
      </p:pic>
      <p:pic>
        <p:nvPicPr>
          <p:cNvPr id="5" name="Picture 4"/>
          <p:cNvPicPr>
            <a:picLocks noChangeAspect="1"/>
          </p:cNvPicPr>
          <p:nvPr/>
        </p:nvPicPr>
        <p:blipFill>
          <a:blip r:embed="rId4"/>
          <a:stretch>
            <a:fillRect/>
          </a:stretch>
        </p:blipFill>
        <p:spPr>
          <a:xfrm>
            <a:off x="5241643" y="1893451"/>
            <a:ext cx="1342160" cy="893146"/>
          </a:xfrm>
          <a:prstGeom prst="rect">
            <a:avLst/>
          </a:prstGeom>
        </p:spPr>
      </p:pic>
      <p:pic>
        <p:nvPicPr>
          <p:cNvPr id="2" name="Picture 1"/>
          <p:cNvPicPr>
            <a:picLocks noChangeAspect="1"/>
          </p:cNvPicPr>
          <p:nvPr/>
        </p:nvPicPr>
        <p:blipFill rotWithShape="1">
          <a:blip r:embed="rId5"/>
          <a:srcRect t="37963" b="17901"/>
          <a:stretch/>
        </p:blipFill>
        <p:spPr>
          <a:xfrm>
            <a:off x="5172482" y="4606787"/>
            <a:ext cx="2836333" cy="93887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2482" name="Rectangle 2"/>
          <p:cNvSpPr>
            <a:spLocks noGrp="1" noChangeArrowheads="1"/>
          </p:cNvSpPr>
          <p:nvPr>
            <p:ph type="title"/>
          </p:nvPr>
        </p:nvSpPr>
        <p:spPr/>
        <p:txBody>
          <a:bodyPr/>
          <a:lstStyle/>
          <a:p>
            <a:r>
              <a:rPr lang="en-US" sz="3200"/>
              <a:t>Memory Management for Multiprogramming</a:t>
            </a:r>
          </a:p>
        </p:txBody>
      </p:sp>
      <p:sp>
        <p:nvSpPr>
          <p:cNvPr id="1172483" name="Rectangle 3"/>
          <p:cNvSpPr>
            <a:spLocks noGrp="1" noChangeArrowheads="1"/>
          </p:cNvSpPr>
          <p:nvPr>
            <p:ph type="body" idx="1"/>
          </p:nvPr>
        </p:nvSpPr>
        <p:spPr/>
        <p:txBody>
          <a:bodyPr/>
          <a:lstStyle/>
          <a:p>
            <a:r>
              <a:rPr lang="en-US" sz="2400" dirty="0"/>
              <a:t>Use of secondary storage</a:t>
            </a:r>
          </a:p>
          <a:p>
            <a:pPr lvl="1"/>
            <a:r>
              <a:rPr lang="en-US" sz="2000" dirty="0"/>
              <a:t>keeping all programs and their data in memory may be impossible</a:t>
            </a:r>
          </a:p>
          <a:p>
            <a:pPr lvl="1"/>
            <a:r>
              <a:rPr lang="en-US" sz="2000" dirty="0"/>
              <a:t>move (parts of) a process from memory </a:t>
            </a:r>
            <a:br>
              <a:rPr lang="en-US" sz="2000" dirty="0"/>
            </a:br>
            <a:endParaRPr lang="en-US" sz="2000" dirty="0"/>
          </a:p>
          <a:p>
            <a:pPr>
              <a:lnSpc>
                <a:spcPct val="90000"/>
              </a:lnSpc>
            </a:pPr>
            <a:r>
              <a:rPr lang="en-US" sz="2400" dirty="0">
                <a:solidFill>
                  <a:schemeClr val="folHlink"/>
                </a:solidFill>
              </a:rPr>
              <a:t>Swapping</a:t>
            </a:r>
            <a:r>
              <a:rPr lang="en-US" sz="2400" dirty="0"/>
              <a:t>: remove a process from memory</a:t>
            </a:r>
          </a:p>
          <a:p>
            <a:pPr lvl="1">
              <a:lnSpc>
                <a:spcPct val="90000"/>
              </a:lnSpc>
            </a:pPr>
            <a:r>
              <a:rPr lang="en-US" sz="2000" dirty="0"/>
              <a:t>with all of its state and data</a:t>
            </a:r>
          </a:p>
          <a:p>
            <a:pPr lvl="1">
              <a:lnSpc>
                <a:spcPct val="90000"/>
              </a:lnSpc>
            </a:pPr>
            <a:r>
              <a:rPr lang="en-US" sz="2000" dirty="0"/>
              <a:t>store it on a secondary medium </a:t>
            </a:r>
            <a:br>
              <a:rPr lang="en-US" sz="2000" dirty="0"/>
            </a:br>
            <a:r>
              <a:rPr lang="en-US" sz="2000" dirty="0"/>
              <a:t>(disk, flash RAM, … , historically also tape)</a:t>
            </a:r>
            <a:br>
              <a:rPr lang="en-US" sz="2000" dirty="0"/>
            </a:br>
            <a:endParaRPr lang="en-US" sz="2000" dirty="0"/>
          </a:p>
          <a:p>
            <a:pPr>
              <a:lnSpc>
                <a:spcPct val="90000"/>
              </a:lnSpc>
            </a:pPr>
            <a:r>
              <a:rPr lang="en-US" sz="2400" dirty="0">
                <a:solidFill>
                  <a:schemeClr val="folHlink"/>
                </a:solidFill>
              </a:rPr>
              <a:t>Overlays</a:t>
            </a:r>
            <a:r>
              <a:rPr lang="en-US" sz="2400" dirty="0"/>
              <a:t>: manually replace parts of code/data</a:t>
            </a:r>
          </a:p>
          <a:p>
            <a:pPr lvl="1">
              <a:lnSpc>
                <a:spcPct val="90000"/>
              </a:lnSpc>
            </a:pPr>
            <a:r>
              <a:rPr lang="en-US" sz="2000" dirty="0"/>
              <a:t>programmer’s rather than </a:t>
            </a:r>
            <a:r>
              <a:rPr lang="en-US" sz="2000" dirty="0" err="1"/>
              <a:t>OS’s</a:t>
            </a:r>
            <a:r>
              <a:rPr lang="en-US" sz="2000" dirty="0"/>
              <a:t> work</a:t>
            </a:r>
          </a:p>
          <a:p>
            <a:pPr lvl="1">
              <a:lnSpc>
                <a:spcPct val="90000"/>
              </a:lnSpc>
            </a:pPr>
            <a:r>
              <a:rPr lang="en-US" sz="2000" dirty="0"/>
              <a:t>only for very old and memory-scarce systems</a:t>
            </a:r>
            <a:br>
              <a:rPr lang="en-US" sz="2000" dirty="0"/>
            </a:br>
            <a:endParaRPr lang="en-US" sz="2000" dirty="0"/>
          </a:p>
          <a:p>
            <a:pPr>
              <a:lnSpc>
                <a:spcPct val="90000"/>
              </a:lnSpc>
            </a:pPr>
            <a:r>
              <a:rPr lang="en-US" sz="2400" dirty="0">
                <a:solidFill>
                  <a:schemeClr val="folHlink"/>
                </a:solidFill>
              </a:rPr>
              <a:t>Segmentation/paging</a:t>
            </a:r>
            <a:r>
              <a:rPr lang="en-US" sz="2400" dirty="0"/>
              <a:t>: remove parts of a process from memory</a:t>
            </a:r>
          </a:p>
          <a:p>
            <a:pPr lvl="1">
              <a:lnSpc>
                <a:spcPct val="90000"/>
              </a:lnSpc>
            </a:pPr>
            <a:r>
              <a:rPr lang="en-US" sz="2000" dirty="0"/>
              <a:t>store it on a secondary medium</a:t>
            </a:r>
          </a:p>
          <a:p>
            <a:pPr lvl="1">
              <a:lnSpc>
                <a:spcPct val="90000"/>
              </a:lnSpc>
            </a:pPr>
            <a:r>
              <a:rPr lang="en-US" sz="2000" dirty="0"/>
              <a:t>sizes of such parts are usually fixed</a:t>
            </a:r>
          </a:p>
        </p:txBody>
      </p:sp>
      <p:pic>
        <p:nvPicPr>
          <p:cNvPr id="2" name="Picture 1"/>
          <p:cNvPicPr>
            <a:picLocks noChangeAspect="1"/>
          </p:cNvPicPr>
          <p:nvPr/>
        </p:nvPicPr>
        <p:blipFill>
          <a:blip r:embed="rId3"/>
          <a:stretch>
            <a:fillRect/>
          </a:stretch>
        </p:blipFill>
        <p:spPr>
          <a:xfrm>
            <a:off x="6818588" y="2305474"/>
            <a:ext cx="2117179" cy="1099304"/>
          </a:xfrm>
          <a:prstGeom prst="rect">
            <a:avLst/>
          </a:prstGeom>
        </p:spPr>
      </p:pic>
      <p:pic>
        <p:nvPicPr>
          <p:cNvPr id="3" name="Picture 2" descr="Screenshot 2019-02-07 at 08.39.31.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58002" y="3816530"/>
            <a:ext cx="2117179" cy="15601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72483">
                                            <p:txEl>
                                              <p:pRg st="3" end="3"/>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72483">
                                            <p:txEl>
                                              <p:pRg st="4" end="4"/>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7248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7248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7248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7248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72483">
                                            <p:txEl>
                                              <p:pRg st="9" end="9"/>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72483">
                                            <p:txEl>
                                              <p:pRg st="10" end="10"/>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7248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248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6578" name="Rectangle 2"/>
          <p:cNvSpPr>
            <a:spLocks noGrp="1" noChangeArrowheads="1"/>
          </p:cNvSpPr>
          <p:nvPr>
            <p:ph type="title"/>
          </p:nvPr>
        </p:nvSpPr>
        <p:spPr/>
        <p:txBody>
          <a:bodyPr/>
          <a:lstStyle/>
          <a:p>
            <a:r>
              <a:rPr lang="en-US"/>
              <a:t>Fixed Partitioning</a:t>
            </a:r>
          </a:p>
        </p:txBody>
      </p:sp>
      <p:sp>
        <p:nvSpPr>
          <p:cNvPr id="1176579" name="Rectangle 3"/>
          <p:cNvSpPr>
            <a:spLocks noGrp="1" noChangeArrowheads="1"/>
          </p:cNvSpPr>
          <p:nvPr>
            <p:ph type="body" sz="half" idx="1"/>
          </p:nvPr>
        </p:nvSpPr>
        <p:spPr>
          <a:xfrm>
            <a:off x="0" y="751325"/>
            <a:ext cx="4906819" cy="5864220"/>
          </a:xfrm>
        </p:spPr>
        <p:txBody>
          <a:bodyPr/>
          <a:lstStyle/>
          <a:p>
            <a:pPr>
              <a:lnSpc>
                <a:spcPct val="80000"/>
              </a:lnSpc>
            </a:pPr>
            <a:r>
              <a:rPr lang="en-US" sz="2000" dirty="0"/>
              <a:t>Divide memory into static partitions </a:t>
            </a:r>
            <a:br>
              <a:rPr lang="en-US" sz="2000" dirty="0"/>
            </a:br>
            <a:r>
              <a:rPr lang="en-US" sz="2000" dirty="0"/>
              <a:t>at system initialization time </a:t>
            </a:r>
            <a:br>
              <a:rPr lang="en-US" sz="2000" dirty="0"/>
            </a:br>
            <a:r>
              <a:rPr lang="en-US" sz="2000" dirty="0"/>
              <a:t>(boot or earlier)</a:t>
            </a:r>
          </a:p>
          <a:p>
            <a:pPr lvl="1">
              <a:lnSpc>
                <a:spcPct val="80000"/>
              </a:lnSpc>
            </a:pPr>
            <a:endParaRPr lang="en-US" sz="1800" dirty="0"/>
          </a:p>
          <a:p>
            <a:pPr>
              <a:lnSpc>
                <a:spcPct val="80000"/>
              </a:lnSpc>
            </a:pPr>
            <a:r>
              <a:rPr lang="en-US" sz="2000" dirty="0"/>
              <a:t>Advantages</a:t>
            </a:r>
          </a:p>
          <a:p>
            <a:pPr lvl="1">
              <a:lnSpc>
                <a:spcPct val="80000"/>
              </a:lnSpc>
            </a:pPr>
            <a:r>
              <a:rPr lang="en-US" sz="1600" dirty="0"/>
              <a:t>easy to implement</a:t>
            </a:r>
          </a:p>
          <a:p>
            <a:pPr lvl="1">
              <a:lnSpc>
                <a:spcPct val="80000"/>
              </a:lnSpc>
            </a:pPr>
            <a:r>
              <a:rPr lang="en-US" sz="1600" dirty="0"/>
              <a:t>can support swapping of processes</a:t>
            </a:r>
            <a:br>
              <a:rPr lang="en-US" sz="1600" dirty="0"/>
            </a:br>
            <a:endParaRPr lang="en-US" sz="1600" dirty="0"/>
          </a:p>
          <a:p>
            <a:pPr>
              <a:lnSpc>
                <a:spcPct val="80000"/>
              </a:lnSpc>
            </a:pPr>
            <a:r>
              <a:rPr lang="en-US" sz="2000" dirty="0">
                <a:solidFill>
                  <a:schemeClr val="folHlink"/>
                </a:solidFill>
              </a:rPr>
              <a:t>Equal-size partitions</a:t>
            </a:r>
          </a:p>
          <a:p>
            <a:pPr lvl="1">
              <a:lnSpc>
                <a:spcPct val="80000"/>
              </a:lnSpc>
            </a:pPr>
            <a:r>
              <a:rPr lang="en-US" sz="1400" dirty="0"/>
              <a:t>large programs cannot be executed</a:t>
            </a:r>
            <a:br>
              <a:rPr lang="en-US" sz="1400" dirty="0"/>
            </a:br>
            <a:r>
              <a:rPr lang="en-US" sz="1200" dirty="0"/>
              <a:t>(unless parts of a program are loaded from disk)</a:t>
            </a:r>
            <a:br>
              <a:rPr lang="en-US" sz="1200" dirty="0"/>
            </a:br>
            <a:endParaRPr lang="en-US" sz="1200" dirty="0"/>
          </a:p>
          <a:p>
            <a:pPr lvl="1">
              <a:lnSpc>
                <a:spcPct val="80000"/>
              </a:lnSpc>
            </a:pPr>
            <a:r>
              <a:rPr lang="en-US" sz="1400" dirty="0"/>
              <a:t>small programs don't use the entire partition</a:t>
            </a:r>
            <a:br>
              <a:rPr lang="en-US" sz="1400" dirty="0"/>
            </a:br>
            <a:r>
              <a:rPr lang="en-US" sz="1200" dirty="0"/>
              <a:t>(problem called “internal fragmentation”)</a:t>
            </a:r>
            <a:br>
              <a:rPr lang="en-US" sz="1400" dirty="0"/>
            </a:br>
            <a:endParaRPr lang="en-US" sz="1800" dirty="0"/>
          </a:p>
          <a:p>
            <a:pPr>
              <a:lnSpc>
                <a:spcPct val="80000"/>
              </a:lnSpc>
            </a:pPr>
            <a:r>
              <a:rPr lang="en-US" sz="2000" dirty="0">
                <a:solidFill>
                  <a:schemeClr val="hlink"/>
                </a:solidFill>
              </a:rPr>
              <a:t>Unequal-size partitions</a:t>
            </a:r>
          </a:p>
          <a:p>
            <a:pPr lvl="1">
              <a:lnSpc>
                <a:spcPct val="80000"/>
              </a:lnSpc>
            </a:pPr>
            <a:r>
              <a:rPr lang="en-US" sz="1400" dirty="0"/>
              <a:t>large programs can be loaded at once</a:t>
            </a:r>
            <a:br>
              <a:rPr lang="en-US" sz="1400" dirty="0"/>
            </a:br>
            <a:endParaRPr lang="en-US" sz="1400" dirty="0"/>
          </a:p>
          <a:p>
            <a:pPr lvl="1">
              <a:lnSpc>
                <a:spcPct val="80000"/>
              </a:lnSpc>
            </a:pPr>
            <a:r>
              <a:rPr lang="en-US" sz="1400" dirty="0"/>
              <a:t>less internal fragmentation</a:t>
            </a:r>
            <a:br>
              <a:rPr lang="en-US" sz="1400" dirty="0"/>
            </a:br>
            <a:endParaRPr lang="en-US" sz="1400" dirty="0"/>
          </a:p>
          <a:p>
            <a:pPr lvl="1">
              <a:lnSpc>
                <a:spcPct val="80000"/>
              </a:lnSpc>
            </a:pPr>
            <a:r>
              <a:rPr lang="en-US" sz="1400" dirty="0"/>
              <a:t>require assignment of jobs to partitions</a:t>
            </a:r>
            <a:br>
              <a:rPr lang="en-US" sz="1400" dirty="0"/>
            </a:br>
            <a:endParaRPr lang="en-US" sz="1400" dirty="0"/>
          </a:p>
          <a:p>
            <a:pPr lvl="1">
              <a:lnSpc>
                <a:spcPct val="80000"/>
              </a:lnSpc>
            </a:pPr>
            <a:r>
              <a:rPr lang="en-US" sz="1400" dirty="0"/>
              <a:t>one queue or one queue per partition</a:t>
            </a:r>
            <a:br>
              <a:rPr lang="en-US" sz="1400" dirty="0"/>
            </a:br>
            <a:endParaRPr lang="en-US" sz="1400" dirty="0"/>
          </a:p>
          <a:p>
            <a:pPr lvl="1">
              <a:lnSpc>
                <a:spcPct val="80000"/>
              </a:lnSpc>
            </a:pPr>
            <a:r>
              <a:rPr lang="en-US" sz="1400" dirty="0"/>
              <a:t>…but, what if only small or large processes?</a:t>
            </a:r>
          </a:p>
        </p:txBody>
      </p:sp>
      <p:grpSp>
        <p:nvGrpSpPr>
          <p:cNvPr id="1176580" name="Group 4"/>
          <p:cNvGrpSpPr>
            <a:grpSpLocks/>
          </p:cNvGrpSpPr>
          <p:nvPr/>
        </p:nvGrpSpPr>
        <p:grpSpPr bwMode="auto">
          <a:xfrm>
            <a:off x="5202237" y="1268413"/>
            <a:ext cx="1477963" cy="3924300"/>
            <a:chOff x="521" y="618"/>
            <a:chExt cx="1180" cy="2903"/>
          </a:xfrm>
        </p:grpSpPr>
        <p:sp>
          <p:nvSpPr>
            <p:cNvPr id="1176581" name="Rectangle 5"/>
            <p:cNvSpPr>
              <a:spLocks noChangeArrowheads="1"/>
            </p:cNvSpPr>
            <p:nvPr/>
          </p:nvSpPr>
          <p:spPr bwMode="auto">
            <a:xfrm>
              <a:off x="521" y="618"/>
              <a:ext cx="1180" cy="363"/>
            </a:xfrm>
            <a:prstGeom prst="rect">
              <a:avLst/>
            </a:prstGeom>
            <a:noFill/>
            <a:ln w="12700" algn="ctr">
              <a:solidFill>
                <a:schemeClr val="folHlink"/>
              </a:solidFill>
              <a:miter lim="800000"/>
              <a:headEnd/>
              <a:tailEnd type="none"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000" b="0">
                  <a:solidFill>
                    <a:schemeClr val="folHlink"/>
                  </a:solidFill>
                  <a:latin typeface="Helvetica" pitchFamily="34" charset="0"/>
                </a:rPr>
                <a:t>Operating system</a:t>
              </a:r>
            </a:p>
            <a:p>
              <a:pPr marL="457200" indent="-457200" algn="ctr"/>
              <a:r>
                <a:rPr lang="en-US" sz="1000" b="0">
                  <a:solidFill>
                    <a:schemeClr val="folHlink"/>
                  </a:solidFill>
                  <a:latin typeface="Helvetica" pitchFamily="34" charset="0"/>
                </a:rPr>
                <a:t>8MB</a:t>
              </a:r>
            </a:p>
          </p:txBody>
        </p:sp>
        <p:sp>
          <p:nvSpPr>
            <p:cNvPr id="1176582" name="Rectangle 6"/>
            <p:cNvSpPr>
              <a:spLocks noChangeArrowheads="1"/>
            </p:cNvSpPr>
            <p:nvPr/>
          </p:nvSpPr>
          <p:spPr bwMode="auto">
            <a:xfrm>
              <a:off x="521" y="981"/>
              <a:ext cx="1180" cy="363"/>
            </a:xfrm>
            <a:prstGeom prst="rect">
              <a:avLst/>
            </a:prstGeom>
            <a:noFill/>
            <a:ln w="12700" algn="ctr">
              <a:solidFill>
                <a:schemeClr val="folHlink"/>
              </a:solidFill>
              <a:miter lim="800000"/>
              <a:headEnd/>
              <a:tailEnd type="none"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000" b="0">
                  <a:solidFill>
                    <a:schemeClr val="folHlink"/>
                  </a:solidFill>
                  <a:latin typeface="Helvetica" pitchFamily="34" charset="0"/>
                </a:rPr>
                <a:t>8MB</a:t>
              </a:r>
            </a:p>
          </p:txBody>
        </p:sp>
        <p:sp>
          <p:nvSpPr>
            <p:cNvPr id="1176583" name="Rectangle 7"/>
            <p:cNvSpPr>
              <a:spLocks noChangeArrowheads="1"/>
            </p:cNvSpPr>
            <p:nvPr/>
          </p:nvSpPr>
          <p:spPr bwMode="auto">
            <a:xfrm>
              <a:off x="521" y="1344"/>
              <a:ext cx="1180" cy="363"/>
            </a:xfrm>
            <a:prstGeom prst="rect">
              <a:avLst/>
            </a:prstGeom>
            <a:noFill/>
            <a:ln w="12700" algn="ctr">
              <a:solidFill>
                <a:schemeClr val="folHlink"/>
              </a:solidFill>
              <a:miter lim="800000"/>
              <a:headEnd/>
              <a:tailEnd type="none"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000" b="0">
                  <a:solidFill>
                    <a:schemeClr val="folHlink"/>
                  </a:solidFill>
                  <a:latin typeface="Helvetica" pitchFamily="34" charset="0"/>
                </a:rPr>
                <a:t>8MB</a:t>
              </a:r>
            </a:p>
          </p:txBody>
        </p:sp>
        <p:sp>
          <p:nvSpPr>
            <p:cNvPr id="1176584" name="Rectangle 8"/>
            <p:cNvSpPr>
              <a:spLocks noChangeArrowheads="1"/>
            </p:cNvSpPr>
            <p:nvPr/>
          </p:nvSpPr>
          <p:spPr bwMode="auto">
            <a:xfrm>
              <a:off x="521" y="1706"/>
              <a:ext cx="1180" cy="363"/>
            </a:xfrm>
            <a:prstGeom prst="rect">
              <a:avLst/>
            </a:prstGeom>
            <a:noFill/>
            <a:ln w="12700" algn="ctr">
              <a:solidFill>
                <a:schemeClr val="folHlink"/>
              </a:solidFill>
              <a:miter lim="800000"/>
              <a:headEnd/>
              <a:tailEnd type="none"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000" b="0">
                  <a:solidFill>
                    <a:schemeClr val="folHlink"/>
                  </a:solidFill>
                  <a:latin typeface="Helvetica" pitchFamily="34" charset="0"/>
                </a:rPr>
                <a:t>8MB</a:t>
              </a:r>
            </a:p>
          </p:txBody>
        </p:sp>
        <p:sp>
          <p:nvSpPr>
            <p:cNvPr id="1176585" name="Rectangle 9"/>
            <p:cNvSpPr>
              <a:spLocks noChangeArrowheads="1"/>
            </p:cNvSpPr>
            <p:nvPr/>
          </p:nvSpPr>
          <p:spPr bwMode="auto">
            <a:xfrm>
              <a:off x="521" y="2069"/>
              <a:ext cx="1180" cy="363"/>
            </a:xfrm>
            <a:prstGeom prst="rect">
              <a:avLst/>
            </a:prstGeom>
            <a:noFill/>
            <a:ln w="12700" algn="ctr">
              <a:solidFill>
                <a:schemeClr val="folHlink"/>
              </a:solidFill>
              <a:miter lim="800000"/>
              <a:headEnd/>
              <a:tailEnd type="none"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000" b="0">
                  <a:solidFill>
                    <a:schemeClr val="folHlink"/>
                  </a:solidFill>
                  <a:latin typeface="Helvetica" pitchFamily="34" charset="0"/>
                </a:rPr>
                <a:t>8MB</a:t>
              </a:r>
            </a:p>
          </p:txBody>
        </p:sp>
        <p:sp>
          <p:nvSpPr>
            <p:cNvPr id="1176586" name="Rectangle 10"/>
            <p:cNvSpPr>
              <a:spLocks noChangeArrowheads="1"/>
            </p:cNvSpPr>
            <p:nvPr/>
          </p:nvSpPr>
          <p:spPr bwMode="auto">
            <a:xfrm>
              <a:off x="521" y="2432"/>
              <a:ext cx="1180" cy="363"/>
            </a:xfrm>
            <a:prstGeom prst="rect">
              <a:avLst/>
            </a:prstGeom>
            <a:noFill/>
            <a:ln w="12700" algn="ctr">
              <a:solidFill>
                <a:schemeClr val="folHlink"/>
              </a:solidFill>
              <a:miter lim="800000"/>
              <a:headEnd/>
              <a:tailEnd type="none"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000" b="0">
                  <a:solidFill>
                    <a:schemeClr val="folHlink"/>
                  </a:solidFill>
                  <a:latin typeface="Helvetica" pitchFamily="34" charset="0"/>
                </a:rPr>
                <a:t>8MB</a:t>
              </a:r>
            </a:p>
          </p:txBody>
        </p:sp>
        <p:sp>
          <p:nvSpPr>
            <p:cNvPr id="1176587" name="Rectangle 11"/>
            <p:cNvSpPr>
              <a:spLocks noChangeArrowheads="1"/>
            </p:cNvSpPr>
            <p:nvPr/>
          </p:nvSpPr>
          <p:spPr bwMode="auto">
            <a:xfrm>
              <a:off x="521" y="2795"/>
              <a:ext cx="1180" cy="363"/>
            </a:xfrm>
            <a:prstGeom prst="rect">
              <a:avLst/>
            </a:prstGeom>
            <a:noFill/>
            <a:ln w="12700" algn="ctr">
              <a:solidFill>
                <a:schemeClr val="folHlink"/>
              </a:solidFill>
              <a:miter lim="800000"/>
              <a:headEnd/>
              <a:tailEnd type="none"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000" b="0">
                  <a:solidFill>
                    <a:schemeClr val="folHlink"/>
                  </a:solidFill>
                  <a:latin typeface="Helvetica" pitchFamily="34" charset="0"/>
                </a:rPr>
                <a:t>8MB</a:t>
              </a:r>
            </a:p>
          </p:txBody>
        </p:sp>
        <p:sp>
          <p:nvSpPr>
            <p:cNvPr id="1176588" name="Rectangle 12"/>
            <p:cNvSpPr>
              <a:spLocks noChangeArrowheads="1"/>
            </p:cNvSpPr>
            <p:nvPr/>
          </p:nvSpPr>
          <p:spPr bwMode="auto">
            <a:xfrm>
              <a:off x="521" y="3158"/>
              <a:ext cx="1180" cy="363"/>
            </a:xfrm>
            <a:prstGeom prst="rect">
              <a:avLst/>
            </a:prstGeom>
            <a:noFill/>
            <a:ln w="12700" algn="ctr">
              <a:solidFill>
                <a:schemeClr val="folHlink"/>
              </a:solidFill>
              <a:miter lim="800000"/>
              <a:headEnd/>
              <a:tailEnd type="none"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000" b="0">
                  <a:solidFill>
                    <a:schemeClr val="folHlink"/>
                  </a:solidFill>
                  <a:latin typeface="Helvetica" pitchFamily="34" charset="0"/>
                </a:rPr>
                <a:t>8MB</a:t>
              </a:r>
            </a:p>
          </p:txBody>
        </p:sp>
      </p:grpSp>
      <p:grpSp>
        <p:nvGrpSpPr>
          <p:cNvPr id="1176589" name="Group 13"/>
          <p:cNvGrpSpPr>
            <a:grpSpLocks/>
          </p:cNvGrpSpPr>
          <p:nvPr/>
        </p:nvGrpSpPr>
        <p:grpSpPr bwMode="auto">
          <a:xfrm>
            <a:off x="7594601" y="1268413"/>
            <a:ext cx="1477963" cy="3924300"/>
            <a:chOff x="3334" y="618"/>
            <a:chExt cx="1180" cy="2903"/>
          </a:xfrm>
        </p:grpSpPr>
        <p:sp>
          <p:nvSpPr>
            <p:cNvPr id="1176590" name="Rectangle 14"/>
            <p:cNvSpPr>
              <a:spLocks noChangeArrowheads="1"/>
            </p:cNvSpPr>
            <p:nvPr/>
          </p:nvSpPr>
          <p:spPr bwMode="auto">
            <a:xfrm>
              <a:off x="3334" y="618"/>
              <a:ext cx="1180" cy="363"/>
            </a:xfrm>
            <a:prstGeom prst="rect">
              <a:avLst/>
            </a:prstGeom>
            <a:noFill/>
            <a:ln w="12700" algn="ctr">
              <a:solidFill>
                <a:schemeClr val="hlink"/>
              </a:solidFill>
              <a:miter lim="800000"/>
              <a:headEnd/>
              <a:tailEnd type="none"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000" b="0">
                  <a:solidFill>
                    <a:schemeClr val="hlink"/>
                  </a:solidFill>
                  <a:latin typeface="Helvetica" pitchFamily="34" charset="0"/>
                </a:rPr>
                <a:t>Operating system</a:t>
              </a:r>
            </a:p>
            <a:p>
              <a:pPr marL="457200" indent="-457200" algn="ctr"/>
              <a:r>
                <a:rPr lang="en-US" sz="1000" b="0">
                  <a:solidFill>
                    <a:schemeClr val="hlink"/>
                  </a:solidFill>
                  <a:latin typeface="Helvetica" pitchFamily="34" charset="0"/>
                </a:rPr>
                <a:t>8MB</a:t>
              </a:r>
            </a:p>
          </p:txBody>
        </p:sp>
        <p:sp>
          <p:nvSpPr>
            <p:cNvPr id="1176591" name="Rectangle 15"/>
            <p:cNvSpPr>
              <a:spLocks noChangeArrowheads="1"/>
            </p:cNvSpPr>
            <p:nvPr/>
          </p:nvSpPr>
          <p:spPr bwMode="auto">
            <a:xfrm>
              <a:off x="3334" y="1525"/>
              <a:ext cx="1180" cy="363"/>
            </a:xfrm>
            <a:prstGeom prst="rect">
              <a:avLst/>
            </a:prstGeom>
            <a:noFill/>
            <a:ln w="12700" algn="ctr">
              <a:solidFill>
                <a:schemeClr val="hlink"/>
              </a:solidFill>
              <a:miter lim="800000"/>
              <a:headEnd/>
              <a:tailEnd type="none"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000" b="0">
                  <a:solidFill>
                    <a:schemeClr val="hlink"/>
                  </a:solidFill>
                  <a:latin typeface="Helvetica" pitchFamily="34" charset="0"/>
                </a:rPr>
                <a:t>8MB</a:t>
              </a:r>
            </a:p>
          </p:txBody>
        </p:sp>
        <p:sp>
          <p:nvSpPr>
            <p:cNvPr id="1176592" name="Rectangle 16"/>
            <p:cNvSpPr>
              <a:spLocks noChangeArrowheads="1"/>
            </p:cNvSpPr>
            <p:nvPr/>
          </p:nvSpPr>
          <p:spPr bwMode="auto">
            <a:xfrm>
              <a:off x="3334" y="1888"/>
              <a:ext cx="1180" cy="363"/>
            </a:xfrm>
            <a:prstGeom prst="rect">
              <a:avLst/>
            </a:prstGeom>
            <a:noFill/>
            <a:ln w="12700" algn="ctr">
              <a:solidFill>
                <a:schemeClr val="hlink"/>
              </a:solidFill>
              <a:miter lim="800000"/>
              <a:headEnd/>
              <a:tailEnd type="none"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000" b="0">
                  <a:solidFill>
                    <a:schemeClr val="hlink"/>
                  </a:solidFill>
                  <a:latin typeface="Helvetica" pitchFamily="34" charset="0"/>
                </a:rPr>
                <a:t>8MB</a:t>
              </a:r>
            </a:p>
          </p:txBody>
        </p:sp>
        <p:sp>
          <p:nvSpPr>
            <p:cNvPr id="1176593" name="Rectangle 17"/>
            <p:cNvSpPr>
              <a:spLocks noChangeArrowheads="1"/>
            </p:cNvSpPr>
            <p:nvPr/>
          </p:nvSpPr>
          <p:spPr bwMode="auto">
            <a:xfrm>
              <a:off x="3334" y="981"/>
              <a:ext cx="1180" cy="90"/>
            </a:xfrm>
            <a:prstGeom prst="rect">
              <a:avLst/>
            </a:prstGeom>
            <a:noFill/>
            <a:ln w="12700" algn="ctr">
              <a:solidFill>
                <a:schemeClr val="hlink"/>
              </a:solidFill>
              <a:miter lim="800000"/>
              <a:headEnd/>
              <a:tailEnd type="none"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000" b="0">
                  <a:solidFill>
                    <a:schemeClr val="hlink"/>
                  </a:solidFill>
                  <a:latin typeface="Helvetica" pitchFamily="34" charset="0"/>
                </a:rPr>
                <a:t>2MB</a:t>
              </a:r>
            </a:p>
          </p:txBody>
        </p:sp>
        <p:sp>
          <p:nvSpPr>
            <p:cNvPr id="1176594" name="Rectangle 18"/>
            <p:cNvSpPr>
              <a:spLocks noChangeArrowheads="1"/>
            </p:cNvSpPr>
            <p:nvPr/>
          </p:nvSpPr>
          <p:spPr bwMode="auto">
            <a:xfrm>
              <a:off x="3334" y="1071"/>
              <a:ext cx="1180" cy="181"/>
            </a:xfrm>
            <a:prstGeom prst="rect">
              <a:avLst/>
            </a:prstGeom>
            <a:noFill/>
            <a:ln w="12700" algn="ctr">
              <a:solidFill>
                <a:schemeClr val="hlink"/>
              </a:solidFill>
              <a:miter lim="800000"/>
              <a:headEnd/>
              <a:tailEnd type="none"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000" b="0">
                  <a:solidFill>
                    <a:schemeClr val="hlink"/>
                  </a:solidFill>
                  <a:latin typeface="Helvetica" pitchFamily="34" charset="0"/>
                </a:rPr>
                <a:t>4MB</a:t>
              </a:r>
            </a:p>
          </p:txBody>
        </p:sp>
        <p:sp>
          <p:nvSpPr>
            <p:cNvPr id="1176595" name="Rectangle 19"/>
            <p:cNvSpPr>
              <a:spLocks noChangeArrowheads="1"/>
            </p:cNvSpPr>
            <p:nvPr/>
          </p:nvSpPr>
          <p:spPr bwMode="auto">
            <a:xfrm>
              <a:off x="3334" y="1253"/>
              <a:ext cx="1180" cy="272"/>
            </a:xfrm>
            <a:prstGeom prst="rect">
              <a:avLst/>
            </a:prstGeom>
            <a:noFill/>
            <a:ln w="12700" algn="ctr">
              <a:solidFill>
                <a:schemeClr val="hlink"/>
              </a:solidFill>
              <a:miter lim="800000"/>
              <a:headEnd/>
              <a:tailEnd type="none"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000" b="0">
                  <a:solidFill>
                    <a:schemeClr val="hlink"/>
                  </a:solidFill>
                  <a:latin typeface="Helvetica" pitchFamily="34" charset="0"/>
                </a:rPr>
                <a:t>6MB</a:t>
              </a:r>
            </a:p>
          </p:txBody>
        </p:sp>
        <p:sp>
          <p:nvSpPr>
            <p:cNvPr id="1176596" name="Rectangle 20"/>
            <p:cNvSpPr>
              <a:spLocks noChangeArrowheads="1"/>
            </p:cNvSpPr>
            <p:nvPr/>
          </p:nvSpPr>
          <p:spPr bwMode="auto">
            <a:xfrm>
              <a:off x="3334" y="2251"/>
              <a:ext cx="1180" cy="545"/>
            </a:xfrm>
            <a:prstGeom prst="rect">
              <a:avLst/>
            </a:prstGeom>
            <a:noFill/>
            <a:ln w="12700" algn="ctr">
              <a:solidFill>
                <a:schemeClr val="hlink"/>
              </a:solidFill>
              <a:miter lim="800000"/>
              <a:headEnd/>
              <a:tailEnd type="none"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000" b="0">
                  <a:solidFill>
                    <a:schemeClr val="hlink"/>
                  </a:solidFill>
                  <a:latin typeface="Helvetica" pitchFamily="34" charset="0"/>
                </a:rPr>
                <a:t>12MB</a:t>
              </a:r>
            </a:p>
          </p:txBody>
        </p:sp>
        <p:sp>
          <p:nvSpPr>
            <p:cNvPr id="1176597" name="Rectangle 21"/>
            <p:cNvSpPr>
              <a:spLocks noChangeArrowheads="1"/>
            </p:cNvSpPr>
            <p:nvPr/>
          </p:nvSpPr>
          <p:spPr bwMode="auto">
            <a:xfrm>
              <a:off x="3334" y="2795"/>
              <a:ext cx="1180" cy="726"/>
            </a:xfrm>
            <a:prstGeom prst="rect">
              <a:avLst/>
            </a:prstGeom>
            <a:noFill/>
            <a:ln w="12700" algn="ctr">
              <a:solidFill>
                <a:schemeClr val="hlink"/>
              </a:solidFill>
              <a:miter lim="800000"/>
              <a:headEnd/>
              <a:tailEnd type="none"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000" b="0">
                  <a:solidFill>
                    <a:schemeClr val="hlink"/>
                  </a:solidFill>
                  <a:latin typeface="Helvetica" pitchFamily="34" charset="0"/>
                </a:rPr>
                <a:t>16MB</a:t>
              </a:r>
            </a:p>
          </p:txBody>
        </p:sp>
      </p:grpSp>
      <p:sp>
        <p:nvSpPr>
          <p:cNvPr id="1176598" name="Text Box 22"/>
          <p:cNvSpPr txBox="1">
            <a:spLocks noChangeArrowheads="1"/>
          </p:cNvSpPr>
          <p:nvPr/>
        </p:nvSpPr>
        <p:spPr bwMode="auto">
          <a:xfrm>
            <a:off x="5111751" y="981075"/>
            <a:ext cx="1133368"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400" b="0"/>
              <a:t>Equal sized:</a:t>
            </a:r>
          </a:p>
        </p:txBody>
      </p:sp>
      <p:sp>
        <p:nvSpPr>
          <p:cNvPr id="1176599" name="Text Box 23"/>
          <p:cNvSpPr txBox="1">
            <a:spLocks noChangeArrowheads="1"/>
          </p:cNvSpPr>
          <p:nvPr/>
        </p:nvSpPr>
        <p:spPr bwMode="auto">
          <a:xfrm>
            <a:off x="7475539" y="981075"/>
            <a:ext cx="1344990" cy="30777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400" b="0"/>
              <a:t>Unequal sized:</a:t>
            </a:r>
          </a:p>
        </p:txBody>
      </p:sp>
      <p:grpSp>
        <p:nvGrpSpPr>
          <p:cNvPr id="1176600" name="Group 24"/>
          <p:cNvGrpSpPr>
            <a:grpSpLocks/>
          </p:cNvGrpSpPr>
          <p:nvPr/>
        </p:nvGrpSpPr>
        <p:grpSpPr bwMode="auto">
          <a:xfrm>
            <a:off x="6875463" y="4652963"/>
            <a:ext cx="684212" cy="142875"/>
            <a:chOff x="4286" y="2931"/>
            <a:chExt cx="431" cy="90"/>
          </a:xfrm>
        </p:grpSpPr>
        <p:sp>
          <p:nvSpPr>
            <p:cNvPr id="1176601" name="Freeform 25"/>
            <p:cNvSpPr>
              <a:spLocks/>
            </p:cNvSpPr>
            <p:nvPr/>
          </p:nvSpPr>
          <p:spPr bwMode="auto">
            <a:xfrm>
              <a:off x="4286" y="2931"/>
              <a:ext cx="94" cy="90"/>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02" name="Freeform 26"/>
            <p:cNvSpPr>
              <a:spLocks/>
            </p:cNvSpPr>
            <p:nvPr/>
          </p:nvSpPr>
          <p:spPr bwMode="auto">
            <a:xfrm>
              <a:off x="4380" y="2931"/>
              <a:ext cx="94" cy="90"/>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03" name="Freeform 27"/>
            <p:cNvSpPr>
              <a:spLocks/>
            </p:cNvSpPr>
            <p:nvPr/>
          </p:nvSpPr>
          <p:spPr bwMode="auto">
            <a:xfrm>
              <a:off x="4467" y="2931"/>
              <a:ext cx="94" cy="90"/>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04" name="Line 28"/>
            <p:cNvSpPr>
              <a:spLocks noChangeShapeType="1"/>
            </p:cNvSpPr>
            <p:nvPr/>
          </p:nvSpPr>
          <p:spPr bwMode="auto">
            <a:xfrm>
              <a:off x="4558" y="2976"/>
              <a:ext cx="159" cy="0"/>
            </a:xfrm>
            <a:prstGeom prst="line">
              <a:avLst/>
            </a:prstGeom>
            <a:noFill/>
            <a:ln w="12700">
              <a:solidFill>
                <a:schemeClr val="hlink"/>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grpSp>
        <p:nvGrpSpPr>
          <p:cNvPr id="1176605" name="Group 29"/>
          <p:cNvGrpSpPr>
            <a:grpSpLocks/>
          </p:cNvGrpSpPr>
          <p:nvPr/>
        </p:nvGrpSpPr>
        <p:grpSpPr bwMode="auto">
          <a:xfrm>
            <a:off x="6875463" y="3752851"/>
            <a:ext cx="684212" cy="142875"/>
            <a:chOff x="4286" y="2931"/>
            <a:chExt cx="431" cy="90"/>
          </a:xfrm>
        </p:grpSpPr>
        <p:sp>
          <p:nvSpPr>
            <p:cNvPr id="1176606" name="Freeform 30"/>
            <p:cNvSpPr>
              <a:spLocks/>
            </p:cNvSpPr>
            <p:nvPr/>
          </p:nvSpPr>
          <p:spPr bwMode="auto">
            <a:xfrm>
              <a:off x="4286" y="2931"/>
              <a:ext cx="94" cy="90"/>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07" name="Freeform 31"/>
            <p:cNvSpPr>
              <a:spLocks/>
            </p:cNvSpPr>
            <p:nvPr/>
          </p:nvSpPr>
          <p:spPr bwMode="auto">
            <a:xfrm>
              <a:off x="4380" y="2931"/>
              <a:ext cx="94" cy="90"/>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08" name="Freeform 32"/>
            <p:cNvSpPr>
              <a:spLocks/>
            </p:cNvSpPr>
            <p:nvPr/>
          </p:nvSpPr>
          <p:spPr bwMode="auto">
            <a:xfrm>
              <a:off x="4467" y="2931"/>
              <a:ext cx="94" cy="90"/>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09" name="Line 33"/>
            <p:cNvSpPr>
              <a:spLocks noChangeShapeType="1"/>
            </p:cNvSpPr>
            <p:nvPr/>
          </p:nvSpPr>
          <p:spPr bwMode="auto">
            <a:xfrm>
              <a:off x="4558" y="2976"/>
              <a:ext cx="159" cy="0"/>
            </a:xfrm>
            <a:prstGeom prst="line">
              <a:avLst/>
            </a:prstGeom>
            <a:noFill/>
            <a:ln w="12700">
              <a:solidFill>
                <a:schemeClr val="hlink"/>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grpSp>
        <p:nvGrpSpPr>
          <p:cNvPr id="1176610" name="Group 34"/>
          <p:cNvGrpSpPr>
            <a:grpSpLocks/>
          </p:cNvGrpSpPr>
          <p:nvPr/>
        </p:nvGrpSpPr>
        <p:grpSpPr bwMode="auto">
          <a:xfrm>
            <a:off x="6875463" y="3176588"/>
            <a:ext cx="684212" cy="142875"/>
            <a:chOff x="4286" y="2931"/>
            <a:chExt cx="431" cy="90"/>
          </a:xfrm>
        </p:grpSpPr>
        <p:sp>
          <p:nvSpPr>
            <p:cNvPr id="1176611" name="Freeform 35"/>
            <p:cNvSpPr>
              <a:spLocks/>
            </p:cNvSpPr>
            <p:nvPr/>
          </p:nvSpPr>
          <p:spPr bwMode="auto">
            <a:xfrm>
              <a:off x="4286" y="2931"/>
              <a:ext cx="94" cy="90"/>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12" name="Freeform 36"/>
            <p:cNvSpPr>
              <a:spLocks/>
            </p:cNvSpPr>
            <p:nvPr/>
          </p:nvSpPr>
          <p:spPr bwMode="auto">
            <a:xfrm>
              <a:off x="4380" y="2931"/>
              <a:ext cx="94" cy="90"/>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13" name="Freeform 37"/>
            <p:cNvSpPr>
              <a:spLocks/>
            </p:cNvSpPr>
            <p:nvPr/>
          </p:nvSpPr>
          <p:spPr bwMode="auto">
            <a:xfrm>
              <a:off x="4467" y="2931"/>
              <a:ext cx="94" cy="90"/>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14" name="Line 38"/>
            <p:cNvSpPr>
              <a:spLocks noChangeShapeType="1"/>
            </p:cNvSpPr>
            <p:nvPr/>
          </p:nvSpPr>
          <p:spPr bwMode="auto">
            <a:xfrm>
              <a:off x="4558" y="2976"/>
              <a:ext cx="159" cy="0"/>
            </a:xfrm>
            <a:prstGeom prst="line">
              <a:avLst/>
            </a:prstGeom>
            <a:noFill/>
            <a:ln w="12700">
              <a:solidFill>
                <a:schemeClr val="hlink"/>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grpSp>
        <p:nvGrpSpPr>
          <p:cNvPr id="1176615" name="Group 39"/>
          <p:cNvGrpSpPr>
            <a:grpSpLocks/>
          </p:cNvGrpSpPr>
          <p:nvPr/>
        </p:nvGrpSpPr>
        <p:grpSpPr bwMode="auto">
          <a:xfrm>
            <a:off x="6875463" y="2673350"/>
            <a:ext cx="684212" cy="142875"/>
            <a:chOff x="4286" y="2931"/>
            <a:chExt cx="431" cy="90"/>
          </a:xfrm>
        </p:grpSpPr>
        <p:sp>
          <p:nvSpPr>
            <p:cNvPr id="1176616" name="Freeform 40"/>
            <p:cNvSpPr>
              <a:spLocks/>
            </p:cNvSpPr>
            <p:nvPr/>
          </p:nvSpPr>
          <p:spPr bwMode="auto">
            <a:xfrm>
              <a:off x="4286" y="2931"/>
              <a:ext cx="94" cy="90"/>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17" name="Freeform 41"/>
            <p:cNvSpPr>
              <a:spLocks/>
            </p:cNvSpPr>
            <p:nvPr/>
          </p:nvSpPr>
          <p:spPr bwMode="auto">
            <a:xfrm>
              <a:off x="4380" y="2931"/>
              <a:ext cx="94" cy="90"/>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18" name="Freeform 42"/>
            <p:cNvSpPr>
              <a:spLocks/>
            </p:cNvSpPr>
            <p:nvPr/>
          </p:nvSpPr>
          <p:spPr bwMode="auto">
            <a:xfrm>
              <a:off x="4467" y="2931"/>
              <a:ext cx="94" cy="90"/>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19" name="Line 43"/>
            <p:cNvSpPr>
              <a:spLocks noChangeShapeType="1"/>
            </p:cNvSpPr>
            <p:nvPr/>
          </p:nvSpPr>
          <p:spPr bwMode="auto">
            <a:xfrm>
              <a:off x="4558" y="2976"/>
              <a:ext cx="159" cy="0"/>
            </a:xfrm>
            <a:prstGeom prst="line">
              <a:avLst/>
            </a:prstGeom>
            <a:noFill/>
            <a:ln w="12700">
              <a:solidFill>
                <a:schemeClr val="hlink"/>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grpSp>
        <p:nvGrpSpPr>
          <p:cNvPr id="1176620" name="Group 44"/>
          <p:cNvGrpSpPr>
            <a:grpSpLocks/>
          </p:cNvGrpSpPr>
          <p:nvPr/>
        </p:nvGrpSpPr>
        <p:grpSpPr bwMode="auto">
          <a:xfrm>
            <a:off x="6875463" y="2206625"/>
            <a:ext cx="684212" cy="142875"/>
            <a:chOff x="4286" y="2931"/>
            <a:chExt cx="431" cy="90"/>
          </a:xfrm>
        </p:grpSpPr>
        <p:sp>
          <p:nvSpPr>
            <p:cNvPr id="1176621" name="Freeform 45"/>
            <p:cNvSpPr>
              <a:spLocks/>
            </p:cNvSpPr>
            <p:nvPr/>
          </p:nvSpPr>
          <p:spPr bwMode="auto">
            <a:xfrm>
              <a:off x="4286" y="2931"/>
              <a:ext cx="94" cy="90"/>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22" name="Freeform 46"/>
            <p:cNvSpPr>
              <a:spLocks/>
            </p:cNvSpPr>
            <p:nvPr/>
          </p:nvSpPr>
          <p:spPr bwMode="auto">
            <a:xfrm>
              <a:off x="4380" y="2931"/>
              <a:ext cx="94" cy="90"/>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23" name="Freeform 47"/>
            <p:cNvSpPr>
              <a:spLocks/>
            </p:cNvSpPr>
            <p:nvPr/>
          </p:nvSpPr>
          <p:spPr bwMode="auto">
            <a:xfrm>
              <a:off x="4467" y="2931"/>
              <a:ext cx="94" cy="90"/>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24" name="Line 48"/>
            <p:cNvSpPr>
              <a:spLocks noChangeShapeType="1"/>
            </p:cNvSpPr>
            <p:nvPr/>
          </p:nvSpPr>
          <p:spPr bwMode="auto">
            <a:xfrm>
              <a:off x="4558" y="2976"/>
              <a:ext cx="159" cy="0"/>
            </a:xfrm>
            <a:prstGeom prst="line">
              <a:avLst/>
            </a:prstGeom>
            <a:noFill/>
            <a:ln w="12700">
              <a:solidFill>
                <a:schemeClr val="hlink"/>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grpSp>
        <p:nvGrpSpPr>
          <p:cNvPr id="1176625" name="Group 49"/>
          <p:cNvGrpSpPr>
            <a:grpSpLocks/>
          </p:cNvGrpSpPr>
          <p:nvPr/>
        </p:nvGrpSpPr>
        <p:grpSpPr bwMode="auto">
          <a:xfrm>
            <a:off x="6875463" y="1916113"/>
            <a:ext cx="684212" cy="142875"/>
            <a:chOff x="4286" y="2931"/>
            <a:chExt cx="431" cy="90"/>
          </a:xfrm>
        </p:grpSpPr>
        <p:sp>
          <p:nvSpPr>
            <p:cNvPr id="1176626" name="Freeform 50"/>
            <p:cNvSpPr>
              <a:spLocks/>
            </p:cNvSpPr>
            <p:nvPr/>
          </p:nvSpPr>
          <p:spPr bwMode="auto">
            <a:xfrm>
              <a:off x="4286" y="2931"/>
              <a:ext cx="94" cy="90"/>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27" name="Freeform 51"/>
            <p:cNvSpPr>
              <a:spLocks/>
            </p:cNvSpPr>
            <p:nvPr/>
          </p:nvSpPr>
          <p:spPr bwMode="auto">
            <a:xfrm>
              <a:off x="4380" y="2931"/>
              <a:ext cx="94" cy="90"/>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28" name="Freeform 52"/>
            <p:cNvSpPr>
              <a:spLocks/>
            </p:cNvSpPr>
            <p:nvPr/>
          </p:nvSpPr>
          <p:spPr bwMode="auto">
            <a:xfrm>
              <a:off x="4467" y="2931"/>
              <a:ext cx="94" cy="90"/>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29" name="Line 53"/>
            <p:cNvSpPr>
              <a:spLocks noChangeShapeType="1"/>
            </p:cNvSpPr>
            <p:nvPr/>
          </p:nvSpPr>
          <p:spPr bwMode="auto">
            <a:xfrm>
              <a:off x="4558" y="2976"/>
              <a:ext cx="159" cy="0"/>
            </a:xfrm>
            <a:prstGeom prst="line">
              <a:avLst/>
            </a:prstGeom>
            <a:noFill/>
            <a:ln w="12700">
              <a:solidFill>
                <a:schemeClr val="hlink"/>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grpSp>
        <p:nvGrpSpPr>
          <p:cNvPr id="1176630" name="Group 54"/>
          <p:cNvGrpSpPr>
            <a:grpSpLocks/>
          </p:cNvGrpSpPr>
          <p:nvPr/>
        </p:nvGrpSpPr>
        <p:grpSpPr bwMode="auto">
          <a:xfrm>
            <a:off x="6875463" y="1736725"/>
            <a:ext cx="684212" cy="142875"/>
            <a:chOff x="4286" y="2931"/>
            <a:chExt cx="431" cy="90"/>
          </a:xfrm>
        </p:grpSpPr>
        <p:sp>
          <p:nvSpPr>
            <p:cNvPr id="1176631" name="Freeform 55"/>
            <p:cNvSpPr>
              <a:spLocks/>
            </p:cNvSpPr>
            <p:nvPr/>
          </p:nvSpPr>
          <p:spPr bwMode="auto">
            <a:xfrm>
              <a:off x="4286" y="2931"/>
              <a:ext cx="94" cy="90"/>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32" name="Freeform 56"/>
            <p:cNvSpPr>
              <a:spLocks/>
            </p:cNvSpPr>
            <p:nvPr/>
          </p:nvSpPr>
          <p:spPr bwMode="auto">
            <a:xfrm>
              <a:off x="4380" y="2931"/>
              <a:ext cx="94" cy="90"/>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33" name="Freeform 57"/>
            <p:cNvSpPr>
              <a:spLocks/>
            </p:cNvSpPr>
            <p:nvPr/>
          </p:nvSpPr>
          <p:spPr bwMode="auto">
            <a:xfrm>
              <a:off x="4467" y="2931"/>
              <a:ext cx="94" cy="90"/>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34" name="Line 58"/>
            <p:cNvSpPr>
              <a:spLocks noChangeShapeType="1"/>
            </p:cNvSpPr>
            <p:nvPr/>
          </p:nvSpPr>
          <p:spPr bwMode="auto">
            <a:xfrm>
              <a:off x="4558" y="2976"/>
              <a:ext cx="159" cy="0"/>
            </a:xfrm>
            <a:prstGeom prst="line">
              <a:avLst/>
            </a:prstGeom>
            <a:noFill/>
            <a:ln w="12700">
              <a:solidFill>
                <a:schemeClr val="hlink"/>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sp>
        <p:nvSpPr>
          <p:cNvPr id="1176635" name="Freeform 59"/>
          <p:cNvSpPr>
            <a:spLocks/>
          </p:cNvSpPr>
          <p:nvPr/>
        </p:nvSpPr>
        <p:spPr bwMode="auto">
          <a:xfrm>
            <a:off x="4459289" y="3430589"/>
            <a:ext cx="149225" cy="142875"/>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fo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36" name="Freeform 60"/>
          <p:cNvSpPr>
            <a:spLocks/>
          </p:cNvSpPr>
          <p:nvPr/>
        </p:nvSpPr>
        <p:spPr bwMode="auto">
          <a:xfrm>
            <a:off x="4608514" y="3430589"/>
            <a:ext cx="149225" cy="142875"/>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fo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37" name="Freeform 61"/>
          <p:cNvSpPr>
            <a:spLocks/>
          </p:cNvSpPr>
          <p:nvPr/>
        </p:nvSpPr>
        <p:spPr bwMode="auto">
          <a:xfrm>
            <a:off x="4746626" y="3430589"/>
            <a:ext cx="149225" cy="142875"/>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fo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38" name="Line 62"/>
          <p:cNvSpPr>
            <a:spLocks noChangeShapeType="1"/>
          </p:cNvSpPr>
          <p:nvPr/>
        </p:nvSpPr>
        <p:spPr bwMode="auto">
          <a:xfrm>
            <a:off x="4895851" y="3502025"/>
            <a:ext cx="252413" cy="0"/>
          </a:xfrm>
          <a:prstGeom prst="line">
            <a:avLst/>
          </a:prstGeom>
          <a:noFill/>
          <a:ln w="12700">
            <a:solidFill>
              <a:schemeClr val="folHlink"/>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39" name="Line 63"/>
          <p:cNvSpPr>
            <a:spLocks noChangeShapeType="1"/>
          </p:cNvSpPr>
          <p:nvPr/>
        </p:nvSpPr>
        <p:spPr bwMode="auto">
          <a:xfrm flipV="1">
            <a:off x="4895851" y="2997200"/>
            <a:ext cx="252413" cy="503238"/>
          </a:xfrm>
          <a:prstGeom prst="line">
            <a:avLst/>
          </a:prstGeom>
          <a:noFill/>
          <a:ln w="12700">
            <a:solidFill>
              <a:schemeClr val="folHlink"/>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40" name="Line 64"/>
          <p:cNvSpPr>
            <a:spLocks noChangeShapeType="1"/>
          </p:cNvSpPr>
          <p:nvPr/>
        </p:nvSpPr>
        <p:spPr bwMode="auto">
          <a:xfrm flipV="1">
            <a:off x="4895851" y="2528888"/>
            <a:ext cx="252413" cy="971550"/>
          </a:xfrm>
          <a:prstGeom prst="line">
            <a:avLst/>
          </a:prstGeom>
          <a:noFill/>
          <a:ln w="12700">
            <a:solidFill>
              <a:schemeClr val="folHlink"/>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41" name="Line 65"/>
          <p:cNvSpPr>
            <a:spLocks noChangeShapeType="1"/>
          </p:cNvSpPr>
          <p:nvPr/>
        </p:nvSpPr>
        <p:spPr bwMode="auto">
          <a:xfrm flipV="1">
            <a:off x="4895851" y="1989139"/>
            <a:ext cx="252413" cy="1511300"/>
          </a:xfrm>
          <a:prstGeom prst="line">
            <a:avLst/>
          </a:prstGeom>
          <a:noFill/>
          <a:ln w="12700">
            <a:solidFill>
              <a:schemeClr val="folHlink"/>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42" name="Line 66"/>
          <p:cNvSpPr>
            <a:spLocks noChangeShapeType="1"/>
          </p:cNvSpPr>
          <p:nvPr/>
        </p:nvSpPr>
        <p:spPr bwMode="auto">
          <a:xfrm>
            <a:off x="4895851" y="3500438"/>
            <a:ext cx="252413" cy="468312"/>
          </a:xfrm>
          <a:prstGeom prst="line">
            <a:avLst/>
          </a:prstGeom>
          <a:noFill/>
          <a:ln w="12700">
            <a:solidFill>
              <a:schemeClr val="folHlink"/>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43" name="Line 67"/>
          <p:cNvSpPr>
            <a:spLocks noChangeShapeType="1"/>
          </p:cNvSpPr>
          <p:nvPr/>
        </p:nvSpPr>
        <p:spPr bwMode="auto">
          <a:xfrm>
            <a:off x="4895851" y="3500438"/>
            <a:ext cx="252413" cy="973137"/>
          </a:xfrm>
          <a:prstGeom prst="line">
            <a:avLst/>
          </a:prstGeom>
          <a:noFill/>
          <a:ln w="12700">
            <a:solidFill>
              <a:schemeClr val="folHlink"/>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44" name="Line 68"/>
          <p:cNvSpPr>
            <a:spLocks noChangeShapeType="1"/>
          </p:cNvSpPr>
          <p:nvPr/>
        </p:nvSpPr>
        <p:spPr bwMode="auto">
          <a:xfrm>
            <a:off x="4895851" y="3500438"/>
            <a:ext cx="252413" cy="1476375"/>
          </a:xfrm>
          <a:prstGeom prst="line">
            <a:avLst/>
          </a:prstGeom>
          <a:noFill/>
          <a:ln w="12700">
            <a:solidFill>
              <a:schemeClr val="folHlink"/>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45" name="Freeform 69"/>
          <p:cNvSpPr>
            <a:spLocks/>
          </p:cNvSpPr>
          <p:nvPr/>
        </p:nvSpPr>
        <p:spPr bwMode="auto">
          <a:xfrm>
            <a:off x="6870701" y="3178175"/>
            <a:ext cx="149225" cy="142875"/>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46" name="Freeform 70"/>
          <p:cNvSpPr>
            <a:spLocks/>
          </p:cNvSpPr>
          <p:nvPr/>
        </p:nvSpPr>
        <p:spPr bwMode="auto">
          <a:xfrm>
            <a:off x="7019926" y="3178175"/>
            <a:ext cx="149225" cy="142875"/>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47" name="Freeform 71"/>
          <p:cNvSpPr>
            <a:spLocks/>
          </p:cNvSpPr>
          <p:nvPr/>
        </p:nvSpPr>
        <p:spPr bwMode="auto">
          <a:xfrm>
            <a:off x="7158039" y="3178175"/>
            <a:ext cx="149225" cy="142875"/>
          </a:xfrm>
          <a:custGeom>
            <a:avLst/>
            <a:gdLst>
              <a:gd name="T0" fmla="*/ 3 w 189"/>
              <a:gd name="T1" fmla="*/ 118 h 118"/>
              <a:gd name="T2" fmla="*/ 189 w 189"/>
              <a:gd name="T3" fmla="*/ 118 h 118"/>
              <a:gd name="T4" fmla="*/ 187 w 189"/>
              <a:gd name="T5" fmla="*/ 0 h 118"/>
              <a:gd name="T6" fmla="*/ 0 w 189"/>
              <a:gd name="T7" fmla="*/ 0 h 118"/>
            </a:gdLst>
            <a:ahLst/>
            <a:cxnLst>
              <a:cxn ang="0">
                <a:pos x="T0" y="T1"/>
              </a:cxn>
              <a:cxn ang="0">
                <a:pos x="T2" y="T3"/>
              </a:cxn>
              <a:cxn ang="0">
                <a:pos x="T4" y="T5"/>
              </a:cxn>
              <a:cxn ang="0">
                <a:pos x="T6" y="T7"/>
              </a:cxn>
            </a:cxnLst>
            <a:rect l="0" t="0" r="r" b="b"/>
            <a:pathLst>
              <a:path w="189" h="118">
                <a:moveTo>
                  <a:pt x="3" y="118"/>
                </a:moveTo>
                <a:lnTo>
                  <a:pt x="189" y="118"/>
                </a:lnTo>
                <a:lnTo>
                  <a:pt x="187" y="0"/>
                </a:lnTo>
                <a:lnTo>
                  <a:pt x="0" y="0"/>
                </a:lnTo>
              </a:path>
            </a:pathLst>
          </a:custGeom>
          <a:noFill/>
          <a:ln w="12700" cap="flat" cmpd="sng">
            <a:solidFill>
              <a:schemeClr val="hlink"/>
            </a:solidFill>
            <a:prstDash val="solid"/>
            <a:round/>
            <a:headEnd type="none" w="med" len="med"/>
            <a:tailEnd type="none" w="lg" len="lg"/>
          </a:ln>
          <a:effectLst/>
          <a:extLst>
            <a:ext uri="{909E8E84-426E-40dd-AFC4-6F175D3DCCD1}">
              <a14:hiddenFill xmlns:a14="http://schemas.microsoft.com/office/drawing/2010/main" xmlns="">
                <a:solidFill>
                  <a:srgbClr val="FFFFFF"/>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48" name="Line 72"/>
          <p:cNvSpPr>
            <a:spLocks noChangeShapeType="1"/>
          </p:cNvSpPr>
          <p:nvPr/>
        </p:nvSpPr>
        <p:spPr bwMode="auto">
          <a:xfrm>
            <a:off x="7307263" y="3249613"/>
            <a:ext cx="252412" cy="0"/>
          </a:xfrm>
          <a:prstGeom prst="line">
            <a:avLst/>
          </a:prstGeom>
          <a:noFill/>
          <a:ln w="12700">
            <a:solidFill>
              <a:schemeClr val="hlink"/>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49" name="Line 73"/>
          <p:cNvSpPr>
            <a:spLocks noChangeShapeType="1"/>
          </p:cNvSpPr>
          <p:nvPr/>
        </p:nvSpPr>
        <p:spPr bwMode="auto">
          <a:xfrm flipV="1">
            <a:off x="7307263" y="2744789"/>
            <a:ext cx="252412" cy="503237"/>
          </a:xfrm>
          <a:prstGeom prst="line">
            <a:avLst/>
          </a:prstGeom>
          <a:noFill/>
          <a:ln w="12700">
            <a:solidFill>
              <a:schemeClr val="hlink"/>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50" name="Line 74"/>
          <p:cNvSpPr>
            <a:spLocks noChangeShapeType="1"/>
          </p:cNvSpPr>
          <p:nvPr/>
        </p:nvSpPr>
        <p:spPr bwMode="auto">
          <a:xfrm flipV="1">
            <a:off x="7307263" y="2276475"/>
            <a:ext cx="252412" cy="971550"/>
          </a:xfrm>
          <a:prstGeom prst="line">
            <a:avLst/>
          </a:prstGeom>
          <a:noFill/>
          <a:ln w="12700">
            <a:solidFill>
              <a:schemeClr val="hlink"/>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51" name="Line 75"/>
          <p:cNvSpPr>
            <a:spLocks noChangeShapeType="1"/>
          </p:cNvSpPr>
          <p:nvPr/>
        </p:nvSpPr>
        <p:spPr bwMode="auto">
          <a:xfrm flipV="1">
            <a:off x="7307263" y="1808163"/>
            <a:ext cx="252412" cy="1439862"/>
          </a:xfrm>
          <a:prstGeom prst="line">
            <a:avLst/>
          </a:prstGeom>
          <a:noFill/>
          <a:ln w="12700">
            <a:solidFill>
              <a:schemeClr val="hlink"/>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52" name="Line 76"/>
          <p:cNvSpPr>
            <a:spLocks noChangeShapeType="1"/>
          </p:cNvSpPr>
          <p:nvPr/>
        </p:nvSpPr>
        <p:spPr bwMode="auto">
          <a:xfrm>
            <a:off x="7307263" y="3248026"/>
            <a:ext cx="252412" cy="576263"/>
          </a:xfrm>
          <a:prstGeom prst="line">
            <a:avLst/>
          </a:prstGeom>
          <a:noFill/>
          <a:ln w="12700">
            <a:solidFill>
              <a:schemeClr val="hlink"/>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53" name="Line 77"/>
          <p:cNvSpPr>
            <a:spLocks noChangeShapeType="1"/>
          </p:cNvSpPr>
          <p:nvPr/>
        </p:nvSpPr>
        <p:spPr bwMode="auto">
          <a:xfrm flipV="1">
            <a:off x="7307263" y="2024064"/>
            <a:ext cx="252412" cy="1223962"/>
          </a:xfrm>
          <a:prstGeom prst="line">
            <a:avLst/>
          </a:prstGeom>
          <a:noFill/>
          <a:ln w="12700">
            <a:solidFill>
              <a:schemeClr val="hlink"/>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6654" name="Line 78"/>
          <p:cNvSpPr>
            <a:spLocks noChangeShapeType="1"/>
          </p:cNvSpPr>
          <p:nvPr/>
        </p:nvSpPr>
        <p:spPr bwMode="auto">
          <a:xfrm>
            <a:off x="7307263" y="3248026"/>
            <a:ext cx="252412" cy="1476375"/>
          </a:xfrm>
          <a:prstGeom prst="line">
            <a:avLst/>
          </a:prstGeom>
          <a:noFill/>
          <a:ln w="12700">
            <a:solidFill>
              <a:schemeClr val="hlink"/>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76579">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76579">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76579">
                                            <p:txEl>
                                              <p:pRg st="7" end="7"/>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7659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7658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7663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7663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766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7663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7663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76640"/>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17664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17664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766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76644"/>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0"/>
                                          </p:stCondLst>
                                        </p:cTn>
                                        <p:tgtEl>
                                          <p:spTgt spid="1176579">
                                            <p:txEl>
                                              <p:pRg st="8" end="8"/>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176579">
                                            <p:txEl>
                                              <p:pRg st="9" end="9"/>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176579">
                                            <p:txEl>
                                              <p:pRg st="10" end="10"/>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176579">
                                            <p:txEl>
                                              <p:pRg st="11" end="11"/>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176579">
                                            <p:txEl>
                                              <p:pRg st="12" end="12"/>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17658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176599"/>
                                        </p:tgtEl>
                                        <p:attrNameLst>
                                          <p:attrName>style.visibility</p:attrName>
                                        </p:attrNameLst>
                                      </p:cBhvr>
                                      <p:to>
                                        <p:strVal val="visible"/>
                                      </p:to>
                                    </p:set>
                                  </p:childTnLst>
                                </p:cTn>
                              </p:par>
                            </p:childTnLst>
                          </p:cTn>
                        </p:par>
                      </p:childTnLst>
                    </p:cTn>
                  </p:par>
                  <p:par>
                    <p:cTn id="51" fill="hold" nodeType="clickPar">
                      <p:stCondLst>
                        <p:cond delay="indefinite"/>
                      </p:stCondLst>
                      <p:childTnLst>
                        <p:par>
                          <p:cTn id="52" fill="hold" nodeType="withGroup">
                            <p:stCondLst>
                              <p:cond delay="0"/>
                            </p:stCondLst>
                            <p:childTnLst>
                              <p:par>
                                <p:cTn id="53" presetID="1" presetClass="entr" presetSubtype="0" fill="hold" nodeType="clickEffect">
                                  <p:stCondLst>
                                    <p:cond delay="0"/>
                                  </p:stCondLst>
                                  <p:childTnLst>
                                    <p:set>
                                      <p:cBhvr>
                                        <p:cTn id="54" dur="1" fill="hold">
                                          <p:stCondLst>
                                            <p:cond delay="0"/>
                                          </p:stCondLst>
                                        </p:cTn>
                                        <p:tgtEl>
                                          <p:spTgt spid="1176600"/>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176605"/>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17661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176615"/>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176620"/>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176625"/>
                                        </p:tgtEl>
                                        <p:attrNameLst>
                                          <p:attrName>style.visibility</p:attrName>
                                        </p:attrNameLst>
                                      </p:cBhvr>
                                      <p:to>
                                        <p:strVal val="visible"/>
                                      </p:to>
                                    </p:set>
                                  </p:childTnLst>
                                </p:cTn>
                              </p:par>
                              <p:par>
                                <p:cTn id="65" presetID="1" presetClass="entr" presetSubtype="0" fill="hold" nodeType="withEffect">
                                  <p:stCondLst>
                                    <p:cond delay="0"/>
                                  </p:stCondLst>
                                  <p:childTnLst>
                                    <p:set>
                                      <p:cBhvr>
                                        <p:cTn id="66" dur="1" fill="hold">
                                          <p:stCondLst>
                                            <p:cond delay="0"/>
                                          </p:stCondLst>
                                        </p:cTn>
                                        <p:tgtEl>
                                          <p:spTgt spid="1176630"/>
                                        </p:tgtEl>
                                        <p:attrNameLst>
                                          <p:attrName>style.visibility</p:attrName>
                                        </p:attrNameLst>
                                      </p:cBhvr>
                                      <p:to>
                                        <p:strVal val="visible"/>
                                      </p:to>
                                    </p:set>
                                  </p:childTnLst>
                                </p:cTn>
                              </p:par>
                            </p:childTnLst>
                          </p:cTn>
                        </p:par>
                      </p:childTnLst>
                    </p:cTn>
                  </p:par>
                  <p:par>
                    <p:cTn id="67" fill="hold" nodeType="clickPar">
                      <p:stCondLst>
                        <p:cond delay="indefinite"/>
                      </p:stCondLst>
                      <p:childTnLst>
                        <p:par>
                          <p:cTn id="68" fill="hold" nodeType="withGroup">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1176645"/>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1176646"/>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1176647"/>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1176648"/>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1176649"/>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17665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176651"/>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1176652"/>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176653"/>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176654"/>
                                        </p:tgtEl>
                                        <p:attrNameLst>
                                          <p:attrName>style.visibility</p:attrName>
                                        </p:attrNameLst>
                                      </p:cBhvr>
                                      <p:to>
                                        <p:strVal val="visible"/>
                                      </p:to>
                                    </p:set>
                                  </p:childTnLst>
                                </p:cTn>
                              </p:par>
                              <p:par>
                                <p:cTn id="89" presetID="1" presetClass="exit" presetSubtype="0" fill="hold" nodeType="withEffect">
                                  <p:stCondLst>
                                    <p:cond delay="0"/>
                                  </p:stCondLst>
                                  <p:childTnLst>
                                    <p:set>
                                      <p:cBhvr>
                                        <p:cTn id="90" dur="1" fill="hold">
                                          <p:stCondLst>
                                            <p:cond delay="0"/>
                                          </p:stCondLst>
                                        </p:cTn>
                                        <p:tgtEl>
                                          <p:spTgt spid="1176630"/>
                                        </p:tgtEl>
                                        <p:attrNameLst>
                                          <p:attrName>style.visibility</p:attrName>
                                        </p:attrNameLst>
                                      </p:cBhvr>
                                      <p:to>
                                        <p:strVal val="hidden"/>
                                      </p:to>
                                    </p:set>
                                  </p:childTnLst>
                                </p:cTn>
                              </p:par>
                              <p:par>
                                <p:cTn id="91" presetID="1" presetClass="exit" presetSubtype="0" fill="hold" nodeType="withEffect">
                                  <p:stCondLst>
                                    <p:cond delay="0"/>
                                  </p:stCondLst>
                                  <p:childTnLst>
                                    <p:set>
                                      <p:cBhvr>
                                        <p:cTn id="92" dur="1" fill="hold">
                                          <p:stCondLst>
                                            <p:cond delay="0"/>
                                          </p:stCondLst>
                                        </p:cTn>
                                        <p:tgtEl>
                                          <p:spTgt spid="1176625"/>
                                        </p:tgtEl>
                                        <p:attrNameLst>
                                          <p:attrName>style.visibility</p:attrName>
                                        </p:attrNameLst>
                                      </p:cBhvr>
                                      <p:to>
                                        <p:strVal val="hidden"/>
                                      </p:to>
                                    </p:set>
                                  </p:childTnLst>
                                </p:cTn>
                              </p:par>
                              <p:par>
                                <p:cTn id="93" presetID="1" presetClass="exit" presetSubtype="0" fill="hold" nodeType="withEffect">
                                  <p:stCondLst>
                                    <p:cond delay="0"/>
                                  </p:stCondLst>
                                  <p:childTnLst>
                                    <p:set>
                                      <p:cBhvr>
                                        <p:cTn id="94" dur="1" fill="hold">
                                          <p:stCondLst>
                                            <p:cond delay="0"/>
                                          </p:stCondLst>
                                        </p:cTn>
                                        <p:tgtEl>
                                          <p:spTgt spid="1176620"/>
                                        </p:tgtEl>
                                        <p:attrNameLst>
                                          <p:attrName>style.visibility</p:attrName>
                                        </p:attrNameLst>
                                      </p:cBhvr>
                                      <p:to>
                                        <p:strVal val="hidden"/>
                                      </p:to>
                                    </p:set>
                                  </p:childTnLst>
                                </p:cTn>
                              </p:par>
                              <p:par>
                                <p:cTn id="95" presetID="1" presetClass="exit" presetSubtype="0" fill="hold" nodeType="withEffect">
                                  <p:stCondLst>
                                    <p:cond delay="0"/>
                                  </p:stCondLst>
                                  <p:childTnLst>
                                    <p:set>
                                      <p:cBhvr>
                                        <p:cTn id="96" dur="1" fill="hold">
                                          <p:stCondLst>
                                            <p:cond delay="0"/>
                                          </p:stCondLst>
                                        </p:cTn>
                                        <p:tgtEl>
                                          <p:spTgt spid="1176615"/>
                                        </p:tgtEl>
                                        <p:attrNameLst>
                                          <p:attrName>style.visibility</p:attrName>
                                        </p:attrNameLst>
                                      </p:cBhvr>
                                      <p:to>
                                        <p:strVal val="hidden"/>
                                      </p:to>
                                    </p:set>
                                  </p:childTnLst>
                                </p:cTn>
                              </p:par>
                              <p:par>
                                <p:cTn id="97" presetID="1" presetClass="exit" presetSubtype="0" fill="hold" nodeType="withEffect">
                                  <p:stCondLst>
                                    <p:cond delay="0"/>
                                  </p:stCondLst>
                                  <p:childTnLst>
                                    <p:set>
                                      <p:cBhvr>
                                        <p:cTn id="98" dur="1" fill="hold">
                                          <p:stCondLst>
                                            <p:cond delay="0"/>
                                          </p:stCondLst>
                                        </p:cTn>
                                        <p:tgtEl>
                                          <p:spTgt spid="1176605"/>
                                        </p:tgtEl>
                                        <p:attrNameLst>
                                          <p:attrName>style.visibility</p:attrName>
                                        </p:attrNameLst>
                                      </p:cBhvr>
                                      <p:to>
                                        <p:strVal val="hidden"/>
                                      </p:to>
                                    </p:set>
                                  </p:childTnLst>
                                </p:cTn>
                              </p:par>
                              <p:par>
                                <p:cTn id="99" presetID="1" presetClass="exit" presetSubtype="0" fill="hold" nodeType="withEffect">
                                  <p:stCondLst>
                                    <p:cond delay="0"/>
                                  </p:stCondLst>
                                  <p:childTnLst>
                                    <p:set>
                                      <p:cBhvr>
                                        <p:cTn id="100" dur="1" fill="hold">
                                          <p:stCondLst>
                                            <p:cond delay="0"/>
                                          </p:stCondLst>
                                        </p:cTn>
                                        <p:tgtEl>
                                          <p:spTgt spid="1176600"/>
                                        </p:tgtEl>
                                        <p:attrNameLst>
                                          <p:attrName>style.visibility</p:attrName>
                                        </p:attrNameLst>
                                      </p:cBhvr>
                                      <p:to>
                                        <p:strVal val="hidden"/>
                                      </p:to>
                                    </p:set>
                                  </p:childTnLst>
                                </p:cTn>
                              </p:par>
                            </p:childTnLst>
                          </p:cTn>
                        </p:par>
                      </p:childTnLst>
                    </p:cTn>
                  </p:par>
                  <p:par>
                    <p:cTn id="101" fill="hold">
                      <p:stCondLst>
                        <p:cond delay="indefinite"/>
                      </p:stCondLst>
                      <p:childTnLst>
                        <p:par>
                          <p:cTn id="102" fill="hold">
                            <p:stCondLst>
                              <p:cond delay="0"/>
                            </p:stCondLst>
                            <p:childTnLst>
                              <p:par>
                                <p:cTn id="103" presetID="1" presetClass="entr" presetSubtype="0" fill="hold" nodeType="clickEffect">
                                  <p:stCondLst>
                                    <p:cond delay="0"/>
                                  </p:stCondLst>
                                  <p:childTnLst>
                                    <p:set>
                                      <p:cBhvr>
                                        <p:cTn id="104" dur="1" fill="hold">
                                          <p:stCondLst>
                                            <p:cond delay="0"/>
                                          </p:stCondLst>
                                        </p:cTn>
                                        <p:tgtEl>
                                          <p:spTgt spid="1176579">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6598" grpId="0"/>
      <p:bldP spid="1176599" grpId="0"/>
      <p:bldP spid="1176635" grpId="0" animBg="1"/>
      <p:bldP spid="1176636" grpId="0" animBg="1"/>
      <p:bldP spid="1176637" grpId="0" animBg="1"/>
      <p:bldP spid="1176638" grpId="0" animBg="1"/>
      <p:bldP spid="1176639" grpId="0" animBg="1"/>
      <p:bldP spid="1176640" grpId="0" animBg="1"/>
      <p:bldP spid="1176641" grpId="0" animBg="1"/>
      <p:bldP spid="1176642" grpId="0" animBg="1"/>
      <p:bldP spid="1176643" grpId="0" animBg="1"/>
      <p:bldP spid="1176644" grpId="0" animBg="1"/>
      <p:bldP spid="1176645" grpId="0" animBg="1"/>
      <p:bldP spid="1176646" grpId="0" animBg="1"/>
      <p:bldP spid="1176647" grpId="0" animBg="1"/>
      <p:bldP spid="1176648" grpId="0" animBg="1"/>
      <p:bldP spid="1176649" grpId="0" animBg="1"/>
      <p:bldP spid="1176650" grpId="0" animBg="1"/>
      <p:bldP spid="1176651" grpId="0" animBg="1"/>
      <p:bldP spid="1176652" grpId="0" animBg="1"/>
      <p:bldP spid="1176653" grpId="0" animBg="1"/>
      <p:bldP spid="117665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02" name="Rectangle 2"/>
          <p:cNvSpPr>
            <a:spLocks noGrp="1" noChangeArrowheads="1"/>
          </p:cNvSpPr>
          <p:nvPr>
            <p:ph type="title"/>
          </p:nvPr>
        </p:nvSpPr>
        <p:spPr/>
        <p:txBody>
          <a:bodyPr/>
          <a:lstStyle/>
          <a:p>
            <a:r>
              <a:rPr lang="en-US"/>
              <a:t>Dynamic Partitioning</a:t>
            </a:r>
          </a:p>
        </p:txBody>
      </p:sp>
      <p:sp>
        <p:nvSpPr>
          <p:cNvPr id="1177603" name="Rectangle 3"/>
          <p:cNvSpPr>
            <a:spLocks noGrp="1" noChangeArrowheads="1"/>
          </p:cNvSpPr>
          <p:nvPr>
            <p:ph type="body" sz="half" idx="1"/>
          </p:nvPr>
        </p:nvSpPr>
        <p:spPr>
          <a:xfrm>
            <a:off x="1" y="991534"/>
            <a:ext cx="4492625" cy="2314575"/>
          </a:xfrm>
        </p:spPr>
        <p:txBody>
          <a:bodyPr/>
          <a:lstStyle/>
          <a:p>
            <a:pPr>
              <a:lnSpc>
                <a:spcPct val="90000"/>
              </a:lnSpc>
            </a:pPr>
            <a:r>
              <a:rPr lang="en-US" sz="2000" dirty="0"/>
              <a:t>Divide memory at run-time</a:t>
            </a:r>
            <a:endParaRPr lang="en-US" sz="1800" dirty="0"/>
          </a:p>
          <a:p>
            <a:pPr lvl="1">
              <a:lnSpc>
                <a:spcPct val="90000"/>
              </a:lnSpc>
            </a:pPr>
            <a:r>
              <a:rPr lang="en-US" sz="1800" dirty="0"/>
              <a:t>partitions are created dynamically</a:t>
            </a:r>
          </a:p>
          <a:p>
            <a:pPr lvl="1">
              <a:lnSpc>
                <a:spcPct val="90000"/>
              </a:lnSpc>
            </a:pPr>
            <a:r>
              <a:rPr lang="en-US" sz="1800" dirty="0"/>
              <a:t>removed after jobs are finished</a:t>
            </a:r>
          </a:p>
          <a:p>
            <a:pPr lvl="1">
              <a:lnSpc>
                <a:spcPct val="90000"/>
              </a:lnSpc>
              <a:buFont typeface="Tahoma" pitchFamily="34" charset="0"/>
              <a:buNone/>
            </a:pPr>
            <a:endParaRPr lang="en-US" sz="1800" dirty="0"/>
          </a:p>
          <a:p>
            <a:pPr>
              <a:lnSpc>
                <a:spcPct val="90000"/>
              </a:lnSpc>
            </a:pPr>
            <a:r>
              <a:rPr lang="en-US" sz="2000" dirty="0"/>
              <a:t>External fragmentation increases with system running time</a:t>
            </a:r>
          </a:p>
        </p:txBody>
      </p:sp>
      <p:sp>
        <p:nvSpPr>
          <p:cNvPr id="1177604" name="Rectangle 4"/>
          <p:cNvSpPr>
            <a:spLocks noChangeArrowheads="1"/>
          </p:cNvSpPr>
          <p:nvPr/>
        </p:nvSpPr>
        <p:spPr bwMode="auto">
          <a:xfrm>
            <a:off x="6877049" y="1268413"/>
            <a:ext cx="1873251" cy="576262"/>
          </a:xfrm>
          <a:prstGeom prst="rect">
            <a:avLst/>
          </a:prstGeom>
          <a:solidFill>
            <a:srgbClr val="C0C0C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Operating system</a:t>
            </a:r>
          </a:p>
          <a:p>
            <a:pPr marL="457200" indent="-457200" algn="ctr"/>
            <a:r>
              <a:rPr lang="en-US" sz="1800" b="0">
                <a:latin typeface="Helvetica" pitchFamily="34" charset="0"/>
              </a:rPr>
              <a:t>8MB</a:t>
            </a:r>
          </a:p>
        </p:txBody>
      </p:sp>
      <p:sp>
        <p:nvSpPr>
          <p:cNvPr id="1177605" name="Rectangle 5"/>
          <p:cNvSpPr>
            <a:spLocks noChangeArrowheads="1"/>
          </p:cNvSpPr>
          <p:nvPr/>
        </p:nvSpPr>
        <p:spPr bwMode="auto">
          <a:xfrm>
            <a:off x="6877049" y="1844676"/>
            <a:ext cx="1873251" cy="4032250"/>
          </a:xfrm>
          <a:prstGeom prst="rect">
            <a:avLst/>
          </a:prstGeom>
          <a:noFill/>
          <a:ln w="12700" algn="ctr">
            <a:solidFill>
              <a:schemeClr val="tx1"/>
            </a:solidFill>
            <a:miter lim="800000"/>
            <a:headEnd/>
            <a:tailEnd type="none"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56MB free</a:t>
            </a:r>
          </a:p>
        </p:txBody>
      </p:sp>
      <p:grpSp>
        <p:nvGrpSpPr>
          <p:cNvPr id="1177606" name="Group 6"/>
          <p:cNvGrpSpPr>
            <a:grpSpLocks/>
          </p:cNvGrpSpPr>
          <p:nvPr/>
        </p:nvGrpSpPr>
        <p:grpSpPr bwMode="auto">
          <a:xfrm>
            <a:off x="6877049" y="1844676"/>
            <a:ext cx="1873251" cy="4032250"/>
            <a:chOff x="4332" y="1162"/>
            <a:chExt cx="1180" cy="2540"/>
          </a:xfrm>
        </p:grpSpPr>
        <p:sp>
          <p:nvSpPr>
            <p:cNvPr id="1177607" name="Rectangle 7"/>
            <p:cNvSpPr>
              <a:spLocks noChangeArrowheads="1"/>
            </p:cNvSpPr>
            <p:nvPr/>
          </p:nvSpPr>
          <p:spPr bwMode="auto">
            <a:xfrm>
              <a:off x="4332" y="1162"/>
              <a:ext cx="1180" cy="907"/>
            </a:xfrm>
            <a:prstGeom prst="rect">
              <a:avLst/>
            </a:prstGeom>
            <a:solidFill>
              <a:srgbClr val="C0C0C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Process 1</a:t>
              </a:r>
            </a:p>
            <a:p>
              <a:pPr marL="457200" indent="-457200" algn="ctr"/>
              <a:r>
                <a:rPr lang="en-US" sz="1800" b="0">
                  <a:latin typeface="Helvetica" pitchFamily="34" charset="0"/>
                </a:rPr>
                <a:t>20MB</a:t>
              </a:r>
            </a:p>
          </p:txBody>
        </p:sp>
        <p:sp>
          <p:nvSpPr>
            <p:cNvPr id="1177608" name="Rectangle 8"/>
            <p:cNvSpPr>
              <a:spLocks noChangeArrowheads="1"/>
            </p:cNvSpPr>
            <p:nvPr/>
          </p:nvSpPr>
          <p:spPr bwMode="auto">
            <a:xfrm>
              <a:off x="4332" y="2069"/>
              <a:ext cx="1180" cy="1633"/>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36MB free</a:t>
              </a:r>
            </a:p>
          </p:txBody>
        </p:sp>
      </p:grpSp>
      <p:grpSp>
        <p:nvGrpSpPr>
          <p:cNvPr id="1177609" name="Group 9"/>
          <p:cNvGrpSpPr>
            <a:grpSpLocks/>
          </p:cNvGrpSpPr>
          <p:nvPr/>
        </p:nvGrpSpPr>
        <p:grpSpPr bwMode="auto">
          <a:xfrm>
            <a:off x="6877049" y="3284539"/>
            <a:ext cx="1873251" cy="2592387"/>
            <a:chOff x="1701" y="2296"/>
            <a:chExt cx="1180" cy="1633"/>
          </a:xfrm>
        </p:grpSpPr>
        <p:sp>
          <p:nvSpPr>
            <p:cNvPr id="1177610" name="Rectangle 10"/>
            <p:cNvSpPr>
              <a:spLocks noChangeArrowheads="1"/>
            </p:cNvSpPr>
            <p:nvPr/>
          </p:nvSpPr>
          <p:spPr bwMode="auto">
            <a:xfrm>
              <a:off x="1701" y="2931"/>
              <a:ext cx="1180" cy="998"/>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22MB free</a:t>
              </a:r>
            </a:p>
          </p:txBody>
        </p:sp>
        <p:sp>
          <p:nvSpPr>
            <p:cNvPr id="1177611" name="Rectangle 11"/>
            <p:cNvSpPr>
              <a:spLocks noChangeArrowheads="1"/>
            </p:cNvSpPr>
            <p:nvPr/>
          </p:nvSpPr>
          <p:spPr bwMode="auto">
            <a:xfrm>
              <a:off x="1701" y="2296"/>
              <a:ext cx="1180" cy="635"/>
            </a:xfrm>
            <a:prstGeom prst="rect">
              <a:avLst/>
            </a:prstGeom>
            <a:solidFill>
              <a:srgbClr val="C0C0C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Process 2</a:t>
              </a:r>
            </a:p>
            <a:p>
              <a:pPr marL="457200" indent="-457200" algn="ctr"/>
              <a:r>
                <a:rPr lang="en-US" sz="1800" b="0">
                  <a:latin typeface="Helvetica" pitchFamily="34" charset="0"/>
                </a:rPr>
                <a:t>14MB</a:t>
              </a:r>
            </a:p>
          </p:txBody>
        </p:sp>
      </p:grpSp>
      <p:grpSp>
        <p:nvGrpSpPr>
          <p:cNvPr id="1177612" name="Group 12"/>
          <p:cNvGrpSpPr>
            <a:grpSpLocks/>
          </p:cNvGrpSpPr>
          <p:nvPr/>
        </p:nvGrpSpPr>
        <p:grpSpPr bwMode="auto">
          <a:xfrm>
            <a:off x="6877049" y="4292601"/>
            <a:ext cx="1873251" cy="1584325"/>
            <a:chOff x="1746" y="2659"/>
            <a:chExt cx="1180" cy="998"/>
          </a:xfrm>
        </p:grpSpPr>
        <p:sp>
          <p:nvSpPr>
            <p:cNvPr id="1177613" name="Rectangle 13"/>
            <p:cNvSpPr>
              <a:spLocks noChangeArrowheads="1"/>
            </p:cNvSpPr>
            <p:nvPr/>
          </p:nvSpPr>
          <p:spPr bwMode="auto">
            <a:xfrm>
              <a:off x="1746" y="3475"/>
              <a:ext cx="1180" cy="182"/>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4MB free</a:t>
              </a:r>
            </a:p>
          </p:txBody>
        </p:sp>
        <p:sp>
          <p:nvSpPr>
            <p:cNvPr id="1177614" name="Rectangle 14"/>
            <p:cNvSpPr>
              <a:spLocks noChangeArrowheads="1"/>
            </p:cNvSpPr>
            <p:nvPr/>
          </p:nvSpPr>
          <p:spPr bwMode="auto">
            <a:xfrm>
              <a:off x="1746" y="2659"/>
              <a:ext cx="1180" cy="816"/>
            </a:xfrm>
            <a:prstGeom prst="rect">
              <a:avLst/>
            </a:prstGeom>
            <a:solidFill>
              <a:srgbClr val="C0C0C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Process 3</a:t>
              </a:r>
            </a:p>
            <a:p>
              <a:pPr marL="457200" indent="-457200" algn="ctr"/>
              <a:r>
                <a:rPr lang="en-US" sz="1800" b="0">
                  <a:latin typeface="Helvetica" pitchFamily="34" charset="0"/>
                </a:rPr>
                <a:t>18MB</a:t>
              </a:r>
            </a:p>
          </p:txBody>
        </p:sp>
      </p:grpSp>
      <p:sp>
        <p:nvSpPr>
          <p:cNvPr id="1177615" name="Rectangle 15"/>
          <p:cNvSpPr>
            <a:spLocks noChangeArrowheads="1"/>
          </p:cNvSpPr>
          <p:nvPr/>
        </p:nvSpPr>
        <p:spPr bwMode="auto">
          <a:xfrm>
            <a:off x="6877049" y="3284539"/>
            <a:ext cx="1873251" cy="1008062"/>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14MB free</a:t>
            </a:r>
          </a:p>
        </p:txBody>
      </p:sp>
      <p:grpSp>
        <p:nvGrpSpPr>
          <p:cNvPr id="1177616" name="Group 16"/>
          <p:cNvGrpSpPr>
            <a:grpSpLocks/>
          </p:cNvGrpSpPr>
          <p:nvPr/>
        </p:nvGrpSpPr>
        <p:grpSpPr bwMode="auto">
          <a:xfrm>
            <a:off x="6877049" y="3284539"/>
            <a:ext cx="1873251" cy="1008062"/>
            <a:chOff x="1202" y="2976"/>
            <a:chExt cx="1180" cy="635"/>
          </a:xfrm>
        </p:grpSpPr>
        <p:sp>
          <p:nvSpPr>
            <p:cNvPr id="1177617" name="Rectangle 17"/>
            <p:cNvSpPr>
              <a:spLocks noChangeArrowheads="1"/>
            </p:cNvSpPr>
            <p:nvPr/>
          </p:nvSpPr>
          <p:spPr bwMode="auto">
            <a:xfrm>
              <a:off x="1202" y="2976"/>
              <a:ext cx="1180" cy="363"/>
            </a:xfrm>
            <a:prstGeom prst="rect">
              <a:avLst/>
            </a:prstGeom>
            <a:solidFill>
              <a:srgbClr val="C0C0C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Process 4</a:t>
              </a:r>
            </a:p>
            <a:p>
              <a:pPr marL="457200" indent="-457200" algn="ctr"/>
              <a:r>
                <a:rPr lang="en-US" sz="1800" b="0">
                  <a:latin typeface="Helvetica" pitchFamily="34" charset="0"/>
                </a:rPr>
                <a:t>8MB</a:t>
              </a:r>
            </a:p>
          </p:txBody>
        </p:sp>
        <p:sp>
          <p:nvSpPr>
            <p:cNvPr id="1177618" name="Rectangle 18"/>
            <p:cNvSpPr>
              <a:spLocks noChangeArrowheads="1"/>
            </p:cNvSpPr>
            <p:nvPr/>
          </p:nvSpPr>
          <p:spPr bwMode="auto">
            <a:xfrm>
              <a:off x="1202" y="3339"/>
              <a:ext cx="1180" cy="272"/>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6MB free</a:t>
              </a:r>
            </a:p>
          </p:txBody>
        </p:sp>
      </p:grpSp>
      <p:sp>
        <p:nvSpPr>
          <p:cNvPr id="1177619" name="Rectangle 19"/>
          <p:cNvSpPr>
            <a:spLocks noChangeArrowheads="1"/>
          </p:cNvSpPr>
          <p:nvPr/>
        </p:nvSpPr>
        <p:spPr bwMode="auto">
          <a:xfrm>
            <a:off x="6877049" y="1844676"/>
            <a:ext cx="1873251" cy="1439863"/>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20MB free</a:t>
            </a:r>
          </a:p>
        </p:txBody>
      </p:sp>
      <p:grpSp>
        <p:nvGrpSpPr>
          <p:cNvPr id="1177620" name="Group 20"/>
          <p:cNvGrpSpPr>
            <a:grpSpLocks/>
          </p:cNvGrpSpPr>
          <p:nvPr/>
        </p:nvGrpSpPr>
        <p:grpSpPr bwMode="auto">
          <a:xfrm>
            <a:off x="6877049" y="1844676"/>
            <a:ext cx="1873251" cy="1441450"/>
            <a:chOff x="1066" y="2976"/>
            <a:chExt cx="1180" cy="908"/>
          </a:xfrm>
        </p:grpSpPr>
        <p:sp>
          <p:nvSpPr>
            <p:cNvPr id="1177621" name="Rectangle 21"/>
            <p:cNvSpPr>
              <a:spLocks noChangeArrowheads="1"/>
            </p:cNvSpPr>
            <p:nvPr/>
          </p:nvSpPr>
          <p:spPr bwMode="auto">
            <a:xfrm>
              <a:off x="1066" y="2976"/>
              <a:ext cx="1180" cy="635"/>
            </a:xfrm>
            <a:prstGeom prst="rect">
              <a:avLst/>
            </a:prstGeom>
            <a:solidFill>
              <a:srgbClr val="C0C0C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Process 5</a:t>
              </a:r>
            </a:p>
            <a:p>
              <a:pPr marL="457200" indent="-457200" algn="ctr"/>
              <a:r>
                <a:rPr lang="en-US" sz="1800" b="0">
                  <a:latin typeface="Helvetica" pitchFamily="34" charset="0"/>
                </a:rPr>
                <a:t>14MB</a:t>
              </a:r>
            </a:p>
          </p:txBody>
        </p:sp>
        <p:sp>
          <p:nvSpPr>
            <p:cNvPr id="1177622" name="Rectangle 22"/>
            <p:cNvSpPr>
              <a:spLocks noChangeArrowheads="1"/>
            </p:cNvSpPr>
            <p:nvPr/>
          </p:nvSpPr>
          <p:spPr bwMode="auto">
            <a:xfrm>
              <a:off x="1066" y="3612"/>
              <a:ext cx="1180" cy="272"/>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dirty="0">
                  <a:latin typeface="Helvetica" pitchFamily="34" charset="0"/>
                </a:rPr>
                <a:t>6MB free</a:t>
              </a:r>
            </a:p>
          </p:txBody>
        </p:sp>
      </p:grpSp>
      <p:grpSp>
        <p:nvGrpSpPr>
          <p:cNvPr id="1177623" name="Group 23"/>
          <p:cNvGrpSpPr>
            <a:grpSpLocks/>
          </p:cNvGrpSpPr>
          <p:nvPr/>
        </p:nvGrpSpPr>
        <p:grpSpPr bwMode="auto">
          <a:xfrm>
            <a:off x="4572002" y="2276475"/>
            <a:ext cx="2305051" cy="3384550"/>
            <a:chOff x="2880" y="1434"/>
            <a:chExt cx="1452" cy="2132"/>
          </a:xfrm>
        </p:grpSpPr>
        <p:sp>
          <p:nvSpPr>
            <p:cNvPr id="1177624" name="Text Box 24"/>
            <p:cNvSpPr txBox="1">
              <a:spLocks noChangeArrowheads="1"/>
            </p:cNvSpPr>
            <p:nvPr/>
          </p:nvSpPr>
          <p:spPr bwMode="auto">
            <a:xfrm>
              <a:off x="2880" y="1434"/>
              <a:ext cx="1104" cy="44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lvl1pPr marL="457200" indent="-457200">
                <a:defRPr>
                  <a:solidFill>
                    <a:schemeClr val="tx1"/>
                  </a:solidFill>
                  <a:latin typeface="Arial" charset="0"/>
                </a:defRPr>
              </a:lvl1pPr>
              <a:lvl2pPr>
                <a:defRPr>
                  <a:solidFill>
                    <a:schemeClr val="tx1"/>
                  </a:solidFill>
                  <a:latin typeface="Arial" charset="0"/>
                </a:defRPr>
              </a:lvl2pPr>
              <a:lvl3pPr>
                <a:defRPr>
                  <a:solidFill>
                    <a:schemeClr val="tx1"/>
                  </a:solidFill>
                  <a:latin typeface="Arial" charset="0"/>
                </a:defRPr>
              </a:lvl3pPr>
              <a:lvl4pPr>
                <a:defRPr>
                  <a:solidFill>
                    <a:schemeClr val="tx1"/>
                  </a:solidFill>
                  <a:latin typeface="Arial" charset="0"/>
                </a:defRPr>
              </a:lvl4pPr>
              <a:lvl5pPr>
                <a:defRPr>
                  <a:solidFill>
                    <a:schemeClr val="tx1"/>
                  </a:solidFill>
                  <a:latin typeface="Arial" charset="0"/>
                </a:defRPr>
              </a:lvl5pPr>
              <a:lvl6pPr fontAlgn="base">
                <a:spcBef>
                  <a:spcPct val="0"/>
                </a:spcBef>
                <a:spcAft>
                  <a:spcPct val="0"/>
                </a:spcAft>
                <a:defRPr>
                  <a:solidFill>
                    <a:schemeClr val="tx1"/>
                  </a:solidFill>
                  <a:latin typeface="Arial" charset="0"/>
                </a:defRPr>
              </a:lvl6pPr>
              <a:lvl7pPr fontAlgn="base">
                <a:spcBef>
                  <a:spcPct val="0"/>
                </a:spcBef>
                <a:spcAft>
                  <a:spcPct val="0"/>
                </a:spcAft>
                <a:defRPr>
                  <a:solidFill>
                    <a:schemeClr val="tx1"/>
                  </a:solidFill>
                  <a:latin typeface="Arial" charset="0"/>
                </a:defRPr>
              </a:lvl7pPr>
              <a:lvl8pPr fontAlgn="base">
                <a:spcBef>
                  <a:spcPct val="0"/>
                </a:spcBef>
                <a:spcAft>
                  <a:spcPct val="0"/>
                </a:spcAft>
                <a:defRPr>
                  <a:solidFill>
                    <a:schemeClr val="tx1"/>
                  </a:solidFill>
                  <a:latin typeface="Arial" charset="0"/>
                </a:defRPr>
              </a:lvl8pPr>
              <a:lvl9pPr fontAlgn="base">
                <a:spcBef>
                  <a:spcPct val="0"/>
                </a:spcBef>
                <a:spcAft>
                  <a:spcPct val="0"/>
                </a:spcAft>
                <a:defRPr>
                  <a:solidFill>
                    <a:schemeClr val="tx1"/>
                  </a:solidFill>
                  <a:latin typeface="Arial" charset="0"/>
                </a:defRPr>
              </a:lvl9pPr>
            </a:lstStyle>
            <a:p>
              <a:r>
                <a:rPr lang="en-US" sz="2000" b="0">
                  <a:latin typeface="Helvetica" pitchFamily="34" charset="0"/>
                </a:rPr>
                <a:t>External</a:t>
              </a:r>
            </a:p>
            <a:p>
              <a:r>
                <a:rPr lang="en-US" sz="2000" b="0">
                  <a:latin typeface="Helvetica" pitchFamily="34" charset="0"/>
                </a:rPr>
                <a:t>fragmentation</a:t>
              </a:r>
            </a:p>
          </p:txBody>
        </p:sp>
        <p:sp>
          <p:nvSpPr>
            <p:cNvPr id="1177625" name="Line 25"/>
            <p:cNvSpPr>
              <a:spLocks noChangeShapeType="1"/>
            </p:cNvSpPr>
            <p:nvPr/>
          </p:nvSpPr>
          <p:spPr bwMode="auto">
            <a:xfrm>
              <a:off x="3923" y="1797"/>
              <a:ext cx="409" cy="136"/>
            </a:xfrm>
            <a:prstGeom prst="line">
              <a:avLst/>
            </a:prstGeom>
            <a:noFill/>
            <a:ln w="12700">
              <a:solidFill>
                <a:schemeClr val="tx1"/>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7626" name="Line 26"/>
            <p:cNvSpPr>
              <a:spLocks noChangeShapeType="1"/>
            </p:cNvSpPr>
            <p:nvPr/>
          </p:nvSpPr>
          <p:spPr bwMode="auto">
            <a:xfrm>
              <a:off x="3606" y="1842"/>
              <a:ext cx="726" cy="726"/>
            </a:xfrm>
            <a:prstGeom prst="line">
              <a:avLst/>
            </a:prstGeom>
            <a:noFill/>
            <a:ln w="12700">
              <a:solidFill>
                <a:schemeClr val="tx1"/>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7627" name="Line 27"/>
            <p:cNvSpPr>
              <a:spLocks noChangeShapeType="1"/>
            </p:cNvSpPr>
            <p:nvPr/>
          </p:nvSpPr>
          <p:spPr bwMode="auto">
            <a:xfrm>
              <a:off x="3515" y="1842"/>
              <a:ext cx="817" cy="1724"/>
            </a:xfrm>
            <a:prstGeom prst="line">
              <a:avLst/>
            </a:prstGeom>
            <a:noFill/>
            <a:ln w="12700">
              <a:solidFill>
                <a:schemeClr val="tx1"/>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77606"/>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177609"/>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17761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7761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77603">
                                            <p:txEl>
                                              <p:pRg st="2" end="2"/>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nodeType="clickEffect">
                                  <p:stCondLst>
                                    <p:cond delay="0"/>
                                  </p:stCondLst>
                                  <p:childTnLst>
                                    <p:set>
                                      <p:cBhvr>
                                        <p:cTn id="24" dur="1" fill="hold">
                                          <p:stCondLst>
                                            <p:cond delay="0"/>
                                          </p:stCondLst>
                                        </p:cTn>
                                        <p:tgtEl>
                                          <p:spTgt spid="1177616"/>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77619"/>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nodeType="clickEffect">
                                  <p:stCondLst>
                                    <p:cond delay="0"/>
                                  </p:stCondLst>
                                  <p:childTnLst>
                                    <p:set>
                                      <p:cBhvr>
                                        <p:cTn id="32" dur="1" fill="hold">
                                          <p:stCondLst>
                                            <p:cond delay="0"/>
                                          </p:stCondLst>
                                        </p:cTn>
                                        <p:tgtEl>
                                          <p:spTgt spid="1177620"/>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nodeType="clickEffect">
                                  <p:stCondLst>
                                    <p:cond delay="0"/>
                                  </p:stCondLst>
                                  <p:childTnLst>
                                    <p:set>
                                      <p:cBhvr>
                                        <p:cTn id="36" dur="1" fill="hold">
                                          <p:stCondLst>
                                            <p:cond delay="0"/>
                                          </p:stCondLst>
                                        </p:cTn>
                                        <p:tgtEl>
                                          <p:spTgt spid="117762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17760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7615" grpId="0" animBg="1"/>
      <p:bldP spid="117761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8626" name="Rectangle 2"/>
          <p:cNvSpPr>
            <a:spLocks noChangeArrowheads="1"/>
          </p:cNvSpPr>
          <p:nvPr/>
        </p:nvSpPr>
        <p:spPr bwMode="auto">
          <a:xfrm>
            <a:off x="6877049" y="1268413"/>
            <a:ext cx="1873251" cy="576262"/>
          </a:xfrm>
          <a:prstGeom prst="rect">
            <a:avLst/>
          </a:prstGeom>
          <a:solidFill>
            <a:srgbClr val="C0C0C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Operating system</a:t>
            </a:r>
          </a:p>
          <a:p>
            <a:pPr marL="457200" indent="-457200" algn="ctr"/>
            <a:r>
              <a:rPr lang="en-US" sz="1800" b="0">
                <a:latin typeface="Helvetica" pitchFamily="34" charset="0"/>
              </a:rPr>
              <a:t>8MB</a:t>
            </a:r>
          </a:p>
        </p:txBody>
      </p:sp>
      <p:sp>
        <p:nvSpPr>
          <p:cNvPr id="1178627" name="Rectangle 3"/>
          <p:cNvSpPr>
            <a:spLocks noGrp="1" noChangeArrowheads="1"/>
          </p:cNvSpPr>
          <p:nvPr>
            <p:ph type="title"/>
          </p:nvPr>
        </p:nvSpPr>
        <p:spPr/>
        <p:txBody>
          <a:bodyPr/>
          <a:lstStyle/>
          <a:p>
            <a:r>
              <a:rPr lang="en-US"/>
              <a:t>Dynamic Partitioning</a:t>
            </a:r>
          </a:p>
        </p:txBody>
      </p:sp>
      <p:sp>
        <p:nvSpPr>
          <p:cNvPr id="1178628" name="Rectangle 4"/>
          <p:cNvSpPr>
            <a:spLocks noGrp="1" noChangeArrowheads="1"/>
          </p:cNvSpPr>
          <p:nvPr>
            <p:ph type="body" sz="half" idx="1"/>
          </p:nvPr>
        </p:nvSpPr>
        <p:spPr>
          <a:xfrm>
            <a:off x="1" y="2998789"/>
            <a:ext cx="5651500" cy="3462337"/>
          </a:xfrm>
        </p:spPr>
        <p:txBody>
          <a:bodyPr/>
          <a:lstStyle/>
          <a:p>
            <a:pPr>
              <a:lnSpc>
                <a:spcPct val="90000"/>
              </a:lnSpc>
            </a:pPr>
            <a:r>
              <a:rPr lang="en-US" sz="2000" b="1" i="1" dirty="0"/>
              <a:t>Compaction</a:t>
            </a:r>
            <a:r>
              <a:rPr lang="en-US" sz="2000" dirty="0"/>
              <a:t> removes fragments by moving </a:t>
            </a:r>
            <a:br>
              <a:rPr lang="en-US" sz="2000" dirty="0"/>
            </a:br>
            <a:r>
              <a:rPr lang="en-US" sz="2000" dirty="0"/>
              <a:t>data in memory</a:t>
            </a:r>
          </a:p>
          <a:p>
            <a:pPr lvl="1">
              <a:lnSpc>
                <a:spcPct val="90000"/>
              </a:lnSpc>
            </a:pPr>
            <a:r>
              <a:rPr lang="en-US" sz="1800" dirty="0"/>
              <a:t>takes time</a:t>
            </a:r>
          </a:p>
          <a:p>
            <a:pPr lvl="1">
              <a:lnSpc>
                <a:spcPct val="90000"/>
              </a:lnSpc>
            </a:pPr>
            <a:r>
              <a:rPr lang="en-US" sz="1800" dirty="0"/>
              <a:t>consumes processing resources</a:t>
            </a:r>
            <a:br>
              <a:rPr lang="en-US" sz="1800" dirty="0"/>
            </a:br>
            <a:endParaRPr lang="en-US" sz="1800" dirty="0"/>
          </a:p>
        </p:txBody>
      </p:sp>
      <p:sp>
        <p:nvSpPr>
          <p:cNvPr id="1178629" name="Rectangle 5"/>
          <p:cNvSpPr>
            <a:spLocks noChangeArrowheads="1"/>
          </p:cNvSpPr>
          <p:nvPr/>
        </p:nvSpPr>
        <p:spPr bwMode="auto">
          <a:xfrm>
            <a:off x="6877049" y="5588001"/>
            <a:ext cx="1873251" cy="288925"/>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4MB free</a:t>
            </a:r>
          </a:p>
        </p:txBody>
      </p:sp>
      <p:sp>
        <p:nvSpPr>
          <p:cNvPr id="1178630" name="Rectangle 6"/>
          <p:cNvSpPr>
            <a:spLocks noChangeArrowheads="1"/>
          </p:cNvSpPr>
          <p:nvPr/>
        </p:nvSpPr>
        <p:spPr bwMode="auto">
          <a:xfrm>
            <a:off x="6877049" y="4292600"/>
            <a:ext cx="1873251" cy="1295400"/>
          </a:xfrm>
          <a:prstGeom prst="rect">
            <a:avLst/>
          </a:prstGeom>
          <a:solidFill>
            <a:srgbClr val="C0C0C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Process 3</a:t>
            </a:r>
          </a:p>
          <a:p>
            <a:pPr marL="457200" indent="-457200" algn="ctr"/>
            <a:r>
              <a:rPr lang="en-US" sz="1800" b="0">
                <a:latin typeface="Helvetica" pitchFamily="34" charset="0"/>
              </a:rPr>
              <a:t>18MB</a:t>
            </a:r>
          </a:p>
        </p:txBody>
      </p:sp>
      <p:sp>
        <p:nvSpPr>
          <p:cNvPr id="1178631" name="Rectangle 7"/>
          <p:cNvSpPr>
            <a:spLocks noChangeArrowheads="1"/>
          </p:cNvSpPr>
          <p:nvPr/>
        </p:nvSpPr>
        <p:spPr bwMode="auto">
          <a:xfrm>
            <a:off x="6877049" y="3284538"/>
            <a:ext cx="1873251" cy="576262"/>
          </a:xfrm>
          <a:prstGeom prst="rect">
            <a:avLst/>
          </a:prstGeom>
          <a:solidFill>
            <a:srgbClr val="C0C0C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Process 4</a:t>
            </a:r>
          </a:p>
          <a:p>
            <a:pPr marL="457200" indent="-457200" algn="ctr"/>
            <a:r>
              <a:rPr lang="en-US" sz="1800" b="0">
                <a:latin typeface="Helvetica" pitchFamily="34" charset="0"/>
              </a:rPr>
              <a:t>8MB</a:t>
            </a:r>
          </a:p>
        </p:txBody>
      </p:sp>
      <p:sp>
        <p:nvSpPr>
          <p:cNvPr id="1178632" name="Rectangle 8"/>
          <p:cNvSpPr>
            <a:spLocks noChangeArrowheads="1"/>
          </p:cNvSpPr>
          <p:nvPr/>
        </p:nvSpPr>
        <p:spPr bwMode="auto">
          <a:xfrm>
            <a:off x="6877049" y="3860801"/>
            <a:ext cx="1873251" cy="431800"/>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6MB free</a:t>
            </a:r>
          </a:p>
        </p:txBody>
      </p:sp>
      <p:sp>
        <p:nvSpPr>
          <p:cNvPr id="1178633" name="Rectangle 9"/>
          <p:cNvSpPr>
            <a:spLocks noChangeArrowheads="1"/>
          </p:cNvSpPr>
          <p:nvPr/>
        </p:nvSpPr>
        <p:spPr bwMode="auto">
          <a:xfrm>
            <a:off x="6877049" y="1844675"/>
            <a:ext cx="1873251" cy="1008063"/>
          </a:xfrm>
          <a:prstGeom prst="rect">
            <a:avLst/>
          </a:prstGeom>
          <a:solidFill>
            <a:srgbClr val="C0C0C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Process 5</a:t>
            </a:r>
          </a:p>
          <a:p>
            <a:pPr marL="457200" indent="-457200" algn="ctr"/>
            <a:r>
              <a:rPr lang="en-US" sz="1800" b="0">
                <a:latin typeface="Helvetica" pitchFamily="34" charset="0"/>
              </a:rPr>
              <a:t>14MB</a:t>
            </a:r>
          </a:p>
        </p:txBody>
      </p:sp>
      <p:sp>
        <p:nvSpPr>
          <p:cNvPr id="1178634" name="Rectangle 10"/>
          <p:cNvSpPr>
            <a:spLocks noChangeArrowheads="1"/>
          </p:cNvSpPr>
          <p:nvPr/>
        </p:nvSpPr>
        <p:spPr bwMode="auto">
          <a:xfrm>
            <a:off x="6877049" y="2854326"/>
            <a:ext cx="1873251" cy="431800"/>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6MB</a:t>
            </a:r>
          </a:p>
        </p:txBody>
      </p:sp>
      <p:sp>
        <p:nvSpPr>
          <p:cNvPr id="1178635" name="Rectangle 11"/>
          <p:cNvSpPr>
            <a:spLocks noChangeArrowheads="1"/>
          </p:cNvSpPr>
          <p:nvPr/>
        </p:nvSpPr>
        <p:spPr bwMode="auto">
          <a:xfrm>
            <a:off x="6877049" y="2852739"/>
            <a:ext cx="1873251" cy="576262"/>
          </a:xfrm>
          <a:prstGeom prst="rect">
            <a:avLst/>
          </a:prstGeom>
          <a:solidFill>
            <a:srgbClr val="C0C0C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dirty="0">
                <a:latin typeface="Helvetica" pitchFamily="34" charset="0"/>
              </a:rPr>
              <a:t>Process 4</a:t>
            </a:r>
          </a:p>
          <a:p>
            <a:pPr marL="457200" indent="-457200" algn="ctr"/>
            <a:r>
              <a:rPr lang="en-US" sz="1800" b="0" dirty="0">
                <a:latin typeface="Helvetica" pitchFamily="34" charset="0"/>
              </a:rPr>
              <a:t>8MB</a:t>
            </a:r>
          </a:p>
        </p:txBody>
      </p:sp>
      <p:sp>
        <p:nvSpPr>
          <p:cNvPr id="1178636" name="Rectangle 12"/>
          <p:cNvSpPr>
            <a:spLocks noChangeArrowheads="1"/>
          </p:cNvSpPr>
          <p:nvPr/>
        </p:nvSpPr>
        <p:spPr bwMode="auto">
          <a:xfrm>
            <a:off x="6877049" y="3429000"/>
            <a:ext cx="1873251" cy="431800"/>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6MB free</a:t>
            </a:r>
          </a:p>
        </p:txBody>
      </p:sp>
      <p:sp>
        <p:nvSpPr>
          <p:cNvPr id="1178637" name="Rectangle 13"/>
          <p:cNvSpPr>
            <a:spLocks noChangeArrowheads="1"/>
          </p:cNvSpPr>
          <p:nvPr/>
        </p:nvSpPr>
        <p:spPr bwMode="auto">
          <a:xfrm>
            <a:off x="6877049" y="3429000"/>
            <a:ext cx="1873251" cy="1295400"/>
          </a:xfrm>
          <a:prstGeom prst="rect">
            <a:avLst/>
          </a:prstGeom>
          <a:solidFill>
            <a:srgbClr val="C0C0C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Process 3</a:t>
            </a:r>
          </a:p>
          <a:p>
            <a:pPr marL="457200" indent="-457200" algn="ctr"/>
            <a:r>
              <a:rPr lang="en-US" sz="1800" b="0">
                <a:latin typeface="Helvetica" pitchFamily="34" charset="0"/>
              </a:rPr>
              <a:t>18MB</a:t>
            </a:r>
          </a:p>
        </p:txBody>
      </p:sp>
      <p:sp>
        <p:nvSpPr>
          <p:cNvPr id="1178638" name="Rectangle 14"/>
          <p:cNvSpPr>
            <a:spLocks noChangeArrowheads="1"/>
          </p:cNvSpPr>
          <p:nvPr/>
        </p:nvSpPr>
        <p:spPr bwMode="auto">
          <a:xfrm>
            <a:off x="6877049" y="5156201"/>
            <a:ext cx="1873251" cy="431800"/>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6MB free</a:t>
            </a:r>
          </a:p>
        </p:txBody>
      </p:sp>
      <p:sp>
        <p:nvSpPr>
          <p:cNvPr id="1178639" name="Rectangle 15"/>
          <p:cNvSpPr>
            <a:spLocks noChangeArrowheads="1"/>
          </p:cNvSpPr>
          <p:nvPr/>
        </p:nvSpPr>
        <p:spPr bwMode="auto">
          <a:xfrm>
            <a:off x="6877049" y="4724400"/>
            <a:ext cx="1873251" cy="431800"/>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6MB free</a:t>
            </a:r>
          </a:p>
        </p:txBody>
      </p:sp>
      <p:sp>
        <p:nvSpPr>
          <p:cNvPr id="1178640" name="Rectangle 16"/>
          <p:cNvSpPr>
            <a:spLocks noChangeArrowheads="1"/>
          </p:cNvSpPr>
          <p:nvPr/>
        </p:nvSpPr>
        <p:spPr bwMode="auto">
          <a:xfrm>
            <a:off x="6877049" y="4724401"/>
            <a:ext cx="1873251" cy="1152525"/>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16MB free</a:t>
            </a:r>
          </a:p>
        </p:txBody>
      </p:sp>
      <p:sp>
        <p:nvSpPr>
          <p:cNvPr id="1178641" name="Rectangle 17"/>
          <p:cNvSpPr>
            <a:spLocks noChangeArrowheads="1"/>
          </p:cNvSpPr>
          <p:nvPr/>
        </p:nvSpPr>
        <p:spPr bwMode="auto">
          <a:xfrm>
            <a:off x="1" y="998538"/>
            <a:ext cx="4492625" cy="228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Ins="54000"/>
          <a:lstStyle/>
          <a:p>
            <a:pPr marL="342900" indent="-342900" eaLnBrk="1" hangingPunct="1">
              <a:lnSpc>
                <a:spcPct val="90000"/>
              </a:lnSpc>
              <a:spcBef>
                <a:spcPct val="20000"/>
              </a:spcBef>
              <a:buClr>
                <a:srgbClr val="FF6600"/>
              </a:buClr>
              <a:buSzPct val="120000"/>
              <a:buFont typeface="Wingdings" pitchFamily="2" charset="2"/>
              <a:buChar char="§"/>
            </a:pPr>
            <a:r>
              <a:rPr lang="en-US" sz="2000" b="0" dirty="0"/>
              <a:t>Divide memory at run-time</a:t>
            </a:r>
          </a:p>
          <a:p>
            <a:pPr marL="742950" lvl="1" indent="-285750" eaLnBrk="1" hangingPunct="1">
              <a:lnSpc>
                <a:spcPct val="90000"/>
              </a:lnSpc>
              <a:spcBef>
                <a:spcPct val="20000"/>
              </a:spcBef>
              <a:buClr>
                <a:srgbClr val="FF6600"/>
              </a:buClr>
              <a:buFont typeface="Tahoma" pitchFamily="34" charset="0"/>
              <a:buChar char="−"/>
            </a:pPr>
            <a:r>
              <a:rPr lang="en-US" sz="1800" b="0" dirty="0"/>
              <a:t>partitions are created dynamically</a:t>
            </a:r>
          </a:p>
          <a:p>
            <a:pPr marL="742950" lvl="1" indent="-285750" eaLnBrk="1" hangingPunct="1">
              <a:lnSpc>
                <a:spcPct val="90000"/>
              </a:lnSpc>
              <a:spcBef>
                <a:spcPct val="20000"/>
              </a:spcBef>
              <a:buClr>
                <a:srgbClr val="FF6600"/>
              </a:buClr>
              <a:buFont typeface="Tahoma" pitchFamily="34" charset="0"/>
              <a:buChar char="−"/>
            </a:pPr>
            <a:r>
              <a:rPr lang="en-US" sz="1800" b="0" dirty="0"/>
              <a:t>removed after jobs are finished</a:t>
            </a:r>
          </a:p>
          <a:p>
            <a:pPr marL="742950" lvl="1" indent="-285750" eaLnBrk="1" hangingPunct="1">
              <a:lnSpc>
                <a:spcPct val="90000"/>
              </a:lnSpc>
              <a:spcBef>
                <a:spcPct val="20000"/>
              </a:spcBef>
              <a:buClr>
                <a:srgbClr val="FF6600"/>
              </a:buClr>
              <a:buFont typeface="Tahoma" pitchFamily="34" charset="0"/>
              <a:buNone/>
            </a:pPr>
            <a:endParaRPr lang="en-US" sz="1800" b="0" dirty="0"/>
          </a:p>
          <a:p>
            <a:pPr marL="342900" indent="-342900" eaLnBrk="1" hangingPunct="1">
              <a:lnSpc>
                <a:spcPct val="90000"/>
              </a:lnSpc>
              <a:spcBef>
                <a:spcPct val="20000"/>
              </a:spcBef>
              <a:buClr>
                <a:srgbClr val="FF6600"/>
              </a:buClr>
              <a:buSzPct val="120000"/>
              <a:buFont typeface="Wingdings" pitchFamily="2" charset="2"/>
              <a:buChar char="§"/>
            </a:pPr>
            <a:r>
              <a:rPr lang="en-US" sz="2000" b="0" dirty="0"/>
              <a:t>External fragmentation increases with system running time</a:t>
            </a:r>
          </a:p>
        </p:txBody>
      </p:sp>
    </p:spTree>
    <p:extLst>
      <p:ext uri="{BB962C8B-B14F-4D97-AF65-F5344CB8AC3E}">
        <p14:creationId xmlns:p14="http://schemas.microsoft.com/office/powerpoint/2010/main" val="290801189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afterEffect">
                                  <p:stCondLst>
                                    <p:cond delay="0"/>
                                  </p:stCondLst>
                                  <p:childTnLst>
                                    <p:set>
                                      <p:cBhvr>
                                        <p:cTn id="6" dur="1" fill="hold">
                                          <p:stCondLst>
                                            <p:cond delay="0"/>
                                          </p:stCondLst>
                                        </p:cTn>
                                        <p:tgtEl>
                                          <p:spTgt spid="11786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7862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78628">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7863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78636"/>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178637"/>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7863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78639"/>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786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8635" grpId="0" animBg="1"/>
      <p:bldP spid="1178636" grpId="0" animBg="1"/>
      <p:bldP spid="1178637" grpId="0" animBg="1"/>
      <p:bldP spid="1178638" grpId="0" animBg="1"/>
      <p:bldP spid="1178639" grpId="0" animBg="1"/>
      <p:bldP spid="117864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8640" name="Rectangle 16"/>
          <p:cNvSpPr>
            <a:spLocks noChangeArrowheads="1"/>
          </p:cNvSpPr>
          <p:nvPr/>
        </p:nvSpPr>
        <p:spPr bwMode="auto">
          <a:xfrm>
            <a:off x="6872670" y="1850229"/>
            <a:ext cx="1873251" cy="4026697"/>
          </a:xfrm>
          <a:prstGeom prst="rect">
            <a:avLst/>
          </a:prstGeom>
          <a:solidFill>
            <a:srgbClr val="C0C0C0"/>
          </a:solidFill>
          <a:ln w="12700" algn="ctr">
            <a:solidFill>
              <a:schemeClr val="tx1"/>
            </a:solidFill>
            <a:miter lim="800000"/>
            <a:headEnd/>
            <a:tailEnd type="none" w="lg" len="lg"/>
          </a:ln>
          <a:effectLst/>
        </p:spPr>
        <p:txBody>
          <a:bodyPr wrap="none" anchor="ctr"/>
          <a:lstStyle/>
          <a:p>
            <a:pPr marL="457200" indent="-457200" algn="ctr"/>
            <a:endParaRPr lang="en-US" sz="1800" b="0" dirty="0">
              <a:latin typeface="Helvetica" pitchFamily="34" charset="0"/>
            </a:endParaRPr>
          </a:p>
        </p:txBody>
      </p:sp>
      <p:sp>
        <p:nvSpPr>
          <p:cNvPr id="1178626" name="Rectangle 2"/>
          <p:cNvSpPr>
            <a:spLocks noChangeArrowheads="1"/>
          </p:cNvSpPr>
          <p:nvPr/>
        </p:nvSpPr>
        <p:spPr bwMode="auto">
          <a:xfrm>
            <a:off x="6872670" y="1268413"/>
            <a:ext cx="1873251" cy="576262"/>
          </a:xfrm>
          <a:prstGeom prst="rect">
            <a:avLst/>
          </a:prstGeom>
          <a:solidFill>
            <a:srgbClr val="C0C0C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Operating system</a:t>
            </a:r>
          </a:p>
          <a:p>
            <a:pPr marL="457200" indent="-457200" algn="ctr"/>
            <a:r>
              <a:rPr lang="en-US" sz="1800" b="0">
                <a:latin typeface="Helvetica" pitchFamily="34" charset="0"/>
              </a:rPr>
              <a:t>8MB</a:t>
            </a:r>
          </a:p>
        </p:txBody>
      </p:sp>
      <p:sp>
        <p:nvSpPr>
          <p:cNvPr id="1178627" name="Rectangle 3"/>
          <p:cNvSpPr>
            <a:spLocks noGrp="1" noChangeArrowheads="1"/>
          </p:cNvSpPr>
          <p:nvPr>
            <p:ph type="title"/>
          </p:nvPr>
        </p:nvSpPr>
        <p:spPr/>
        <p:txBody>
          <a:bodyPr/>
          <a:lstStyle/>
          <a:p>
            <a:r>
              <a:rPr lang="en-US"/>
              <a:t>Dynamic Partitioning</a:t>
            </a:r>
          </a:p>
        </p:txBody>
      </p:sp>
      <p:sp>
        <p:nvSpPr>
          <p:cNvPr id="1178628" name="Rectangle 4"/>
          <p:cNvSpPr>
            <a:spLocks noGrp="1" noChangeArrowheads="1"/>
          </p:cNvSpPr>
          <p:nvPr>
            <p:ph type="body" sz="half" idx="1"/>
          </p:nvPr>
        </p:nvSpPr>
        <p:spPr>
          <a:xfrm>
            <a:off x="1" y="2998789"/>
            <a:ext cx="5651500" cy="3462337"/>
          </a:xfrm>
        </p:spPr>
        <p:txBody>
          <a:bodyPr/>
          <a:lstStyle/>
          <a:p>
            <a:pPr>
              <a:lnSpc>
                <a:spcPct val="90000"/>
              </a:lnSpc>
            </a:pPr>
            <a:r>
              <a:rPr lang="en-US" sz="2000" b="1" i="1" dirty="0"/>
              <a:t>Compaction</a:t>
            </a:r>
            <a:r>
              <a:rPr lang="en-US" sz="2000" dirty="0"/>
              <a:t> removes fragments by moving </a:t>
            </a:r>
            <a:br>
              <a:rPr lang="en-US" sz="2000" dirty="0"/>
            </a:br>
            <a:r>
              <a:rPr lang="en-US" sz="2000" dirty="0"/>
              <a:t>data in memory</a:t>
            </a:r>
          </a:p>
          <a:p>
            <a:pPr lvl="1">
              <a:lnSpc>
                <a:spcPct val="90000"/>
              </a:lnSpc>
            </a:pPr>
            <a:r>
              <a:rPr lang="en-US" sz="1800" dirty="0"/>
              <a:t>takes time</a:t>
            </a:r>
          </a:p>
          <a:p>
            <a:pPr lvl="1">
              <a:lnSpc>
                <a:spcPct val="90000"/>
              </a:lnSpc>
            </a:pPr>
            <a:r>
              <a:rPr lang="en-US" sz="1800" dirty="0"/>
              <a:t>consumes processing resources</a:t>
            </a:r>
            <a:br>
              <a:rPr lang="en-US" sz="1800" dirty="0"/>
            </a:br>
            <a:endParaRPr lang="en-US" sz="1800" dirty="0"/>
          </a:p>
          <a:p>
            <a:pPr>
              <a:lnSpc>
                <a:spcPct val="90000"/>
              </a:lnSpc>
            </a:pPr>
            <a:r>
              <a:rPr lang="en-US" sz="2000" dirty="0"/>
              <a:t>Proper placement algorithm might reduce </a:t>
            </a:r>
            <a:br>
              <a:rPr lang="en-US" sz="2000" dirty="0"/>
            </a:br>
            <a:r>
              <a:rPr lang="en-US" sz="2000" dirty="0"/>
              <a:t>need for compaction</a:t>
            </a:r>
          </a:p>
          <a:p>
            <a:pPr lvl="1">
              <a:lnSpc>
                <a:spcPct val="90000"/>
              </a:lnSpc>
            </a:pPr>
            <a:r>
              <a:rPr lang="en-US" sz="1800" dirty="0"/>
              <a:t>first fit  – 	simplest, fastest, typically the best </a:t>
            </a:r>
          </a:p>
          <a:p>
            <a:pPr lvl="1">
              <a:lnSpc>
                <a:spcPct val="90000"/>
              </a:lnSpc>
            </a:pPr>
            <a:r>
              <a:rPr lang="en-US" sz="1800" dirty="0"/>
              <a:t>next fit  – 	almost as first fit</a:t>
            </a:r>
          </a:p>
          <a:p>
            <a:pPr lvl="1">
              <a:lnSpc>
                <a:spcPct val="90000"/>
              </a:lnSpc>
            </a:pPr>
            <a:r>
              <a:rPr lang="en-US" sz="1800" dirty="0"/>
              <a:t>best fit  – 	slowest, lots of small fragments, </a:t>
            </a:r>
            <a:br>
              <a:rPr lang="en-US" sz="1800" dirty="0"/>
            </a:br>
            <a:r>
              <a:rPr lang="en-US" sz="1800" dirty="0"/>
              <a:t>		therefore often worst</a:t>
            </a:r>
          </a:p>
        </p:txBody>
      </p:sp>
      <p:sp>
        <p:nvSpPr>
          <p:cNvPr id="1178629" name="Rectangle 5"/>
          <p:cNvSpPr>
            <a:spLocks noChangeArrowheads="1"/>
          </p:cNvSpPr>
          <p:nvPr/>
        </p:nvSpPr>
        <p:spPr bwMode="auto">
          <a:xfrm>
            <a:off x="6872670" y="5588001"/>
            <a:ext cx="1873251" cy="288925"/>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4MB free</a:t>
            </a:r>
          </a:p>
        </p:txBody>
      </p:sp>
      <p:sp>
        <p:nvSpPr>
          <p:cNvPr id="1178634" name="Rectangle 10"/>
          <p:cNvSpPr>
            <a:spLocks noChangeArrowheads="1"/>
          </p:cNvSpPr>
          <p:nvPr/>
        </p:nvSpPr>
        <p:spPr bwMode="auto">
          <a:xfrm>
            <a:off x="6872670" y="2838645"/>
            <a:ext cx="1873251" cy="689333"/>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dirty="0">
                <a:latin typeface="Helvetica" pitchFamily="34" charset="0"/>
              </a:rPr>
              <a:t>10MB free</a:t>
            </a:r>
          </a:p>
        </p:txBody>
      </p:sp>
      <p:sp>
        <p:nvSpPr>
          <p:cNvPr id="1178638" name="Rectangle 14"/>
          <p:cNvSpPr>
            <a:spLocks noChangeArrowheads="1"/>
          </p:cNvSpPr>
          <p:nvPr/>
        </p:nvSpPr>
        <p:spPr bwMode="auto">
          <a:xfrm>
            <a:off x="6872670" y="4860771"/>
            <a:ext cx="1873251" cy="554750"/>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dirty="0">
                <a:latin typeface="Helvetica" pitchFamily="34" charset="0"/>
              </a:rPr>
              <a:t>8MB free</a:t>
            </a:r>
          </a:p>
        </p:txBody>
      </p:sp>
      <p:sp>
        <p:nvSpPr>
          <p:cNvPr id="1178639" name="Rectangle 15"/>
          <p:cNvSpPr>
            <a:spLocks noChangeArrowheads="1"/>
          </p:cNvSpPr>
          <p:nvPr/>
        </p:nvSpPr>
        <p:spPr bwMode="auto">
          <a:xfrm>
            <a:off x="6872670" y="1839297"/>
            <a:ext cx="1873251" cy="431800"/>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6MB free</a:t>
            </a:r>
          </a:p>
        </p:txBody>
      </p:sp>
      <p:sp>
        <p:nvSpPr>
          <p:cNvPr id="1178641" name="Rectangle 17"/>
          <p:cNvSpPr>
            <a:spLocks noChangeArrowheads="1"/>
          </p:cNvSpPr>
          <p:nvPr/>
        </p:nvSpPr>
        <p:spPr bwMode="auto">
          <a:xfrm>
            <a:off x="1" y="998538"/>
            <a:ext cx="4492625" cy="22860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rIns="54000"/>
          <a:lstStyle/>
          <a:p>
            <a:pPr marL="342900" indent="-342900" eaLnBrk="1" hangingPunct="1">
              <a:lnSpc>
                <a:spcPct val="90000"/>
              </a:lnSpc>
              <a:spcBef>
                <a:spcPct val="20000"/>
              </a:spcBef>
              <a:buClr>
                <a:srgbClr val="FF6600"/>
              </a:buClr>
              <a:buSzPct val="120000"/>
              <a:buFont typeface="Wingdings" pitchFamily="2" charset="2"/>
              <a:buChar char="§"/>
            </a:pPr>
            <a:r>
              <a:rPr lang="en-US" sz="2000" b="0" dirty="0"/>
              <a:t>Divide memory at run-time</a:t>
            </a:r>
          </a:p>
          <a:p>
            <a:pPr marL="742950" lvl="1" indent="-285750" eaLnBrk="1" hangingPunct="1">
              <a:lnSpc>
                <a:spcPct val="90000"/>
              </a:lnSpc>
              <a:spcBef>
                <a:spcPct val="20000"/>
              </a:spcBef>
              <a:buClr>
                <a:srgbClr val="FF6600"/>
              </a:buClr>
              <a:buFont typeface="Tahoma" pitchFamily="34" charset="0"/>
              <a:buChar char="−"/>
            </a:pPr>
            <a:r>
              <a:rPr lang="en-US" sz="1800" b="0" dirty="0"/>
              <a:t>partitions are created dynamically</a:t>
            </a:r>
          </a:p>
          <a:p>
            <a:pPr marL="742950" lvl="1" indent="-285750" eaLnBrk="1" hangingPunct="1">
              <a:lnSpc>
                <a:spcPct val="90000"/>
              </a:lnSpc>
              <a:spcBef>
                <a:spcPct val="20000"/>
              </a:spcBef>
              <a:buClr>
                <a:srgbClr val="FF6600"/>
              </a:buClr>
              <a:buFont typeface="Tahoma" pitchFamily="34" charset="0"/>
              <a:buChar char="−"/>
            </a:pPr>
            <a:r>
              <a:rPr lang="en-US" sz="1800" b="0" dirty="0"/>
              <a:t>removed after jobs are finished</a:t>
            </a:r>
          </a:p>
          <a:p>
            <a:pPr marL="742950" lvl="1" indent="-285750" eaLnBrk="1" hangingPunct="1">
              <a:lnSpc>
                <a:spcPct val="90000"/>
              </a:lnSpc>
              <a:spcBef>
                <a:spcPct val="20000"/>
              </a:spcBef>
              <a:buClr>
                <a:srgbClr val="FF6600"/>
              </a:buClr>
              <a:buFont typeface="Tahoma" pitchFamily="34" charset="0"/>
              <a:buNone/>
            </a:pPr>
            <a:endParaRPr lang="en-US" sz="1800" b="0" dirty="0"/>
          </a:p>
          <a:p>
            <a:pPr marL="342900" indent="-342900" eaLnBrk="1" hangingPunct="1">
              <a:lnSpc>
                <a:spcPct val="90000"/>
              </a:lnSpc>
              <a:spcBef>
                <a:spcPct val="20000"/>
              </a:spcBef>
              <a:buClr>
                <a:srgbClr val="FF6600"/>
              </a:buClr>
              <a:buSzPct val="120000"/>
              <a:buFont typeface="Wingdings" pitchFamily="2" charset="2"/>
              <a:buChar char="§"/>
            </a:pPr>
            <a:r>
              <a:rPr lang="en-US" sz="2000" b="0" dirty="0"/>
              <a:t>External fragmentation increases with system running time</a:t>
            </a:r>
          </a:p>
        </p:txBody>
      </p:sp>
      <p:sp>
        <p:nvSpPr>
          <p:cNvPr id="20" name="Rectangle 14"/>
          <p:cNvSpPr>
            <a:spLocks noChangeArrowheads="1"/>
          </p:cNvSpPr>
          <p:nvPr/>
        </p:nvSpPr>
        <p:spPr bwMode="auto">
          <a:xfrm>
            <a:off x="6872670" y="3931257"/>
            <a:ext cx="1873251" cy="772715"/>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dirty="0">
                <a:latin typeface="Helvetica" pitchFamily="34" charset="0"/>
              </a:rPr>
              <a:t>14MB free</a:t>
            </a:r>
          </a:p>
        </p:txBody>
      </p:sp>
      <p:grpSp>
        <p:nvGrpSpPr>
          <p:cNvPr id="27" name="Group 26"/>
          <p:cNvGrpSpPr/>
          <p:nvPr/>
        </p:nvGrpSpPr>
        <p:grpSpPr>
          <a:xfrm>
            <a:off x="6000172" y="1877191"/>
            <a:ext cx="799561" cy="369332"/>
            <a:chOff x="6020225" y="3480941"/>
            <a:chExt cx="799561" cy="369332"/>
          </a:xfrm>
        </p:grpSpPr>
        <p:sp>
          <p:nvSpPr>
            <p:cNvPr id="28" name="TextBox 27"/>
            <p:cNvSpPr txBox="1"/>
            <p:nvPr/>
          </p:nvSpPr>
          <p:spPr>
            <a:xfrm>
              <a:off x="6020225" y="3480941"/>
              <a:ext cx="574308" cy="369332"/>
            </a:xfrm>
            <a:prstGeom prst="rect">
              <a:avLst/>
            </a:prstGeom>
            <a:noFill/>
          </p:spPr>
          <p:txBody>
            <a:bodyPr wrap="none" rtlCol="0">
              <a:spAutoFit/>
            </a:bodyPr>
            <a:lstStyle/>
            <a:p>
              <a:r>
                <a:rPr lang="en-US" sz="1800" b="0" dirty="0">
                  <a:solidFill>
                    <a:srgbClr val="FF0000"/>
                  </a:solidFill>
                </a:rPr>
                <a:t>first</a:t>
              </a:r>
            </a:p>
          </p:txBody>
        </p:sp>
        <p:cxnSp>
          <p:nvCxnSpPr>
            <p:cNvPr id="29" name="Straight Arrow Connector 28"/>
            <p:cNvCxnSpPr/>
            <p:nvPr/>
          </p:nvCxnSpPr>
          <p:spPr bwMode="auto">
            <a:xfrm>
              <a:off x="6548286" y="3681287"/>
              <a:ext cx="271500" cy="3492"/>
            </a:xfrm>
            <a:prstGeom prst="straightConnector1">
              <a:avLst/>
            </a:prstGeom>
            <a:solidFill>
              <a:schemeClr val="accent1"/>
            </a:solidFill>
            <a:ln w="9525" cap="flat" cmpd="sng" algn="ctr">
              <a:solidFill>
                <a:srgbClr val="FF0000"/>
              </a:solidFill>
              <a:prstDash val="solid"/>
              <a:round/>
              <a:headEnd type="none" w="med" len="med"/>
              <a:tailEnd type="arrow"/>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30" name="Group 29"/>
          <p:cNvGrpSpPr/>
          <p:nvPr/>
        </p:nvGrpSpPr>
        <p:grpSpPr>
          <a:xfrm>
            <a:off x="5975309" y="4115020"/>
            <a:ext cx="851401" cy="369332"/>
            <a:chOff x="5968385" y="3480941"/>
            <a:chExt cx="851401" cy="369332"/>
          </a:xfrm>
        </p:grpSpPr>
        <p:sp>
          <p:nvSpPr>
            <p:cNvPr id="31" name="TextBox 30"/>
            <p:cNvSpPr txBox="1"/>
            <p:nvPr/>
          </p:nvSpPr>
          <p:spPr>
            <a:xfrm>
              <a:off x="5968385" y="3480941"/>
              <a:ext cx="626381" cy="369332"/>
            </a:xfrm>
            <a:prstGeom prst="rect">
              <a:avLst/>
            </a:prstGeom>
            <a:noFill/>
          </p:spPr>
          <p:txBody>
            <a:bodyPr wrap="none" rtlCol="0">
              <a:spAutoFit/>
            </a:bodyPr>
            <a:lstStyle/>
            <a:p>
              <a:r>
                <a:rPr lang="en-US" sz="1800" b="0" dirty="0">
                  <a:solidFill>
                    <a:srgbClr val="008000"/>
                  </a:solidFill>
                </a:rPr>
                <a:t>next</a:t>
              </a:r>
            </a:p>
          </p:txBody>
        </p:sp>
        <p:cxnSp>
          <p:nvCxnSpPr>
            <p:cNvPr id="32" name="Straight Arrow Connector 31"/>
            <p:cNvCxnSpPr/>
            <p:nvPr/>
          </p:nvCxnSpPr>
          <p:spPr bwMode="auto">
            <a:xfrm>
              <a:off x="6548286" y="3681287"/>
              <a:ext cx="271500" cy="3492"/>
            </a:xfrm>
            <a:prstGeom prst="straightConnector1">
              <a:avLst/>
            </a:prstGeom>
            <a:solidFill>
              <a:schemeClr val="accent1"/>
            </a:solidFill>
            <a:ln w="9525" cap="flat" cmpd="sng" algn="ctr">
              <a:solidFill>
                <a:srgbClr val="008000"/>
              </a:solidFill>
              <a:prstDash val="solid"/>
              <a:round/>
              <a:headEnd type="none" w="med" len="med"/>
              <a:tailEnd type="arrow"/>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grpSp>
        <p:nvGrpSpPr>
          <p:cNvPr id="34" name="Group 33"/>
          <p:cNvGrpSpPr/>
          <p:nvPr/>
        </p:nvGrpSpPr>
        <p:grpSpPr>
          <a:xfrm>
            <a:off x="5972648" y="5530610"/>
            <a:ext cx="842761" cy="369332"/>
            <a:chOff x="5977025" y="3480941"/>
            <a:chExt cx="842761" cy="369332"/>
          </a:xfrm>
        </p:grpSpPr>
        <p:sp>
          <p:nvSpPr>
            <p:cNvPr id="35" name="TextBox 34"/>
            <p:cNvSpPr txBox="1"/>
            <p:nvPr/>
          </p:nvSpPr>
          <p:spPr>
            <a:xfrm>
              <a:off x="5977025" y="3480941"/>
              <a:ext cx="613983" cy="369332"/>
            </a:xfrm>
            <a:prstGeom prst="rect">
              <a:avLst/>
            </a:prstGeom>
            <a:noFill/>
          </p:spPr>
          <p:txBody>
            <a:bodyPr wrap="none" rtlCol="0">
              <a:spAutoFit/>
            </a:bodyPr>
            <a:lstStyle/>
            <a:p>
              <a:r>
                <a:rPr lang="en-US" sz="1800" b="0" dirty="0">
                  <a:solidFill>
                    <a:srgbClr val="FF8000"/>
                  </a:solidFill>
                </a:rPr>
                <a:t>best</a:t>
              </a:r>
            </a:p>
          </p:txBody>
        </p:sp>
        <p:cxnSp>
          <p:nvCxnSpPr>
            <p:cNvPr id="36" name="Straight Arrow Connector 35"/>
            <p:cNvCxnSpPr/>
            <p:nvPr/>
          </p:nvCxnSpPr>
          <p:spPr bwMode="auto">
            <a:xfrm>
              <a:off x="6548286" y="3681287"/>
              <a:ext cx="271500" cy="3492"/>
            </a:xfrm>
            <a:prstGeom prst="straightConnector1">
              <a:avLst/>
            </a:prstGeom>
            <a:solidFill>
              <a:schemeClr val="accent1"/>
            </a:solidFill>
            <a:ln w="9525" cap="flat" cmpd="sng" algn="ctr">
              <a:solidFill>
                <a:srgbClr val="FF8000"/>
              </a:solidFill>
              <a:prstDash val="solid"/>
              <a:round/>
              <a:headEnd type="none" w="med" len="med"/>
              <a:tailEnd type="arrow"/>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37" name="Rectangle 7"/>
          <p:cNvSpPr>
            <a:spLocks noChangeArrowheads="1"/>
          </p:cNvSpPr>
          <p:nvPr/>
        </p:nvSpPr>
        <p:spPr bwMode="auto">
          <a:xfrm>
            <a:off x="6872670" y="1845818"/>
            <a:ext cx="1873251" cy="179999"/>
          </a:xfrm>
          <a:prstGeom prst="rect">
            <a:avLst/>
          </a:prstGeom>
          <a:solidFill>
            <a:srgbClr val="FF0000">
              <a:alpha val="37000"/>
            </a:srgbClr>
          </a:solidFill>
          <a:ln w="12700" algn="ctr">
            <a:noFill/>
            <a:miter lim="800000"/>
            <a:headEnd/>
            <a:tailEnd type="none" w="lg" len="lg"/>
          </a:ln>
          <a:effectLst/>
        </p:spPr>
        <p:txBody>
          <a:bodyPr wrap="none" anchor="ctr"/>
          <a:lstStyle/>
          <a:p>
            <a:pPr marL="457200" indent="-457200" algn="ctr"/>
            <a:endParaRPr lang="en-US" sz="1100" b="0" dirty="0">
              <a:solidFill>
                <a:srgbClr val="FF0000"/>
              </a:solidFill>
              <a:latin typeface="Helvetica" pitchFamily="34" charset="0"/>
            </a:endParaRPr>
          </a:p>
        </p:txBody>
      </p:sp>
      <p:sp>
        <p:nvSpPr>
          <p:cNvPr id="38" name="Rectangle 7"/>
          <p:cNvSpPr>
            <a:spLocks noChangeArrowheads="1"/>
          </p:cNvSpPr>
          <p:nvPr/>
        </p:nvSpPr>
        <p:spPr bwMode="auto">
          <a:xfrm>
            <a:off x="6872670" y="3942526"/>
            <a:ext cx="1873251" cy="179999"/>
          </a:xfrm>
          <a:prstGeom prst="rect">
            <a:avLst/>
          </a:prstGeom>
          <a:solidFill>
            <a:srgbClr val="008000">
              <a:alpha val="37000"/>
            </a:srgbClr>
          </a:solidFill>
          <a:ln w="12700" algn="ctr">
            <a:noFill/>
            <a:miter lim="800000"/>
            <a:headEnd/>
            <a:tailEnd type="none" w="lg" len="lg"/>
          </a:ln>
          <a:effectLst/>
        </p:spPr>
        <p:txBody>
          <a:bodyPr wrap="none" anchor="ctr"/>
          <a:lstStyle/>
          <a:p>
            <a:pPr marL="457200" indent="-457200" algn="ctr"/>
            <a:endParaRPr lang="en-US" sz="1100" b="0" dirty="0">
              <a:solidFill>
                <a:srgbClr val="FF0000"/>
              </a:solidFill>
              <a:latin typeface="Helvetica" pitchFamily="34" charset="0"/>
            </a:endParaRPr>
          </a:p>
        </p:txBody>
      </p:sp>
      <p:sp>
        <p:nvSpPr>
          <p:cNvPr id="39" name="Rectangle 7"/>
          <p:cNvSpPr>
            <a:spLocks noChangeArrowheads="1"/>
          </p:cNvSpPr>
          <p:nvPr/>
        </p:nvSpPr>
        <p:spPr bwMode="auto">
          <a:xfrm>
            <a:off x="6872670" y="5584517"/>
            <a:ext cx="1873251" cy="179999"/>
          </a:xfrm>
          <a:prstGeom prst="rect">
            <a:avLst/>
          </a:prstGeom>
          <a:solidFill>
            <a:srgbClr val="FF8000">
              <a:alpha val="37000"/>
            </a:srgbClr>
          </a:solidFill>
          <a:ln w="12700" algn="ctr">
            <a:noFill/>
            <a:miter lim="800000"/>
            <a:headEnd/>
            <a:tailEnd type="none" w="lg" len="lg"/>
          </a:ln>
          <a:effectLst/>
        </p:spPr>
        <p:txBody>
          <a:bodyPr wrap="none" anchor="ctr"/>
          <a:lstStyle/>
          <a:p>
            <a:pPr marL="457200" indent="-457200" algn="ctr"/>
            <a:endParaRPr lang="en-US" sz="1100" b="0" dirty="0">
              <a:solidFill>
                <a:srgbClr val="FF0000"/>
              </a:solidFill>
              <a:latin typeface="Helvetica" pitchFamily="34" charset="0"/>
            </a:endParaRPr>
          </a:p>
        </p:txBody>
      </p:sp>
      <p:grpSp>
        <p:nvGrpSpPr>
          <p:cNvPr id="9" name="Group 8"/>
          <p:cNvGrpSpPr/>
          <p:nvPr/>
        </p:nvGrpSpPr>
        <p:grpSpPr>
          <a:xfrm>
            <a:off x="5046376" y="685519"/>
            <a:ext cx="3927573" cy="3227474"/>
            <a:chOff x="5046376" y="685519"/>
            <a:chExt cx="3927573" cy="3227474"/>
          </a:xfrm>
        </p:grpSpPr>
        <p:sp>
          <p:nvSpPr>
            <p:cNvPr id="1178631" name="Rectangle 7"/>
            <p:cNvSpPr>
              <a:spLocks noChangeArrowheads="1"/>
            </p:cNvSpPr>
            <p:nvPr/>
          </p:nvSpPr>
          <p:spPr bwMode="auto">
            <a:xfrm>
              <a:off x="5685545" y="799665"/>
              <a:ext cx="1873251" cy="215999"/>
            </a:xfrm>
            <a:prstGeom prst="rect">
              <a:avLst/>
            </a:prstGeom>
            <a:solidFill>
              <a:srgbClr val="C0C0C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100" b="0" dirty="0">
                  <a:solidFill>
                    <a:srgbClr val="0501FF"/>
                  </a:solidFill>
                  <a:latin typeface="Helvetica" pitchFamily="34" charset="0"/>
                </a:rPr>
                <a:t>3MB</a:t>
              </a:r>
            </a:p>
          </p:txBody>
        </p:sp>
        <p:grpSp>
          <p:nvGrpSpPr>
            <p:cNvPr id="8" name="Group 7"/>
            <p:cNvGrpSpPr/>
            <p:nvPr/>
          </p:nvGrpSpPr>
          <p:grpSpPr>
            <a:xfrm>
              <a:off x="5046376" y="3543661"/>
              <a:ext cx="1773410" cy="369332"/>
              <a:chOff x="5046376" y="3480941"/>
              <a:chExt cx="1773410" cy="369332"/>
            </a:xfrm>
          </p:grpSpPr>
          <p:sp>
            <p:nvSpPr>
              <p:cNvPr id="3" name="TextBox 2"/>
              <p:cNvSpPr txBox="1"/>
              <p:nvPr/>
            </p:nvSpPr>
            <p:spPr>
              <a:xfrm>
                <a:off x="5046376" y="3480941"/>
                <a:ext cx="1517588" cy="369332"/>
              </a:xfrm>
              <a:prstGeom prst="rect">
                <a:avLst/>
              </a:prstGeom>
              <a:noFill/>
            </p:spPr>
            <p:txBody>
              <a:bodyPr wrap="none" rtlCol="0">
                <a:spAutoFit/>
              </a:bodyPr>
              <a:lstStyle/>
              <a:p>
                <a:pPr algn="r"/>
                <a:r>
                  <a:rPr lang="en-US" sz="1800" b="0" dirty="0">
                    <a:solidFill>
                      <a:srgbClr val="0000FF"/>
                    </a:solidFill>
                  </a:rPr>
                  <a:t>last allocated</a:t>
                </a:r>
              </a:p>
            </p:txBody>
          </p:sp>
          <p:cxnSp>
            <p:nvCxnSpPr>
              <p:cNvPr id="5" name="Straight Arrow Connector 4"/>
              <p:cNvCxnSpPr/>
              <p:nvPr/>
            </p:nvCxnSpPr>
            <p:spPr bwMode="auto">
              <a:xfrm>
                <a:off x="6548286" y="3681287"/>
                <a:ext cx="271500" cy="3492"/>
              </a:xfrm>
              <a:prstGeom prst="straightConnector1">
                <a:avLst/>
              </a:prstGeom>
              <a:solidFill>
                <a:schemeClr val="accent1"/>
              </a:solidFill>
              <a:ln w="9525" cap="flat" cmpd="sng" algn="ctr">
                <a:solidFill>
                  <a:srgbClr val="0000FF"/>
                </a:solidFill>
                <a:prstDash val="solid"/>
                <a:round/>
                <a:headEnd type="none" w="med" len="med"/>
                <a:tailEnd type="arrow"/>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grpSp>
        <p:sp>
          <p:nvSpPr>
            <p:cNvPr id="40" name="TextBox 39"/>
            <p:cNvSpPr txBox="1"/>
            <p:nvPr/>
          </p:nvSpPr>
          <p:spPr>
            <a:xfrm>
              <a:off x="7519817" y="685519"/>
              <a:ext cx="1454132" cy="369332"/>
            </a:xfrm>
            <a:prstGeom prst="rect">
              <a:avLst/>
            </a:prstGeom>
            <a:noFill/>
          </p:spPr>
          <p:txBody>
            <a:bodyPr wrap="none" rtlCol="0">
              <a:spAutoFit/>
            </a:bodyPr>
            <a:lstStyle/>
            <a:p>
              <a:pPr algn="r"/>
              <a:r>
                <a:rPr lang="en-US" sz="1800" b="0" dirty="0">
                  <a:solidFill>
                    <a:srgbClr val="0501FF"/>
                  </a:solidFill>
                </a:rPr>
                <a:t>placement??</a:t>
              </a:r>
            </a:p>
          </p:txBody>
        </p:sp>
      </p:grpSp>
    </p:spTree>
    <p:extLst>
      <p:ext uri="{BB962C8B-B14F-4D97-AF65-F5344CB8AC3E}">
        <p14:creationId xmlns:p14="http://schemas.microsoft.com/office/powerpoint/2010/main" val="4134031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childTnLst>
                          </p:cTn>
                        </p:par>
                        <p:par>
                          <p:cTn id="11" fill="hold">
                            <p:stCondLst>
                              <p:cond delay="0"/>
                            </p:stCondLst>
                            <p:childTnLst>
                              <p:par>
                                <p:cTn id="12" presetID="9" presetClass="entr" presetSubtype="0" fill="hold" grpId="0" nodeType="afterEffect">
                                  <p:stCondLst>
                                    <p:cond delay="0"/>
                                  </p:stCondLst>
                                  <p:childTnLst>
                                    <p:set>
                                      <p:cBhvr>
                                        <p:cTn id="13" dur="1" fill="hold">
                                          <p:stCondLst>
                                            <p:cond delay="0"/>
                                          </p:stCondLst>
                                        </p:cTn>
                                        <p:tgtEl>
                                          <p:spTgt spid="37"/>
                                        </p:tgtEl>
                                        <p:attrNameLst>
                                          <p:attrName>style.visibility</p:attrName>
                                        </p:attrNameLst>
                                      </p:cBhvr>
                                      <p:to>
                                        <p:strVal val="visible"/>
                                      </p:to>
                                    </p:set>
                                    <p:animEffect transition="in" filter="dissolve">
                                      <p:cBhvr>
                                        <p:cTn id="14" dur="500"/>
                                        <p:tgtEl>
                                          <p:spTgt spid="37"/>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childTnLst>
                          </p:cTn>
                        </p:par>
                        <p:par>
                          <p:cTn id="19" fill="hold">
                            <p:stCondLst>
                              <p:cond delay="0"/>
                            </p:stCondLst>
                            <p:childTnLst>
                              <p:par>
                                <p:cTn id="20" presetID="9" presetClass="entr" presetSubtype="0" fill="hold" grpId="0" nodeType="after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dissolve">
                                      <p:cBhvr>
                                        <p:cTn id="22" dur="500"/>
                                        <p:tgtEl>
                                          <p:spTgt spid="38"/>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par>
                          <p:cTn id="27" fill="hold">
                            <p:stCondLst>
                              <p:cond delay="0"/>
                            </p:stCondLst>
                            <p:childTnLst>
                              <p:par>
                                <p:cTn id="28" presetID="9" presetClass="entr" presetSubtype="0"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dissolve">
                                      <p:cBhvr>
                                        <p:cTn id="3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9650" name="Rectangle 2"/>
          <p:cNvSpPr>
            <a:spLocks noGrp="1" noChangeArrowheads="1"/>
          </p:cNvSpPr>
          <p:nvPr>
            <p:ph type="title"/>
          </p:nvPr>
        </p:nvSpPr>
        <p:spPr/>
        <p:txBody>
          <a:bodyPr/>
          <a:lstStyle/>
          <a:p>
            <a:r>
              <a:rPr lang="en-US" dirty="0"/>
              <a:t>The Buddy System</a:t>
            </a:r>
          </a:p>
        </p:txBody>
      </p:sp>
      <p:sp>
        <p:nvSpPr>
          <p:cNvPr id="1179651" name="Rectangle 3"/>
          <p:cNvSpPr>
            <a:spLocks noGrp="1" noChangeArrowheads="1"/>
          </p:cNvSpPr>
          <p:nvPr>
            <p:ph type="body" sz="half" idx="1"/>
          </p:nvPr>
        </p:nvSpPr>
        <p:spPr>
          <a:xfrm>
            <a:off x="-1" y="968528"/>
            <a:ext cx="6846457" cy="5600836"/>
          </a:xfrm>
        </p:spPr>
        <p:txBody>
          <a:bodyPr/>
          <a:lstStyle/>
          <a:p>
            <a:pPr>
              <a:lnSpc>
                <a:spcPct val="90000"/>
              </a:lnSpc>
            </a:pPr>
            <a:r>
              <a:rPr lang="en-US" sz="2000" dirty="0"/>
              <a:t>Mix of fixed and dynamic partitioning</a:t>
            </a:r>
          </a:p>
          <a:p>
            <a:pPr lvl="1">
              <a:lnSpc>
                <a:spcPct val="90000"/>
              </a:lnSpc>
            </a:pPr>
            <a:r>
              <a:rPr lang="en-US" sz="1800" dirty="0"/>
              <a:t>partitions have sizes 2</a:t>
            </a:r>
            <a:r>
              <a:rPr lang="en-US" sz="1800" baseline="30000" dirty="0"/>
              <a:t>k</a:t>
            </a:r>
            <a:r>
              <a:rPr lang="en-US" sz="1800" dirty="0"/>
              <a:t>, L ≤ </a:t>
            </a:r>
            <a:r>
              <a:rPr lang="en-US" sz="1800" dirty="0" err="1"/>
              <a:t>k</a:t>
            </a:r>
            <a:r>
              <a:rPr lang="en-US" sz="1800" dirty="0"/>
              <a:t> ≤ U</a:t>
            </a:r>
          </a:p>
          <a:p>
            <a:pPr lvl="1">
              <a:lnSpc>
                <a:spcPct val="90000"/>
              </a:lnSpc>
              <a:buFont typeface="Tahoma" pitchFamily="34" charset="0"/>
              <a:buNone/>
            </a:pPr>
            <a:br>
              <a:rPr lang="en-US" sz="1800" dirty="0"/>
            </a:br>
            <a:endParaRPr lang="en-US" sz="1800" dirty="0"/>
          </a:p>
          <a:p>
            <a:pPr>
              <a:lnSpc>
                <a:spcPct val="90000"/>
              </a:lnSpc>
            </a:pPr>
            <a:r>
              <a:rPr lang="en-US" sz="2000" dirty="0"/>
              <a:t>Maintain a list of holes with sizes</a:t>
            </a:r>
            <a:br>
              <a:rPr lang="en-US" sz="2000" dirty="0"/>
            </a:br>
            <a:br>
              <a:rPr lang="en-US" sz="2000" dirty="0"/>
            </a:br>
            <a:endParaRPr lang="en-US" sz="2000" dirty="0"/>
          </a:p>
          <a:p>
            <a:pPr>
              <a:lnSpc>
                <a:spcPct val="90000"/>
              </a:lnSpc>
            </a:pPr>
            <a:r>
              <a:rPr lang="en-US" sz="2000" dirty="0"/>
              <a:t>Assigning memory to a process:</a:t>
            </a:r>
            <a:br>
              <a:rPr lang="en-US" sz="2000" dirty="0"/>
            </a:br>
            <a:endParaRPr lang="en-US" sz="600" dirty="0"/>
          </a:p>
          <a:p>
            <a:pPr lvl="1">
              <a:lnSpc>
                <a:spcPct val="90000"/>
              </a:lnSpc>
            </a:pPr>
            <a:r>
              <a:rPr lang="en-US" sz="1800" dirty="0"/>
              <a:t>find the smallest </a:t>
            </a:r>
            <a:r>
              <a:rPr lang="en-US" sz="1800" i="1" dirty="0"/>
              <a:t>k</a:t>
            </a:r>
            <a:r>
              <a:rPr lang="en-US" sz="1800" dirty="0"/>
              <a:t> so that the process fits into 2</a:t>
            </a:r>
            <a:r>
              <a:rPr lang="en-US" sz="1800" baseline="30000" dirty="0"/>
              <a:t>k</a:t>
            </a:r>
            <a:br>
              <a:rPr lang="en-US" sz="1800" baseline="30000" dirty="0"/>
            </a:br>
            <a:endParaRPr lang="en-US" sz="1800" baseline="30000" dirty="0"/>
          </a:p>
          <a:p>
            <a:pPr lvl="1">
              <a:lnSpc>
                <a:spcPct val="90000"/>
              </a:lnSpc>
            </a:pPr>
            <a:r>
              <a:rPr lang="en-US" sz="1800" dirty="0"/>
              <a:t>find a hole of size 2</a:t>
            </a:r>
            <a:r>
              <a:rPr lang="en-US" sz="1800" baseline="30000" dirty="0"/>
              <a:t>k</a:t>
            </a:r>
            <a:br>
              <a:rPr lang="en-US" sz="1800" baseline="30000" dirty="0"/>
            </a:br>
            <a:endParaRPr lang="en-US" sz="1800" baseline="30000" dirty="0"/>
          </a:p>
          <a:p>
            <a:pPr lvl="1">
              <a:lnSpc>
                <a:spcPct val="90000"/>
              </a:lnSpc>
            </a:pPr>
            <a:r>
              <a:rPr lang="en-US" sz="1800" dirty="0"/>
              <a:t>if not available, split the smallest hole larger than 2</a:t>
            </a:r>
            <a:r>
              <a:rPr lang="en-US" sz="1800" baseline="30000" dirty="0"/>
              <a:t>k</a:t>
            </a:r>
            <a:r>
              <a:rPr lang="en-US" sz="1800" dirty="0"/>
              <a:t> </a:t>
            </a:r>
            <a:br>
              <a:rPr lang="en-US" sz="1800" dirty="0"/>
            </a:br>
            <a:r>
              <a:rPr lang="en-US" sz="1800" dirty="0"/>
              <a:t>recursively into halves</a:t>
            </a:r>
            <a:br>
              <a:rPr lang="en-US" sz="1800" dirty="0"/>
            </a:br>
            <a:endParaRPr lang="en-US" sz="1800" dirty="0"/>
          </a:p>
          <a:p>
            <a:pPr>
              <a:lnSpc>
                <a:spcPct val="90000"/>
              </a:lnSpc>
            </a:pPr>
            <a:r>
              <a:rPr lang="en-US" sz="2000" dirty="0"/>
              <a:t>Merge partitions if possible when released</a:t>
            </a:r>
            <a:br>
              <a:rPr lang="en-US" sz="2000" dirty="0"/>
            </a:br>
            <a:endParaRPr lang="en-US" sz="2000" dirty="0"/>
          </a:p>
          <a:p>
            <a:pPr>
              <a:lnSpc>
                <a:spcPct val="90000"/>
              </a:lnSpc>
            </a:pPr>
            <a:r>
              <a:rPr lang="en-US" sz="2000" dirty="0"/>
              <a:t>… but what if I now got a 513kB process?</a:t>
            </a:r>
            <a:br>
              <a:rPr lang="en-US" sz="2000" dirty="0"/>
            </a:br>
            <a:r>
              <a:rPr lang="en-US" sz="2000" dirty="0">
                <a:solidFill>
                  <a:srgbClr val="0501FF"/>
                </a:solidFill>
              </a:rPr>
              <a:t>… do we really need the process in continuous memory?</a:t>
            </a:r>
          </a:p>
        </p:txBody>
      </p:sp>
      <p:sp>
        <p:nvSpPr>
          <p:cNvPr id="1179652" name="Rectangle 4"/>
          <p:cNvSpPr>
            <a:spLocks noChangeArrowheads="1"/>
          </p:cNvSpPr>
          <p:nvPr/>
        </p:nvSpPr>
        <p:spPr bwMode="auto">
          <a:xfrm>
            <a:off x="4716463" y="836613"/>
            <a:ext cx="1873251" cy="576262"/>
          </a:xfrm>
          <a:prstGeom prst="rect">
            <a:avLst/>
          </a:prstGeom>
          <a:solidFill>
            <a:srgbClr val="C0C0C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Process</a:t>
            </a:r>
          </a:p>
          <a:p>
            <a:pPr marL="457200" indent="-457200" algn="ctr"/>
            <a:r>
              <a:rPr lang="en-US" sz="1800" b="0">
                <a:latin typeface="Helvetica" pitchFamily="34" charset="0"/>
              </a:rPr>
              <a:t>128kB</a:t>
            </a:r>
          </a:p>
        </p:txBody>
      </p:sp>
      <p:sp>
        <p:nvSpPr>
          <p:cNvPr id="1179653" name="Rectangle 5"/>
          <p:cNvSpPr>
            <a:spLocks noChangeArrowheads="1"/>
          </p:cNvSpPr>
          <p:nvPr/>
        </p:nvSpPr>
        <p:spPr bwMode="auto">
          <a:xfrm>
            <a:off x="6804025" y="1341439"/>
            <a:ext cx="1873251" cy="4608512"/>
          </a:xfrm>
          <a:prstGeom prst="rect">
            <a:avLst/>
          </a:prstGeom>
          <a:noFill/>
          <a:ln w="12700" algn="ctr">
            <a:solidFill>
              <a:schemeClr val="tx1"/>
            </a:solidFill>
            <a:miter lim="800000"/>
            <a:headEnd/>
            <a:tailEnd type="none"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1MB</a:t>
            </a:r>
          </a:p>
        </p:txBody>
      </p:sp>
      <p:sp>
        <p:nvSpPr>
          <p:cNvPr id="1179654" name="Line 6"/>
          <p:cNvSpPr>
            <a:spLocks noChangeShapeType="1"/>
          </p:cNvSpPr>
          <p:nvPr/>
        </p:nvSpPr>
        <p:spPr bwMode="auto">
          <a:xfrm>
            <a:off x="5651500" y="333375"/>
            <a:ext cx="0" cy="431800"/>
          </a:xfrm>
          <a:prstGeom prst="line">
            <a:avLst/>
          </a:prstGeom>
          <a:noFill/>
          <a:ln w="12700">
            <a:solidFill>
              <a:schemeClr val="tx1"/>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79655" name="Rectangle 7"/>
          <p:cNvSpPr>
            <a:spLocks noChangeArrowheads="1"/>
          </p:cNvSpPr>
          <p:nvPr/>
        </p:nvSpPr>
        <p:spPr bwMode="auto">
          <a:xfrm>
            <a:off x="6804025" y="1341439"/>
            <a:ext cx="1873251" cy="2303462"/>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512kB</a:t>
            </a:r>
          </a:p>
        </p:txBody>
      </p:sp>
      <p:sp>
        <p:nvSpPr>
          <p:cNvPr id="1179656" name="Rectangle 8"/>
          <p:cNvSpPr>
            <a:spLocks noChangeArrowheads="1"/>
          </p:cNvSpPr>
          <p:nvPr/>
        </p:nvSpPr>
        <p:spPr bwMode="auto">
          <a:xfrm>
            <a:off x="6804025" y="3644900"/>
            <a:ext cx="1873251" cy="2303463"/>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512kB</a:t>
            </a:r>
          </a:p>
        </p:txBody>
      </p:sp>
      <p:sp>
        <p:nvSpPr>
          <p:cNvPr id="1179657" name="Rectangle 9"/>
          <p:cNvSpPr>
            <a:spLocks noChangeArrowheads="1"/>
          </p:cNvSpPr>
          <p:nvPr/>
        </p:nvSpPr>
        <p:spPr bwMode="auto">
          <a:xfrm>
            <a:off x="6804025" y="1341439"/>
            <a:ext cx="1873251" cy="1152525"/>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256kB</a:t>
            </a:r>
          </a:p>
        </p:txBody>
      </p:sp>
      <p:sp>
        <p:nvSpPr>
          <p:cNvPr id="1179658" name="Rectangle 10"/>
          <p:cNvSpPr>
            <a:spLocks noChangeArrowheads="1"/>
          </p:cNvSpPr>
          <p:nvPr/>
        </p:nvSpPr>
        <p:spPr bwMode="auto">
          <a:xfrm>
            <a:off x="6804025" y="2492375"/>
            <a:ext cx="1873251" cy="1152525"/>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256kB</a:t>
            </a:r>
          </a:p>
        </p:txBody>
      </p:sp>
      <p:sp>
        <p:nvSpPr>
          <p:cNvPr id="1179659" name="Rectangle 11"/>
          <p:cNvSpPr>
            <a:spLocks noChangeArrowheads="1"/>
          </p:cNvSpPr>
          <p:nvPr/>
        </p:nvSpPr>
        <p:spPr bwMode="auto">
          <a:xfrm>
            <a:off x="6804025" y="1341438"/>
            <a:ext cx="1873251" cy="576262"/>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128kB</a:t>
            </a:r>
          </a:p>
        </p:txBody>
      </p:sp>
      <p:sp>
        <p:nvSpPr>
          <p:cNvPr id="1179660" name="Rectangle 12"/>
          <p:cNvSpPr>
            <a:spLocks noChangeArrowheads="1"/>
          </p:cNvSpPr>
          <p:nvPr/>
        </p:nvSpPr>
        <p:spPr bwMode="auto">
          <a:xfrm>
            <a:off x="6804025" y="1916114"/>
            <a:ext cx="1873251" cy="576262"/>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128kB</a:t>
            </a:r>
          </a:p>
        </p:txBody>
      </p:sp>
      <p:sp>
        <p:nvSpPr>
          <p:cNvPr id="1179661" name="Rectangle 13"/>
          <p:cNvSpPr>
            <a:spLocks noChangeArrowheads="1"/>
          </p:cNvSpPr>
          <p:nvPr/>
        </p:nvSpPr>
        <p:spPr bwMode="auto">
          <a:xfrm>
            <a:off x="6804025" y="1341438"/>
            <a:ext cx="1873251" cy="576262"/>
          </a:xfrm>
          <a:prstGeom prst="rect">
            <a:avLst/>
          </a:prstGeom>
          <a:solidFill>
            <a:srgbClr val="C0C0C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Process</a:t>
            </a:r>
          </a:p>
          <a:p>
            <a:pPr marL="457200" indent="-457200" algn="ctr"/>
            <a:r>
              <a:rPr lang="en-US" sz="1800" b="0">
                <a:latin typeface="Helvetica" pitchFamily="34" charset="0"/>
              </a:rPr>
              <a:t>128kB</a:t>
            </a:r>
          </a:p>
        </p:txBody>
      </p:sp>
      <p:sp>
        <p:nvSpPr>
          <p:cNvPr id="1179662" name="Rectangle 14"/>
          <p:cNvSpPr>
            <a:spLocks noChangeArrowheads="1"/>
          </p:cNvSpPr>
          <p:nvPr/>
        </p:nvSpPr>
        <p:spPr bwMode="auto">
          <a:xfrm>
            <a:off x="4716463" y="836614"/>
            <a:ext cx="1873251" cy="1152525"/>
          </a:xfrm>
          <a:prstGeom prst="rect">
            <a:avLst/>
          </a:prstGeom>
          <a:solidFill>
            <a:srgbClr val="C0C0C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Process</a:t>
            </a:r>
          </a:p>
          <a:p>
            <a:pPr marL="457200" indent="-457200" algn="ctr"/>
            <a:r>
              <a:rPr lang="en-US" sz="1800" b="0">
                <a:latin typeface="Helvetica" pitchFamily="34" charset="0"/>
              </a:rPr>
              <a:t>256kB</a:t>
            </a:r>
          </a:p>
        </p:txBody>
      </p:sp>
      <p:sp>
        <p:nvSpPr>
          <p:cNvPr id="1179663" name="Rectangle 15"/>
          <p:cNvSpPr>
            <a:spLocks noChangeArrowheads="1"/>
          </p:cNvSpPr>
          <p:nvPr/>
        </p:nvSpPr>
        <p:spPr bwMode="auto">
          <a:xfrm>
            <a:off x="6804025" y="4797425"/>
            <a:ext cx="1873251" cy="1152525"/>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256kB</a:t>
            </a:r>
          </a:p>
        </p:txBody>
      </p:sp>
      <p:sp>
        <p:nvSpPr>
          <p:cNvPr id="1179664" name="Rectangle 16"/>
          <p:cNvSpPr>
            <a:spLocks noChangeArrowheads="1"/>
          </p:cNvSpPr>
          <p:nvPr/>
        </p:nvSpPr>
        <p:spPr bwMode="auto">
          <a:xfrm>
            <a:off x="6804025" y="2492375"/>
            <a:ext cx="1873251" cy="1152525"/>
          </a:xfrm>
          <a:prstGeom prst="rect">
            <a:avLst/>
          </a:prstGeom>
          <a:solidFill>
            <a:srgbClr val="C0C0C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Process</a:t>
            </a:r>
          </a:p>
          <a:p>
            <a:pPr marL="457200" indent="-457200" algn="ctr"/>
            <a:r>
              <a:rPr lang="en-US" sz="1800" b="0">
                <a:latin typeface="Helvetica" pitchFamily="34" charset="0"/>
              </a:rPr>
              <a:t>256kB</a:t>
            </a:r>
          </a:p>
        </p:txBody>
      </p:sp>
      <p:sp>
        <p:nvSpPr>
          <p:cNvPr id="1179665" name="Rectangle 17"/>
          <p:cNvSpPr>
            <a:spLocks noChangeArrowheads="1"/>
          </p:cNvSpPr>
          <p:nvPr/>
        </p:nvSpPr>
        <p:spPr bwMode="auto">
          <a:xfrm>
            <a:off x="6804025" y="3644900"/>
            <a:ext cx="1873251" cy="1152525"/>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256kB</a:t>
            </a:r>
          </a:p>
        </p:txBody>
      </p:sp>
      <p:sp>
        <p:nvSpPr>
          <p:cNvPr id="1179666" name="Rectangle 18"/>
          <p:cNvSpPr>
            <a:spLocks noChangeArrowheads="1"/>
          </p:cNvSpPr>
          <p:nvPr/>
        </p:nvSpPr>
        <p:spPr bwMode="auto">
          <a:xfrm>
            <a:off x="6804025" y="3644900"/>
            <a:ext cx="1873251" cy="1152525"/>
          </a:xfrm>
          <a:prstGeom prst="rect">
            <a:avLst/>
          </a:prstGeom>
          <a:solidFill>
            <a:srgbClr val="C0C0C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Process</a:t>
            </a:r>
          </a:p>
          <a:p>
            <a:pPr marL="457200" indent="-457200" algn="ctr"/>
            <a:r>
              <a:rPr lang="en-US" sz="1800" b="0">
                <a:latin typeface="Helvetica" pitchFamily="34" charset="0"/>
              </a:rPr>
              <a:t>256kB</a:t>
            </a:r>
          </a:p>
        </p:txBody>
      </p:sp>
      <p:sp>
        <p:nvSpPr>
          <p:cNvPr id="1179667" name="Rectangle 19"/>
          <p:cNvSpPr>
            <a:spLocks noChangeArrowheads="1"/>
          </p:cNvSpPr>
          <p:nvPr/>
        </p:nvSpPr>
        <p:spPr bwMode="auto">
          <a:xfrm>
            <a:off x="4716463" y="836613"/>
            <a:ext cx="1873251" cy="144462"/>
          </a:xfrm>
          <a:prstGeom prst="rect">
            <a:avLst/>
          </a:prstGeom>
          <a:solidFill>
            <a:srgbClr val="C0C0C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200" b="0">
                <a:latin typeface="Helvetica" pitchFamily="34" charset="0"/>
              </a:rPr>
              <a:t>Process 32kB</a:t>
            </a:r>
          </a:p>
        </p:txBody>
      </p:sp>
      <p:sp>
        <p:nvSpPr>
          <p:cNvPr id="1179668" name="Rectangle 20"/>
          <p:cNvSpPr>
            <a:spLocks noChangeArrowheads="1"/>
          </p:cNvSpPr>
          <p:nvPr/>
        </p:nvSpPr>
        <p:spPr bwMode="auto">
          <a:xfrm>
            <a:off x="6804025" y="1916114"/>
            <a:ext cx="1873251" cy="288925"/>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64kB</a:t>
            </a:r>
          </a:p>
        </p:txBody>
      </p:sp>
      <p:sp>
        <p:nvSpPr>
          <p:cNvPr id="1179669" name="Rectangle 21"/>
          <p:cNvSpPr>
            <a:spLocks noChangeArrowheads="1"/>
          </p:cNvSpPr>
          <p:nvPr/>
        </p:nvSpPr>
        <p:spPr bwMode="auto">
          <a:xfrm>
            <a:off x="6804025" y="2205039"/>
            <a:ext cx="1873251" cy="288925"/>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64kB</a:t>
            </a:r>
          </a:p>
        </p:txBody>
      </p:sp>
      <p:sp>
        <p:nvSpPr>
          <p:cNvPr id="1179670" name="Rectangle 22"/>
          <p:cNvSpPr>
            <a:spLocks noChangeArrowheads="1"/>
          </p:cNvSpPr>
          <p:nvPr/>
        </p:nvSpPr>
        <p:spPr bwMode="auto">
          <a:xfrm>
            <a:off x="6804025" y="2060576"/>
            <a:ext cx="1873251" cy="144463"/>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200" b="0">
                <a:latin typeface="Helvetica" pitchFamily="34" charset="0"/>
              </a:rPr>
              <a:t>32kB</a:t>
            </a:r>
          </a:p>
        </p:txBody>
      </p:sp>
      <p:sp>
        <p:nvSpPr>
          <p:cNvPr id="1179671" name="Rectangle 23"/>
          <p:cNvSpPr>
            <a:spLocks noChangeArrowheads="1"/>
          </p:cNvSpPr>
          <p:nvPr/>
        </p:nvSpPr>
        <p:spPr bwMode="auto">
          <a:xfrm>
            <a:off x="6804025" y="1916113"/>
            <a:ext cx="1873251" cy="144462"/>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200" b="0">
                <a:latin typeface="Helvetica" pitchFamily="34" charset="0"/>
              </a:rPr>
              <a:t>32kB</a:t>
            </a:r>
          </a:p>
        </p:txBody>
      </p:sp>
      <p:sp>
        <p:nvSpPr>
          <p:cNvPr id="1179672" name="Rectangle 24"/>
          <p:cNvSpPr>
            <a:spLocks noChangeArrowheads="1"/>
          </p:cNvSpPr>
          <p:nvPr/>
        </p:nvSpPr>
        <p:spPr bwMode="auto">
          <a:xfrm>
            <a:off x="6804025" y="1916113"/>
            <a:ext cx="1873251" cy="144462"/>
          </a:xfrm>
          <a:prstGeom prst="rect">
            <a:avLst/>
          </a:prstGeom>
          <a:solidFill>
            <a:srgbClr val="C0C0C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200" b="0">
                <a:latin typeface="Helvetica" pitchFamily="34" charset="0"/>
              </a:rPr>
              <a:t>Process 32kB</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7965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79654"/>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7965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79656"/>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79657"/>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79658"/>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79659"/>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79660"/>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79661"/>
                                        </p:tgtEl>
                                        <p:attrNameLst>
                                          <p:attrName>style.visibility</p:attrName>
                                        </p:attrNameLst>
                                      </p:cBhvr>
                                      <p:to>
                                        <p:strVal val="visible"/>
                                      </p:to>
                                    </p:set>
                                  </p:childTnLst>
                                </p:cTn>
                              </p:par>
                              <p:par>
                                <p:cTn id="31" presetID="1" presetClass="exit" presetSubtype="0" fill="hold" grpId="1" nodeType="withEffect">
                                  <p:stCondLst>
                                    <p:cond delay="0"/>
                                  </p:stCondLst>
                                  <p:childTnLst>
                                    <p:set>
                                      <p:cBhvr>
                                        <p:cTn id="32" dur="1" fill="hold">
                                          <p:stCondLst>
                                            <p:cond delay="0"/>
                                          </p:stCondLst>
                                        </p:cTn>
                                        <p:tgtEl>
                                          <p:spTgt spid="1179652"/>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1179654"/>
                                        </p:tgtEl>
                                        <p:attrNameLst>
                                          <p:attrName>style.visibility</p:attrName>
                                        </p:attrNameLst>
                                      </p:cBhvr>
                                      <p:to>
                                        <p:strVal val="hidden"/>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79662"/>
                                        </p:tgtEl>
                                        <p:attrNameLst>
                                          <p:attrName>style.visibility</p:attrName>
                                        </p:attrNameLst>
                                      </p:cBhvr>
                                      <p:to>
                                        <p:strVal val="visible"/>
                                      </p:to>
                                    </p:set>
                                  </p:childTnLst>
                                </p:cTn>
                              </p:par>
                              <p:par>
                                <p:cTn id="39" presetID="1" presetClass="entr" presetSubtype="0" fill="hold" grpId="2" nodeType="withEffect">
                                  <p:stCondLst>
                                    <p:cond delay="0"/>
                                  </p:stCondLst>
                                  <p:childTnLst>
                                    <p:set>
                                      <p:cBhvr>
                                        <p:cTn id="40" dur="1" fill="hold">
                                          <p:stCondLst>
                                            <p:cond delay="0"/>
                                          </p:stCondLst>
                                        </p:cTn>
                                        <p:tgtEl>
                                          <p:spTgt spid="1179654"/>
                                        </p:tgtEl>
                                        <p:attrNameLst>
                                          <p:attrName>style.visibility</p:attrName>
                                        </p:attrNameLst>
                                      </p:cBhvr>
                                      <p:to>
                                        <p:strVal val="visible"/>
                                      </p:to>
                                    </p:set>
                                  </p:childTnLst>
                                </p:cTn>
                              </p:par>
                            </p:childTnLst>
                          </p:cTn>
                        </p:par>
                      </p:childTnLst>
                    </p:cTn>
                  </p:par>
                  <p:par>
                    <p:cTn id="41" fill="hold" nodeType="clickPar">
                      <p:stCondLst>
                        <p:cond delay="indefinite"/>
                      </p:stCondLst>
                      <p:childTnLst>
                        <p:par>
                          <p:cTn id="42" fill="hold" nodeType="withGroup">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1179664"/>
                                        </p:tgtEl>
                                        <p:attrNameLst>
                                          <p:attrName>style.visibility</p:attrName>
                                        </p:attrNameLst>
                                      </p:cBhvr>
                                      <p:to>
                                        <p:strVal val="visible"/>
                                      </p:to>
                                    </p:set>
                                  </p:childTnLst>
                                </p:cTn>
                              </p:par>
                              <p:par>
                                <p:cTn id="45" presetID="1" presetClass="exit" presetSubtype="0" fill="hold" grpId="1" nodeType="withEffect">
                                  <p:stCondLst>
                                    <p:cond delay="0"/>
                                  </p:stCondLst>
                                  <p:childTnLst>
                                    <p:set>
                                      <p:cBhvr>
                                        <p:cTn id="46" dur="1" fill="hold">
                                          <p:stCondLst>
                                            <p:cond delay="0"/>
                                          </p:stCondLst>
                                        </p:cTn>
                                        <p:tgtEl>
                                          <p:spTgt spid="1179662"/>
                                        </p:tgtEl>
                                        <p:attrNameLst>
                                          <p:attrName>style.visibility</p:attrName>
                                        </p:attrNameLst>
                                      </p:cBhvr>
                                      <p:to>
                                        <p:strVal val="hidden"/>
                                      </p:to>
                                    </p:set>
                                  </p:childTnLst>
                                </p:cTn>
                              </p:par>
                              <p:par>
                                <p:cTn id="47" presetID="1" presetClass="exit" presetSubtype="0" fill="hold" grpId="3" nodeType="withEffect">
                                  <p:stCondLst>
                                    <p:cond delay="0"/>
                                  </p:stCondLst>
                                  <p:childTnLst>
                                    <p:set>
                                      <p:cBhvr>
                                        <p:cTn id="48" dur="1" fill="hold">
                                          <p:stCondLst>
                                            <p:cond delay="0"/>
                                          </p:stCondLst>
                                        </p:cTn>
                                        <p:tgtEl>
                                          <p:spTgt spid="1179654"/>
                                        </p:tgtEl>
                                        <p:attrNameLst>
                                          <p:attrName>style.visibility</p:attrName>
                                        </p:attrNameLst>
                                      </p:cBhvr>
                                      <p:to>
                                        <p:strVal val="hidden"/>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2" nodeType="clickEffect">
                                  <p:stCondLst>
                                    <p:cond delay="0"/>
                                  </p:stCondLst>
                                  <p:childTnLst>
                                    <p:set>
                                      <p:cBhvr>
                                        <p:cTn id="52" dur="1" fill="hold">
                                          <p:stCondLst>
                                            <p:cond delay="0"/>
                                          </p:stCondLst>
                                        </p:cTn>
                                        <p:tgtEl>
                                          <p:spTgt spid="1179662"/>
                                        </p:tgtEl>
                                        <p:attrNameLst>
                                          <p:attrName>style.visibility</p:attrName>
                                        </p:attrNameLst>
                                      </p:cBhvr>
                                      <p:to>
                                        <p:strVal val="visible"/>
                                      </p:to>
                                    </p:set>
                                  </p:childTnLst>
                                </p:cTn>
                              </p:par>
                              <p:par>
                                <p:cTn id="53" presetID="1" presetClass="entr" presetSubtype="0" fill="hold" grpId="4" nodeType="withEffect">
                                  <p:stCondLst>
                                    <p:cond delay="0"/>
                                  </p:stCondLst>
                                  <p:childTnLst>
                                    <p:set>
                                      <p:cBhvr>
                                        <p:cTn id="54" dur="1" fill="hold">
                                          <p:stCondLst>
                                            <p:cond delay="0"/>
                                          </p:stCondLst>
                                        </p:cTn>
                                        <p:tgtEl>
                                          <p:spTgt spid="1179654"/>
                                        </p:tgtEl>
                                        <p:attrNameLst>
                                          <p:attrName>style.visibility</p:attrName>
                                        </p:attrNameLst>
                                      </p:cBhvr>
                                      <p:to>
                                        <p:strVal val="visible"/>
                                      </p:to>
                                    </p:se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179665"/>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179663"/>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179666"/>
                                        </p:tgtEl>
                                        <p:attrNameLst>
                                          <p:attrName>style.visibility</p:attrName>
                                        </p:attrNameLst>
                                      </p:cBhvr>
                                      <p:to>
                                        <p:strVal val="visible"/>
                                      </p:to>
                                    </p:set>
                                  </p:childTnLst>
                                </p:cTn>
                              </p:par>
                              <p:par>
                                <p:cTn id="65" presetID="1" presetClass="exit" presetSubtype="0" fill="hold" grpId="3" nodeType="withEffect">
                                  <p:stCondLst>
                                    <p:cond delay="0"/>
                                  </p:stCondLst>
                                  <p:childTnLst>
                                    <p:set>
                                      <p:cBhvr>
                                        <p:cTn id="66" dur="1" fill="hold">
                                          <p:stCondLst>
                                            <p:cond delay="0"/>
                                          </p:stCondLst>
                                        </p:cTn>
                                        <p:tgtEl>
                                          <p:spTgt spid="1179662"/>
                                        </p:tgtEl>
                                        <p:attrNameLst>
                                          <p:attrName>style.visibility</p:attrName>
                                        </p:attrNameLst>
                                      </p:cBhvr>
                                      <p:to>
                                        <p:strVal val="hidden"/>
                                      </p:to>
                                    </p:set>
                                  </p:childTnLst>
                                </p:cTn>
                              </p:par>
                              <p:par>
                                <p:cTn id="67" presetID="1" presetClass="exit" presetSubtype="0" fill="hold" grpId="5" nodeType="withEffect">
                                  <p:stCondLst>
                                    <p:cond delay="0"/>
                                  </p:stCondLst>
                                  <p:childTnLst>
                                    <p:set>
                                      <p:cBhvr>
                                        <p:cTn id="68" dur="1" fill="hold">
                                          <p:stCondLst>
                                            <p:cond delay="0"/>
                                          </p:stCondLst>
                                        </p:cTn>
                                        <p:tgtEl>
                                          <p:spTgt spid="1179654"/>
                                        </p:tgtEl>
                                        <p:attrNameLst>
                                          <p:attrName>style.visibility</p:attrName>
                                        </p:attrNameLst>
                                      </p:cBhvr>
                                      <p:to>
                                        <p:strVal val="hidden"/>
                                      </p:to>
                                    </p:set>
                                  </p:childTnLst>
                                </p:cTn>
                              </p:par>
                            </p:childTnLst>
                          </p:cTn>
                        </p:par>
                      </p:childTnLst>
                    </p:cTn>
                  </p:par>
                  <p:par>
                    <p:cTn id="69" fill="hold" nodeType="clickPar">
                      <p:stCondLst>
                        <p:cond delay="indefinite"/>
                      </p:stCondLst>
                      <p:childTnLst>
                        <p:par>
                          <p:cTn id="70" fill="hold" nodeType="withGroup">
                            <p:stCondLst>
                              <p:cond delay="0"/>
                            </p:stCondLst>
                            <p:childTnLst>
                              <p:par>
                                <p:cTn id="71" presetID="1" presetClass="entr" presetSubtype="0" fill="hold" grpId="0" nodeType="clickEffect">
                                  <p:stCondLst>
                                    <p:cond delay="0"/>
                                  </p:stCondLst>
                                  <p:childTnLst>
                                    <p:set>
                                      <p:cBhvr>
                                        <p:cTn id="72" dur="1" fill="hold">
                                          <p:stCondLst>
                                            <p:cond delay="0"/>
                                          </p:stCondLst>
                                        </p:cTn>
                                        <p:tgtEl>
                                          <p:spTgt spid="1179667"/>
                                        </p:tgtEl>
                                        <p:attrNameLst>
                                          <p:attrName>style.visibility</p:attrName>
                                        </p:attrNameLst>
                                      </p:cBhvr>
                                      <p:to>
                                        <p:strVal val="visible"/>
                                      </p:to>
                                    </p:set>
                                  </p:childTnLst>
                                </p:cTn>
                              </p:par>
                              <p:par>
                                <p:cTn id="73" presetID="1" presetClass="entr" presetSubtype="0" fill="hold" grpId="6" nodeType="withEffect">
                                  <p:stCondLst>
                                    <p:cond delay="0"/>
                                  </p:stCondLst>
                                  <p:childTnLst>
                                    <p:set>
                                      <p:cBhvr>
                                        <p:cTn id="74" dur="1" fill="hold">
                                          <p:stCondLst>
                                            <p:cond delay="0"/>
                                          </p:stCondLst>
                                        </p:cTn>
                                        <p:tgtEl>
                                          <p:spTgt spid="1179654"/>
                                        </p:tgtEl>
                                        <p:attrNameLst>
                                          <p:attrName>style.visibility</p:attrName>
                                        </p:attrNameLst>
                                      </p:cBhvr>
                                      <p:to>
                                        <p:strVal val="visible"/>
                                      </p:to>
                                    </p:set>
                                  </p:childTnLst>
                                </p:cTn>
                              </p:par>
                            </p:childTnLst>
                          </p:cTn>
                        </p:par>
                      </p:childTnLst>
                    </p:cTn>
                  </p:par>
                  <p:par>
                    <p:cTn id="75" fill="hold" nodeType="clickPar">
                      <p:stCondLst>
                        <p:cond delay="indefinite"/>
                      </p:stCondLst>
                      <p:childTnLst>
                        <p:par>
                          <p:cTn id="76" fill="hold" nodeType="withGroup">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17966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1179669"/>
                                        </p:tgtEl>
                                        <p:attrNameLst>
                                          <p:attrName>style.visibility</p:attrName>
                                        </p:attrNameLst>
                                      </p:cBhvr>
                                      <p:to>
                                        <p:strVal val="visible"/>
                                      </p:to>
                                    </p:set>
                                  </p:childTnLst>
                                </p:cTn>
                              </p:par>
                            </p:childTnLst>
                          </p:cTn>
                        </p:par>
                      </p:childTnLst>
                    </p:cTn>
                  </p:par>
                  <p:par>
                    <p:cTn id="81" fill="hold" nodeType="clickPar">
                      <p:stCondLst>
                        <p:cond delay="indefinite"/>
                      </p:stCondLst>
                      <p:childTnLst>
                        <p:par>
                          <p:cTn id="82" fill="hold" nodeType="withGroup">
                            <p:stCondLst>
                              <p:cond delay="0"/>
                            </p:stCondLst>
                            <p:childTnLst>
                              <p:par>
                                <p:cTn id="83" presetID="1" presetClass="entr" presetSubtype="0" fill="hold" grpId="0" nodeType="clickEffect">
                                  <p:stCondLst>
                                    <p:cond delay="0"/>
                                  </p:stCondLst>
                                  <p:childTnLst>
                                    <p:set>
                                      <p:cBhvr>
                                        <p:cTn id="84" dur="1" fill="hold">
                                          <p:stCondLst>
                                            <p:cond delay="0"/>
                                          </p:stCondLst>
                                        </p:cTn>
                                        <p:tgtEl>
                                          <p:spTgt spid="1179671"/>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179670"/>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179672"/>
                                        </p:tgtEl>
                                        <p:attrNameLst>
                                          <p:attrName>style.visibility</p:attrName>
                                        </p:attrNameLst>
                                      </p:cBhvr>
                                      <p:to>
                                        <p:strVal val="visible"/>
                                      </p:to>
                                    </p:set>
                                  </p:childTnLst>
                                </p:cTn>
                              </p:par>
                              <p:par>
                                <p:cTn id="91" presetID="1" presetClass="exit" presetSubtype="0" fill="hold" grpId="1" nodeType="withEffect">
                                  <p:stCondLst>
                                    <p:cond delay="0"/>
                                  </p:stCondLst>
                                  <p:childTnLst>
                                    <p:set>
                                      <p:cBhvr>
                                        <p:cTn id="92" dur="1" fill="hold">
                                          <p:stCondLst>
                                            <p:cond delay="0"/>
                                          </p:stCondLst>
                                        </p:cTn>
                                        <p:tgtEl>
                                          <p:spTgt spid="1179667"/>
                                        </p:tgtEl>
                                        <p:attrNameLst>
                                          <p:attrName>style.visibility</p:attrName>
                                        </p:attrNameLst>
                                      </p:cBhvr>
                                      <p:to>
                                        <p:strVal val="hidden"/>
                                      </p:to>
                                    </p:set>
                                  </p:childTnLst>
                                </p:cTn>
                              </p:par>
                              <p:par>
                                <p:cTn id="93" presetID="1" presetClass="exit" presetSubtype="0" fill="hold" grpId="7" nodeType="withEffect">
                                  <p:stCondLst>
                                    <p:cond delay="0"/>
                                  </p:stCondLst>
                                  <p:childTnLst>
                                    <p:set>
                                      <p:cBhvr>
                                        <p:cTn id="94" dur="1" fill="hold">
                                          <p:stCondLst>
                                            <p:cond delay="0"/>
                                          </p:stCondLst>
                                        </p:cTn>
                                        <p:tgtEl>
                                          <p:spTgt spid="1179654"/>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1179651">
                                            <p:txEl>
                                              <p:pRg st="8" end="8"/>
                                            </p:txEl>
                                          </p:spTgt>
                                        </p:tgtEl>
                                        <p:attrNameLst>
                                          <p:attrName>style.visibility</p:attrName>
                                        </p:attrNameLst>
                                      </p:cBhvr>
                                      <p:to>
                                        <p:strVal val="visible"/>
                                      </p:to>
                                    </p:set>
                                    <p:animEffect transition="in" filter="fade">
                                      <p:cBhvr>
                                        <p:cTn id="99" dur="2000"/>
                                        <p:tgtEl>
                                          <p:spTgt spid="1179651">
                                            <p:txEl>
                                              <p:pRg st="8" end="8"/>
                                            </p:txEl>
                                          </p:spTgt>
                                        </p:tgtEl>
                                      </p:cBhvr>
                                    </p:animEffect>
                                  </p:childTnLst>
                                </p:cTn>
                              </p:par>
                            </p:childTnLst>
                          </p:cTn>
                        </p:par>
                      </p:childTnLst>
                    </p:cTn>
                  </p:par>
                  <p:par>
                    <p:cTn id="100" fill="hold">
                      <p:stCondLst>
                        <p:cond delay="indefinite"/>
                      </p:stCondLst>
                      <p:childTnLst>
                        <p:par>
                          <p:cTn id="101" fill="hold">
                            <p:stCondLst>
                              <p:cond delay="0"/>
                            </p:stCondLst>
                            <p:childTnLst>
                              <p:par>
                                <p:cTn id="102" presetID="1" presetClass="exit" presetSubtype="0" fill="hold" grpId="1" nodeType="clickEffect">
                                  <p:stCondLst>
                                    <p:cond delay="0"/>
                                  </p:stCondLst>
                                  <p:childTnLst>
                                    <p:set>
                                      <p:cBhvr>
                                        <p:cTn id="103" dur="1" fill="hold">
                                          <p:stCondLst>
                                            <p:cond delay="0"/>
                                          </p:stCondLst>
                                        </p:cTn>
                                        <p:tgtEl>
                                          <p:spTgt spid="1179664"/>
                                        </p:tgtEl>
                                        <p:attrNameLst>
                                          <p:attrName>style.visibility</p:attrName>
                                        </p:attrNameLst>
                                      </p:cBhvr>
                                      <p:to>
                                        <p:strVal val="hidden"/>
                                      </p:to>
                                    </p:set>
                                  </p:childTnLst>
                                </p:cTn>
                              </p:par>
                            </p:childTnLst>
                          </p:cTn>
                        </p:par>
                      </p:childTnLst>
                    </p:cTn>
                  </p:par>
                  <p:par>
                    <p:cTn id="104" fill="hold">
                      <p:stCondLst>
                        <p:cond delay="indefinite"/>
                      </p:stCondLst>
                      <p:childTnLst>
                        <p:par>
                          <p:cTn id="105" fill="hold">
                            <p:stCondLst>
                              <p:cond delay="0"/>
                            </p:stCondLst>
                            <p:childTnLst>
                              <p:par>
                                <p:cTn id="106" presetID="1" presetClass="exit" presetSubtype="0" fill="hold" grpId="1" nodeType="clickEffect">
                                  <p:stCondLst>
                                    <p:cond delay="0"/>
                                  </p:stCondLst>
                                  <p:childTnLst>
                                    <p:set>
                                      <p:cBhvr>
                                        <p:cTn id="107" dur="1" fill="hold">
                                          <p:stCondLst>
                                            <p:cond delay="0"/>
                                          </p:stCondLst>
                                        </p:cTn>
                                        <p:tgtEl>
                                          <p:spTgt spid="1179672"/>
                                        </p:tgtEl>
                                        <p:attrNameLst>
                                          <p:attrName>style.visibility</p:attrName>
                                        </p:attrNameLst>
                                      </p:cBhvr>
                                      <p:to>
                                        <p:strVal val="hidden"/>
                                      </p:to>
                                    </p:set>
                                  </p:childTnLst>
                                </p:cTn>
                              </p:par>
                            </p:childTnLst>
                          </p:cTn>
                        </p:par>
                      </p:childTnLst>
                    </p:cTn>
                  </p:par>
                  <p:par>
                    <p:cTn id="108" fill="hold">
                      <p:stCondLst>
                        <p:cond delay="indefinite"/>
                      </p:stCondLst>
                      <p:childTnLst>
                        <p:par>
                          <p:cTn id="109" fill="hold">
                            <p:stCondLst>
                              <p:cond delay="0"/>
                            </p:stCondLst>
                            <p:childTnLst>
                              <p:par>
                                <p:cTn id="110" presetID="1" presetClass="exit" presetSubtype="0" fill="hold" grpId="1" nodeType="clickEffect">
                                  <p:stCondLst>
                                    <p:cond delay="0"/>
                                  </p:stCondLst>
                                  <p:childTnLst>
                                    <p:set>
                                      <p:cBhvr>
                                        <p:cTn id="111" dur="1" fill="hold">
                                          <p:stCondLst>
                                            <p:cond delay="0"/>
                                          </p:stCondLst>
                                        </p:cTn>
                                        <p:tgtEl>
                                          <p:spTgt spid="1179671"/>
                                        </p:tgtEl>
                                        <p:attrNameLst>
                                          <p:attrName>style.visibility</p:attrName>
                                        </p:attrNameLst>
                                      </p:cBhvr>
                                      <p:to>
                                        <p:strVal val="hidden"/>
                                      </p:to>
                                    </p:set>
                                  </p:childTnLst>
                                </p:cTn>
                              </p:par>
                              <p:par>
                                <p:cTn id="112" presetID="1" presetClass="exit" presetSubtype="0" fill="hold" grpId="1" nodeType="withEffect">
                                  <p:stCondLst>
                                    <p:cond delay="0"/>
                                  </p:stCondLst>
                                  <p:childTnLst>
                                    <p:set>
                                      <p:cBhvr>
                                        <p:cTn id="113" dur="1" fill="hold">
                                          <p:stCondLst>
                                            <p:cond delay="0"/>
                                          </p:stCondLst>
                                        </p:cTn>
                                        <p:tgtEl>
                                          <p:spTgt spid="1179670"/>
                                        </p:tgtEl>
                                        <p:attrNameLst>
                                          <p:attrName>style.visibility</p:attrName>
                                        </p:attrNameLst>
                                      </p:cBhvr>
                                      <p:to>
                                        <p:strVal val="hidden"/>
                                      </p:to>
                                    </p:set>
                                  </p:childTnLst>
                                </p:cTn>
                              </p:par>
                            </p:childTnLst>
                          </p:cTn>
                        </p:par>
                      </p:childTnLst>
                    </p:cTn>
                  </p:par>
                  <p:par>
                    <p:cTn id="114" fill="hold">
                      <p:stCondLst>
                        <p:cond delay="indefinite"/>
                      </p:stCondLst>
                      <p:childTnLst>
                        <p:par>
                          <p:cTn id="115" fill="hold">
                            <p:stCondLst>
                              <p:cond delay="0"/>
                            </p:stCondLst>
                            <p:childTnLst>
                              <p:par>
                                <p:cTn id="116" presetID="1" presetClass="exit" presetSubtype="0" fill="hold" grpId="1" nodeType="clickEffect">
                                  <p:stCondLst>
                                    <p:cond delay="0"/>
                                  </p:stCondLst>
                                  <p:childTnLst>
                                    <p:set>
                                      <p:cBhvr>
                                        <p:cTn id="117" dur="1" fill="hold">
                                          <p:stCondLst>
                                            <p:cond delay="0"/>
                                          </p:stCondLst>
                                        </p:cTn>
                                        <p:tgtEl>
                                          <p:spTgt spid="1179668"/>
                                        </p:tgtEl>
                                        <p:attrNameLst>
                                          <p:attrName>style.visibility</p:attrName>
                                        </p:attrNameLst>
                                      </p:cBhvr>
                                      <p:to>
                                        <p:strVal val="hidden"/>
                                      </p:to>
                                    </p:set>
                                  </p:childTnLst>
                                </p:cTn>
                              </p:par>
                              <p:par>
                                <p:cTn id="118" presetID="1" presetClass="exit" presetSubtype="0" fill="hold" grpId="1" nodeType="withEffect">
                                  <p:stCondLst>
                                    <p:cond delay="0"/>
                                  </p:stCondLst>
                                  <p:childTnLst>
                                    <p:set>
                                      <p:cBhvr>
                                        <p:cTn id="119" dur="1" fill="hold">
                                          <p:stCondLst>
                                            <p:cond delay="0"/>
                                          </p:stCondLst>
                                        </p:cTn>
                                        <p:tgtEl>
                                          <p:spTgt spid="1179669"/>
                                        </p:tgtEl>
                                        <p:attrNameLst>
                                          <p:attrName>style.visibility</p:attrName>
                                        </p:attrNameLst>
                                      </p:cBhvr>
                                      <p:to>
                                        <p:strVal val="hidden"/>
                                      </p:to>
                                    </p:set>
                                  </p:childTnLst>
                                </p:cTn>
                              </p:par>
                            </p:childTnLst>
                          </p:cTn>
                        </p:par>
                      </p:childTnLst>
                    </p:cTn>
                  </p:par>
                  <p:par>
                    <p:cTn id="120" fill="hold">
                      <p:stCondLst>
                        <p:cond delay="indefinite"/>
                      </p:stCondLst>
                      <p:childTnLst>
                        <p:par>
                          <p:cTn id="121" fill="hold">
                            <p:stCondLst>
                              <p:cond delay="0"/>
                            </p:stCondLst>
                            <p:childTnLst>
                              <p:par>
                                <p:cTn id="122" presetID="1" presetClass="exit" presetSubtype="0" fill="hold" grpId="1" nodeType="clickEffect">
                                  <p:stCondLst>
                                    <p:cond delay="0"/>
                                  </p:stCondLst>
                                  <p:childTnLst>
                                    <p:set>
                                      <p:cBhvr>
                                        <p:cTn id="123" dur="1" fill="hold">
                                          <p:stCondLst>
                                            <p:cond delay="0"/>
                                          </p:stCondLst>
                                        </p:cTn>
                                        <p:tgtEl>
                                          <p:spTgt spid="1179661"/>
                                        </p:tgtEl>
                                        <p:attrNameLst>
                                          <p:attrName>style.visibility</p:attrName>
                                        </p:attrNameLst>
                                      </p:cBhvr>
                                      <p:to>
                                        <p:strVal val="hidden"/>
                                      </p:to>
                                    </p:set>
                                  </p:childTnLst>
                                </p:cTn>
                              </p:par>
                            </p:childTnLst>
                          </p:cTn>
                        </p:par>
                      </p:childTnLst>
                    </p:cTn>
                  </p:par>
                  <p:par>
                    <p:cTn id="124" fill="hold">
                      <p:stCondLst>
                        <p:cond delay="indefinite"/>
                      </p:stCondLst>
                      <p:childTnLst>
                        <p:par>
                          <p:cTn id="125" fill="hold">
                            <p:stCondLst>
                              <p:cond delay="0"/>
                            </p:stCondLst>
                            <p:childTnLst>
                              <p:par>
                                <p:cTn id="126" presetID="1" presetClass="exit" presetSubtype="0" fill="hold" grpId="1" nodeType="clickEffect">
                                  <p:stCondLst>
                                    <p:cond delay="0"/>
                                  </p:stCondLst>
                                  <p:childTnLst>
                                    <p:set>
                                      <p:cBhvr>
                                        <p:cTn id="127" dur="1" fill="hold">
                                          <p:stCondLst>
                                            <p:cond delay="0"/>
                                          </p:stCondLst>
                                        </p:cTn>
                                        <p:tgtEl>
                                          <p:spTgt spid="1179659"/>
                                        </p:tgtEl>
                                        <p:attrNameLst>
                                          <p:attrName>style.visibility</p:attrName>
                                        </p:attrNameLst>
                                      </p:cBhvr>
                                      <p:to>
                                        <p:strVal val="hidden"/>
                                      </p:to>
                                    </p:set>
                                  </p:childTnLst>
                                </p:cTn>
                              </p:par>
                              <p:par>
                                <p:cTn id="128" presetID="1" presetClass="exit" presetSubtype="0" fill="hold" grpId="1" nodeType="withEffect">
                                  <p:stCondLst>
                                    <p:cond delay="0"/>
                                  </p:stCondLst>
                                  <p:childTnLst>
                                    <p:set>
                                      <p:cBhvr>
                                        <p:cTn id="129" dur="1" fill="hold">
                                          <p:stCondLst>
                                            <p:cond delay="0"/>
                                          </p:stCondLst>
                                        </p:cTn>
                                        <p:tgtEl>
                                          <p:spTgt spid="1179660"/>
                                        </p:tgtEl>
                                        <p:attrNameLst>
                                          <p:attrName>style.visibility</p:attrName>
                                        </p:attrNameLst>
                                      </p:cBhvr>
                                      <p:to>
                                        <p:strVal val="hidden"/>
                                      </p:to>
                                    </p:set>
                                  </p:childTnLst>
                                </p:cTn>
                              </p:par>
                            </p:childTnLst>
                          </p:cTn>
                        </p:par>
                      </p:childTnLst>
                    </p:cTn>
                  </p:par>
                  <p:par>
                    <p:cTn id="130" fill="hold">
                      <p:stCondLst>
                        <p:cond delay="indefinite"/>
                      </p:stCondLst>
                      <p:childTnLst>
                        <p:par>
                          <p:cTn id="131" fill="hold">
                            <p:stCondLst>
                              <p:cond delay="0"/>
                            </p:stCondLst>
                            <p:childTnLst>
                              <p:par>
                                <p:cTn id="132" presetID="1" presetClass="exit" presetSubtype="0" fill="hold" grpId="1" nodeType="clickEffect">
                                  <p:stCondLst>
                                    <p:cond delay="0"/>
                                  </p:stCondLst>
                                  <p:childTnLst>
                                    <p:set>
                                      <p:cBhvr>
                                        <p:cTn id="133" dur="1" fill="hold">
                                          <p:stCondLst>
                                            <p:cond delay="0"/>
                                          </p:stCondLst>
                                        </p:cTn>
                                        <p:tgtEl>
                                          <p:spTgt spid="1179657"/>
                                        </p:tgtEl>
                                        <p:attrNameLst>
                                          <p:attrName>style.visibility</p:attrName>
                                        </p:attrNameLst>
                                      </p:cBhvr>
                                      <p:to>
                                        <p:strVal val="hidden"/>
                                      </p:to>
                                    </p:set>
                                  </p:childTnLst>
                                </p:cTn>
                              </p:par>
                              <p:par>
                                <p:cTn id="134" presetID="1" presetClass="exit" presetSubtype="0" fill="hold" grpId="1" nodeType="withEffect">
                                  <p:stCondLst>
                                    <p:cond delay="0"/>
                                  </p:stCondLst>
                                  <p:childTnLst>
                                    <p:set>
                                      <p:cBhvr>
                                        <p:cTn id="135" dur="1" fill="hold">
                                          <p:stCondLst>
                                            <p:cond delay="0"/>
                                          </p:stCondLst>
                                        </p:cTn>
                                        <p:tgtEl>
                                          <p:spTgt spid="1179658"/>
                                        </p:tgtEl>
                                        <p:attrNameLst>
                                          <p:attrName>style.visibility</p:attrName>
                                        </p:attrNameLst>
                                      </p:cBhvr>
                                      <p:to>
                                        <p:strVal val="hidden"/>
                                      </p:to>
                                    </p:set>
                                  </p:childTnLst>
                                </p:cTn>
                              </p:par>
                            </p:childTnLst>
                          </p:cTn>
                        </p:par>
                      </p:childTnLst>
                    </p:cTn>
                  </p:par>
                  <p:par>
                    <p:cTn id="136" fill="hold">
                      <p:stCondLst>
                        <p:cond delay="indefinite"/>
                      </p:stCondLst>
                      <p:childTnLst>
                        <p:par>
                          <p:cTn id="137" fill="hold">
                            <p:stCondLst>
                              <p:cond delay="0"/>
                            </p:stCondLst>
                            <p:childTnLst>
                              <p:par>
                                <p:cTn id="138" presetID="10" presetClass="entr" presetSubtype="0" fill="hold" grpId="0" nodeType="clickEffect">
                                  <p:stCondLst>
                                    <p:cond delay="0"/>
                                  </p:stCondLst>
                                  <p:childTnLst>
                                    <p:set>
                                      <p:cBhvr>
                                        <p:cTn id="139" dur="1" fill="hold">
                                          <p:stCondLst>
                                            <p:cond delay="0"/>
                                          </p:stCondLst>
                                        </p:cTn>
                                        <p:tgtEl>
                                          <p:spTgt spid="1179651">
                                            <p:txEl>
                                              <p:pRg st="9" end="9"/>
                                            </p:txEl>
                                          </p:spTgt>
                                        </p:tgtEl>
                                        <p:attrNameLst>
                                          <p:attrName>style.visibility</p:attrName>
                                        </p:attrNameLst>
                                      </p:cBhvr>
                                      <p:to>
                                        <p:strVal val="visible"/>
                                      </p:to>
                                    </p:set>
                                    <p:animEffect transition="in" filter="fade">
                                      <p:cBhvr>
                                        <p:cTn id="140" dur="2000"/>
                                        <p:tgtEl>
                                          <p:spTgt spid="1179651">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79651" grpId="0" uiExpand="1" build="p"/>
      <p:bldP spid="1179652" grpId="0" animBg="1"/>
      <p:bldP spid="1179652" grpId="1" animBg="1"/>
      <p:bldP spid="1179654" grpId="0" animBg="1"/>
      <p:bldP spid="1179654" grpId="1" animBg="1"/>
      <p:bldP spid="1179654" grpId="2" animBg="1"/>
      <p:bldP spid="1179654" grpId="3" animBg="1"/>
      <p:bldP spid="1179654" grpId="4" animBg="1"/>
      <p:bldP spid="1179654" grpId="5" animBg="1"/>
      <p:bldP spid="1179654" grpId="6" animBg="1"/>
      <p:bldP spid="1179654" grpId="7" animBg="1"/>
      <p:bldP spid="1179655" grpId="0" animBg="1"/>
      <p:bldP spid="1179656" grpId="0" animBg="1"/>
      <p:bldP spid="1179657" grpId="0" animBg="1"/>
      <p:bldP spid="1179657" grpId="1" animBg="1"/>
      <p:bldP spid="1179658" grpId="0" animBg="1"/>
      <p:bldP spid="1179658" grpId="1" animBg="1"/>
      <p:bldP spid="1179659" grpId="0" animBg="1"/>
      <p:bldP spid="1179659" grpId="1" animBg="1"/>
      <p:bldP spid="1179660" grpId="0" animBg="1"/>
      <p:bldP spid="1179660" grpId="1" animBg="1"/>
      <p:bldP spid="1179661" grpId="0" animBg="1"/>
      <p:bldP spid="1179661" grpId="1" animBg="1"/>
      <p:bldP spid="1179662" grpId="0" animBg="1"/>
      <p:bldP spid="1179662" grpId="1" animBg="1"/>
      <p:bldP spid="1179662" grpId="2" animBg="1"/>
      <p:bldP spid="1179662" grpId="3" animBg="1"/>
      <p:bldP spid="1179663" grpId="0" animBg="1"/>
      <p:bldP spid="1179664" grpId="0" animBg="1"/>
      <p:bldP spid="1179664" grpId="1" animBg="1"/>
      <p:bldP spid="1179665" grpId="0" animBg="1"/>
      <p:bldP spid="1179666" grpId="0" animBg="1"/>
      <p:bldP spid="1179667" grpId="0" animBg="1"/>
      <p:bldP spid="1179667" grpId="1" animBg="1"/>
      <p:bldP spid="1179668" grpId="0" animBg="1"/>
      <p:bldP spid="1179668" grpId="1" animBg="1"/>
      <p:bldP spid="1179669" grpId="0" animBg="1"/>
      <p:bldP spid="1179669" grpId="1" animBg="1"/>
      <p:bldP spid="1179670" grpId="0" animBg="1"/>
      <p:bldP spid="1179670" grpId="1" animBg="1"/>
      <p:bldP spid="1179671" grpId="0" animBg="1"/>
      <p:bldP spid="1179671" grpId="1" animBg="1"/>
      <p:bldP spid="1179672" grpId="0" animBg="1"/>
      <p:bldP spid="1179672"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0674" name="Rectangle 2"/>
          <p:cNvSpPr>
            <a:spLocks noGrp="1" noChangeArrowheads="1"/>
          </p:cNvSpPr>
          <p:nvPr>
            <p:ph type="title"/>
          </p:nvPr>
        </p:nvSpPr>
        <p:spPr/>
        <p:txBody>
          <a:bodyPr/>
          <a:lstStyle/>
          <a:p>
            <a:r>
              <a:rPr lang="en-US"/>
              <a:t>Segmentation</a:t>
            </a:r>
          </a:p>
        </p:txBody>
      </p:sp>
      <p:sp>
        <p:nvSpPr>
          <p:cNvPr id="1180675" name="Rectangle 3"/>
          <p:cNvSpPr>
            <a:spLocks noGrp="1" noChangeArrowheads="1"/>
          </p:cNvSpPr>
          <p:nvPr>
            <p:ph type="body" idx="1"/>
          </p:nvPr>
        </p:nvSpPr>
        <p:spPr/>
        <p:txBody>
          <a:bodyPr/>
          <a:lstStyle/>
          <a:p>
            <a:pPr>
              <a:lnSpc>
                <a:spcPct val="90000"/>
              </a:lnSpc>
            </a:pPr>
            <a:r>
              <a:rPr lang="en-US" sz="2000" dirty="0"/>
              <a:t>Requiring that a process is placed in contiguous memory gives much fragmentation (and memory compaction is expensive)</a:t>
            </a:r>
            <a:br>
              <a:rPr lang="en-US" sz="2000" dirty="0"/>
            </a:br>
            <a:r>
              <a:rPr lang="en-US" sz="2000" dirty="0"/>
              <a:t>   </a:t>
            </a:r>
          </a:p>
          <a:p>
            <a:pPr>
              <a:lnSpc>
                <a:spcPct val="90000"/>
              </a:lnSpc>
            </a:pPr>
            <a:r>
              <a:rPr lang="en-US" sz="2000" dirty="0">
                <a:solidFill>
                  <a:schemeClr val="folHlink"/>
                </a:solidFill>
              </a:rPr>
              <a:t>Segmentation</a:t>
            </a:r>
          </a:p>
          <a:p>
            <a:pPr lvl="1">
              <a:lnSpc>
                <a:spcPct val="90000"/>
              </a:lnSpc>
            </a:pPr>
            <a:r>
              <a:rPr lang="en-US" sz="1800" dirty="0"/>
              <a:t>different lengths</a:t>
            </a:r>
          </a:p>
          <a:p>
            <a:pPr lvl="1">
              <a:lnSpc>
                <a:spcPct val="90000"/>
              </a:lnSpc>
            </a:pPr>
            <a:r>
              <a:rPr lang="en-US" sz="1800" dirty="0"/>
              <a:t>determined by programmer</a:t>
            </a:r>
          </a:p>
          <a:p>
            <a:pPr lvl="1">
              <a:lnSpc>
                <a:spcPct val="90000"/>
              </a:lnSpc>
            </a:pPr>
            <a:r>
              <a:rPr lang="en-US" sz="1800" dirty="0"/>
              <a:t>memory frames</a:t>
            </a:r>
          </a:p>
          <a:p>
            <a:pPr>
              <a:lnSpc>
                <a:spcPct val="90000"/>
              </a:lnSpc>
            </a:pPr>
            <a:endParaRPr lang="en-US" sz="2000" dirty="0"/>
          </a:p>
          <a:p>
            <a:pPr>
              <a:lnSpc>
                <a:spcPct val="90000"/>
              </a:lnSpc>
            </a:pPr>
            <a:r>
              <a:rPr lang="en-US" sz="2000" dirty="0"/>
              <a:t>Programmer (or compiler tool-chain) organizes program in parts</a:t>
            </a:r>
          </a:p>
          <a:p>
            <a:pPr lvl="1">
              <a:lnSpc>
                <a:spcPct val="90000"/>
              </a:lnSpc>
            </a:pPr>
            <a:r>
              <a:rPr lang="en-US" sz="1800" dirty="0"/>
              <a:t>move control</a:t>
            </a:r>
          </a:p>
          <a:p>
            <a:pPr lvl="1">
              <a:lnSpc>
                <a:spcPct val="90000"/>
              </a:lnSpc>
            </a:pPr>
            <a:r>
              <a:rPr lang="en-US" sz="1800" dirty="0"/>
              <a:t>needs awareness of possible segment size limits</a:t>
            </a:r>
            <a:br>
              <a:rPr lang="en-US" sz="1800" dirty="0"/>
            </a:br>
            <a:endParaRPr lang="en-US" sz="1800" dirty="0"/>
          </a:p>
          <a:p>
            <a:pPr>
              <a:lnSpc>
                <a:spcPct val="90000"/>
              </a:lnSpc>
            </a:pPr>
            <a:r>
              <a:rPr lang="en-US" sz="2000" dirty="0"/>
              <a:t>Pros and Cons</a:t>
            </a:r>
          </a:p>
          <a:p>
            <a:pPr lvl="1">
              <a:lnSpc>
                <a:spcPct val="90000"/>
              </a:lnSpc>
              <a:buClr>
                <a:srgbClr val="009900"/>
              </a:buClr>
              <a:buSzPct val="90000"/>
              <a:buFont typeface="Wingdings" pitchFamily="2" charset="2"/>
              <a:buChar char="C"/>
            </a:pPr>
            <a:r>
              <a:rPr lang="en-US" sz="1800" dirty="0"/>
              <a:t>principle as in dynamic partitioning – can have different sizes</a:t>
            </a:r>
          </a:p>
          <a:p>
            <a:pPr lvl="1">
              <a:lnSpc>
                <a:spcPct val="90000"/>
              </a:lnSpc>
              <a:buClr>
                <a:srgbClr val="009900"/>
              </a:buClr>
              <a:buSzPct val="90000"/>
              <a:buFont typeface="Wingdings" pitchFamily="2" charset="2"/>
              <a:buChar char="C"/>
            </a:pPr>
            <a:r>
              <a:rPr lang="en-US" sz="1800" dirty="0"/>
              <a:t>no internal fragmentation</a:t>
            </a:r>
          </a:p>
          <a:p>
            <a:pPr lvl="1">
              <a:lnSpc>
                <a:spcPct val="90000"/>
              </a:lnSpc>
              <a:buClr>
                <a:srgbClr val="009900"/>
              </a:buClr>
              <a:buSzPct val="90000"/>
              <a:buFont typeface="Wingdings" pitchFamily="2" charset="2"/>
              <a:buChar char="C"/>
            </a:pPr>
            <a:r>
              <a:rPr lang="en-US" sz="1800" dirty="0"/>
              <a:t>less external fragmentation because on average smaller segments</a:t>
            </a:r>
            <a:br>
              <a:rPr lang="en-US" sz="1800" dirty="0"/>
            </a:br>
            <a:endParaRPr lang="en-US" sz="1800" dirty="0"/>
          </a:p>
          <a:p>
            <a:pPr lvl="1">
              <a:lnSpc>
                <a:spcPct val="90000"/>
              </a:lnSpc>
              <a:buClr>
                <a:srgbClr val="FF0000"/>
              </a:buClr>
              <a:buSzPct val="90000"/>
              <a:buFont typeface="Wingdings" pitchFamily="2" charset="2"/>
              <a:buChar char="D"/>
            </a:pPr>
            <a:r>
              <a:rPr lang="en-US" sz="1800" dirty="0"/>
              <a:t>adds a step to address translation</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180675">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80675">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80675">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80675">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80675">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80675">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180675">
                                            <p:txEl>
                                              <p:pRg st="8" end="8"/>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80675">
                                            <p:txEl>
                                              <p:pRg st="9" end="9"/>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180675">
                                            <p:txEl>
                                              <p:pRg st="10" end="1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180675">
                                            <p:txEl>
                                              <p:pRg st="11" end="11"/>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80675">
                                            <p:txEl>
                                              <p:pRg st="12" end="12"/>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18067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1698" name="Rectangle 2"/>
          <p:cNvSpPr>
            <a:spLocks noGrp="1" noChangeArrowheads="1"/>
          </p:cNvSpPr>
          <p:nvPr>
            <p:ph type="title"/>
          </p:nvPr>
        </p:nvSpPr>
        <p:spPr/>
        <p:txBody>
          <a:bodyPr/>
          <a:lstStyle/>
          <a:p>
            <a:r>
              <a:rPr lang="en-US" dirty="0"/>
              <a:t>Segmentation: address lookup</a:t>
            </a:r>
          </a:p>
        </p:txBody>
      </p:sp>
      <p:sp>
        <p:nvSpPr>
          <p:cNvPr id="1181699" name="Rectangle 3"/>
          <p:cNvSpPr>
            <a:spLocks noChangeArrowheads="1"/>
          </p:cNvSpPr>
          <p:nvPr/>
        </p:nvSpPr>
        <p:spPr bwMode="auto">
          <a:xfrm>
            <a:off x="6551614" y="1017589"/>
            <a:ext cx="1944687" cy="5256212"/>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sz="2800"/>
          </a:p>
        </p:txBody>
      </p:sp>
      <p:grpSp>
        <p:nvGrpSpPr>
          <p:cNvPr id="1181700" name="Group 4"/>
          <p:cNvGrpSpPr>
            <a:grpSpLocks/>
          </p:cNvGrpSpPr>
          <p:nvPr/>
        </p:nvGrpSpPr>
        <p:grpSpPr bwMode="auto">
          <a:xfrm>
            <a:off x="6551614" y="2205039"/>
            <a:ext cx="1944687" cy="576262"/>
            <a:chOff x="4354" y="3362"/>
            <a:chExt cx="1225" cy="408"/>
          </a:xfrm>
        </p:grpSpPr>
        <p:sp>
          <p:nvSpPr>
            <p:cNvPr id="1181701" name="Rectangle 5"/>
            <p:cNvSpPr>
              <a:spLocks noChangeArrowheads="1"/>
            </p:cNvSpPr>
            <p:nvPr/>
          </p:nvSpPr>
          <p:spPr bwMode="auto">
            <a:xfrm>
              <a:off x="4354" y="3362"/>
              <a:ext cx="1225" cy="408"/>
            </a:xfrm>
            <a:prstGeom prst="rect">
              <a:avLst/>
            </a:prstGeom>
            <a:solidFill>
              <a:srgbClr val="66C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sz="2800"/>
            </a:p>
          </p:txBody>
        </p:sp>
        <p:sp>
          <p:nvSpPr>
            <p:cNvPr id="1181702" name="Text Box 6"/>
            <p:cNvSpPr txBox="1">
              <a:spLocks noChangeArrowheads="1"/>
            </p:cNvSpPr>
            <p:nvPr/>
          </p:nvSpPr>
          <p:spPr bwMode="auto">
            <a:xfrm>
              <a:off x="4503" y="3476"/>
              <a:ext cx="937" cy="185"/>
            </a:xfrm>
            <a:prstGeom prst="rect">
              <a:avLst/>
            </a:prstGeom>
            <a:solidFill>
              <a:srgbClr val="66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8000" rIns="18000">
              <a:spAutoFit/>
            </a:bodyPr>
            <a:lstStyle/>
            <a:p>
              <a:pPr algn="ctr"/>
              <a:r>
                <a:rPr lang="en-US" sz="1100" b="0" dirty="0"/>
                <a:t>process A, segment 0</a:t>
              </a:r>
              <a:endParaRPr lang="en-US" sz="800" b="0" dirty="0"/>
            </a:p>
          </p:txBody>
        </p:sp>
      </p:grpSp>
      <p:grpSp>
        <p:nvGrpSpPr>
          <p:cNvPr id="1181703" name="Group 7"/>
          <p:cNvGrpSpPr>
            <a:grpSpLocks/>
          </p:cNvGrpSpPr>
          <p:nvPr/>
        </p:nvGrpSpPr>
        <p:grpSpPr bwMode="auto">
          <a:xfrm>
            <a:off x="6551613" y="3321051"/>
            <a:ext cx="1944686" cy="720725"/>
            <a:chOff x="4354" y="3362"/>
            <a:chExt cx="1225" cy="408"/>
          </a:xfrm>
        </p:grpSpPr>
        <p:sp>
          <p:nvSpPr>
            <p:cNvPr id="1181704" name="Rectangle 8"/>
            <p:cNvSpPr>
              <a:spLocks noChangeArrowheads="1"/>
            </p:cNvSpPr>
            <p:nvPr/>
          </p:nvSpPr>
          <p:spPr bwMode="auto">
            <a:xfrm>
              <a:off x="4354" y="3362"/>
              <a:ext cx="1225" cy="408"/>
            </a:xfrm>
            <a:prstGeom prst="rect">
              <a:avLst/>
            </a:prstGeom>
            <a:solidFill>
              <a:srgbClr val="66C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sz="2800"/>
            </a:p>
          </p:txBody>
        </p:sp>
        <p:sp>
          <p:nvSpPr>
            <p:cNvPr id="1181705" name="Text Box 9"/>
            <p:cNvSpPr txBox="1">
              <a:spLocks noChangeArrowheads="1"/>
            </p:cNvSpPr>
            <p:nvPr/>
          </p:nvSpPr>
          <p:spPr bwMode="auto">
            <a:xfrm>
              <a:off x="4537" y="3475"/>
              <a:ext cx="869" cy="148"/>
            </a:xfrm>
            <a:prstGeom prst="rect">
              <a:avLst/>
            </a:prstGeom>
            <a:solidFill>
              <a:srgbClr val="66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r>
                <a:rPr lang="en-US" sz="1100" b="0"/>
                <a:t>process A, segment 1</a:t>
              </a:r>
              <a:endParaRPr lang="en-US" sz="800" b="0"/>
            </a:p>
          </p:txBody>
        </p:sp>
      </p:grpSp>
      <p:grpSp>
        <p:nvGrpSpPr>
          <p:cNvPr id="1181706" name="Group 10"/>
          <p:cNvGrpSpPr>
            <a:grpSpLocks/>
          </p:cNvGrpSpPr>
          <p:nvPr/>
        </p:nvGrpSpPr>
        <p:grpSpPr bwMode="auto">
          <a:xfrm>
            <a:off x="6551614" y="4652964"/>
            <a:ext cx="1944687" cy="900112"/>
            <a:chOff x="4127" y="2931"/>
            <a:chExt cx="1225" cy="408"/>
          </a:xfrm>
        </p:grpSpPr>
        <p:sp>
          <p:nvSpPr>
            <p:cNvPr id="1181707" name="Rectangle 11"/>
            <p:cNvSpPr>
              <a:spLocks noChangeArrowheads="1"/>
            </p:cNvSpPr>
            <p:nvPr/>
          </p:nvSpPr>
          <p:spPr bwMode="auto">
            <a:xfrm>
              <a:off x="4127" y="2931"/>
              <a:ext cx="1225" cy="408"/>
            </a:xfrm>
            <a:prstGeom prst="rect">
              <a:avLst/>
            </a:prstGeom>
            <a:solidFill>
              <a:srgbClr val="66C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sz="2800"/>
            </a:p>
          </p:txBody>
        </p:sp>
        <p:sp>
          <p:nvSpPr>
            <p:cNvPr id="1181708" name="Text Box 12"/>
            <p:cNvSpPr txBox="1">
              <a:spLocks noChangeArrowheads="1"/>
            </p:cNvSpPr>
            <p:nvPr/>
          </p:nvSpPr>
          <p:spPr bwMode="auto">
            <a:xfrm>
              <a:off x="4276" y="3044"/>
              <a:ext cx="937" cy="119"/>
            </a:xfrm>
            <a:prstGeom prst="rect">
              <a:avLst/>
            </a:prstGeom>
            <a:solidFill>
              <a:srgbClr val="66CCFF"/>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18000" rIns="18000">
              <a:spAutoFit/>
            </a:bodyPr>
            <a:lstStyle/>
            <a:p>
              <a:pPr algn="ctr"/>
              <a:r>
                <a:rPr lang="en-US" sz="1100" b="0"/>
                <a:t>process A, segment 2</a:t>
              </a:r>
              <a:endParaRPr lang="en-US" sz="800" b="0"/>
            </a:p>
          </p:txBody>
        </p:sp>
      </p:grpSp>
      <p:grpSp>
        <p:nvGrpSpPr>
          <p:cNvPr id="1181709" name="Group 13"/>
          <p:cNvGrpSpPr>
            <a:grpSpLocks/>
          </p:cNvGrpSpPr>
          <p:nvPr/>
        </p:nvGrpSpPr>
        <p:grpSpPr bwMode="auto">
          <a:xfrm>
            <a:off x="6551614" y="1016000"/>
            <a:ext cx="1944687" cy="647700"/>
            <a:chOff x="4354" y="3362"/>
            <a:chExt cx="1225" cy="408"/>
          </a:xfrm>
        </p:grpSpPr>
        <p:sp>
          <p:nvSpPr>
            <p:cNvPr id="1181710" name="Rectangle 14"/>
            <p:cNvSpPr>
              <a:spLocks noChangeArrowheads="1"/>
            </p:cNvSpPr>
            <p:nvPr/>
          </p:nvSpPr>
          <p:spPr bwMode="auto">
            <a:xfrm>
              <a:off x="4354" y="3362"/>
              <a:ext cx="1225" cy="408"/>
            </a:xfrm>
            <a:prstGeom prst="rect">
              <a:avLst/>
            </a:prstGeom>
            <a:solidFill>
              <a:schemeClr val="folHlink"/>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sz="2800"/>
            </a:p>
          </p:txBody>
        </p:sp>
        <p:sp>
          <p:nvSpPr>
            <p:cNvPr id="1181711" name="Text Box 15"/>
            <p:cNvSpPr txBox="1">
              <a:spLocks noChangeArrowheads="1"/>
            </p:cNvSpPr>
            <p:nvPr/>
          </p:nvSpPr>
          <p:spPr bwMode="auto">
            <a:xfrm>
              <a:off x="4627" y="3475"/>
              <a:ext cx="696" cy="165"/>
            </a:xfrm>
            <a:prstGeom prst="rect">
              <a:avLst/>
            </a:prstGeom>
            <a:solidFill>
              <a:schemeClr val="folHlink"/>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r>
                <a:rPr lang="en-US" sz="1100" b="0" dirty="0">
                  <a:solidFill>
                    <a:schemeClr val="bg1"/>
                  </a:solidFill>
                </a:rPr>
                <a:t>operating system</a:t>
              </a:r>
              <a:endParaRPr lang="en-US" sz="800" b="0" dirty="0">
                <a:solidFill>
                  <a:schemeClr val="bg1"/>
                </a:solidFill>
              </a:endParaRPr>
            </a:p>
          </p:txBody>
        </p:sp>
      </p:grpSp>
      <p:grpSp>
        <p:nvGrpSpPr>
          <p:cNvPr id="1181712" name="Group 16"/>
          <p:cNvGrpSpPr>
            <a:grpSpLocks/>
          </p:cNvGrpSpPr>
          <p:nvPr/>
        </p:nvGrpSpPr>
        <p:grpSpPr bwMode="auto">
          <a:xfrm>
            <a:off x="6896102" y="1773239"/>
            <a:ext cx="1239838" cy="4159255"/>
            <a:chOff x="4344" y="1117"/>
            <a:chExt cx="781" cy="2620"/>
          </a:xfrm>
        </p:grpSpPr>
        <p:sp>
          <p:nvSpPr>
            <p:cNvPr id="1181713" name="Text Box 17"/>
            <p:cNvSpPr txBox="1">
              <a:spLocks noChangeArrowheads="1"/>
            </p:cNvSpPr>
            <p:nvPr/>
          </p:nvSpPr>
          <p:spPr bwMode="auto">
            <a:xfrm>
              <a:off x="4345" y="3592"/>
              <a:ext cx="780" cy="145"/>
            </a:xfrm>
            <a:prstGeom prst="rect">
              <a:avLst/>
            </a:prstGeom>
            <a:noFill/>
            <a:ln>
              <a:noFill/>
            </a:ln>
            <a:effectLst/>
            <a:extLst>
              <a:ext uri="{909E8E84-426E-40dd-AFC4-6F175D3DCCD1}">
                <a14:hiddenFill xmlns:a14="http://schemas.microsoft.com/office/drawing/2010/main" xmlns="">
                  <a:solidFill>
                    <a:srgbClr val="66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r>
                <a:rPr lang="en-US" sz="900" b="0" dirty="0"/>
                <a:t>other regions/programs</a:t>
              </a:r>
              <a:endParaRPr lang="en-US" sz="500" b="0" dirty="0"/>
            </a:p>
          </p:txBody>
        </p:sp>
        <p:sp>
          <p:nvSpPr>
            <p:cNvPr id="1181714" name="Text Box 18"/>
            <p:cNvSpPr txBox="1">
              <a:spLocks noChangeArrowheads="1"/>
            </p:cNvSpPr>
            <p:nvPr/>
          </p:nvSpPr>
          <p:spPr bwMode="auto">
            <a:xfrm>
              <a:off x="4344" y="1117"/>
              <a:ext cx="780" cy="145"/>
            </a:xfrm>
            <a:prstGeom prst="rect">
              <a:avLst/>
            </a:prstGeom>
            <a:noFill/>
            <a:ln>
              <a:noFill/>
            </a:ln>
            <a:effectLst/>
            <a:extLst>
              <a:ext uri="{909E8E84-426E-40dd-AFC4-6F175D3DCCD1}">
                <a14:hiddenFill xmlns:a14="http://schemas.microsoft.com/office/drawing/2010/main" xmlns="">
                  <a:solidFill>
                    <a:srgbClr val="66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r>
                <a:rPr lang="en-US" sz="900" b="0" dirty="0"/>
                <a:t>other regions/programs</a:t>
              </a:r>
              <a:endParaRPr lang="en-US" sz="500" b="0" dirty="0"/>
            </a:p>
          </p:txBody>
        </p:sp>
        <p:sp>
          <p:nvSpPr>
            <p:cNvPr id="1181715" name="Text Box 19"/>
            <p:cNvSpPr txBox="1">
              <a:spLocks noChangeArrowheads="1"/>
            </p:cNvSpPr>
            <p:nvPr/>
          </p:nvSpPr>
          <p:spPr bwMode="auto">
            <a:xfrm>
              <a:off x="4344" y="1851"/>
              <a:ext cx="780" cy="145"/>
            </a:xfrm>
            <a:prstGeom prst="rect">
              <a:avLst/>
            </a:prstGeom>
            <a:noFill/>
            <a:ln>
              <a:noFill/>
            </a:ln>
            <a:effectLst/>
            <a:extLst>
              <a:ext uri="{909E8E84-426E-40dd-AFC4-6F175D3DCCD1}">
                <a14:hiddenFill xmlns:a14="http://schemas.microsoft.com/office/drawing/2010/main" xmlns="">
                  <a:solidFill>
                    <a:srgbClr val="66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r>
                <a:rPr lang="en-US" sz="900" b="0" dirty="0"/>
                <a:t>other regions/programs</a:t>
              </a:r>
              <a:endParaRPr lang="en-US" sz="500" b="0" dirty="0"/>
            </a:p>
          </p:txBody>
        </p:sp>
        <p:sp>
          <p:nvSpPr>
            <p:cNvPr id="1181716" name="Text Box 20"/>
            <p:cNvSpPr txBox="1">
              <a:spLocks noChangeArrowheads="1"/>
            </p:cNvSpPr>
            <p:nvPr/>
          </p:nvSpPr>
          <p:spPr bwMode="auto">
            <a:xfrm>
              <a:off x="4344" y="2643"/>
              <a:ext cx="780" cy="145"/>
            </a:xfrm>
            <a:prstGeom prst="rect">
              <a:avLst/>
            </a:prstGeom>
            <a:noFill/>
            <a:ln>
              <a:noFill/>
            </a:ln>
            <a:effectLst/>
            <a:extLst>
              <a:ext uri="{909E8E84-426E-40dd-AFC4-6F175D3DCCD1}">
                <a14:hiddenFill xmlns:a14="http://schemas.microsoft.com/office/drawing/2010/main" xmlns="">
                  <a:solidFill>
                    <a:srgbClr val="66CCFF"/>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18000" rIns="18000">
              <a:spAutoFit/>
            </a:bodyPr>
            <a:lstStyle/>
            <a:p>
              <a:pPr algn="ctr"/>
              <a:r>
                <a:rPr lang="en-US" sz="900" b="0" dirty="0"/>
                <a:t>other regions/programs</a:t>
              </a:r>
              <a:endParaRPr lang="en-US" sz="500" b="0" dirty="0"/>
            </a:p>
          </p:txBody>
        </p:sp>
      </p:grpSp>
      <p:sp>
        <p:nvSpPr>
          <p:cNvPr id="1181717" name="Rectangle 21"/>
          <p:cNvSpPr>
            <a:spLocks noChangeArrowheads="1"/>
          </p:cNvSpPr>
          <p:nvPr/>
        </p:nvSpPr>
        <p:spPr bwMode="auto">
          <a:xfrm>
            <a:off x="3492501" y="1989138"/>
            <a:ext cx="2160588" cy="252412"/>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address</a:t>
            </a:r>
          </a:p>
        </p:txBody>
      </p:sp>
      <p:sp>
        <p:nvSpPr>
          <p:cNvPr id="1181718" name="Rectangle 22"/>
          <p:cNvSpPr>
            <a:spLocks noChangeArrowheads="1"/>
          </p:cNvSpPr>
          <p:nvPr/>
        </p:nvSpPr>
        <p:spPr bwMode="auto">
          <a:xfrm>
            <a:off x="3492501" y="3105151"/>
            <a:ext cx="2160588" cy="252413"/>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200" b="0"/>
              <a:t>segment number | offset</a:t>
            </a:r>
          </a:p>
        </p:txBody>
      </p:sp>
      <p:graphicFrame>
        <p:nvGraphicFramePr>
          <p:cNvPr id="1181719" name="Group 23"/>
          <p:cNvGraphicFramePr>
            <a:graphicFrameLocks noGrp="1"/>
          </p:cNvGraphicFramePr>
          <p:nvPr>
            <p:extLst>
              <p:ext uri="{D42A27DB-BD31-4B8C-83A1-F6EECF244321}">
                <p14:modId xmlns:p14="http://schemas.microsoft.com/office/powerpoint/2010/main" val="2338988038"/>
              </p:ext>
            </p:extLst>
          </p:nvPr>
        </p:nvGraphicFramePr>
        <p:xfrm>
          <a:off x="3492500" y="4617830"/>
          <a:ext cx="2159000" cy="1347788"/>
        </p:xfrm>
        <a:graphic>
          <a:graphicData uri="http://schemas.openxmlformats.org/drawingml/2006/table">
            <a:tbl>
              <a:tblPr/>
              <a:tblGrid>
                <a:gridCol w="2159000">
                  <a:extLst>
                    <a:ext uri="{9D8B030D-6E8A-4147-A177-3AD203B41FA5}">
                      <a16:colId xmlns:a16="http://schemas.microsoft.com/office/drawing/2014/main" val="20000"/>
                    </a:ext>
                  </a:extLst>
                </a:gridCol>
              </a:tblGrid>
              <a:tr h="33813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dirty="0">
                          <a:ln>
                            <a:noFill/>
                          </a:ln>
                          <a:solidFill>
                            <a:schemeClr val="tx1"/>
                          </a:solidFill>
                          <a:effectLst/>
                          <a:latin typeface="Tahoma" pitchFamily="34" charset="0"/>
                        </a:rPr>
                        <a:t>0x…a…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0"/>
                  </a:ext>
                </a:extLst>
              </a:tr>
              <a:tr h="336550">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a:ln>
                            <a:noFill/>
                          </a:ln>
                          <a:solidFill>
                            <a:schemeClr val="tx1"/>
                          </a:solidFill>
                          <a:effectLst/>
                          <a:latin typeface="Tahoma" pitchFamily="34" charset="0"/>
                        </a:rPr>
                        <a:t>0x…b…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1"/>
                  </a:ext>
                </a:extLst>
              </a:tr>
              <a:tr h="336550">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a:ln>
                            <a:noFill/>
                          </a:ln>
                          <a:solidFill>
                            <a:schemeClr val="tx1"/>
                          </a:solidFill>
                          <a:effectLst/>
                          <a:latin typeface="Tahoma" pitchFamily="34" charset="0"/>
                        </a:rPr>
                        <a:t>0x…c…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2"/>
                  </a:ext>
                </a:extLst>
              </a:tr>
              <a:tr h="336550">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600" b="0" i="0" u="none" strike="noStrike" cap="none" normalizeH="0" baseline="0" dirty="0">
                          <a:ln>
                            <a:noFill/>
                          </a:ln>
                          <a:solidFill>
                            <a:schemeClr val="tx1"/>
                          </a:solidFill>
                          <a:effectLst/>
                          <a:latin typeface="Tahoma" pitchFamily="34" charset="0"/>
                        </a:rPr>
                        <a: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2"/>
                    </a:solidFill>
                  </a:tcPr>
                </a:tc>
                <a:extLst>
                  <a:ext uri="{0D108BD9-81ED-4DB2-BD59-A6C34878D82A}">
                    <a16:rowId xmlns:a16="http://schemas.microsoft.com/office/drawing/2014/main" val="10003"/>
                  </a:ext>
                </a:extLst>
              </a:tr>
            </a:tbl>
          </a:graphicData>
        </a:graphic>
      </p:graphicFrame>
      <p:sp>
        <p:nvSpPr>
          <p:cNvPr id="1181733" name="Text Box 37"/>
          <p:cNvSpPr txBox="1">
            <a:spLocks noChangeArrowheads="1"/>
          </p:cNvSpPr>
          <p:nvPr/>
        </p:nvSpPr>
        <p:spPr bwMode="auto">
          <a:xfrm>
            <a:off x="3395663" y="4177856"/>
            <a:ext cx="2251262" cy="46166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200" dirty="0"/>
              <a:t>segment table </a:t>
            </a:r>
            <a:r>
              <a:rPr lang="en-US" sz="1200" b="0" dirty="0"/>
              <a:t>with segment </a:t>
            </a:r>
            <a:br>
              <a:rPr lang="en-US" sz="1200" b="0" dirty="0"/>
            </a:br>
            <a:r>
              <a:rPr lang="en-US" sz="1200" b="0" dirty="0"/>
              <a:t>start addresses</a:t>
            </a:r>
          </a:p>
        </p:txBody>
      </p:sp>
      <p:sp>
        <p:nvSpPr>
          <p:cNvPr id="1181734" name="Line 38"/>
          <p:cNvSpPr>
            <a:spLocks noChangeShapeType="1"/>
          </p:cNvSpPr>
          <p:nvPr/>
        </p:nvSpPr>
        <p:spPr bwMode="auto">
          <a:xfrm>
            <a:off x="4572000" y="2420939"/>
            <a:ext cx="0" cy="5032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1735" name="Rectangle 39"/>
          <p:cNvSpPr>
            <a:spLocks noGrp="1" noChangeArrowheads="1"/>
          </p:cNvSpPr>
          <p:nvPr>
            <p:ph type="body" idx="1"/>
          </p:nvPr>
        </p:nvSpPr>
        <p:spPr>
          <a:xfrm>
            <a:off x="1" y="1249364"/>
            <a:ext cx="3384551" cy="5265737"/>
          </a:xfrm>
          <a:noFill/>
          <a:ln/>
        </p:spPr>
        <p:txBody>
          <a:bodyPr/>
          <a:lstStyle/>
          <a:p>
            <a:pPr marL="533400" indent="-533400">
              <a:buFont typeface="Wingdings" pitchFamily="2" charset="2"/>
              <a:buAutoNum type="arabicPeriod"/>
            </a:pPr>
            <a:r>
              <a:rPr lang="en-US" sz="2000" dirty="0"/>
              <a:t>find segment table </a:t>
            </a:r>
            <a:br>
              <a:rPr lang="en-US" sz="2000" dirty="0"/>
            </a:br>
            <a:r>
              <a:rPr lang="en-US" sz="2000" dirty="0"/>
              <a:t>address in register</a:t>
            </a:r>
            <a:br>
              <a:rPr lang="en-US" sz="2000" dirty="0"/>
            </a:br>
            <a:endParaRPr lang="en-US" sz="2000" dirty="0"/>
          </a:p>
          <a:p>
            <a:pPr marL="533400" indent="-533400">
              <a:buFont typeface="Wingdings" pitchFamily="2" charset="2"/>
              <a:buAutoNum type="arabicPeriod"/>
            </a:pPr>
            <a:r>
              <a:rPr lang="en-US" sz="2000" dirty="0"/>
              <a:t>extract segment  number from address </a:t>
            </a:r>
            <a:br>
              <a:rPr lang="en-US" sz="2000" dirty="0"/>
            </a:br>
            <a:endParaRPr lang="en-US" sz="2000" dirty="0"/>
          </a:p>
          <a:p>
            <a:pPr marL="533400" indent="-533400">
              <a:buFont typeface="Wingdings" pitchFamily="2" charset="2"/>
              <a:buAutoNum type="arabicPeriod"/>
            </a:pPr>
            <a:r>
              <a:rPr lang="en-US" sz="2000" dirty="0"/>
              <a:t>find segment address using segment number as index to segment table</a:t>
            </a:r>
            <a:br>
              <a:rPr lang="en-US" sz="2000" dirty="0"/>
            </a:br>
            <a:endParaRPr lang="en-US" sz="2000" dirty="0"/>
          </a:p>
          <a:p>
            <a:pPr marL="533400" indent="-533400">
              <a:buFont typeface="Wingdings" pitchFamily="2" charset="2"/>
              <a:buAutoNum type="arabicPeriod"/>
            </a:pPr>
            <a:r>
              <a:rPr lang="en-US" sz="2000" dirty="0"/>
              <a:t>find absolute address within segment using relative address</a:t>
            </a:r>
          </a:p>
        </p:txBody>
      </p:sp>
      <p:sp>
        <p:nvSpPr>
          <p:cNvPr id="1181736" name="Freeform 40"/>
          <p:cNvSpPr>
            <a:spLocks/>
          </p:cNvSpPr>
          <p:nvPr/>
        </p:nvSpPr>
        <p:spPr bwMode="auto">
          <a:xfrm>
            <a:off x="3384552" y="3213101"/>
            <a:ext cx="290513" cy="1979613"/>
          </a:xfrm>
          <a:custGeom>
            <a:avLst/>
            <a:gdLst>
              <a:gd name="T0" fmla="*/ 183 w 183"/>
              <a:gd name="T1" fmla="*/ 1 h 1247"/>
              <a:gd name="T2" fmla="*/ 0 w 183"/>
              <a:gd name="T3" fmla="*/ 0 h 1247"/>
              <a:gd name="T4" fmla="*/ 0 w 183"/>
              <a:gd name="T5" fmla="*/ 1247 h 1247"/>
              <a:gd name="T6" fmla="*/ 68 w 183"/>
              <a:gd name="T7" fmla="*/ 1247 h 1247"/>
            </a:gdLst>
            <a:ahLst/>
            <a:cxnLst>
              <a:cxn ang="0">
                <a:pos x="T0" y="T1"/>
              </a:cxn>
              <a:cxn ang="0">
                <a:pos x="T2" y="T3"/>
              </a:cxn>
              <a:cxn ang="0">
                <a:pos x="T4" y="T5"/>
              </a:cxn>
              <a:cxn ang="0">
                <a:pos x="T6" y="T7"/>
              </a:cxn>
            </a:cxnLst>
            <a:rect l="0" t="0" r="r" b="b"/>
            <a:pathLst>
              <a:path w="183" h="1247">
                <a:moveTo>
                  <a:pt x="183" y="1"/>
                </a:moveTo>
                <a:lnTo>
                  <a:pt x="0" y="0"/>
                </a:lnTo>
                <a:lnTo>
                  <a:pt x="0" y="1247"/>
                </a:lnTo>
                <a:lnTo>
                  <a:pt x="68" y="1247"/>
                </a:lnTo>
              </a:path>
            </a:pathLst>
          </a:custGeom>
          <a:noFill/>
          <a:ln w="9525">
            <a:solidFill>
              <a:schemeClr val="tx1"/>
            </a:solidFill>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1737" name="Freeform 41"/>
          <p:cNvSpPr>
            <a:spLocks/>
          </p:cNvSpPr>
          <p:nvPr/>
        </p:nvSpPr>
        <p:spPr bwMode="auto">
          <a:xfrm>
            <a:off x="5476875" y="3213100"/>
            <a:ext cx="463551" cy="1187450"/>
          </a:xfrm>
          <a:custGeom>
            <a:avLst/>
            <a:gdLst>
              <a:gd name="T0" fmla="*/ 0 w 292"/>
              <a:gd name="T1" fmla="*/ 1 h 748"/>
              <a:gd name="T2" fmla="*/ 292 w 292"/>
              <a:gd name="T3" fmla="*/ 0 h 748"/>
              <a:gd name="T4" fmla="*/ 292 w 292"/>
              <a:gd name="T5" fmla="*/ 748 h 748"/>
            </a:gdLst>
            <a:ahLst/>
            <a:cxnLst>
              <a:cxn ang="0">
                <a:pos x="T0" y="T1"/>
              </a:cxn>
              <a:cxn ang="0">
                <a:pos x="T2" y="T3"/>
              </a:cxn>
              <a:cxn ang="0">
                <a:pos x="T4" y="T5"/>
              </a:cxn>
            </a:cxnLst>
            <a:rect l="0" t="0" r="r" b="b"/>
            <a:pathLst>
              <a:path w="292" h="748">
                <a:moveTo>
                  <a:pt x="0" y="1"/>
                </a:moveTo>
                <a:lnTo>
                  <a:pt x="292" y="0"/>
                </a:lnTo>
                <a:lnTo>
                  <a:pt x="292" y="748"/>
                </a:lnTo>
              </a:path>
            </a:pathLst>
          </a:custGeom>
          <a:noFill/>
          <a:ln w="9525">
            <a:solidFill>
              <a:schemeClr val="tx1"/>
            </a:solidFill>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1738" name="Rectangle 42"/>
          <p:cNvSpPr>
            <a:spLocks noChangeArrowheads="1"/>
          </p:cNvSpPr>
          <p:nvPr/>
        </p:nvSpPr>
        <p:spPr bwMode="auto">
          <a:xfrm>
            <a:off x="5795963" y="4400551"/>
            <a:ext cx="252412" cy="252413"/>
          </a:xfrm>
          <a:prstGeom prst="rect">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dirty="0"/>
              <a:t>+</a:t>
            </a:r>
          </a:p>
        </p:txBody>
      </p:sp>
      <p:sp>
        <p:nvSpPr>
          <p:cNvPr id="1181739" name="Freeform 43"/>
          <p:cNvSpPr>
            <a:spLocks/>
          </p:cNvSpPr>
          <p:nvPr/>
        </p:nvSpPr>
        <p:spPr bwMode="auto">
          <a:xfrm>
            <a:off x="5435601" y="4652963"/>
            <a:ext cx="504825" cy="504825"/>
          </a:xfrm>
          <a:custGeom>
            <a:avLst/>
            <a:gdLst>
              <a:gd name="T0" fmla="*/ 0 w 272"/>
              <a:gd name="T1" fmla="*/ 318 h 318"/>
              <a:gd name="T2" fmla="*/ 272 w 272"/>
              <a:gd name="T3" fmla="*/ 318 h 318"/>
              <a:gd name="T4" fmla="*/ 272 w 272"/>
              <a:gd name="T5" fmla="*/ 0 h 318"/>
            </a:gdLst>
            <a:ahLst/>
            <a:cxnLst>
              <a:cxn ang="0">
                <a:pos x="T0" y="T1"/>
              </a:cxn>
              <a:cxn ang="0">
                <a:pos x="T2" y="T3"/>
              </a:cxn>
              <a:cxn ang="0">
                <a:pos x="T4" y="T5"/>
              </a:cxn>
            </a:cxnLst>
            <a:rect l="0" t="0" r="r" b="b"/>
            <a:pathLst>
              <a:path w="272" h="318">
                <a:moveTo>
                  <a:pt x="0" y="318"/>
                </a:moveTo>
                <a:lnTo>
                  <a:pt x="272" y="318"/>
                </a:lnTo>
                <a:lnTo>
                  <a:pt x="272" y="0"/>
                </a:lnTo>
              </a:path>
            </a:pathLst>
          </a:custGeom>
          <a:noFill/>
          <a:ln w="9525">
            <a:solidFill>
              <a:schemeClr val="tx1"/>
            </a:solidFill>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1740" name="Freeform 44"/>
          <p:cNvSpPr>
            <a:spLocks/>
          </p:cNvSpPr>
          <p:nvPr/>
        </p:nvSpPr>
        <p:spPr bwMode="auto">
          <a:xfrm>
            <a:off x="6048377" y="3644901"/>
            <a:ext cx="468313" cy="863600"/>
          </a:xfrm>
          <a:custGeom>
            <a:avLst/>
            <a:gdLst>
              <a:gd name="T0" fmla="*/ 0 w 295"/>
              <a:gd name="T1" fmla="*/ 544 h 544"/>
              <a:gd name="T2" fmla="*/ 113 w 295"/>
              <a:gd name="T3" fmla="*/ 544 h 544"/>
              <a:gd name="T4" fmla="*/ 113 w 295"/>
              <a:gd name="T5" fmla="*/ 0 h 544"/>
              <a:gd name="T6" fmla="*/ 295 w 295"/>
              <a:gd name="T7" fmla="*/ 0 h 544"/>
            </a:gdLst>
            <a:ahLst/>
            <a:cxnLst>
              <a:cxn ang="0">
                <a:pos x="T0" y="T1"/>
              </a:cxn>
              <a:cxn ang="0">
                <a:pos x="T2" y="T3"/>
              </a:cxn>
              <a:cxn ang="0">
                <a:pos x="T4" y="T5"/>
              </a:cxn>
              <a:cxn ang="0">
                <a:pos x="T6" y="T7"/>
              </a:cxn>
            </a:cxnLst>
            <a:rect l="0" t="0" r="r" b="b"/>
            <a:pathLst>
              <a:path w="295" h="544">
                <a:moveTo>
                  <a:pt x="0" y="544"/>
                </a:moveTo>
                <a:lnTo>
                  <a:pt x="113" y="544"/>
                </a:lnTo>
                <a:lnTo>
                  <a:pt x="113" y="0"/>
                </a:lnTo>
                <a:lnTo>
                  <a:pt x="295" y="0"/>
                </a:lnTo>
              </a:path>
            </a:pathLst>
          </a:custGeom>
          <a:noFill/>
          <a:ln w="9525">
            <a:solidFill>
              <a:schemeClr val="tx1"/>
            </a:solidFill>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1181709"/>
                                        </p:tgtEl>
                                        <p:attrNameLst>
                                          <p:attrName>style.visibility</p:attrName>
                                        </p:attrNameLst>
                                      </p:cBhvr>
                                      <p:to>
                                        <p:strVal val="visible"/>
                                      </p:to>
                                    </p:set>
                                    <p:animEffect transition="in" filter="wipe(up)">
                                      <p:cBhvr>
                                        <p:cTn id="7" dur="500"/>
                                        <p:tgtEl>
                                          <p:spTgt spid="1181709"/>
                                        </p:tgtEl>
                                      </p:cBhvr>
                                    </p:animEffect>
                                  </p:childTnLst>
                                </p:cTn>
                              </p:par>
                            </p:childTnLst>
                          </p:cTn>
                        </p:par>
                        <p:par>
                          <p:cTn id="8" fill="hold" nodeType="afterGroup">
                            <p:stCondLst>
                              <p:cond delay="500"/>
                            </p:stCondLst>
                            <p:childTnLst>
                              <p:par>
                                <p:cTn id="9" presetID="22" presetClass="entr" presetSubtype="1" fill="hold" nodeType="afterEffect">
                                  <p:stCondLst>
                                    <p:cond delay="0"/>
                                  </p:stCondLst>
                                  <p:childTnLst>
                                    <p:set>
                                      <p:cBhvr>
                                        <p:cTn id="10" dur="1" fill="hold">
                                          <p:stCondLst>
                                            <p:cond delay="0"/>
                                          </p:stCondLst>
                                        </p:cTn>
                                        <p:tgtEl>
                                          <p:spTgt spid="1181700"/>
                                        </p:tgtEl>
                                        <p:attrNameLst>
                                          <p:attrName>style.visibility</p:attrName>
                                        </p:attrNameLst>
                                      </p:cBhvr>
                                      <p:to>
                                        <p:strVal val="visible"/>
                                      </p:to>
                                    </p:set>
                                    <p:animEffect transition="in" filter="wipe(up)">
                                      <p:cBhvr>
                                        <p:cTn id="11" dur="500"/>
                                        <p:tgtEl>
                                          <p:spTgt spid="1181700"/>
                                        </p:tgtEl>
                                      </p:cBhvr>
                                    </p:animEffect>
                                  </p:childTnLst>
                                </p:cTn>
                              </p:par>
                            </p:childTnLst>
                          </p:cTn>
                        </p:par>
                        <p:par>
                          <p:cTn id="12" fill="hold" nodeType="afterGroup">
                            <p:stCondLst>
                              <p:cond delay="1000"/>
                            </p:stCondLst>
                            <p:childTnLst>
                              <p:par>
                                <p:cTn id="13" presetID="22" presetClass="entr" presetSubtype="1" fill="hold" nodeType="afterEffect">
                                  <p:stCondLst>
                                    <p:cond delay="0"/>
                                  </p:stCondLst>
                                  <p:childTnLst>
                                    <p:set>
                                      <p:cBhvr>
                                        <p:cTn id="14" dur="1" fill="hold">
                                          <p:stCondLst>
                                            <p:cond delay="0"/>
                                          </p:stCondLst>
                                        </p:cTn>
                                        <p:tgtEl>
                                          <p:spTgt spid="1181703"/>
                                        </p:tgtEl>
                                        <p:attrNameLst>
                                          <p:attrName>style.visibility</p:attrName>
                                        </p:attrNameLst>
                                      </p:cBhvr>
                                      <p:to>
                                        <p:strVal val="visible"/>
                                      </p:to>
                                    </p:set>
                                    <p:animEffect transition="in" filter="wipe(up)">
                                      <p:cBhvr>
                                        <p:cTn id="15" dur="500"/>
                                        <p:tgtEl>
                                          <p:spTgt spid="1181703"/>
                                        </p:tgtEl>
                                      </p:cBhvr>
                                    </p:animEffect>
                                  </p:childTnLst>
                                </p:cTn>
                              </p:par>
                            </p:childTnLst>
                          </p:cTn>
                        </p:par>
                        <p:par>
                          <p:cTn id="16" fill="hold" nodeType="afterGroup">
                            <p:stCondLst>
                              <p:cond delay="1500"/>
                            </p:stCondLst>
                            <p:childTnLst>
                              <p:par>
                                <p:cTn id="17" presetID="22" presetClass="entr" presetSubtype="1" fill="hold" nodeType="afterEffect">
                                  <p:stCondLst>
                                    <p:cond delay="0"/>
                                  </p:stCondLst>
                                  <p:childTnLst>
                                    <p:set>
                                      <p:cBhvr>
                                        <p:cTn id="18" dur="1" fill="hold">
                                          <p:stCondLst>
                                            <p:cond delay="0"/>
                                          </p:stCondLst>
                                        </p:cTn>
                                        <p:tgtEl>
                                          <p:spTgt spid="1181706"/>
                                        </p:tgtEl>
                                        <p:attrNameLst>
                                          <p:attrName>style.visibility</p:attrName>
                                        </p:attrNameLst>
                                      </p:cBhvr>
                                      <p:to>
                                        <p:strVal val="visible"/>
                                      </p:to>
                                    </p:set>
                                    <p:animEffect transition="in" filter="wipe(up)">
                                      <p:cBhvr>
                                        <p:cTn id="19" dur="500"/>
                                        <p:tgtEl>
                                          <p:spTgt spid="1181706"/>
                                        </p:tgtEl>
                                      </p:cBhvr>
                                    </p:animEffect>
                                  </p:childTnLst>
                                </p:cTn>
                              </p:par>
                            </p:childTnLst>
                          </p:cTn>
                        </p:par>
                        <p:par>
                          <p:cTn id="20" fill="hold">
                            <p:stCondLst>
                              <p:cond delay="2000"/>
                            </p:stCondLst>
                            <p:childTnLst>
                              <p:par>
                                <p:cTn id="21" presetID="9" presetClass="entr" presetSubtype="0" fill="hold" nodeType="afterEffect">
                                  <p:stCondLst>
                                    <p:cond delay="1000"/>
                                  </p:stCondLst>
                                  <p:childTnLst>
                                    <p:set>
                                      <p:cBhvr>
                                        <p:cTn id="22" dur="1" fill="hold">
                                          <p:stCondLst>
                                            <p:cond delay="0"/>
                                          </p:stCondLst>
                                        </p:cTn>
                                        <p:tgtEl>
                                          <p:spTgt spid="1181712"/>
                                        </p:tgtEl>
                                        <p:attrNameLst>
                                          <p:attrName>style.visibility</p:attrName>
                                        </p:attrNameLst>
                                      </p:cBhvr>
                                      <p:to>
                                        <p:strVal val="visible"/>
                                      </p:to>
                                    </p:set>
                                    <p:animEffect transition="in" filter="dissolve">
                                      <p:cBhvr>
                                        <p:cTn id="23" dur="500"/>
                                        <p:tgtEl>
                                          <p:spTgt spid="1181712"/>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499"/>
                                          </p:stCondLst>
                                        </p:cTn>
                                        <p:tgtEl>
                                          <p:spTgt spid="1181717"/>
                                        </p:tgtEl>
                                        <p:attrNameLst>
                                          <p:attrName>style.visibility</p:attrName>
                                        </p:attrNameLst>
                                      </p:cBhvr>
                                      <p:to>
                                        <p:strVal val="visible"/>
                                      </p:to>
                                    </p:se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499"/>
                                          </p:stCondLst>
                                        </p:cTn>
                                        <p:tgtEl>
                                          <p:spTgt spid="1181735">
                                            <p:txEl>
                                              <p:pRg st="0" end="0"/>
                                            </p:txEl>
                                          </p:spTgt>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499"/>
                                          </p:stCondLst>
                                        </p:cTn>
                                        <p:tgtEl>
                                          <p:spTgt spid="1181733"/>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499"/>
                                          </p:stCondLst>
                                        </p:cTn>
                                        <p:tgtEl>
                                          <p:spTgt spid="1181719"/>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1" presetClass="entr" presetSubtype="0" fill="hold" grpId="0" nodeType="clickEffect">
                                  <p:stCondLst>
                                    <p:cond delay="0"/>
                                  </p:stCondLst>
                                  <p:childTnLst>
                                    <p:set>
                                      <p:cBhvr>
                                        <p:cTn id="39" dur="1" fill="hold">
                                          <p:stCondLst>
                                            <p:cond delay="499"/>
                                          </p:stCondLst>
                                        </p:cTn>
                                        <p:tgtEl>
                                          <p:spTgt spid="1181735">
                                            <p:txEl>
                                              <p:pRg st="1" end="1"/>
                                            </p:txEl>
                                          </p:spTgt>
                                        </p:tgtEl>
                                        <p:attrNameLst>
                                          <p:attrName>style.visibility</p:attrName>
                                        </p:attrNameLst>
                                      </p:cBhvr>
                                      <p:to>
                                        <p:strVal val="visible"/>
                                      </p:to>
                                    </p:set>
                                  </p:childTnLst>
                                </p:cTn>
                              </p:par>
                            </p:childTnLst>
                          </p:cTn>
                        </p:par>
                        <p:par>
                          <p:cTn id="40" fill="hold" nodeType="afterGroup">
                            <p:stCondLst>
                              <p:cond delay="500"/>
                            </p:stCondLst>
                            <p:childTnLst>
                              <p:par>
                                <p:cTn id="41" presetID="22" presetClass="entr" presetSubtype="1" fill="hold" grpId="0" nodeType="afterEffect">
                                  <p:stCondLst>
                                    <p:cond delay="0"/>
                                  </p:stCondLst>
                                  <p:childTnLst>
                                    <p:set>
                                      <p:cBhvr>
                                        <p:cTn id="42" dur="1" fill="hold">
                                          <p:stCondLst>
                                            <p:cond delay="0"/>
                                          </p:stCondLst>
                                        </p:cTn>
                                        <p:tgtEl>
                                          <p:spTgt spid="1181734"/>
                                        </p:tgtEl>
                                        <p:attrNameLst>
                                          <p:attrName>style.visibility</p:attrName>
                                        </p:attrNameLst>
                                      </p:cBhvr>
                                      <p:to>
                                        <p:strVal val="visible"/>
                                      </p:to>
                                    </p:set>
                                    <p:animEffect transition="in" filter="wipe(up)">
                                      <p:cBhvr>
                                        <p:cTn id="43" dur="500"/>
                                        <p:tgtEl>
                                          <p:spTgt spid="1181734"/>
                                        </p:tgtEl>
                                      </p:cBhvr>
                                    </p:animEffect>
                                  </p:childTnLst>
                                </p:cTn>
                              </p:par>
                            </p:childTnLst>
                          </p:cTn>
                        </p:par>
                        <p:par>
                          <p:cTn id="44" fill="hold" nodeType="afterGroup">
                            <p:stCondLst>
                              <p:cond delay="1000"/>
                            </p:stCondLst>
                            <p:childTnLst>
                              <p:par>
                                <p:cTn id="45" presetID="1" presetClass="entr" presetSubtype="0" fill="hold" grpId="0" nodeType="afterEffect">
                                  <p:stCondLst>
                                    <p:cond delay="0"/>
                                  </p:stCondLst>
                                  <p:childTnLst>
                                    <p:set>
                                      <p:cBhvr>
                                        <p:cTn id="46" dur="1" fill="hold">
                                          <p:stCondLst>
                                            <p:cond delay="499"/>
                                          </p:stCondLst>
                                        </p:cTn>
                                        <p:tgtEl>
                                          <p:spTgt spid="1181718"/>
                                        </p:tgtEl>
                                        <p:attrNameLst>
                                          <p:attrName>style.visibility</p:attrName>
                                        </p:attrNameLst>
                                      </p:cBhvr>
                                      <p:to>
                                        <p:strVal val="visible"/>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499"/>
                                          </p:stCondLst>
                                        </p:cTn>
                                        <p:tgtEl>
                                          <p:spTgt spid="1181735">
                                            <p:txEl>
                                              <p:pRg st="2" end="2"/>
                                            </p:txEl>
                                          </p:spTgt>
                                        </p:tgtEl>
                                        <p:attrNameLst>
                                          <p:attrName>style.visibility</p:attrName>
                                        </p:attrNameLst>
                                      </p:cBhvr>
                                      <p:to>
                                        <p:strVal val="visible"/>
                                      </p:to>
                                    </p:set>
                                  </p:childTnLst>
                                </p:cTn>
                              </p:par>
                            </p:childTnLst>
                          </p:cTn>
                        </p:par>
                        <p:par>
                          <p:cTn id="51" fill="hold" nodeType="afterGroup">
                            <p:stCondLst>
                              <p:cond delay="500"/>
                            </p:stCondLst>
                            <p:childTnLst>
                              <p:par>
                                <p:cTn id="52" presetID="22" presetClass="entr" presetSubtype="1" fill="hold" grpId="0" nodeType="afterEffect">
                                  <p:stCondLst>
                                    <p:cond delay="0"/>
                                  </p:stCondLst>
                                  <p:childTnLst>
                                    <p:set>
                                      <p:cBhvr>
                                        <p:cTn id="53" dur="1" fill="hold">
                                          <p:stCondLst>
                                            <p:cond delay="0"/>
                                          </p:stCondLst>
                                        </p:cTn>
                                        <p:tgtEl>
                                          <p:spTgt spid="1181736"/>
                                        </p:tgtEl>
                                        <p:attrNameLst>
                                          <p:attrName>style.visibility</p:attrName>
                                        </p:attrNameLst>
                                      </p:cBhvr>
                                      <p:to>
                                        <p:strVal val="visible"/>
                                      </p:to>
                                    </p:set>
                                    <p:animEffect transition="in" filter="wipe(up)">
                                      <p:cBhvr>
                                        <p:cTn id="54" dur="500"/>
                                        <p:tgtEl>
                                          <p:spTgt spid="1181736"/>
                                        </p:tgtEl>
                                      </p:cBhvr>
                                    </p:animEffect>
                                  </p:childTnLst>
                                </p:cTn>
                              </p:par>
                            </p:childTnLst>
                          </p:cTn>
                        </p:par>
                      </p:childTnLst>
                    </p:cTn>
                  </p:par>
                  <p:par>
                    <p:cTn id="55" fill="hold" nodeType="clickPar">
                      <p:stCondLst>
                        <p:cond delay="indefinite"/>
                      </p:stCondLst>
                      <p:childTnLst>
                        <p:par>
                          <p:cTn id="56" fill="hold" nodeType="withGroup">
                            <p:stCondLst>
                              <p:cond delay="0"/>
                            </p:stCondLst>
                            <p:childTnLst>
                              <p:par>
                                <p:cTn id="57" presetID="1" presetClass="entr" presetSubtype="0" fill="hold" grpId="0" nodeType="clickEffect">
                                  <p:stCondLst>
                                    <p:cond delay="0"/>
                                  </p:stCondLst>
                                  <p:childTnLst>
                                    <p:set>
                                      <p:cBhvr>
                                        <p:cTn id="58" dur="1" fill="hold">
                                          <p:stCondLst>
                                            <p:cond delay="499"/>
                                          </p:stCondLst>
                                        </p:cTn>
                                        <p:tgtEl>
                                          <p:spTgt spid="1181735">
                                            <p:txEl>
                                              <p:pRg st="3" end="3"/>
                                            </p:txEl>
                                          </p:spTgt>
                                        </p:tgtEl>
                                        <p:attrNameLst>
                                          <p:attrName>style.visibility</p:attrName>
                                        </p:attrNameLst>
                                      </p:cBhvr>
                                      <p:to>
                                        <p:strVal val="visible"/>
                                      </p:to>
                                    </p:set>
                                  </p:childTnLst>
                                </p:cTn>
                              </p:par>
                            </p:childTnLst>
                          </p:cTn>
                        </p:par>
                        <p:par>
                          <p:cTn id="59" fill="hold" nodeType="afterGroup">
                            <p:stCondLst>
                              <p:cond delay="500"/>
                            </p:stCondLst>
                            <p:childTnLst>
                              <p:par>
                                <p:cTn id="60" presetID="22" presetClass="entr" presetSubtype="4" fill="hold" grpId="0" nodeType="afterEffect">
                                  <p:stCondLst>
                                    <p:cond delay="0"/>
                                  </p:stCondLst>
                                  <p:childTnLst>
                                    <p:set>
                                      <p:cBhvr>
                                        <p:cTn id="61" dur="1" fill="hold">
                                          <p:stCondLst>
                                            <p:cond delay="0"/>
                                          </p:stCondLst>
                                        </p:cTn>
                                        <p:tgtEl>
                                          <p:spTgt spid="1181739"/>
                                        </p:tgtEl>
                                        <p:attrNameLst>
                                          <p:attrName>style.visibility</p:attrName>
                                        </p:attrNameLst>
                                      </p:cBhvr>
                                      <p:to>
                                        <p:strVal val="visible"/>
                                      </p:to>
                                    </p:set>
                                    <p:animEffect transition="in" filter="wipe(down)">
                                      <p:cBhvr>
                                        <p:cTn id="62" dur="500"/>
                                        <p:tgtEl>
                                          <p:spTgt spid="1181739"/>
                                        </p:tgtEl>
                                      </p:cBhvr>
                                    </p:animEffect>
                                  </p:childTnLst>
                                </p:cTn>
                              </p:par>
                              <p:par>
                                <p:cTn id="63" presetID="22" presetClass="entr" presetSubtype="1" fill="hold" grpId="0" nodeType="withEffect">
                                  <p:stCondLst>
                                    <p:cond delay="0"/>
                                  </p:stCondLst>
                                  <p:childTnLst>
                                    <p:set>
                                      <p:cBhvr>
                                        <p:cTn id="64" dur="1" fill="hold">
                                          <p:stCondLst>
                                            <p:cond delay="0"/>
                                          </p:stCondLst>
                                        </p:cTn>
                                        <p:tgtEl>
                                          <p:spTgt spid="1181737"/>
                                        </p:tgtEl>
                                        <p:attrNameLst>
                                          <p:attrName>style.visibility</p:attrName>
                                        </p:attrNameLst>
                                      </p:cBhvr>
                                      <p:to>
                                        <p:strVal val="visible"/>
                                      </p:to>
                                    </p:set>
                                    <p:animEffect transition="in" filter="wipe(up)">
                                      <p:cBhvr>
                                        <p:cTn id="65" dur="500"/>
                                        <p:tgtEl>
                                          <p:spTgt spid="1181737"/>
                                        </p:tgtEl>
                                      </p:cBhvr>
                                    </p:animEffect>
                                  </p:childTnLst>
                                </p:cTn>
                              </p:par>
                            </p:childTnLst>
                          </p:cTn>
                        </p:par>
                        <p:par>
                          <p:cTn id="66" fill="hold" nodeType="afterGroup">
                            <p:stCondLst>
                              <p:cond delay="1000"/>
                            </p:stCondLst>
                            <p:childTnLst>
                              <p:par>
                                <p:cTn id="67" presetID="1" presetClass="entr" presetSubtype="0" fill="hold" grpId="0" nodeType="afterEffect">
                                  <p:stCondLst>
                                    <p:cond delay="0"/>
                                  </p:stCondLst>
                                  <p:childTnLst>
                                    <p:set>
                                      <p:cBhvr>
                                        <p:cTn id="68" dur="1" fill="hold">
                                          <p:stCondLst>
                                            <p:cond delay="499"/>
                                          </p:stCondLst>
                                        </p:cTn>
                                        <p:tgtEl>
                                          <p:spTgt spid="1181738"/>
                                        </p:tgtEl>
                                        <p:attrNameLst>
                                          <p:attrName>style.visibility</p:attrName>
                                        </p:attrNameLst>
                                      </p:cBhvr>
                                      <p:to>
                                        <p:strVal val="visible"/>
                                      </p:to>
                                    </p:set>
                                  </p:childTnLst>
                                </p:cTn>
                              </p:par>
                            </p:childTnLst>
                          </p:cTn>
                        </p:par>
                        <p:par>
                          <p:cTn id="69" fill="hold" nodeType="afterGroup">
                            <p:stCondLst>
                              <p:cond delay="1500"/>
                            </p:stCondLst>
                            <p:childTnLst>
                              <p:par>
                                <p:cTn id="70" presetID="22" presetClass="entr" presetSubtype="4" fill="hold" grpId="0" nodeType="afterEffect">
                                  <p:stCondLst>
                                    <p:cond delay="0"/>
                                  </p:stCondLst>
                                  <p:childTnLst>
                                    <p:set>
                                      <p:cBhvr>
                                        <p:cTn id="71" dur="1" fill="hold">
                                          <p:stCondLst>
                                            <p:cond delay="0"/>
                                          </p:stCondLst>
                                        </p:cTn>
                                        <p:tgtEl>
                                          <p:spTgt spid="1181740"/>
                                        </p:tgtEl>
                                        <p:attrNameLst>
                                          <p:attrName>style.visibility</p:attrName>
                                        </p:attrNameLst>
                                      </p:cBhvr>
                                      <p:to>
                                        <p:strVal val="visible"/>
                                      </p:to>
                                    </p:set>
                                    <p:animEffect transition="in" filter="wipe(down)">
                                      <p:cBhvr>
                                        <p:cTn id="72" dur="500"/>
                                        <p:tgtEl>
                                          <p:spTgt spid="11817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1717" grpId="0" animBg="1" autoUpdateAnimBg="0"/>
      <p:bldP spid="1181718" grpId="0" animBg="1" autoUpdateAnimBg="0"/>
      <p:bldP spid="1181733" grpId="0" autoUpdateAnimBg="0"/>
      <p:bldP spid="1181734" grpId="0" animBg="1"/>
      <p:bldP spid="1181735" grpId="0" build="p" autoUpdateAnimBg="0"/>
      <p:bldP spid="1181736" grpId="0" animBg="1"/>
      <p:bldP spid="1181737" grpId="0" animBg="1"/>
      <p:bldP spid="1181738" grpId="0" animBg="1" autoUpdateAnimBg="0"/>
      <p:bldP spid="1181739" grpId="0" animBg="1"/>
      <p:bldP spid="1181740"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 name="Rectangle 56"/>
          <p:cNvSpPr>
            <a:spLocks noChangeArrowheads="1"/>
          </p:cNvSpPr>
          <p:nvPr/>
        </p:nvSpPr>
        <p:spPr bwMode="auto">
          <a:xfrm>
            <a:off x="4562765" y="1259177"/>
            <a:ext cx="1728788" cy="1278513"/>
          </a:xfrm>
          <a:prstGeom prst="rect">
            <a:avLst/>
          </a:prstGeom>
          <a:solidFill>
            <a:schemeClr val="folHlink"/>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dirty="0">
                <a:latin typeface="Helvetica" pitchFamily="34" charset="0"/>
              </a:rPr>
              <a:t>Process 6</a:t>
            </a:r>
          </a:p>
        </p:txBody>
      </p:sp>
      <p:sp>
        <p:nvSpPr>
          <p:cNvPr id="68" name="Rectangle 56"/>
          <p:cNvSpPr>
            <a:spLocks noChangeArrowheads="1"/>
          </p:cNvSpPr>
          <p:nvPr/>
        </p:nvSpPr>
        <p:spPr bwMode="auto">
          <a:xfrm>
            <a:off x="4562766" y="1267260"/>
            <a:ext cx="1728788" cy="1079500"/>
          </a:xfrm>
          <a:prstGeom prst="rect">
            <a:avLst/>
          </a:prstGeom>
          <a:solidFill>
            <a:srgbClr val="CCFFCC"/>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dirty="0">
                <a:latin typeface="Helvetica" pitchFamily="34" charset="0"/>
              </a:rPr>
              <a:t>Process 7</a:t>
            </a:r>
          </a:p>
        </p:txBody>
      </p:sp>
      <p:sp>
        <p:nvSpPr>
          <p:cNvPr id="67" name="Rectangle 56"/>
          <p:cNvSpPr>
            <a:spLocks noChangeArrowheads="1"/>
          </p:cNvSpPr>
          <p:nvPr/>
        </p:nvSpPr>
        <p:spPr bwMode="auto">
          <a:xfrm>
            <a:off x="6659033" y="4517305"/>
            <a:ext cx="1728788" cy="1278513"/>
          </a:xfrm>
          <a:prstGeom prst="rect">
            <a:avLst/>
          </a:prstGeom>
          <a:solidFill>
            <a:schemeClr val="folHlink"/>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en-US" sz="1800" b="0" dirty="0">
              <a:latin typeface="Helvetica" pitchFamily="34" charset="0"/>
            </a:endParaRPr>
          </a:p>
        </p:txBody>
      </p:sp>
      <p:sp>
        <p:nvSpPr>
          <p:cNvPr id="1182722" name="Rectangle 2"/>
          <p:cNvSpPr>
            <a:spLocks noGrp="1" noChangeArrowheads="1"/>
          </p:cNvSpPr>
          <p:nvPr>
            <p:ph type="title"/>
          </p:nvPr>
        </p:nvSpPr>
        <p:spPr/>
        <p:txBody>
          <a:bodyPr/>
          <a:lstStyle/>
          <a:p>
            <a:r>
              <a:rPr lang="en-US"/>
              <a:t>Paging</a:t>
            </a:r>
          </a:p>
        </p:txBody>
      </p:sp>
      <p:sp>
        <p:nvSpPr>
          <p:cNvPr id="1182723" name="Rectangle 3"/>
          <p:cNvSpPr>
            <a:spLocks noGrp="1" noChangeArrowheads="1"/>
          </p:cNvSpPr>
          <p:nvPr>
            <p:ph type="body" sz="half" idx="1"/>
          </p:nvPr>
        </p:nvSpPr>
        <p:spPr>
          <a:xfrm>
            <a:off x="2" y="744538"/>
            <a:ext cx="6480175" cy="5630862"/>
          </a:xfrm>
        </p:spPr>
        <p:txBody>
          <a:bodyPr/>
          <a:lstStyle/>
          <a:p>
            <a:r>
              <a:rPr lang="en-US" sz="2000" dirty="0"/>
              <a:t>Paging</a:t>
            </a:r>
          </a:p>
          <a:p>
            <a:pPr lvl="1"/>
            <a:r>
              <a:rPr lang="en-US" sz="1800" dirty="0"/>
              <a:t>equal lengths determined </a:t>
            </a:r>
            <a:br>
              <a:rPr lang="en-US" sz="1800" dirty="0"/>
            </a:br>
            <a:r>
              <a:rPr lang="en-US" sz="1800" dirty="0"/>
              <a:t>by processor</a:t>
            </a:r>
          </a:p>
          <a:p>
            <a:pPr lvl="1"/>
            <a:r>
              <a:rPr lang="en-US" sz="1800" dirty="0"/>
              <a:t>one page moved into </a:t>
            </a:r>
            <a:br>
              <a:rPr lang="en-US" sz="1800" dirty="0"/>
            </a:br>
            <a:r>
              <a:rPr lang="en-US" sz="1800" dirty="0"/>
              <a:t>one page (memory) frame</a:t>
            </a:r>
            <a:br>
              <a:rPr lang="en-US" sz="1800" dirty="0"/>
            </a:br>
            <a:endParaRPr lang="en-US" sz="1800" dirty="0"/>
          </a:p>
          <a:p>
            <a:r>
              <a:rPr lang="en-US" sz="2000" dirty="0"/>
              <a:t>Process is loaded into several frames </a:t>
            </a:r>
            <a:br>
              <a:rPr lang="en-US" sz="2000" dirty="0"/>
            </a:br>
            <a:r>
              <a:rPr lang="en-US" sz="2000" dirty="0"/>
              <a:t>(not necessarily consecutive)</a:t>
            </a:r>
            <a:br>
              <a:rPr lang="en-US" sz="2000" dirty="0"/>
            </a:br>
            <a:endParaRPr lang="en-US" sz="2000" dirty="0"/>
          </a:p>
          <a:p>
            <a:r>
              <a:rPr lang="en-US" sz="2000" dirty="0"/>
              <a:t>Fragmentation</a:t>
            </a:r>
          </a:p>
          <a:p>
            <a:pPr lvl="1"/>
            <a:r>
              <a:rPr lang="en-US" sz="1800" dirty="0"/>
              <a:t>no external fragmentation</a:t>
            </a:r>
          </a:p>
          <a:p>
            <a:pPr lvl="1"/>
            <a:r>
              <a:rPr lang="en-US" sz="1800" dirty="0"/>
              <a:t>little internal fragmentation (depends on frame size)</a:t>
            </a:r>
            <a:br>
              <a:rPr lang="en-US" sz="1800" dirty="0"/>
            </a:br>
            <a:endParaRPr lang="en-US" sz="1800" dirty="0"/>
          </a:p>
          <a:p>
            <a:r>
              <a:rPr lang="en-US" sz="2000" dirty="0"/>
              <a:t>Addresses are dynamically translated during run-time</a:t>
            </a:r>
            <a:br>
              <a:rPr lang="en-US" sz="2000" dirty="0"/>
            </a:br>
            <a:r>
              <a:rPr lang="en-US" sz="2000" dirty="0"/>
              <a:t>(similar to segmentation)</a:t>
            </a:r>
            <a:br>
              <a:rPr lang="en-US" sz="2000" dirty="0"/>
            </a:br>
            <a:endParaRPr lang="en-US" sz="2000" dirty="0"/>
          </a:p>
          <a:p>
            <a:r>
              <a:rPr lang="en-US" sz="2000" b="1" dirty="0"/>
              <a:t>Can </a:t>
            </a:r>
            <a:r>
              <a:rPr lang="en-US" sz="2000" b="1" i="1" dirty="0"/>
              <a:t>combine</a:t>
            </a:r>
            <a:r>
              <a:rPr lang="en-US" sz="2000" b="1" dirty="0"/>
              <a:t> segmentation and paging</a:t>
            </a:r>
          </a:p>
        </p:txBody>
      </p:sp>
      <p:sp>
        <p:nvSpPr>
          <p:cNvPr id="1182724" name="Rectangle 4"/>
          <p:cNvSpPr>
            <a:spLocks noChangeArrowheads="1"/>
          </p:cNvSpPr>
          <p:nvPr/>
        </p:nvSpPr>
        <p:spPr bwMode="auto">
          <a:xfrm>
            <a:off x="6659564" y="1268413"/>
            <a:ext cx="1728787" cy="215900"/>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25" name="Rectangle 5"/>
          <p:cNvSpPr>
            <a:spLocks noChangeArrowheads="1"/>
          </p:cNvSpPr>
          <p:nvPr/>
        </p:nvSpPr>
        <p:spPr bwMode="auto">
          <a:xfrm>
            <a:off x="6659564" y="1484314"/>
            <a:ext cx="1728787" cy="215900"/>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26" name="Rectangle 6"/>
          <p:cNvSpPr>
            <a:spLocks noChangeArrowheads="1"/>
          </p:cNvSpPr>
          <p:nvPr/>
        </p:nvSpPr>
        <p:spPr bwMode="auto">
          <a:xfrm>
            <a:off x="6659564" y="1700214"/>
            <a:ext cx="1728787" cy="215900"/>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27" name="Rectangle 7"/>
          <p:cNvSpPr>
            <a:spLocks noChangeArrowheads="1"/>
          </p:cNvSpPr>
          <p:nvPr/>
        </p:nvSpPr>
        <p:spPr bwMode="auto">
          <a:xfrm>
            <a:off x="6659564" y="1916113"/>
            <a:ext cx="1728787" cy="215900"/>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28" name="Rectangle 8"/>
          <p:cNvSpPr>
            <a:spLocks noChangeArrowheads="1"/>
          </p:cNvSpPr>
          <p:nvPr/>
        </p:nvSpPr>
        <p:spPr bwMode="auto">
          <a:xfrm>
            <a:off x="6659564" y="2132014"/>
            <a:ext cx="1728787" cy="215900"/>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29" name="Rectangle 9"/>
          <p:cNvSpPr>
            <a:spLocks noChangeArrowheads="1"/>
          </p:cNvSpPr>
          <p:nvPr/>
        </p:nvSpPr>
        <p:spPr bwMode="auto">
          <a:xfrm>
            <a:off x="6659564" y="2347914"/>
            <a:ext cx="1728787" cy="215900"/>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30" name="Rectangle 10"/>
          <p:cNvSpPr>
            <a:spLocks noChangeArrowheads="1"/>
          </p:cNvSpPr>
          <p:nvPr/>
        </p:nvSpPr>
        <p:spPr bwMode="auto">
          <a:xfrm>
            <a:off x="6659564" y="2563813"/>
            <a:ext cx="1728787" cy="215900"/>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31" name="Rectangle 11"/>
          <p:cNvSpPr>
            <a:spLocks noChangeArrowheads="1"/>
          </p:cNvSpPr>
          <p:nvPr/>
        </p:nvSpPr>
        <p:spPr bwMode="auto">
          <a:xfrm>
            <a:off x="6659564" y="2779714"/>
            <a:ext cx="1728787" cy="215900"/>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32" name="Rectangle 12"/>
          <p:cNvSpPr>
            <a:spLocks noChangeArrowheads="1"/>
          </p:cNvSpPr>
          <p:nvPr/>
        </p:nvSpPr>
        <p:spPr bwMode="auto">
          <a:xfrm>
            <a:off x="6659564" y="2995614"/>
            <a:ext cx="1728787" cy="215900"/>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33" name="Rectangle 13"/>
          <p:cNvSpPr>
            <a:spLocks noChangeArrowheads="1"/>
          </p:cNvSpPr>
          <p:nvPr/>
        </p:nvSpPr>
        <p:spPr bwMode="auto">
          <a:xfrm>
            <a:off x="6659564" y="3213100"/>
            <a:ext cx="1728787" cy="215900"/>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34" name="Rectangle 14"/>
          <p:cNvSpPr>
            <a:spLocks noChangeArrowheads="1"/>
          </p:cNvSpPr>
          <p:nvPr/>
        </p:nvSpPr>
        <p:spPr bwMode="auto">
          <a:xfrm>
            <a:off x="6659564" y="3429001"/>
            <a:ext cx="1728787" cy="215900"/>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35" name="Rectangle 15"/>
          <p:cNvSpPr>
            <a:spLocks noChangeArrowheads="1"/>
          </p:cNvSpPr>
          <p:nvPr/>
        </p:nvSpPr>
        <p:spPr bwMode="auto">
          <a:xfrm>
            <a:off x="6659564" y="3644901"/>
            <a:ext cx="1728787" cy="215900"/>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36" name="Rectangle 16"/>
          <p:cNvSpPr>
            <a:spLocks noChangeArrowheads="1"/>
          </p:cNvSpPr>
          <p:nvPr/>
        </p:nvSpPr>
        <p:spPr bwMode="auto">
          <a:xfrm>
            <a:off x="6659564" y="3860800"/>
            <a:ext cx="1728787" cy="215900"/>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grpSp>
        <p:nvGrpSpPr>
          <p:cNvPr id="1182745" name="Group 25"/>
          <p:cNvGrpSpPr>
            <a:grpSpLocks/>
          </p:cNvGrpSpPr>
          <p:nvPr/>
        </p:nvGrpSpPr>
        <p:grpSpPr bwMode="auto">
          <a:xfrm>
            <a:off x="6659564" y="1268413"/>
            <a:ext cx="1728787" cy="863600"/>
            <a:chOff x="3833" y="799"/>
            <a:chExt cx="1089" cy="544"/>
          </a:xfrm>
        </p:grpSpPr>
        <p:sp>
          <p:nvSpPr>
            <p:cNvPr id="1182746" name="Rectangle 26"/>
            <p:cNvSpPr>
              <a:spLocks noChangeArrowheads="1"/>
            </p:cNvSpPr>
            <p:nvPr/>
          </p:nvSpPr>
          <p:spPr bwMode="auto">
            <a:xfrm>
              <a:off x="3833" y="799"/>
              <a:ext cx="1089" cy="136"/>
            </a:xfrm>
            <a:prstGeom prst="rect">
              <a:avLst/>
            </a:prstGeom>
            <a:solidFill>
              <a:schemeClr val="hlink"/>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47" name="Rectangle 27"/>
            <p:cNvSpPr>
              <a:spLocks noChangeArrowheads="1"/>
            </p:cNvSpPr>
            <p:nvPr/>
          </p:nvSpPr>
          <p:spPr bwMode="auto">
            <a:xfrm>
              <a:off x="3833" y="935"/>
              <a:ext cx="1089" cy="136"/>
            </a:xfrm>
            <a:prstGeom prst="rect">
              <a:avLst/>
            </a:prstGeom>
            <a:solidFill>
              <a:schemeClr val="hlink"/>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48" name="Rectangle 28"/>
            <p:cNvSpPr>
              <a:spLocks noChangeArrowheads="1"/>
            </p:cNvSpPr>
            <p:nvPr/>
          </p:nvSpPr>
          <p:spPr bwMode="auto">
            <a:xfrm>
              <a:off x="3833" y="1071"/>
              <a:ext cx="1089" cy="136"/>
            </a:xfrm>
            <a:prstGeom prst="rect">
              <a:avLst/>
            </a:prstGeom>
            <a:solidFill>
              <a:schemeClr val="hlink"/>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49" name="Rectangle 29"/>
            <p:cNvSpPr>
              <a:spLocks noChangeArrowheads="1"/>
            </p:cNvSpPr>
            <p:nvPr/>
          </p:nvSpPr>
          <p:spPr bwMode="auto">
            <a:xfrm>
              <a:off x="3833" y="1207"/>
              <a:ext cx="1089" cy="136"/>
            </a:xfrm>
            <a:prstGeom prst="rect">
              <a:avLst/>
            </a:prstGeom>
            <a:solidFill>
              <a:schemeClr val="hlink"/>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grpSp>
      <p:grpSp>
        <p:nvGrpSpPr>
          <p:cNvPr id="1182750" name="Group 30"/>
          <p:cNvGrpSpPr>
            <a:grpSpLocks/>
          </p:cNvGrpSpPr>
          <p:nvPr/>
        </p:nvGrpSpPr>
        <p:grpSpPr bwMode="auto">
          <a:xfrm>
            <a:off x="6659564" y="2133600"/>
            <a:ext cx="1728787" cy="1079500"/>
            <a:chOff x="3969" y="1479"/>
            <a:chExt cx="1089" cy="680"/>
          </a:xfrm>
        </p:grpSpPr>
        <p:sp>
          <p:nvSpPr>
            <p:cNvPr id="1182751" name="Rectangle 31"/>
            <p:cNvSpPr>
              <a:spLocks noChangeArrowheads="1"/>
            </p:cNvSpPr>
            <p:nvPr/>
          </p:nvSpPr>
          <p:spPr bwMode="auto">
            <a:xfrm>
              <a:off x="3969" y="1479"/>
              <a:ext cx="1089" cy="136"/>
            </a:xfrm>
            <a:prstGeom prst="rect">
              <a:avLst/>
            </a:prstGeom>
            <a:solidFill>
              <a:schemeClr val="folHlink"/>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52" name="Rectangle 32"/>
            <p:cNvSpPr>
              <a:spLocks noChangeArrowheads="1"/>
            </p:cNvSpPr>
            <p:nvPr/>
          </p:nvSpPr>
          <p:spPr bwMode="auto">
            <a:xfrm>
              <a:off x="3969" y="1615"/>
              <a:ext cx="1089" cy="136"/>
            </a:xfrm>
            <a:prstGeom prst="rect">
              <a:avLst/>
            </a:prstGeom>
            <a:solidFill>
              <a:schemeClr val="folHlink"/>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53" name="Rectangle 33"/>
            <p:cNvSpPr>
              <a:spLocks noChangeArrowheads="1"/>
            </p:cNvSpPr>
            <p:nvPr/>
          </p:nvSpPr>
          <p:spPr bwMode="auto">
            <a:xfrm>
              <a:off x="3969" y="1751"/>
              <a:ext cx="1089" cy="136"/>
            </a:xfrm>
            <a:prstGeom prst="rect">
              <a:avLst/>
            </a:prstGeom>
            <a:solidFill>
              <a:schemeClr val="folHlink"/>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54" name="Rectangle 34"/>
            <p:cNvSpPr>
              <a:spLocks noChangeArrowheads="1"/>
            </p:cNvSpPr>
            <p:nvPr/>
          </p:nvSpPr>
          <p:spPr bwMode="auto">
            <a:xfrm>
              <a:off x="3969" y="1887"/>
              <a:ext cx="1089" cy="136"/>
            </a:xfrm>
            <a:prstGeom prst="rect">
              <a:avLst/>
            </a:prstGeom>
            <a:solidFill>
              <a:schemeClr val="folHlink"/>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55" name="Rectangle 35"/>
            <p:cNvSpPr>
              <a:spLocks noChangeArrowheads="1"/>
            </p:cNvSpPr>
            <p:nvPr/>
          </p:nvSpPr>
          <p:spPr bwMode="auto">
            <a:xfrm>
              <a:off x="3969" y="2023"/>
              <a:ext cx="1089" cy="136"/>
            </a:xfrm>
            <a:prstGeom prst="rect">
              <a:avLst/>
            </a:prstGeom>
            <a:solidFill>
              <a:schemeClr val="folHlink"/>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grpSp>
      <p:grpSp>
        <p:nvGrpSpPr>
          <p:cNvPr id="1182756" name="Group 36"/>
          <p:cNvGrpSpPr>
            <a:grpSpLocks/>
          </p:cNvGrpSpPr>
          <p:nvPr/>
        </p:nvGrpSpPr>
        <p:grpSpPr bwMode="auto">
          <a:xfrm>
            <a:off x="6659564" y="3213100"/>
            <a:ext cx="1728787" cy="863600"/>
            <a:chOff x="3969" y="2160"/>
            <a:chExt cx="1089" cy="544"/>
          </a:xfrm>
        </p:grpSpPr>
        <p:sp>
          <p:nvSpPr>
            <p:cNvPr id="1182757" name="Rectangle 37"/>
            <p:cNvSpPr>
              <a:spLocks noChangeArrowheads="1"/>
            </p:cNvSpPr>
            <p:nvPr/>
          </p:nvSpPr>
          <p:spPr bwMode="auto">
            <a:xfrm>
              <a:off x="3969" y="2160"/>
              <a:ext cx="1089" cy="136"/>
            </a:xfrm>
            <a:prstGeom prst="rect">
              <a:avLst/>
            </a:prstGeom>
            <a:solidFill>
              <a:srgbClr val="00FF0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58" name="Rectangle 38"/>
            <p:cNvSpPr>
              <a:spLocks noChangeArrowheads="1"/>
            </p:cNvSpPr>
            <p:nvPr/>
          </p:nvSpPr>
          <p:spPr bwMode="auto">
            <a:xfrm>
              <a:off x="3969" y="2296"/>
              <a:ext cx="1089" cy="136"/>
            </a:xfrm>
            <a:prstGeom prst="rect">
              <a:avLst/>
            </a:prstGeom>
            <a:solidFill>
              <a:srgbClr val="00FF0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59" name="Rectangle 39"/>
            <p:cNvSpPr>
              <a:spLocks noChangeArrowheads="1"/>
            </p:cNvSpPr>
            <p:nvPr/>
          </p:nvSpPr>
          <p:spPr bwMode="auto">
            <a:xfrm>
              <a:off x="3969" y="2432"/>
              <a:ext cx="1089" cy="136"/>
            </a:xfrm>
            <a:prstGeom prst="rect">
              <a:avLst/>
            </a:prstGeom>
            <a:solidFill>
              <a:srgbClr val="00FF0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60" name="Rectangle 40"/>
            <p:cNvSpPr>
              <a:spLocks noChangeArrowheads="1"/>
            </p:cNvSpPr>
            <p:nvPr/>
          </p:nvSpPr>
          <p:spPr bwMode="auto">
            <a:xfrm>
              <a:off x="3969" y="2568"/>
              <a:ext cx="1089" cy="136"/>
            </a:xfrm>
            <a:prstGeom prst="rect">
              <a:avLst/>
            </a:prstGeom>
            <a:solidFill>
              <a:srgbClr val="00FF0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grpSp>
      <p:sp>
        <p:nvSpPr>
          <p:cNvPr id="1182761" name="Rectangle 41"/>
          <p:cNvSpPr>
            <a:spLocks noChangeArrowheads="1"/>
          </p:cNvSpPr>
          <p:nvPr/>
        </p:nvSpPr>
        <p:spPr bwMode="auto">
          <a:xfrm>
            <a:off x="6659564" y="4076701"/>
            <a:ext cx="1728787" cy="215900"/>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62" name="Rectangle 42"/>
          <p:cNvSpPr>
            <a:spLocks noChangeArrowheads="1"/>
          </p:cNvSpPr>
          <p:nvPr/>
        </p:nvSpPr>
        <p:spPr bwMode="auto">
          <a:xfrm>
            <a:off x="6659564" y="4292601"/>
            <a:ext cx="1728787" cy="215900"/>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grpSp>
        <p:nvGrpSpPr>
          <p:cNvPr id="1182764" name="Group 44"/>
          <p:cNvGrpSpPr>
            <a:grpSpLocks/>
          </p:cNvGrpSpPr>
          <p:nvPr/>
        </p:nvGrpSpPr>
        <p:grpSpPr bwMode="auto">
          <a:xfrm>
            <a:off x="6659564" y="2133600"/>
            <a:ext cx="1728787" cy="647700"/>
            <a:chOff x="3833" y="2568"/>
            <a:chExt cx="1089" cy="408"/>
          </a:xfrm>
        </p:grpSpPr>
        <p:sp>
          <p:nvSpPr>
            <p:cNvPr id="1182765" name="Rectangle 45"/>
            <p:cNvSpPr>
              <a:spLocks noChangeArrowheads="1"/>
            </p:cNvSpPr>
            <p:nvPr/>
          </p:nvSpPr>
          <p:spPr bwMode="auto">
            <a:xfrm>
              <a:off x="3833" y="2568"/>
              <a:ext cx="1089" cy="136"/>
            </a:xfrm>
            <a:prstGeom prst="rect">
              <a:avLst/>
            </a:prstGeom>
            <a:solidFill>
              <a:schemeClr val="accent2"/>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66" name="Rectangle 46"/>
            <p:cNvSpPr>
              <a:spLocks noChangeArrowheads="1"/>
            </p:cNvSpPr>
            <p:nvPr/>
          </p:nvSpPr>
          <p:spPr bwMode="auto">
            <a:xfrm>
              <a:off x="3833" y="2704"/>
              <a:ext cx="1089" cy="136"/>
            </a:xfrm>
            <a:prstGeom prst="rect">
              <a:avLst/>
            </a:prstGeom>
            <a:solidFill>
              <a:schemeClr val="accent2"/>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67" name="Rectangle 47"/>
            <p:cNvSpPr>
              <a:spLocks noChangeArrowheads="1"/>
            </p:cNvSpPr>
            <p:nvPr/>
          </p:nvSpPr>
          <p:spPr bwMode="auto">
            <a:xfrm>
              <a:off x="3833" y="2840"/>
              <a:ext cx="1089" cy="136"/>
            </a:xfrm>
            <a:prstGeom prst="rect">
              <a:avLst/>
            </a:prstGeom>
            <a:solidFill>
              <a:schemeClr val="accent2"/>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grpSp>
      <p:grpSp>
        <p:nvGrpSpPr>
          <p:cNvPr id="1182768" name="Group 48"/>
          <p:cNvGrpSpPr>
            <a:grpSpLocks/>
          </p:cNvGrpSpPr>
          <p:nvPr/>
        </p:nvGrpSpPr>
        <p:grpSpPr bwMode="auto">
          <a:xfrm>
            <a:off x="6659564" y="2781300"/>
            <a:ext cx="1728787" cy="1727200"/>
            <a:chOff x="4195" y="1752"/>
            <a:chExt cx="1089" cy="1088"/>
          </a:xfrm>
        </p:grpSpPr>
        <p:grpSp>
          <p:nvGrpSpPr>
            <p:cNvPr id="1182769" name="Group 49"/>
            <p:cNvGrpSpPr>
              <a:grpSpLocks/>
            </p:cNvGrpSpPr>
            <p:nvPr/>
          </p:nvGrpSpPr>
          <p:grpSpPr bwMode="auto">
            <a:xfrm>
              <a:off x="4195" y="1752"/>
              <a:ext cx="1089" cy="272"/>
              <a:chOff x="2880" y="1706"/>
              <a:chExt cx="1089" cy="272"/>
            </a:xfrm>
          </p:grpSpPr>
          <p:sp>
            <p:nvSpPr>
              <p:cNvPr id="1182770" name="Rectangle 50"/>
              <p:cNvSpPr>
                <a:spLocks noChangeArrowheads="1"/>
              </p:cNvSpPr>
              <p:nvPr/>
            </p:nvSpPr>
            <p:spPr bwMode="auto">
              <a:xfrm>
                <a:off x="2880" y="1706"/>
                <a:ext cx="1089" cy="136"/>
              </a:xfrm>
              <a:prstGeom prst="rect">
                <a:avLst/>
              </a:prstGeom>
              <a:solidFill>
                <a:srgbClr val="00CCFF"/>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71" name="Rectangle 51"/>
              <p:cNvSpPr>
                <a:spLocks noChangeArrowheads="1"/>
              </p:cNvSpPr>
              <p:nvPr/>
            </p:nvSpPr>
            <p:spPr bwMode="auto">
              <a:xfrm>
                <a:off x="2880" y="1842"/>
                <a:ext cx="1089" cy="136"/>
              </a:xfrm>
              <a:prstGeom prst="rect">
                <a:avLst/>
              </a:prstGeom>
              <a:solidFill>
                <a:srgbClr val="00CCFF"/>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grpSp>
        <p:grpSp>
          <p:nvGrpSpPr>
            <p:cNvPr id="1182772" name="Group 52"/>
            <p:cNvGrpSpPr>
              <a:grpSpLocks/>
            </p:cNvGrpSpPr>
            <p:nvPr/>
          </p:nvGrpSpPr>
          <p:grpSpPr bwMode="auto">
            <a:xfrm>
              <a:off x="4195" y="2568"/>
              <a:ext cx="1089" cy="272"/>
              <a:chOff x="2880" y="1978"/>
              <a:chExt cx="1089" cy="272"/>
            </a:xfrm>
          </p:grpSpPr>
          <p:sp>
            <p:nvSpPr>
              <p:cNvPr id="1182773" name="Rectangle 53"/>
              <p:cNvSpPr>
                <a:spLocks noChangeArrowheads="1"/>
              </p:cNvSpPr>
              <p:nvPr/>
            </p:nvSpPr>
            <p:spPr bwMode="auto">
              <a:xfrm>
                <a:off x="2880" y="2114"/>
                <a:ext cx="1089" cy="136"/>
              </a:xfrm>
              <a:prstGeom prst="rect">
                <a:avLst/>
              </a:prstGeom>
              <a:solidFill>
                <a:srgbClr val="00CCFF"/>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74" name="Rectangle 54"/>
              <p:cNvSpPr>
                <a:spLocks noChangeArrowheads="1"/>
              </p:cNvSpPr>
              <p:nvPr/>
            </p:nvSpPr>
            <p:spPr bwMode="auto">
              <a:xfrm>
                <a:off x="2880" y="1978"/>
                <a:ext cx="1089" cy="136"/>
              </a:xfrm>
              <a:prstGeom prst="rect">
                <a:avLst/>
              </a:prstGeom>
              <a:solidFill>
                <a:srgbClr val="00CCFF"/>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grpSp>
      </p:grpSp>
      <p:sp>
        <p:nvSpPr>
          <p:cNvPr id="1182775" name="Rectangle 55"/>
          <p:cNvSpPr>
            <a:spLocks noChangeArrowheads="1"/>
          </p:cNvSpPr>
          <p:nvPr/>
        </p:nvSpPr>
        <p:spPr bwMode="auto">
          <a:xfrm>
            <a:off x="4572001" y="1268414"/>
            <a:ext cx="1728788" cy="865187"/>
          </a:xfrm>
          <a:prstGeom prst="rect">
            <a:avLst/>
          </a:prstGeom>
          <a:solidFill>
            <a:schemeClr val="hlink"/>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Process 1</a:t>
            </a:r>
          </a:p>
        </p:txBody>
      </p:sp>
      <p:sp>
        <p:nvSpPr>
          <p:cNvPr id="1182776" name="Rectangle 56"/>
          <p:cNvSpPr>
            <a:spLocks noChangeArrowheads="1"/>
          </p:cNvSpPr>
          <p:nvPr/>
        </p:nvSpPr>
        <p:spPr bwMode="auto">
          <a:xfrm>
            <a:off x="4572001" y="1268414"/>
            <a:ext cx="1728788" cy="1079500"/>
          </a:xfrm>
          <a:prstGeom prst="rect">
            <a:avLst/>
          </a:prstGeom>
          <a:solidFill>
            <a:schemeClr val="folHlink"/>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Process 2</a:t>
            </a:r>
          </a:p>
        </p:txBody>
      </p:sp>
      <p:sp>
        <p:nvSpPr>
          <p:cNvPr id="1182777" name="Rectangle 57"/>
          <p:cNvSpPr>
            <a:spLocks noChangeArrowheads="1"/>
          </p:cNvSpPr>
          <p:nvPr/>
        </p:nvSpPr>
        <p:spPr bwMode="auto">
          <a:xfrm>
            <a:off x="4572001" y="1268414"/>
            <a:ext cx="1728788" cy="865187"/>
          </a:xfrm>
          <a:prstGeom prst="rect">
            <a:avLst/>
          </a:prstGeom>
          <a:solidFill>
            <a:srgbClr val="00FF0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Process 3</a:t>
            </a:r>
          </a:p>
        </p:txBody>
      </p:sp>
      <p:sp>
        <p:nvSpPr>
          <p:cNvPr id="1182778" name="Rectangle 58"/>
          <p:cNvSpPr>
            <a:spLocks noChangeArrowheads="1"/>
          </p:cNvSpPr>
          <p:nvPr/>
        </p:nvSpPr>
        <p:spPr bwMode="auto">
          <a:xfrm>
            <a:off x="4572001" y="1268413"/>
            <a:ext cx="1728788" cy="647700"/>
          </a:xfrm>
          <a:prstGeom prst="rect">
            <a:avLst/>
          </a:prstGeom>
          <a:solidFill>
            <a:schemeClr val="accent2"/>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Process 4</a:t>
            </a:r>
          </a:p>
        </p:txBody>
      </p:sp>
      <p:sp>
        <p:nvSpPr>
          <p:cNvPr id="1182779" name="Rectangle 59"/>
          <p:cNvSpPr>
            <a:spLocks noChangeArrowheads="1"/>
          </p:cNvSpPr>
          <p:nvPr/>
        </p:nvSpPr>
        <p:spPr bwMode="auto">
          <a:xfrm>
            <a:off x="4572001" y="1268414"/>
            <a:ext cx="1728788" cy="865187"/>
          </a:xfrm>
          <a:prstGeom prst="rect">
            <a:avLst/>
          </a:prstGeom>
          <a:solidFill>
            <a:srgbClr val="00CCFF"/>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Process 5</a:t>
            </a:r>
          </a:p>
        </p:txBody>
      </p:sp>
      <p:sp>
        <p:nvSpPr>
          <p:cNvPr id="1182780" name="Rectangle 60"/>
          <p:cNvSpPr>
            <a:spLocks noChangeArrowheads="1"/>
          </p:cNvSpPr>
          <p:nvPr/>
        </p:nvSpPr>
        <p:spPr bwMode="auto">
          <a:xfrm>
            <a:off x="4572001" y="1268413"/>
            <a:ext cx="1728788" cy="792162"/>
          </a:xfrm>
          <a:prstGeom prst="rect">
            <a:avLst/>
          </a:prstGeom>
          <a:solidFill>
            <a:schemeClr val="hlink"/>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Process 1</a:t>
            </a:r>
          </a:p>
        </p:txBody>
      </p:sp>
      <p:sp>
        <p:nvSpPr>
          <p:cNvPr id="1182781" name="Rectangle 61"/>
          <p:cNvSpPr>
            <a:spLocks noChangeArrowheads="1"/>
          </p:cNvSpPr>
          <p:nvPr/>
        </p:nvSpPr>
        <p:spPr bwMode="auto">
          <a:xfrm>
            <a:off x="4572001" y="2060576"/>
            <a:ext cx="1728788" cy="73025"/>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grpSp>
        <p:nvGrpSpPr>
          <p:cNvPr id="1182782" name="Group 62"/>
          <p:cNvGrpSpPr>
            <a:grpSpLocks/>
          </p:cNvGrpSpPr>
          <p:nvPr/>
        </p:nvGrpSpPr>
        <p:grpSpPr bwMode="auto">
          <a:xfrm>
            <a:off x="5975349" y="1268414"/>
            <a:ext cx="1009651" cy="865187"/>
            <a:chOff x="3764" y="799"/>
            <a:chExt cx="636" cy="545"/>
          </a:xfrm>
        </p:grpSpPr>
        <p:sp>
          <p:nvSpPr>
            <p:cNvPr id="1182783" name="Line 63"/>
            <p:cNvSpPr>
              <a:spLocks noChangeShapeType="1"/>
            </p:cNvSpPr>
            <p:nvPr/>
          </p:nvSpPr>
          <p:spPr bwMode="auto">
            <a:xfrm>
              <a:off x="3765" y="799"/>
              <a:ext cx="635" cy="0"/>
            </a:xfrm>
            <a:prstGeom prst="line">
              <a:avLst/>
            </a:prstGeom>
            <a:noFill/>
            <a:ln w="28575">
              <a:solidFill>
                <a:schemeClr val="tx1"/>
              </a:solidFill>
              <a:prstDash val="sysDot"/>
              <a:round/>
              <a:headEnd/>
              <a:tailEnd type="none"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82784" name="Line 64"/>
            <p:cNvSpPr>
              <a:spLocks noChangeShapeType="1"/>
            </p:cNvSpPr>
            <p:nvPr/>
          </p:nvSpPr>
          <p:spPr bwMode="auto">
            <a:xfrm>
              <a:off x="3764" y="1344"/>
              <a:ext cx="635" cy="0"/>
            </a:xfrm>
            <a:prstGeom prst="line">
              <a:avLst/>
            </a:prstGeom>
            <a:noFill/>
            <a:ln w="28575">
              <a:solidFill>
                <a:schemeClr val="tx1"/>
              </a:solidFill>
              <a:prstDash val="sysDot"/>
              <a:round/>
              <a:headEnd/>
              <a:tailEnd type="none"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sp>
        <p:nvSpPr>
          <p:cNvPr id="1182785" name="Line 65"/>
          <p:cNvSpPr>
            <a:spLocks noChangeShapeType="1"/>
          </p:cNvSpPr>
          <p:nvPr/>
        </p:nvSpPr>
        <p:spPr bwMode="auto">
          <a:xfrm>
            <a:off x="5435600" y="981075"/>
            <a:ext cx="0" cy="287338"/>
          </a:xfrm>
          <a:prstGeom prst="line">
            <a:avLst/>
          </a:prstGeom>
          <a:noFill/>
          <a:ln w="12700">
            <a:solidFill>
              <a:schemeClr val="tx1"/>
            </a:solidFill>
            <a:round/>
            <a:headEnd/>
            <a:tailEnd type="stealth" w="lg" len="lg"/>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69" name="Rectangle 56"/>
          <p:cNvSpPr>
            <a:spLocks noChangeArrowheads="1"/>
          </p:cNvSpPr>
          <p:nvPr/>
        </p:nvSpPr>
        <p:spPr bwMode="auto">
          <a:xfrm>
            <a:off x="6659417" y="5800437"/>
            <a:ext cx="1728788" cy="1079500"/>
          </a:xfrm>
          <a:prstGeom prst="rect">
            <a:avLst/>
          </a:prstGeom>
          <a:solidFill>
            <a:srgbClr val="CCFFCC"/>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en-US" sz="1800" b="0" dirty="0">
              <a:latin typeface="Helvetica" pitchFamily="34" charset="0"/>
            </a:endParaRPr>
          </a:p>
        </p:txBody>
      </p:sp>
      <p:sp>
        <p:nvSpPr>
          <p:cNvPr id="1182737" name="Rectangle 17"/>
          <p:cNvSpPr>
            <a:spLocks noChangeArrowheads="1"/>
          </p:cNvSpPr>
          <p:nvPr/>
        </p:nvSpPr>
        <p:spPr bwMode="auto">
          <a:xfrm>
            <a:off x="6659564" y="4724401"/>
            <a:ext cx="1728787" cy="215900"/>
          </a:xfrm>
          <a:prstGeom prst="rect">
            <a:avLst/>
          </a:prstGeom>
          <a:no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38" name="Rectangle 18"/>
          <p:cNvSpPr>
            <a:spLocks noChangeArrowheads="1"/>
          </p:cNvSpPr>
          <p:nvPr/>
        </p:nvSpPr>
        <p:spPr bwMode="auto">
          <a:xfrm>
            <a:off x="6659564" y="4940301"/>
            <a:ext cx="1728787" cy="215900"/>
          </a:xfrm>
          <a:prstGeom prst="rect">
            <a:avLst/>
          </a:prstGeom>
          <a:no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39" name="Rectangle 19"/>
          <p:cNvSpPr>
            <a:spLocks noChangeArrowheads="1"/>
          </p:cNvSpPr>
          <p:nvPr/>
        </p:nvSpPr>
        <p:spPr bwMode="auto">
          <a:xfrm>
            <a:off x="6659564" y="5156200"/>
            <a:ext cx="1728787" cy="215900"/>
          </a:xfrm>
          <a:prstGeom prst="rect">
            <a:avLst/>
          </a:prstGeom>
          <a:no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40" name="Rectangle 20"/>
          <p:cNvSpPr>
            <a:spLocks noChangeArrowheads="1"/>
          </p:cNvSpPr>
          <p:nvPr/>
        </p:nvSpPr>
        <p:spPr bwMode="auto">
          <a:xfrm>
            <a:off x="6659564" y="5372101"/>
            <a:ext cx="1728787" cy="215900"/>
          </a:xfrm>
          <a:prstGeom prst="rect">
            <a:avLst/>
          </a:prstGeom>
          <a:no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41" name="Rectangle 21"/>
          <p:cNvSpPr>
            <a:spLocks noChangeArrowheads="1"/>
          </p:cNvSpPr>
          <p:nvPr/>
        </p:nvSpPr>
        <p:spPr bwMode="auto">
          <a:xfrm>
            <a:off x="6659564" y="5588001"/>
            <a:ext cx="1728787" cy="215900"/>
          </a:xfrm>
          <a:prstGeom prst="rect">
            <a:avLst/>
          </a:prstGeom>
          <a:no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42" name="Rectangle 22"/>
          <p:cNvSpPr>
            <a:spLocks noChangeArrowheads="1"/>
          </p:cNvSpPr>
          <p:nvPr/>
        </p:nvSpPr>
        <p:spPr bwMode="auto">
          <a:xfrm>
            <a:off x="6659564" y="5803900"/>
            <a:ext cx="1728787" cy="215900"/>
          </a:xfrm>
          <a:prstGeom prst="rect">
            <a:avLst/>
          </a:prstGeom>
          <a:no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43" name="Rectangle 23"/>
          <p:cNvSpPr>
            <a:spLocks noChangeArrowheads="1"/>
          </p:cNvSpPr>
          <p:nvPr/>
        </p:nvSpPr>
        <p:spPr bwMode="auto">
          <a:xfrm>
            <a:off x="6659564" y="6019801"/>
            <a:ext cx="1728787" cy="215900"/>
          </a:xfrm>
          <a:prstGeom prst="rect">
            <a:avLst/>
          </a:prstGeom>
          <a:no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44" name="Rectangle 24"/>
          <p:cNvSpPr>
            <a:spLocks noChangeArrowheads="1"/>
          </p:cNvSpPr>
          <p:nvPr/>
        </p:nvSpPr>
        <p:spPr bwMode="auto">
          <a:xfrm>
            <a:off x="6659564" y="6235701"/>
            <a:ext cx="1728787" cy="215900"/>
          </a:xfrm>
          <a:prstGeom prst="rect">
            <a:avLst/>
          </a:prstGeom>
          <a:no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1182763" name="Rectangle 43"/>
          <p:cNvSpPr>
            <a:spLocks noChangeArrowheads="1"/>
          </p:cNvSpPr>
          <p:nvPr/>
        </p:nvSpPr>
        <p:spPr bwMode="auto">
          <a:xfrm>
            <a:off x="6659564" y="4508500"/>
            <a:ext cx="1728787" cy="215900"/>
          </a:xfrm>
          <a:prstGeom prst="rect">
            <a:avLst/>
          </a:prstGeom>
          <a:no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800" b="0">
              <a:latin typeface="Helvetica" pitchFamily="34" charset="0"/>
            </a:endParaRPr>
          </a:p>
        </p:txBody>
      </p:sp>
      <p:sp>
        <p:nvSpPr>
          <p:cNvPr id="70" name="TextBox 69"/>
          <p:cNvSpPr txBox="1"/>
          <p:nvPr/>
        </p:nvSpPr>
        <p:spPr>
          <a:xfrm>
            <a:off x="7289801" y="6362124"/>
            <a:ext cx="417101" cy="584776"/>
          </a:xfrm>
          <a:prstGeom prst="rect">
            <a:avLst/>
          </a:prstGeom>
          <a:noFill/>
        </p:spPr>
        <p:txBody>
          <a:bodyPr wrap="none" rtlCol="0">
            <a:spAutoFit/>
          </a:bodyPr>
          <a:lstStyle/>
          <a:p>
            <a:r>
              <a:rPr lang="en-US" dirty="0"/>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8278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8278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18278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82782"/>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182781"/>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1182782"/>
                                        </p:tgtEl>
                                        <p:attrNameLst>
                                          <p:attrName>style.visibility</p:attrName>
                                        </p:attrNameLst>
                                      </p:cBhvr>
                                      <p:to>
                                        <p:strVal val="hidden"/>
                                      </p:to>
                                    </p:set>
                                  </p:childTnLst>
                                </p:cTn>
                              </p:par>
                              <p:par>
                                <p:cTn id="21" presetID="1" presetClass="exit" presetSubtype="0" fill="hold" grpId="1" nodeType="withEffect">
                                  <p:stCondLst>
                                    <p:cond delay="0"/>
                                  </p:stCondLst>
                                  <p:childTnLst>
                                    <p:set>
                                      <p:cBhvr>
                                        <p:cTn id="22" dur="1" fill="hold">
                                          <p:stCondLst>
                                            <p:cond delay="0"/>
                                          </p:stCondLst>
                                        </p:cTn>
                                        <p:tgtEl>
                                          <p:spTgt spid="1182780"/>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1182775"/>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0"/>
                                  </p:stCondLst>
                                  <p:childTnLst>
                                    <p:set>
                                      <p:cBhvr>
                                        <p:cTn id="28" dur="1" fill="hold">
                                          <p:stCondLst>
                                            <p:cond delay="0"/>
                                          </p:stCondLst>
                                        </p:cTn>
                                        <p:tgtEl>
                                          <p:spTgt spid="1182745"/>
                                        </p:tgtEl>
                                        <p:attrNameLst>
                                          <p:attrName>style.visibility</p:attrName>
                                        </p:attrNameLst>
                                      </p:cBhvr>
                                      <p:to>
                                        <p:strVal val="visible"/>
                                      </p:to>
                                    </p:set>
                                  </p:childTnLst>
                                </p:cTn>
                              </p:par>
                              <p:par>
                                <p:cTn id="29" presetID="1" presetClass="exit" presetSubtype="0" fill="hold" grpId="1" nodeType="withEffect">
                                  <p:stCondLst>
                                    <p:cond delay="0"/>
                                  </p:stCondLst>
                                  <p:childTnLst>
                                    <p:set>
                                      <p:cBhvr>
                                        <p:cTn id="30" dur="1" fill="hold">
                                          <p:stCondLst>
                                            <p:cond delay="0"/>
                                          </p:stCondLst>
                                        </p:cTn>
                                        <p:tgtEl>
                                          <p:spTgt spid="1182785"/>
                                        </p:tgtEl>
                                        <p:attrNameLst>
                                          <p:attrName>style.visibility</p:attrName>
                                        </p:attrNameLst>
                                      </p:cBhvr>
                                      <p:to>
                                        <p:strVal val="hidden"/>
                                      </p:to>
                                    </p:set>
                                  </p:childTnLst>
                                </p:cTn>
                              </p:par>
                              <p:par>
                                <p:cTn id="31" presetID="1" presetClass="exit" presetSubtype="0" fill="hold" grpId="1" nodeType="withEffect">
                                  <p:stCondLst>
                                    <p:cond delay="0"/>
                                  </p:stCondLst>
                                  <p:childTnLst>
                                    <p:set>
                                      <p:cBhvr>
                                        <p:cTn id="32" dur="1" fill="hold">
                                          <p:stCondLst>
                                            <p:cond delay="0"/>
                                          </p:stCondLst>
                                        </p:cTn>
                                        <p:tgtEl>
                                          <p:spTgt spid="1182775"/>
                                        </p:tgtEl>
                                        <p:attrNameLst>
                                          <p:attrName>style.visibility</p:attrName>
                                        </p:attrNameLst>
                                      </p:cBhvr>
                                      <p:to>
                                        <p:strVal val="hidden"/>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1182776"/>
                                        </p:tgtEl>
                                        <p:attrNameLst>
                                          <p:attrName>style.visibility</p:attrName>
                                        </p:attrNameLst>
                                      </p:cBhvr>
                                      <p:to>
                                        <p:strVal val="visible"/>
                                      </p:to>
                                    </p:set>
                                  </p:childTnLst>
                                </p:cTn>
                              </p:par>
                              <p:par>
                                <p:cTn id="37" presetID="1" presetClass="entr" presetSubtype="0" fill="hold" grpId="2" nodeType="withEffect">
                                  <p:stCondLst>
                                    <p:cond delay="0"/>
                                  </p:stCondLst>
                                  <p:childTnLst>
                                    <p:set>
                                      <p:cBhvr>
                                        <p:cTn id="38" dur="1" fill="hold">
                                          <p:stCondLst>
                                            <p:cond delay="0"/>
                                          </p:stCondLst>
                                        </p:cTn>
                                        <p:tgtEl>
                                          <p:spTgt spid="1182785"/>
                                        </p:tgtEl>
                                        <p:attrNameLst>
                                          <p:attrName>style.visibility</p:attrName>
                                        </p:attrNameLst>
                                      </p:cBhvr>
                                      <p:to>
                                        <p:strVal val="visible"/>
                                      </p:to>
                                    </p:set>
                                  </p:child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0"/>
                                          </p:stCondLst>
                                        </p:cTn>
                                        <p:tgtEl>
                                          <p:spTgt spid="1182750"/>
                                        </p:tgtEl>
                                        <p:attrNameLst>
                                          <p:attrName>style.visibility</p:attrName>
                                        </p:attrNameLst>
                                      </p:cBhvr>
                                      <p:to>
                                        <p:strVal val="visible"/>
                                      </p:to>
                                    </p:set>
                                  </p:childTnLst>
                                </p:cTn>
                              </p:par>
                              <p:par>
                                <p:cTn id="43" presetID="1" presetClass="exit" presetSubtype="0" fill="hold" grpId="1" nodeType="withEffect">
                                  <p:stCondLst>
                                    <p:cond delay="0"/>
                                  </p:stCondLst>
                                  <p:childTnLst>
                                    <p:set>
                                      <p:cBhvr>
                                        <p:cTn id="44" dur="1" fill="hold">
                                          <p:stCondLst>
                                            <p:cond delay="0"/>
                                          </p:stCondLst>
                                        </p:cTn>
                                        <p:tgtEl>
                                          <p:spTgt spid="1182776"/>
                                        </p:tgtEl>
                                        <p:attrNameLst>
                                          <p:attrName>style.visibility</p:attrName>
                                        </p:attrNameLst>
                                      </p:cBhvr>
                                      <p:to>
                                        <p:strVal val="hidden"/>
                                      </p:to>
                                    </p:set>
                                  </p:childTnLst>
                                </p:cTn>
                              </p:par>
                              <p:par>
                                <p:cTn id="45" presetID="1" presetClass="exit" presetSubtype="0" fill="hold" grpId="3" nodeType="withEffect">
                                  <p:stCondLst>
                                    <p:cond delay="0"/>
                                  </p:stCondLst>
                                  <p:childTnLst>
                                    <p:set>
                                      <p:cBhvr>
                                        <p:cTn id="46" dur="1" fill="hold">
                                          <p:stCondLst>
                                            <p:cond delay="0"/>
                                          </p:stCondLst>
                                        </p:cTn>
                                        <p:tgtEl>
                                          <p:spTgt spid="1182785"/>
                                        </p:tgtEl>
                                        <p:attrNameLst>
                                          <p:attrName>style.visibility</p:attrName>
                                        </p:attrNameLst>
                                      </p:cBhvr>
                                      <p:to>
                                        <p:strVal val="hidden"/>
                                      </p:to>
                                    </p:set>
                                  </p:childTnLst>
                                </p:cTn>
                              </p:par>
                            </p:childTnLst>
                          </p:cTn>
                        </p:par>
                      </p:childTnLst>
                    </p:cTn>
                  </p:par>
                  <p:par>
                    <p:cTn id="47" fill="hold" nodeType="clickPar">
                      <p:stCondLst>
                        <p:cond delay="indefinite"/>
                      </p:stCondLst>
                      <p:childTnLst>
                        <p:par>
                          <p:cTn id="48" fill="hold" nodeType="withGroup">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182777"/>
                                        </p:tgtEl>
                                        <p:attrNameLst>
                                          <p:attrName>style.visibility</p:attrName>
                                        </p:attrNameLst>
                                      </p:cBhvr>
                                      <p:to>
                                        <p:strVal val="visible"/>
                                      </p:to>
                                    </p:set>
                                  </p:childTnLst>
                                </p:cTn>
                              </p:par>
                              <p:par>
                                <p:cTn id="51" presetID="1" presetClass="entr" presetSubtype="0" fill="hold" grpId="4" nodeType="withEffect">
                                  <p:stCondLst>
                                    <p:cond delay="0"/>
                                  </p:stCondLst>
                                  <p:childTnLst>
                                    <p:set>
                                      <p:cBhvr>
                                        <p:cTn id="52" dur="1" fill="hold">
                                          <p:stCondLst>
                                            <p:cond delay="0"/>
                                          </p:stCondLst>
                                        </p:cTn>
                                        <p:tgtEl>
                                          <p:spTgt spid="1182785"/>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1" presetClass="entr" presetSubtype="0" fill="hold" nodeType="clickEffect">
                                  <p:stCondLst>
                                    <p:cond delay="0"/>
                                  </p:stCondLst>
                                  <p:childTnLst>
                                    <p:set>
                                      <p:cBhvr>
                                        <p:cTn id="56" dur="1" fill="hold">
                                          <p:stCondLst>
                                            <p:cond delay="0"/>
                                          </p:stCondLst>
                                        </p:cTn>
                                        <p:tgtEl>
                                          <p:spTgt spid="1182756"/>
                                        </p:tgtEl>
                                        <p:attrNameLst>
                                          <p:attrName>style.visibility</p:attrName>
                                        </p:attrNameLst>
                                      </p:cBhvr>
                                      <p:to>
                                        <p:strVal val="visible"/>
                                      </p:to>
                                    </p:set>
                                  </p:childTnLst>
                                </p:cTn>
                              </p:par>
                              <p:par>
                                <p:cTn id="57" presetID="1" presetClass="exit" presetSubtype="0" fill="hold" grpId="1" nodeType="withEffect">
                                  <p:stCondLst>
                                    <p:cond delay="0"/>
                                  </p:stCondLst>
                                  <p:childTnLst>
                                    <p:set>
                                      <p:cBhvr>
                                        <p:cTn id="58" dur="1" fill="hold">
                                          <p:stCondLst>
                                            <p:cond delay="0"/>
                                          </p:stCondLst>
                                        </p:cTn>
                                        <p:tgtEl>
                                          <p:spTgt spid="1182777"/>
                                        </p:tgtEl>
                                        <p:attrNameLst>
                                          <p:attrName>style.visibility</p:attrName>
                                        </p:attrNameLst>
                                      </p:cBhvr>
                                      <p:to>
                                        <p:strVal val="hidden"/>
                                      </p:to>
                                    </p:set>
                                  </p:childTnLst>
                                </p:cTn>
                              </p:par>
                              <p:par>
                                <p:cTn id="59" presetID="1" presetClass="exit" presetSubtype="0" fill="hold" grpId="5" nodeType="withEffect">
                                  <p:stCondLst>
                                    <p:cond delay="0"/>
                                  </p:stCondLst>
                                  <p:childTnLst>
                                    <p:set>
                                      <p:cBhvr>
                                        <p:cTn id="60" dur="1" fill="hold">
                                          <p:stCondLst>
                                            <p:cond delay="0"/>
                                          </p:stCondLst>
                                        </p:cTn>
                                        <p:tgtEl>
                                          <p:spTgt spid="1182785"/>
                                        </p:tgtEl>
                                        <p:attrNameLst>
                                          <p:attrName>style.visibility</p:attrName>
                                        </p:attrNameLst>
                                      </p:cBhvr>
                                      <p:to>
                                        <p:strVal val="hidden"/>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1" presetClass="exit" presetSubtype="0" fill="hold" nodeType="clickEffect">
                                  <p:stCondLst>
                                    <p:cond delay="0"/>
                                  </p:stCondLst>
                                  <p:childTnLst>
                                    <p:set>
                                      <p:cBhvr>
                                        <p:cTn id="64" dur="1" fill="hold">
                                          <p:stCondLst>
                                            <p:cond delay="0"/>
                                          </p:stCondLst>
                                        </p:cTn>
                                        <p:tgtEl>
                                          <p:spTgt spid="1182750"/>
                                        </p:tgtEl>
                                        <p:attrNameLst>
                                          <p:attrName>style.visibility</p:attrName>
                                        </p:attrNameLst>
                                      </p:cBhvr>
                                      <p:to>
                                        <p:strVal val="hidden"/>
                                      </p:to>
                                    </p:set>
                                  </p:childTnLst>
                                </p:cTn>
                              </p:par>
                            </p:childTnLst>
                          </p:cTn>
                        </p:par>
                      </p:childTnLst>
                    </p:cTn>
                  </p:par>
                  <p:par>
                    <p:cTn id="65" fill="hold" nodeType="clickPar">
                      <p:stCondLst>
                        <p:cond delay="indefinite"/>
                      </p:stCondLst>
                      <p:childTnLst>
                        <p:par>
                          <p:cTn id="66" fill="hold" nodeType="withGroup">
                            <p:stCondLst>
                              <p:cond delay="0"/>
                            </p:stCondLst>
                            <p:childTnLst>
                              <p:par>
                                <p:cTn id="67" presetID="1" presetClass="entr" presetSubtype="0" fill="hold" grpId="0" nodeType="clickEffect">
                                  <p:stCondLst>
                                    <p:cond delay="0"/>
                                  </p:stCondLst>
                                  <p:childTnLst>
                                    <p:set>
                                      <p:cBhvr>
                                        <p:cTn id="68" dur="1" fill="hold">
                                          <p:stCondLst>
                                            <p:cond delay="0"/>
                                          </p:stCondLst>
                                        </p:cTn>
                                        <p:tgtEl>
                                          <p:spTgt spid="1182778"/>
                                        </p:tgtEl>
                                        <p:attrNameLst>
                                          <p:attrName>style.visibility</p:attrName>
                                        </p:attrNameLst>
                                      </p:cBhvr>
                                      <p:to>
                                        <p:strVal val="visible"/>
                                      </p:to>
                                    </p:set>
                                  </p:childTnLst>
                                </p:cTn>
                              </p:par>
                              <p:par>
                                <p:cTn id="69" presetID="1" presetClass="entr" presetSubtype="0" fill="hold" grpId="6" nodeType="withEffect">
                                  <p:stCondLst>
                                    <p:cond delay="0"/>
                                  </p:stCondLst>
                                  <p:childTnLst>
                                    <p:set>
                                      <p:cBhvr>
                                        <p:cTn id="70" dur="1" fill="hold">
                                          <p:stCondLst>
                                            <p:cond delay="0"/>
                                          </p:stCondLst>
                                        </p:cTn>
                                        <p:tgtEl>
                                          <p:spTgt spid="1182785"/>
                                        </p:tgtEl>
                                        <p:attrNameLst>
                                          <p:attrName>style.visibility</p:attrName>
                                        </p:attrNameLst>
                                      </p:cBhvr>
                                      <p:to>
                                        <p:strVal val="visible"/>
                                      </p:to>
                                    </p:set>
                                  </p:childTnLst>
                                </p:cTn>
                              </p:par>
                            </p:childTnLst>
                          </p:cTn>
                        </p:par>
                      </p:childTnLst>
                    </p:cTn>
                  </p:par>
                  <p:par>
                    <p:cTn id="71" fill="hold" nodeType="clickPar">
                      <p:stCondLst>
                        <p:cond delay="indefinite"/>
                      </p:stCondLst>
                      <p:childTnLst>
                        <p:par>
                          <p:cTn id="72" fill="hold" nodeType="withGroup">
                            <p:stCondLst>
                              <p:cond delay="0"/>
                            </p:stCondLst>
                            <p:childTnLst>
                              <p:par>
                                <p:cTn id="73" presetID="1" presetClass="entr" presetSubtype="0" fill="hold" nodeType="clickEffect">
                                  <p:stCondLst>
                                    <p:cond delay="0"/>
                                  </p:stCondLst>
                                  <p:childTnLst>
                                    <p:set>
                                      <p:cBhvr>
                                        <p:cTn id="74" dur="1" fill="hold">
                                          <p:stCondLst>
                                            <p:cond delay="0"/>
                                          </p:stCondLst>
                                        </p:cTn>
                                        <p:tgtEl>
                                          <p:spTgt spid="1182764"/>
                                        </p:tgtEl>
                                        <p:attrNameLst>
                                          <p:attrName>style.visibility</p:attrName>
                                        </p:attrNameLst>
                                      </p:cBhvr>
                                      <p:to>
                                        <p:strVal val="visible"/>
                                      </p:to>
                                    </p:set>
                                  </p:childTnLst>
                                </p:cTn>
                              </p:par>
                              <p:par>
                                <p:cTn id="75" presetID="1" presetClass="exit" presetSubtype="0" fill="hold" grpId="1" nodeType="withEffect">
                                  <p:stCondLst>
                                    <p:cond delay="0"/>
                                  </p:stCondLst>
                                  <p:childTnLst>
                                    <p:set>
                                      <p:cBhvr>
                                        <p:cTn id="76" dur="1" fill="hold">
                                          <p:stCondLst>
                                            <p:cond delay="0"/>
                                          </p:stCondLst>
                                        </p:cTn>
                                        <p:tgtEl>
                                          <p:spTgt spid="1182778"/>
                                        </p:tgtEl>
                                        <p:attrNameLst>
                                          <p:attrName>style.visibility</p:attrName>
                                        </p:attrNameLst>
                                      </p:cBhvr>
                                      <p:to>
                                        <p:strVal val="hidden"/>
                                      </p:to>
                                    </p:set>
                                  </p:childTnLst>
                                </p:cTn>
                              </p:par>
                              <p:par>
                                <p:cTn id="77" presetID="1" presetClass="exit" presetSubtype="0" fill="hold" grpId="7" nodeType="withEffect">
                                  <p:stCondLst>
                                    <p:cond delay="0"/>
                                  </p:stCondLst>
                                  <p:childTnLst>
                                    <p:set>
                                      <p:cBhvr>
                                        <p:cTn id="78" dur="1" fill="hold">
                                          <p:stCondLst>
                                            <p:cond delay="0"/>
                                          </p:stCondLst>
                                        </p:cTn>
                                        <p:tgtEl>
                                          <p:spTgt spid="1182785"/>
                                        </p:tgtEl>
                                        <p:attrNameLst>
                                          <p:attrName>style.visibility</p:attrName>
                                        </p:attrNameLst>
                                      </p:cBhvr>
                                      <p:to>
                                        <p:strVal val="hidden"/>
                                      </p:to>
                                    </p:set>
                                  </p:childTnLst>
                                </p:cTn>
                              </p:par>
                            </p:childTnLst>
                          </p:cTn>
                        </p:par>
                      </p:childTnLst>
                    </p:cTn>
                  </p:par>
                  <p:par>
                    <p:cTn id="79" fill="hold" nodeType="clickPar">
                      <p:stCondLst>
                        <p:cond delay="indefinite"/>
                      </p:stCondLst>
                      <p:childTnLst>
                        <p:par>
                          <p:cTn id="80" fill="hold" nodeType="withGroup">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1182779"/>
                                        </p:tgtEl>
                                        <p:attrNameLst>
                                          <p:attrName>style.visibility</p:attrName>
                                        </p:attrNameLst>
                                      </p:cBhvr>
                                      <p:to>
                                        <p:strVal val="visible"/>
                                      </p:to>
                                    </p:set>
                                  </p:childTnLst>
                                </p:cTn>
                              </p:par>
                              <p:par>
                                <p:cTn id="83" presetID="1" presetClass="entr" presetSubtype="0" fill="hold" grpId="8" nodeType="withEffect">
                                  <p:stCondLst>
                                    <p:cond delay="0"/>
                                  </p:stCondLst>
                                  <p:childTnLst>
                                    <p:set>
                                      <p:cBhvr>
                                        <p:cTn id="84" dur="1" fill="hold">
                                          <p:stCondLst>
                                            <p:cond delay="0"/>
                                          </p:stCondLst>
                                        </p:cTn>
                                        <p:tgtEl>
                                          <p:spTgt spid="1182785"/>
                                        </p:tgtEl>
                                        <p:attrNameLst>
                                          <p:attrName>style.visibility</p:attrName>
                                        </p:attrNameLst>
                                      </p:cBhvr>
                                      <p:to>
                                        <p:strVal val="visible"/>
                                      </p:to>
                                    </p:set>
                                  </p:childTnLst>
                                </p:cTn>
                              </p:par>
                            </p:childTnLst>
                          </p:cTn>
                        </p:par>
                      </p:childTnLst>
                    </p:cTn>
                  </p:par>
                  <p:par>
                    <p:cTn id="85" fill="hold" nodeType="clickPar">
                      <p:stCondLst>
                        <p:cond delay="indefinite"/>
                      </p:stCondLst>
                      <p:childTnLst>
                        <p:par>
                          <p:cTn id="86" fill="hold" nodeType="withGroup">
                            <p:stCondLst>
                              <p:cond delay="0"/>
                            </p:stCondLst>
                            <p:childTnLst>
                              <p:par>
                                <p:cTn id="87" presetID="1" presetClass="entr" presetSubtype="0" fill="hold" nodeType="clickEffect">
                                  <p:stCondLst>
                                    <p:cond delay="0"/>
                                  </p:stCondLst>
                                  <p:childTnLst>
                                    <p:set>
                                      <p:cBhvr>
                                        <p:cTn id="88" dur="1" fill="hold">
                                          <p:stCondLst>
                                            <p:cond delay="0"/>
                                          </p:stCondLst>
                                        </p:cTn>
                                        <p:tgtEl>
                                          <p:spTgt spid="1182768"/>
                                        </p:tgtEl>
                                        <p:attrNameLst>
                                          <p:attrName>style.visibility</p:attrName>
                                        </p:attrNameLst>
                                      </p:cBhvr>
                                      <p:to>
                                        <p:strVal val="visible"/>
                                      </p:to>
                                    </p:set>
                                  </p:childTnLst>
                                </p:cTn>
                              </p:par>
                              <p:par>
                                <p:cTn id="89" presetID="1" presetClass="exit" presetSubtype="0" fill="hold" grpId="1" nodeType="withEffect">
                                  <p:stCondLst>
                                    <p:cond delay="0"/>
                                  </p:stCondLst>
                                  <p:childTnLst>
                                    <p:set>
                                      <p:cBhvr>
                                        <p:cTn id="90" dur="1" fill="hold">
                                          <p:stCondLst>
                                            <p:cond delay="0"/>
                                          </p:stCondLst>
                                        </p:cTn>
                                        <p:tgtEl>
                                          <p:spTgt spid="1182779"/>
                                        </p:tgtEl>
                                        <p:attrNameLst>
                                          <p:attrName>style.visibility</p:attrName>
                                        </p:attrNameLst>
                                      </p:cBhvr>
                                      <p:to>
                                        <p:strVal val="hidden"/>
                                      </p:to>
                                    </p:set>
                                  </p:childTnLst>
                                </p:cTn>
                              </p:par>
                              <p:par>
                                <p:cTn id="91" presetID="1" presetClass="exit" presetSubtype="0" fill="hold" grpId="9" nodeType="withEffect">
                                  <p:stCondLst>
                                    <p:cond delay="0"/>
                                  </p:stCondLst>
                                  <p:childTnLst>
                                    <p:set>
                                      <p:cBhvr>
                                        <p:cTn id="92" dur="1" fill="hold">
                                          <p:stCondLst>
                                            <p:cond delay="0"/>
                                          </p:stCondLst>
                                        </p:cTn>
                                        <p:tgtEl>
                                          <p:spTgt spid="1182785"/>
                                        </p:tgtEl>
                                        <p:attrNameLst>
                                          <p:attrName>style.visibility</p:attrName>
                                        </p:attrNameLst>
                                      </p:cBhvr>
                                      <p:to>
                                        <p:strVal val="hidden"/>
                                      </p:to>
                                    </p:set>
                                  </p:childTnLst>
                                </p:cTn>
                              </p:par>
                            </p:childTnLst>
                          </p:cTn>
                        </p:par>
                      </p:childTnLst>
                    </p:cTn>
                  </p:par>
                  <p:par>
                    <p:cTn id="93" fill="hold" nodeType="clickPar">
                      <p:stCondLst>
                        <p:cond delay="indefinite"/>
                      </p:stCondLst>
                      <p:childTnLst>
                        <p:par>
                          <p:cTn id="94" fill="hold" nodeType="withGroup">
                            <p:stCondLst>
                              <p:cond delay="0"/>
                            </p:stCondLst>
                            <p:childTnLst>
                              <p:par>
                                <p:cTn id="95" presetID="1" presetClass="entr" presetSubtype="0" fill="hold" nodeType="clickEffect">
                                  <p:stCondLst>
                                    <p:cond delay="0"/>
                                  </p:stCondLst>
                                  <p:childTnLst>
                                    <p:set>
                                      <p:cBhvr>
                                        <p:cTn id="96" dur="1" fill="hold">
                                          <p:stCondLst>
                                            <p:cond delay="0"/>
                                          </p:stCondLst>
                                        </p:cTn>
                                        <p:tgtEl>
                                          <p:spTgt spid="1182723">
                                            <p:txEl>
                                              <p:pRg st="4" end="4"/>
                                            </p:txEl>
                                          </p:spTgt>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1182723">
                                            <p:txEl>
                                              <p:pRg st="5" end="5"/>
                                            </p:txEl>
                                          </p:spTgt>
                                        </p:tgtEl>
                                        <p:attrNameLst>
                                          <p:attrName>style.visibility</p:attrName>
                                        </p:attrNameLst>
                                      </p:cBhvr>
                                      <p:to>
                                        <p:strVal val="visible"/>
                                      </p:to>
                                    </p:set>
                                  </p:childTnLst>
                                </p:cTn>
                              </p:par>
                              <p:par>
                                <p:cTn id="99" presetID="1" presetClass="entr" presetSubtype="0" fill="hold" nodeType="withEffect">
                                  <p:stCondLst>
                                    <p:cond delay="0"/>
                                  </p:stCondLst>
                                  <p:childTnLst>
                                    <p:set>
                                      <p:cBhvr>
                                        <p:cTn id="100" dur="1" fill="hold">
                                          <p:stCondLst>
                                            <p:cond delay="0"/>
                                          </p:stCondLst>
                                        </p:cTn>
                                        <p:tgtEl>
                                          <p:spTgt spid="1182723">
                                            <p:txEl>
                                              <p:pRg st="6" end="6"/>
                                            </p:txEl>
                                          </p:spTgt>
                                        </p:tgtEl>
                                        <p:attrNameLst>
                                          <p:attrName>style.visibility</p:attrName>
                                        </p:attrNameLst>
                                      </p:cBhvr>
                                      <p:to>
                                        <p:strVal val="visible"/>
                                      </p:to>
                                    </p:set>
                                  </p:childTnLst>
                                </p:cTn>
                              </p:par>
                              <p:par>
                                <p:cTn id="101" presetID="1" presetClass="entr" presetSubtype="0" fill="hold" nodeType="withEffect">
                                  <p:stCondLst>
                                    <p:cond delay="0"/>
                                  </p:stCondLst>
                                  <p:childTnLst>
                                    <p:set>
                                      <p:cBhvr>
                                        <p:cTn id="102" dur="1" fill="hold">
                                          <p:stCondLst>
                                            <p:cond delay="0"/>
                                          </p:stCondLst>
                                        </p:cTn>
                                        <p:tgtEl>
                                          <p:spTgt spid="1182723">
                                            <p:txEl>
                                              <p:pRg st="7" end="7"/>
                                            </p:txEl>
                                          </p:spTgt>
                                        </p:tgtEl>
                                        <p:attrNameLst>
                                          <p:attrName>style.visibility</p:attrName>
                                        </p:attrNameLst>
                                      </p:cBhvr>
                                      <p:to>
                                        <p:strVal val="visible"/>
                                      </p:to>
                                    </p:set>
                                  </p:childTnLst>
                                </p:cTn>
                              </p:par>
                              <p:par>
                                <p:cTn id="103" presetID="1" presetClass="entr" presetSubtype="0" fill="hold" nodeType="withEffect">
                                  <p:stCondLst>
                                    <p:cond delay="0"/>
                                  </p:stCondLst>
                                  <p:childTnLst>
                                    <p:set>
                                      <p:cBhvr>
                                        <p:cTn id="104" dur="1" fill="hold">
                                          <p:stCondLst>
                                            <p:cond delay="0"/>
                                          </p:stCondLst>
                                        </p:cTn>
                                        <p:tgtEl>
                                          <p:spTgt spid="1182723">
                                            <p:txEl>
                                              <p:pRg st="8" end="8"/>
                                            </p:txEl>
                                          </p:spTgt>
                                        </p:tgtEl>
                                        <p:attrNameLst>
                                          <p:attrName>style.visibility</p:attrName>
                                        </p:attrNameLst>
                                      </p:cBhvr>
                                      <p:to>
                                        <p:strVal val="visible"/>
                                      </p:to>
                                    </p:set>
                                  </p:childTnLst>
                                </p:cTn>
                              </p:par>
                            </p:childTnLst>
                          </p:cTn>
                        </p:par>
                      </p:childTnLst>
                    </p:cTn>
                  </p:par>
                  <p:par>
                    <p:cTn id="105" fill="hold">
                      <p:stCondLst>
                        <p:cond delay="indefinite"/>
                      </p:stCondLst>
                      <p:childTnLst>
                        <p:par>
                          <p:cTn id="106" fill="hold">
                            <p:stCondLst>
                              <p:cond delay="0"/>
                            </p:stCondLst>
                            <p:childTnLst>
                              <p:par>
                                <p:cTn id="107" presetID="1" presetClass="entr" presetSubtype="0" fill="hold" grpId="0" nodeType="clickEffect">
                                  <p:stCondLst>
                                    <p:cond delay="0"/>
                                  </p:stCondLst>
                                  <p:childTnLst>
                                    <p:set>
                                      <p:cBhvr>
                                        <p:cTn id="108" dur="1" fill="hold">
                                          <p:stCondLst>
                                            <p:cond delay="0"/>
                                          </p:stCondLst>
                                        </p:cTn>
                                        <p:tgtEl>
                                          <p:spTgt spid="66"/>
                                        </p:tgtEl>
                                        <p:attrNameLst>
                                          <p:attrName>style.visibility</p:attrName>
                                        </p:attrNameLst>
                                      </p:cBhvr>
                                      <p:to>
                                        <p:strVal val="visible"/>
                                      </p:to>
                                    </p:set>
                                  </p:childTnLst>
                                </p:cTn>
                              </p:par>
                            </p:childTnLst>
                          </p:cTn>
                        </p:par>
                        <p:par>
                          <p:cTn id="109" fill="hold">
                            <p:stCondLst>
                              <p:cond delay="0"/>
                            </p:stCondLst>
                            <p:childTnLst>
                              <p:par>
                                <p:cTn id="110" presetID="1" presetClass="entr" presetSubtype="0" fill="hold" grpId="0" nodeType="afterEffect">
                                  <p:stCondLst>
                                    <p:cond delay="0"/>
                                  </p:stCondLst>
                                  <p:childTnLst>
                                    <p:set>
                                      <p:cBhvr>
                                        <p:cTn id="111" dur="1" fill="hold">
                                          <p:stCondLst>
                                            <p:cond delay="0"/>
                                          </p:stCondLst>
                                        </p:cTn>
                                        <p:tgtEl>
                                          <p:spTgt spid="67"/>
                                        </p:tgtEl>
                                        <p:attrNameLst>
                                          <p:attrName>style.visibility</p:attrName>
                                        </p:attrNameLst>
                                      </p:cBhvr>
                                      <p:to>
                                        <p:strVal val="visible"/>
                                      </p:to>
                                    </p:se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grpId="0" nodeType="clickEffect">
                                  <p:stCondLst>
                                    <p:cond delay="0"/>
                                  </p:stCondLst>
                                  <p:childTnLst>
                                    <p:set>
                                      <p:cBhvr>
                                        <p:cTn id="115" dur="1" fill="hold">
                                          <p:stCondLst>
                                            <p:cond delay="0"/>
                                          </p:stCondLst>
                                        </p:cTn>
                                        <p:tgtEl>
                                          <p:spTgt spid="68"/>
                                        </p:tgtEl>
                                        <p:attrNameLst>
                                          <p:attrName>style.visibility</p:attrName>
                                        </p:attrNameLst>
                                      </p:cBhvr>
                                      <p:to>
                                        <p:strVal val="visible"/>
                                      </p:to>
                                    </p:set>
                                  </p:childTnLst>
                                </p:cTn>
                              </p:par>
                              <p:par>
                                <p:cTn id="116" presetID="1" presetClass="exit" presetSubtype="0" fill="hold" grpId="1" nodeType="withEffect">
                                  <p:stCondLst>
                                    <p:cond delay="0"/>
                                  </p:stCondLst>
                                  <p:childTnLst>
                                    <p:set>
                                      <p:cBhvr>
                                        <p:cTn id="117" dur="1" fill="hold">
                                          <p:stCondLst>
                                            <p:cond delay="0"/>
                                          </p:stCondLst>
                                        </p:cTn>
                                        <p:tgtEl>
                                          <p:spTgt spid="66"/>
                                        </p:tgtEl>
                                        <p:attrNameLst>
                                          <p:attrName>style.visibility</p:attrName>
                                        </p:attrNameLst>
                                      </p:cBhvr>
                                      <p:to>
                                        <p:strVal val="hidden"/>
                                      </p:to>
                                    </p:set>
                                  </p:childTnLst>
                                </p:cTn>
                              </p:par>
                              <p:par>
                                <p:cTn id="118" presetID="1" presetClass="entr" presetSubtype="0" fill="hold" grpId="0" nodeType="withEffect">
                                  <p:stCondLst>
                                    <p:cond delay="0"/>
                                  </p:stCondLst>
                                  <p:childTnLst>
                                    <p:set>
                                      <p:cBhvr>
                                        <p:cTn id="119" dur="1" fill="hold">
                                          <p:stCondLst>
                                            <p:cond delay="0"/>
                                          </p:stCondLst>
                                        </p:cTn>
                                        <p:tgtEl>
                                          <p:spTgt spid="69"/>
                                        </p:tgtEl>
                                        <p:attrNameLst>
                                          <p:attrName>style.visibility</p:attrName>
                                        </p:attrNameLst>
                                      </p:cBhvr>
                                      <p:to>
                                        <p:strVal val="visible"/>
                                      </p:to>
                                    </p:set>
                                  </p:childTnLst>
                                </p:cTn>
                              </p:par>
                            </p:childTnLst>
                          </p:cTn>
                        </p:par>
                      </p:childTnLst>
                    </p:cTn>
                  </p:par>
                  <p:par>
                    <p:cTn id="120" fill="hold">
                      <p:stCondLst>
                        <p:cond delay="indefinite"/>
                      </p:stCondLst>
                      <p:childTnLst>
                        <p:par>
                          <p:cTn id="121" fill="hold">
                            <p:stCondLst>
                              <p:cond delay="0"/>
                            </p:stCondLst>
                            <p:childTnLst>
                              <p:par>
                                <p:cTn id="122" presetID="27" presetClass="emph" presetSubtype="0" repeatCount="5000" fill="hold" grpId="2" nodeType="clickEffect">
                                  <p:stCondLst>
                                    <p:cond delay="0"/>
                                  </p:stCondLst>
                                  <p:childTnLst>
                                    <p:animClr clrSpc="rgb" dir="cw">
                                      <p:cBhvr override="childStyle">
                                        <p:cTn id="123" dur="500" autoRev="1" fill="hold"/>
                                        <p:tgtEl>
                                          <p:spTgt spid="69"/>
                                        </p:tgtEl>
                                        <p:attrNameLst>
                                          <p:attrName>style.color</p:attrName>
                                        </p:attrNameLst>
                                      </p:cBhvr>
                                      <p:to>
                                        <a:schemeClr val="hlink"/>
                                      </p:to>
                                    </p:animClr>
                                    <p:animClr clrSpc="rgb" dir="cw">
                                      <p:cBhvr>
                                        <p:cTn id="124" dur="500" autoRev="1" fill="hold"/>
                                        <p:tgtEl>
                                          <p:spTgt spid="69"/>
                                        </p:tgtEl>
                                        <p:attrNameLst>
                                          <p:attrName>fillcolor</p:attrName>
                                        </p:attrNameLst>
                                      </p:cBhvr>
                                      <p:to>
                                        <a:schemeClr val="hlink"/>
                                      </p:to>
                                    </p:animClr>
                                    <p:set>
                                      <p:cBhvr>
                                        <p:cTn id="125" dur="500" autoRev="1" fill="hold"/>
                                        <p:tgtEl>
                                          <p:spTgt spid="69"/>
                                        </p:tgtEl>
                                        <p:attrNameLst>
                                          <p:attrName>fill.type</p:attrName>
                                        </p:attrNameLst>
                                      </p:cBhvr>
                                      <p:to>
                                        <p:strVal val="solid"/>
                                      </p:to>
                                    </p:set>
                                    <p:set>
                                      <p:cBhvr>
                                        <p:cTn id="126" dur="500" autoRev="1" fill="hold"/>
                                        <p:tgtEl>
                                          <p:spTgt spid="69"/>
                                        </p:tgtEl>
                                        <p:attrNameLst>
                                          <p:attrName>fill.on</p:attrName>
                                        </p:attrNameLst>
                                      </p:cBhvr>
                                      <p:to>
                                        <p:strVal val="true"/>
                                      </p:to>
                                    </p:set>
                                  </p:childTnLst>
                                </p:cTn>
                              </p:par>
                              <p:par>
                                <p:cTn id="127" presetID="10" presetClass="entr" presetSubtype="0" fill="hold" grpId="0" nodeType="withEffect">
                                  <p:stCondLst>
                                    <p:cond delay="0"/>
                                  </p:stCondLst>
                                  <p:childTnLst>
                                    <p:set>
                                      <p:cBhvr>
                                        <p:cTn id="128" dur="1" fill="hold">
                                          <p:stCondLst>
                                            <p:cond delay="0"/>
                                          </p:stCondLst>
                                        </p:cTn>
                                        <p:tgtEl>
                                          <p:spTgt spid="70"/>
                                        </p:tgtEl>
                                        <p:attrNameLst>
                                          <p:attrName>style.visibility</p:attrName>
                                        </p:attrNameLst>
                                      </p:cBhvr>
                                      <p:to>
                                        <p:strVal val="visible"/>
                                      </p:to>
                                    </p:set>
                                    <p:animEffect transition="in" filter="fade">
                                      <p:cBhvr>
                                        <p:cTn id="129" dur="50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animBg="1"/>
      <p:bldP spid="66" grpId="1" animBg="1"/>
      <p:bldP spid="68" grpId="0" animBg="1"/>
      <p:bldP spid="67" grpId="0" animBg="1"/>
      <p:bldP spid="1182775" grpId="0" animBg="1"/>
      <p:bldP spid="1182775" grpId="1" animBg="1"/>
      <p:bldP spid="1182776" grpId="0" animBg="1"/>
      <p:bldP spid="1182776" grpId="1" animBg="1"/>
      <p:bldP spid="1182777" grpId="0" animBg="1"/>
      <p:bldP spid="1182777" grpId="1" animBg="1"/>
      <p:bldP spid="1182778" grpId="0" animBg="1"/>
      <p:bldP spid="1182778" grpId="1" animBg="1"/>
      <p:bldP spid="1182779" grpId="0" animBg="1"/>
      <p:bldP spid="1182779" grpId="1" animBg="1"/>
      <p:bldP spid="1182780" grpId="0" animBg="1"/>
      <p:bldP spid="1182780" grpId="1" animBg="1"/>
      <p:bldP spid="1182781" grpId="0" animBg="1"/>
      <p:bldP spid="1182781" grpId="1" animBg="1"/>
      <p:bldP spid="1182785" grpId="0" animBg="1"/>
      <p:bldP spid="1182785" grpId="1" animBg="1"/>
      <p:bldP spid="1182785" grpId="2" animBg="1"/>
      <p:bldP spid="1182785" grpId="3" animBg="1"/>
      <p:bldP spid="1182785" grpId="4" animBg="1"/>
      <p:bldP spid="1182785" grpId="5" animBg="1"/>
      <p:bldP spid="1182785" grpId="6" animBg="1"/>
      <p:bldP spid="1182785" grpId="7" animBg="1"/>
      <p:bldP spid="1182785" grpId="8" animBg="1"/>
      <p:bldP spid="1182785" grpId="9" animBg="1"/>
      <p:bldP spid="69" grpId="0" animBg="1"/>
      <p:bldP spid="69" grpId="2" animBg="1"/>
      <p:bldP spid="7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3746" name="Rectangle 2"/>
          <p:cNvSpPr>
            <a:spLocks noGrp="1" noChangeArrowheads="1"/>
          </p:cNvSpPr>
          <p:nvPr>
            <p:ph type="title"/>
          </p:nvPr>
        </p:nvSpPr>
        <p:spPr/>
        <p:txBody>
          <a:bodyPr/>
          <a:lstStyle/>
          <a:p>
            <a:r>
              <a:rPr lang="en-US"/>
              <a:t>Virtual Memory</a:t>
            </a:r>
          </a:p>
        </p:txBody>
      </p:sp>
      <p:sp>
        <p:nvSpPr>
          <p:cNvPr id="1183747" name="Rectangle 3"/>
          <p:cNvSpPr>
            <a:spLocks noGrp="1" noChangeArrowheads="1"/>
          </p:cNvSpPr>
          <p:nvPr>
            <p:ph type="body" idx="1"/>
          </p:nvPr>
        </p:nvSpPr>
        <p:spPr/>
        <p:txBody>
          <a:bodyPr/>
          <a:lstStyle/>
          <a:p>
            <a:pPr>
              <a:lnSpc>
                <a:spcPct val="90000"/>
              </a:lnSpc>
            </a:pPr>
            <a:r>
              <a:rPr lang="en-US" sz="1800" dirty="0"/>
              <a:t>The described partitioning schemes may be used in applications, but a modern OS also uses </a:t>
            </a:r>
            <a:r>
              <a:rPr lang="en-US" sz="1800" dirty="0">
                <a:solidFill>
                  <a:schemeClr val="folHlink"/>
                </a:solidFill>
              </a:rPr>
              <a:t>virtual memory</a:t>
            </a:r>
            <a:r>
              <a:rPr lang="en-US" sz="1800" dirty="0"/>
              <a:t>:</a:t>
            </a:r>
            <a:br>
              <a:rPr lang="en-US" sz="1800" dirty="0"/>
            </a:br>
            <a:endParaRPr lang="en-US" sz="1800" dirty="0"/>
          </a:p>
          <a:p>
            <a:pPr lvl="1">
              <a:lnSpc>
                <a:spcPct val="110000"/>
              </a:lnSpc>
            </a:pPr>
            <a:r>
              <a:rPr lang="en-US" sz="1600" dirty="0"/>
              <a:t>early attempt to give a programmer more memory than physically available</a:t>
            </a:r>
          </a:p>
          <a:p>
            <a:pPr lvl="2">
              <a:lnSpc>
                <a:spcPct val="110000"/>
              </a:lnSpc>
            </a:pPr>
            <a:r>
              <a:rPr lang="en-US" sz="1400" dirty="0"/>
              <a:t>older computers had relatively little main memory</a:t>
            </a:r>
          </a:p>
          <a:p>
            <a:pPr lvl="2">
              <a:lnSpc>
                <a:spcPct val="110000"/>
              </a:lnSpc>
            </a:pPr>
            <a:r>
              <a:rPr lang="en-US" sz="1400" dirty="0"/>
              <a:t>but still today, all instructions do not have to be in memory before execution starts</a:t>
            </a:r>
          </a:p>
          <a:p>
            <a:pPr lvl="3">
              <a:lnSpc>
                <a:spcPct val="110000"/>
              </a:lnSpc>
            </a:pPr>
            <a:r>
              <a:rPr lang="en-US" sz="1300" dirty="0"/>
              <a:t>break program into smaller independent parts </a:t>
            </a:r>
          </a:p>
          <a:p>
            <a:pPr lvl="3">
              <a:lnSpc>
                <a:spcPct val="110000"/>
              </a:lnSpc>
            </a:pPr>
            <a:r>
              <a:rPr lang="en-US" sz="1300" dirty="0"/>
              <a:t>load currently active parts</a:t>
            </a:r>
          </a:p>
          <a:p>
            <a:pPr lvl="3">
              <a:lnSpc>
                <a:spcPct val="110000"/>
              </a:lnSpc>
            </a:pPr>
            <a:r>
              <a:rPr lang="en-US" sz="1300" dirty="0"/>
              <a:t>when a program is finished with one part a new can be loaded </a:t>
            </a:r>
            <a:br>
              <a:rPr lang="en-US" sz="1300" dirty="0"/>
            </a:br>
            <a:endParaRPr lang="en-US" sz="1300" dirty="0"/>
          </a:p>
          <a:p>
            <a:pPr lvl="1">
              <a:lnSpc>
                <a:spcPct val="110000"/>
              </a:lnSpc>
            </a:pPr>
            <a:r>
              <a:rPr lang="en-US" sz="1600" dirty="0"/>
              <a:t>memory is divided into equal-sized frames often called </a:t>
            </a:r>
            <a:r>
              <a:rPr lang="en-US" sz="1600" i="1" dirty="0"/>
              <a:t>pages</a:t>
            </a:r>
          </a:p>
          <a:p>
            <a:pPr lvl="1">
              <a:lnSpc>
                <a:spcPct val="110000"/>
              </a:lnSpc>
            </a:pPr>
            <a:endParaRPr lang="en-US" sz="1600" dirty="0"/>
          </a:p>
          <a:p>
            <a:pPr lvl="1">
              <a:lnSpc>
                <a:spcPct val="110000"/>
              </a:lnSpc>
            </a:pPr>
            <a:r>
              <a:rPr lang="en-US" sz="1600" dirty="0"/>
              <a:t>some pages reside in physical memory, others are stored on disk and retrieved if needed</a:t>
            </a:r>
            <a:br>
              <a:rPr lang="en-US" sz="1600" dirty="0"/>
            </a:br>
            <a:endParaRPr lang="en-US" sz="1600" dirty="0"/>
          </a:p>
          <a:p>
            <a:pPr lvl="1">
              <a:lnSpc>
                <a:spcPct val="110000"/>
              </a:lnSpc>
            </a:pPr>
            <a:r>
              <a:rPr lang="en-US" sz="1600" dirty="0"/>
              <a:t>virtual addresses are translated to physical addresses (in the MMU) using a </a:t>
            </a:r>
            <a:r>
              <a:rPr lang="en-US" sz="1600" i="1" dirty="0">
                <a:solidFill>
                  <a:srgbClr val="0000FF"/>
                </a:solidFill>
              </a:rPr>
              <a:t>page table</a:t>
            </a:r>
            <a:br>
              <a:rPr lang="en-US" sz="1600" i="1" dirty="0"/>
            </a:br>
            <a:endParaRPr lang="en-US" sz="1600" i="1" dirty="0"/>
          </a:p>
          <a:p>
            <a:pPr lvl="1">
              <a:lnSpc>
                <a:spcPct val="110000"/>
              </a:lnSpc>
            </a:pPr>
            <a:r>
              <a:rPr lang="en-US" sz="1600" dirty="0"/>
              <a:t>both Linux and Windows implement a flat linear 32-bit (4 GB) memory model on IA-32</a:t>
            </a:r>
          </a:p>
          <a:p>
            <a:pPr lvl="2">
              <a:lnSpc>
                <a:spcPct val="110000"/>
              </a:lnSpc>
            </a:pPr>
            <a:r>
              <a:rPr lang="en-US" sz="1400" b="1" dirty="0"/>
              <a:t>Windows</a:t>
            </a:r>
            <a:r>
              <a:rPr lang="en-US" sz="1400" dirty="0"/>
              <a:t>: 2 GB (high addresses) kernel, 2 GB (low addresses) user mode threads</a:t>
            </a:r>
          </a:p>
          <a:p>
            <a:pPr lvl="2">
              <a:lnSpc>
                <a:spcPct val="110000"/>
              </a:lnSpc>
            </a:pPr>
            <a:r>
              <a:rPr lang="en-US" sz="1400" b="1" dirty="0"/>
              <a:t>Linux</a:t>
            </a:r>
            <a:r>
              <a:rPr lang="en-US" sz="1400" dirty="0"/>
              <a:t>:       1 GB (high addresses) kernel, 3 GB (low addresses) user mode threads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84770" name="Picture 2" descr="j023826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0325" y="4724401"/>
            <a:ext cx="1873251" cy="1558925"/>
          </a:xfrm>
          <a:prstGeom prst="rect">
            <a:avLst/>
          </a:prstGeom>
          <a:noFill/>
          <a:extLst>
            <a:ext uri="{909E8E84-426E-40dd-AFC4-6F175D3DCCD1}">
              <a14:hiddenFill xmlns:a14="http://schemas.microsoft.com/office/drawing/2010/main" xmlns="">
                <a:solidFill>
                  <a:srgbClr val="FFFFFF"/>
                </a:solidFill>
              </a14:hiddenFill>
            </a:ext>
          </a:extLst>
        </p:spPr>
      </p:pic>
      <p:pic>
        <p:nvPicPr>
          <p:cNvPr id="1184771" name="Picture 3" descr="minn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3914" y="5553076"/>
            <a:ext cx="2114551" cy="873125"/>
          </a:xfrm>
          <a:prstGeom prst="rect">
            <a:avLst/>
          </a:prstGeom>
          <a:noFill/>
          <a:extLst>
            <a:ext uri="{909E8E84-426E-40dd-AFC4-6F175D3DCCD1}">
              <a14:hiddenFill xmlns:a14="http://schemas.microsoft.com/office/drawing/2010/main" xmlns="">
                <a:solidFill>
                  <a:srgbClr val="FFFFFF"/>
                </a:solidFill>
              </a14:hiddenFill>
            </a:ext>
          </a:extLst>
        </p:spPr>
      </p:pic>
      <p:sp>
        <p:nvSpPr>
          <p:cNvPr id="1184772" name="AutoShape 4"/>
          <p:cNvSpPr>
            <a:spLocks noChangeArrowheads="1"/>
          </p:cNvSpPr>
          <p:nvPr/>
        </p:nvSpPr>
        <p:spPr bwMode="auto">
          <a:xfrm>
            <a:off x="5562600" y="4149726"/>
            <a:ext cx="3113088" cy="530225"/>
          </a:xfrm>
          <a:prstGeom prst="roundRect">
            <a:avLst>
              <a:gd name="adj" fmla="val 16667"/>
            </a:avLst>
          </a:prstGeom>
          <a:solidFill>
            <a:srgbClr val="FFFF00"/>
          </a:solidFill>
          <a:ln>
            <a:noFill/>
          </a:ln>
          <a:effectLst/>
          <a:scene3d>
            <a:camera prst="legacyPerspectiveBottom"/>
            <a:lightRig rig="legacyFlat1" dir="t"/>
          </a:scene3d>
          <a:sp3d extrusionH="121893000" prstMaterial="legacyMatte">
            <a:bevelT w="13500" h="13500" prst="angle"/>
            <a:bevelB w="13500" h="13500" prst="angle"/>
            <a:extrusionClr>
              <a:srgbClr val="FFFF99"/>
            </a:extrusionClr>
          </a:sp3d>
          <a:extLst>
            <a:ext uri="{91240B29-F687-4f45-9708-019B960494DF}">
              <a14:hiddenLine xmlns:a14="http://schemas.microsoft.com/office/drawing/2010/main" xmlns="" w="9525">
                <a:no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flatTx/>
          </a:bodyPr>
          <a:lstStyle/>
          <a:p>
            <a:endParaRPr lang="nb-NO"/>
          </a:p>
        </p:txBody>
      </p:sp>
      <p:sp>
        <p:nvSpPr>
          <p:cNvPr id="1184773" name="AutoShape 5"/>
          <p:cNvSpPr>
            <a:spLocks noChangeArrowheads="1"/>
          </p:cNvSpPr>
          <p:nvPr/>
        </p:nvSpPr>
        <p:spPr bwMode="auto">
          <a:xfrm rot="5400000" flipV="1">
            <a:off x="7069138" y="5783263"/>
            <a:ext cx="134937" cy="179387"/>
          </a:xfrm>
          <a:custGeom>
            <a:avLst/>
            <a:gdLst>
              <a:gd name="G0" fmla="+- 1778 0 0"/>
              <a:gd name="G1" fmla="+- 21600 0 1778"/>
              <a:gd name="G2" fmla="*/ 1778 1 2"/>
              <a:gd name="G3" fmla="+- 21600 0 G2"/>
              <a:gd name="G4" fmla="+/ 1778 21600 2"/>
              <a:gd name="G5" fmla="+/ G1 0 2"/>
              <a:gd name="G6" fmla="*/ 21600 21600 1778"/>
              <a:gd name="G7" fmla="*/ G6 1 2"/>
              <a:gd name="G8" fmla="+- 21600 0 G7"/>
              <a:gd name="G9" fmla="*/ 21600 1 2"/>
              <a:gd name="G10" fmla="+- 1778 0 G9"/>
              <a:gd name="G11" fmla="?: G10 G8 0"/>
              <a:gd name="G12" fmla="?: G10 G7 21600"/>
              <a:gd name="T0" fmla="*/ 20711 w 21600"/>
              <a:gd name="T1" fmla="*/ 10800 h 21600"/>
              <a:gd name="T2" fmla="*/ 10800 w 21600"/>
              <a:gd name="T3" fmla="*/ 21600 h 21600"/>
              <a:gd name="T4" fmla="*/ 889 w 21600"/>
              <a:gd name="T5" fmla="*/ 10800 h 21600"/>
              <a:gd name="T6" fmla="*/ 10800 w 21600"/>
              <a:gd name="T7" fmla="*/ 0 h 21600"/>
              <a:gd name="T8" fmla="*/ 2689 w 21600"/>
              <a:gd name="T9" fmla="*/ 2689 h 21600"/>
              <a:gd name="T10" fmla="*/ 18911 w 21600"/>
              <a:gd name="T11" fmla="*/ 18911 h 21600"/>
            </a:gdLst>
            <a:ahLst/>
            <a:cxnLst>
              <a:cxn ang="0">
                <a:pos x="T0" y="T1"/>
              </a:cxn>
              <a:cxn ang="0">
                <a:pos x="T2" y="T3"/>
              </a:cxn>
              <a:cxn ang="0">
                <a:pos x="T4" y="T5"/>
              </a:cxn>
              <a:cxn ang="0">
                <a:pos x="T6" y="T7"/>
              </a:cxn>
            </a:cxnLst>
            <a:rect l="T8" t="T9" r="T10" b="T11"/>
            <a:pathLst>
              <a:path w="21600" h="21600">
                <a:moveTo>
                  <a:pt x="0" y="0"/>
                </a:moveTo>
                <a:lnTo>
                  <a:pt x="1778" y="21600"/>
                </a:lnTo>
                <a:lnTo>
                  <a:pt x="19822" y="21600"/>
                </a:lnTo>
                <a:lnTo>
                  <a:pt x="21600" y="0"/>
                </a:lnTo>
                <a:close/>
              </a:path>
            </a:pathLst>
          </a:custGeom>
          <a:solidFill>
            <a:srgbClr val="FFFF00"/>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84774" name="Rectangle 6"/>
          <p:cNvSpPr>
            <a:spLocks noGrp="1" noChangeArrowheads="1"/>
          </p:cNvSpPr>
          <p:nvPr>
            <p:ph type="title"/>
          </p:nvPr>
        </p:nvSpPr>
        <p:spPr/>
        <p:txBody>
          <a:bodyPr/>
          <a:lstStyle/>
          <a:p>
            <a:r>
              <a:rPr lang="en-US"/>
              <a:t>Virtual Memory</a:t>
            </a:r>
          </a:p>
        </p:txBody>
      </p:sp>
      <p:sp>
        <p:nvSpPr>
          <p:cNvPr id="1184775" name="AutoShape 7"/>
          <p:cNvSpPr>
            <a:spLocks noChangeArrowheads="1"/>
          </p:cNvSpPr>
          <p:nvPr/>
        </p:nvSpPr>
        <p:spPr bwMode="auto">
          <a:xfrm>
            <a:off x="647701" y="2709864"/>
            <a:ext cx="8064500" cy="539750"/>
          </a:xfrm>
          <a:prstGeom prst="roundRect">
            <a:avLst>
              <a:gd name="adj" fmla="val 16667"/>
            </a:avLst>
          </a:prstGeom>
          <a:solidFill>
            <a:schemeClr val="accent1"/>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84776" name="Rectangle 8"/>
          <p:cNvSpPr>
            <a:spLocks noChangeArrowheads="1"/>
          </p:cNvSpPr>
          <p:nvPr/>
        </p:nvSpPr>
        <p:spPr bwMode="auto">
          <a:xfrm>
            <a:off x="827090" y="2925764"/>
            <a:ext cx="395287" cy="287337"/>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1</a:t>
            </a:r>
          </a:p>
        </p:txBody>
      </p:sp>
      <p:sp>
        <p:nvSpPr>
          <p:cNvPr id="1184777" name="Text Box 9"/>
          <p:cNvSpPr txBox="1">
            <a:spLocks noChangeArrowheads="1"/>
          </p:cNvSpPr>
          <p:nvPr/>
        </p:nvSpPr>
        <p:spPr bwMode="auto">
          <a:xfrm>
            <a:off x="611188" y="2673351"/>
            <a:ext cx="1386780" cy="2462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000" b="0"/>
              <a:t>virtual address space</a:t>
            </a:r>
          </a:p>
        </p:txBody>
      </p:sp>
      <p:sp>
        <p:nvSpPr>
          <p:cNvPr id="1184778" name="Rectangle 10"/>
          <p:cNvSpPr>
            <a:spLocks noChangeArrowheads="1"/>
          </p:cNvSpPr>
          <p:nvPr/>
        </p:nvSpPr>
        <p:spPr bwMode="auto">
          <a:xfrm>
            <a:off x="1260475" y="2925764"/>
            <a:ext cx="395288" cy="287337"/>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2</a:t>
            </a:r>
          </a:p>
        </p:txBody>
      </p:sp>
      <p:sp>
        <p:nvSpPr>
          <p:cNvPr id="1184779" name="Rectangle 11"/>
          <p:cNvSpPr>
            <a:spLocks noChangeArrowheads="1"/>
          </p:cNvSpPr>
          <p:nvPr/>
        </p:nvSpPr>
        <p:spPr bwMode="auto">
          <a:xfrm>
            <a:off x="1695451" y="2925764"/>
            <a:ext cx="395288" cy="287337"/>
          </a:xfrm>
          <a:prstGeom prst="rect">
            <a:avLst/>
          </a:prstGeom>
          <a:solidFill>
            <a:srgbClr val="CCECFF"/>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3</a:t>
            </a:r>
          </a:p>
        </p:txBody>
      </p:sp>
      <p:sp>
        <p:nvSpPr>
          <p:cNvPr id="1184780" name="Rectangle 12"/>
          <p:cNvSpPr>
            <a:spLocks noChangeArrowheads="1"/>
          </p:cNvSpPr>
          <p:nvPr/>
        </p:nvSpPr>
        <p:spPr bwMode="auto">
          <a:xfrm>
            <a:off x="2128839" y="2925764"/>
            <a:ext cx="395287" cy="287337"/>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4</a:t>
            </a:r>
          </a:p>
        </p:txBody>
      </p:sp>
      <p:sp>
        <p:nvSpPr>
          <p:cNvPr id="1184781" name="Rectangle 13"/>
          <p:cNvSpPr>
            <a:spLocks noChangeArrowheads="1"/>
          </p:cNvSpPr>
          <p:nvPr/>
        </p:nvSpPr>
        <p:spPr bwMode="auto">
          <a:xfrm>
            <a:off x="2563814" y="2925764"/>
            <a:ext cx="395287" cy="287337"/>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5</a:t>
            </a:r>
          </a:p>
        </p:txBody>
      </p:sp>
      <p:sp>
        <p:nvSpPr>
          <p:cNvPr id="1184782" name="Rectangle 14"/>
          <p:cNvSpPr>
            <a:spLocks noChangeArrowheads="1"/>
          </p:cNvSpPr>
          <p:nvPr/>
        </p:nvSpPr>
        <p:spPr bwMode="auto">
          <a:xfrm>
            <a:off x="2997200" y="2925764"/>
            <a:ext cx="395288" cy="287337"/>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6</a:t>
            </a:r>
          </a:p>
        </p:txBody>
      </p:sp>
      <p:sp>
        <p:nvSpPr>
          <p:cNvPr id="1184783" name="Rectangle 15"/>
          <p:cNvSpPr>
            <a:spLocks noChangeArrowheads="1"/>
          </p:cNvSpPr>
          <p:nvPr/>
        </p:nvSpPr>
        <p:spPr bwMode="auto">
          <a:xfrm>
            <a:off x="3432175" y="2925764"/>
            <a:ext cx="395288" cy="287337"/>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7</a:t>
            </a:r>
          </a:p>
        </p:txBody>
      </p:sp>
      <p:sp>
        <p:nvSpPr>
          <p:cNvPr id="1184784" name="Rectangle 16"/>
          <p:cNvSpPr>
            <a:spLocks noChangeArrowheads="1"/>
          </p:cNvSpPr>
          <p:nvPr/>
        </p:nvSpPr>
        <p:spPr bwMode="auto">
          <a:xfrm>
            <a:off x="3865565" y="2925764"/>
            <a:ext cx="395287" cy="287337"/>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8</a:t>
            </a:r>
          </a:p>
        </p:txBody>
      </p:sp>
      <p:sp>
        <p:nvSpPr>
          <p:cNvPr id="1184785" name="Rectangle 17"/>
          <p:cNvSpPr>
            <a:spLocks noChangeArrowheads="1"/>
          </p:cNvSpPr>
          <p:nvPr/>
        </p:nvSpPr>
        <p:spPr bwMode="auto">
          <a:xfrm>
            <a:off x="4300539" y="2925764"/>
            <a:ext cx="395287" cy="287337"/>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9</a:t>
            </a:r>
          </a:p>
        </p:txBody>
      </p:sp>
      <p:sp>
        <p:nvSpPr>
          <p:cNvPr id="1184786" name="Rectangle 18"/>
          <p:cNvSpPr>
            <a:spLocks noChangeArrowheads="1"/>
          </p:cNvSpPr>
          <p:nvPr/>
        </p:nvSpPr>
        <p:spPr bwMode="auto">
          <a:xfrm>
            <a:off x="4733925" y="2925764"/>
            <a:ext cx="395288" cy="287337"/>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10</a:t>
            </a:r>
          </a:p>
        </p:txBody>
      </p:sp>
      <p:sp>
        <p:nvSpPr>
          <p:cNvPr id="1184787" name="Rectangle 19"/>
          <p:cNvSpPr>
            <a:spLocks noChangeArrowheads="1"/>
          </p:cNvSpPr>
          <p:nvPr/>
        </p:nvSpPr>
        <p:spPr bwMode="auto">
          <a:xfrm>
            <a:off x="5168900" y="2925764"/>
            <a:ext cx="395288" cy="287337"/>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11</a:t>
            </a:r>
          </a:p>
        </p:txBody>
      </p:sp>
      <p:sp>
        <p:nvSpPr>
          <p:cNvPr id="1184788" name="Rectangle 20"/>
          <p:cNvSpPr>
            <a:spLocks noChangeArrowheads="1"/>
          </p:cNvSpPr>
          <p:nvPr/>
        </p:nvSpPr>
        <p:spPr bwMode="auto">
          <a:xfrm>
            <a:off x="5602290" y="2925764"/>
            <a:ext cx="395287" cy="287337"/>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12</a:t>
            </a:r>
          </a:p>
        </p:txBody>
      </p:sp>
      <p:sp>
        <p:nvSpPr>
          <p:cNvPr id="1184789" name="Rectangle 21"/>
          <p:cNvSpPr>
            <a:spLocks noChangeArrowheads="1"/>
          </p:cNvSpPr>
          <p:nvPr/>
        </p:nvSpPr>
        <p:spPr bwMode="auto">
          <a:xfrm>
            <a:off x="6037265" y="2925764"/>
            <a:ext cx="395287" cy="287337"/>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13</a:t>
            </a:r>
          </a:p>
        </p:txBody>
      </p:sp>
      <p:sp>
        <p:nvSpPr>
          <p:cNvPr id="1184790" name="Rectangle 22"/>
          <p:cNvSpPr>
            <a:spLocks noChangeArrowheads="1"/>
          </p:cNvSpPr>
          <p:nvPr/>
        </p:nvSpPr>
        <p:spPr bwMode="auto">
          <a:xfrm>
            <a:off x="6470651" y="2925764"/>
            <a:ext cx="395288" cy="287337"/>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14</a:t>
            </a:r>
          </a:p>
        </p:txBody>
      </p:sp>
      <p:sp>
        <p:nvSpPr>
          <p:cNvPr id="1184791" name="Rectangle 23"/>
          <p:cNvSpPr>
            <a:spLocks noChangeArrowheads="1"/>
          </p:cNvSpPr>
          <p:nvPr/>
        </p:nvSpPr>
        <p:spPr bwMode="auto">
          <a:xfrm>
            <a:off x="6905625" y="2925764"/>
            <a:ext cx="395288" cy="287337"/>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15</a:t>
            </a:r>
          </a:p>
        </p:txBody>
      </p:sp>
      <p:sp>
        <p:nvSpPr>
          <p:cNvPr id="1184792" name="Rectangle 24"/>
          <p:cNvSpPr>
            <a:spLocks noChangeArrowheads="1"/>
          </p:cNvSpPr>
          <p:nvPr/>
        </p:nvSpPr>
        <p:spPr bwMode="auto">
          <a:xfrm>
            <a:off x="7339014" y="2925764"/>
            <a:ext cx="395287" cy="287337"/>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16</a:t>
            </a:r>
          </a:p>
        </p:txBody>
      </p:sp>
      <p:sp>
        <p:nvSpPr>
          <p:cNvPr id="1184793" name="Rectangle 25"/>
          <p:cNvSpPr>
            <a:spLocks noChangeArrowheads="1"/>
          </p:cNvSpPr>
          <p:nvPr/>
        </p:nvSpPr>
        <p:spPr bwMode="auto">
          <a:xfrm>
            <a:off x="7773990" y="2925764"/>
            <a:ext cx="395287" cy="287337"/>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17</a:t>
            </a:r>
          </a:p>
        </p:txBody>
      </p:sp>
      <p:sp>
        <p:nvSpPr>
          <p:cNvPr id="1184794" name="Rectangle 26"/>
          <p:cNvSpPr>
            <a:spLocks noChangeArrowheads="1"/>
          </p:cNvSpPr>
          <p:nvPr/>
        </p:nvSpPr>
        <p:spPr bwMode="auto">
          <a:xfrm>
            <a:off x="8208965" y="2925764"/>
            <a:ext cx="395287" cy="287337"/>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18</a:t>
            </a:r>
          </a:p>
        </p:txBody>
      </p:sp>
      <p:sp>
        <p:nvSpPr>
          <p:cNvPr id="1184795" name="Rectangle 27"/>
          <p:cNvSpPr>
            <a:spLocks noChangeArrowheads="1"/>
          </p:cNvSpPr>
          <p:nvPr/>
        </p:nvSpPr>
        <p:spPr bwMode="auto">
          <a:xfrm>
            <a:off x="5638800" y="4329113"/>
            <a:ext cx="395288" cy="287337"/>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7</a:t>
            </a:r>
          </a:p>
        </p:txBody>
      </p:sp>
      <p:sp>
        <p:nvSpPr>
          <p:cNvPr id="1184796" name="Rectangle 28"/>
          <p:cNvSpPr>
            <a:spLocks noChangeArrowheads="1"/>
          </p:cNvSpPr>
          <p:nvPr/>
        </p:nvSpPr>
        <p:spPr bwMode="auto">
          <a:xfrm>
            <a:off x="6073775" y="4329113"/>
            <a:ext cx="395288" cy="287337"/>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1</a:t>
            </a:r>
          </a:p>
        </p:txBody>
      </p:sp>
      <p:sp>
        <p:nvSpPr>
          <p:cNvPr id="1184797" name="Rectangle 29"/>
          <p:cNvSpPr>
            <a:spLocks noChangeArrowheads="1"/>
          </p:cNvSpPr>
          <p:nvPr/>
        </p:nvSpPr>
        <p:spPr bwMode="auto">
          <a:xfrm>
            <a:off x="6507165" y="4329113"/>
            <a:ext cx="395287" cy="287337"/>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5</a:t>
            </a:r>
          </a:p>
        </p:txBody>
      </p:sp>
      <p:sp>
        <p:nvSpPr>
          <p:cNvPr id="1184798" name="Rectangle 30"/>
          <p:cNvSpPr>
            <a:spLocks noChangeArrowheads="1"/>
          </p:cNvSpPr>
          <p:nvPr/>
        </p:nvSpPr>
        <p:spPr bwMode="auto">
          <a:xfrm>
            <a:off x="6942139" y="4329113"/>
            <a:ext cx="395287" cy="287337"/>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4</a:t>
            </a:r>
          </a:p>
        </p:txBody>
      </p:sp>
      <p:sp>
        <p:nvSpPr>
          <p:cNvPr id="1184799" name="Rectangle 31"/>
          <p:cNvSpPr>
            <a:spLocks noChangeArrowheads="1"/>
          </p:cNvSpPr>
          <p:nvPr/>
        </p:nvSpPr>
        <p:spPr bwMode="auto">
          <a:xfrm>
            <a:off x="7375525" y="4329113"/>
            <a:ext cx="395288" cy="287337"/>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13</a:t>
            </a:r>
          </a:p>
        </p:txBody>
      </p:sp>
      <p:sp>
        <p:nvSpPr>
          <p:cNvPr id="1184800" name="Rectangle 32"/>
          <p:cNvSpPr>
            <a:spLocks noChangeArrowheads="1"/>
          </p:cNvSpPr>
          <p:nvPr/>
        </p:nvSpPr>
        <p:spPr bwMode="auto">
          <a:xfrm>
            <a:off x="7810500" y="4329113"/>
            <a:ext cx="395288" cy="287337"/>
          </a:xfrm>
          <a:prstGeom prst="rect">
            <a:avLst/>
          </a:prstGeom>
          <a:solidFill>
            <a:srgbClr val="CCECFF"/>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2</a:t>
            </a:r>
          </a:p>
        </p:txBody>
      </p:sp>
      <p:sp>
        <p:nvSpPr>
          <p:cNvPr id="1184801" name="Rectangle 33"/>
          <p:cNvSpPr>
            <a:spLocks noChangeArrowheads="1"/>
          </p:cNvSpPr>
          <p:nvPr/>
        </p:nvSpPr>
        <p:spPr bwMode="auto">
          <a:xfrm>
            <a:off x="8245475" y="4329113"/>
            <a:ext cx="395288" cy="287337"/>
          </a:xfrm>
          <a:prstGeom prst="rect">
            <a:avLst/>
          </a:prstGeom>
          <a:solidFill>
            <a:srgbClr val="CCECFF"/>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18</a:t>
            </a:r>
          </a:p>
        </p:txBody>
      </p:sp>
      <p:sp>
        <p:nvSpPr>
          <p:cNvPr id="1184802" name="Text Box 34"/>
          <p:cNvSpPr txBox="1">
            <a:spLocks noChangeArrowheads="1"/>
          </p:cNvSpPr>
          <p:nvPr/>
        </p:nvSpPr>
        <p:spPr bwMode="auto">
          <a:xfrm>
            <a:off x="5548313" y="4113214"/>
            <a:ext cx="1146468" cy="2462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000" b="0"/>
              <a:t>physical memory</a:t>
            </a:r>
          </a:p>
        </p:txBody>
      </p:sp>
      <p:sp>
        <p:nvSpPr>
          <p:cNvPr id="1184803" name="Line 35"/>
          <p:cNvSpPr>
            <a:spLocks noChangeShapeType="1"/>
          </p:cNvSpPr>
          <p:nvPr/>
        </p:nvSpPr>
        <p:spPr bwMode="auto">
          <a:xfrm>
            <a:off x="1008063" y="3213101"/>
            <a:ext cx="5256212" cy="111601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4804" name="Line 36"/>
          <p:cNvSpPr>
            <a:spLocks noChangeShapeType="1"/>
          </p:cNvSpPr>
          <p:nvPr/>
        </p:nvSpPr>
        <p:spPr bwMode="auto">
          <a:xfrm>
            <a:off x="1439863" y="3213101"/>
            <a:ext cx="6553200" cy="111601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4805" name="Line 37"/>
          <p:cNvSpPr>
            <a:spLocks noChangeShapeType="1"/>
          </p:cNvSpPr>
          <p:nvPr/>
        </p:nvSpPr>
        <p:spPr bwMode="auto">
          <a:xfrm>
            <a:off x="1871664" y="3213101"/>
            <a:ext cx="179387" cy="1476375"/>
          </a:xfrm>
          <a:prstGeom prst="line">
            <a:avLst/>
          </a:prstGeom>
          <a:noFill/>
          <a:ln w="9525">
            <a:solidFill>
              <a:schemeClr val="tx1"/>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4806" name="Line 38"/>
          <p:cNvSpPr>
            <a:spLocks noChangeShapeType="1"/>
          </p:cNvSpPr>
          <p:nvPr/>
        </p:nvSpPr>
        <p:spPr bwMode="auto">
          <a:xfrm>
            <a:off x="2339975" y="3213101"/>
            <a:ext cx="4787900" cy="111601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4807" name="Line 39"/>
          <p:cNvSpPr>
            <a:spLocks noChangeShapeType="1"/>
          </p:cNvSpPr>
          <p:nvPr/>
        </p:nvSpPr>
        <p:spPr bwMode="auto">
          <a:xfrm>
            <a:off x="2735263" y="3213101"/>
            <a:ext cx="3960812" cy="111601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4808" name="Line 40"/>
          <p:cNvSpPr>
            <a:spLocks noChangeShapeType="1"/>
          </p:cNvSpPr>
          <p:nvPr/>
        </p:nvSpPr>
        <p:spPr bwMode="auto">
          <a:xfrm flipH="1">
            <a:off x="2376490" y="3213101"/>
            <a:ext cx="827087" cy="1439863"/>
          </a:xfrm>
          <a:prstGeom prst="line">
            <a:avLst/>
          </a:prstGeom>
          <a:noFill/>
          <a:ln w="9525">
            <a:solidFill>
              <a:schemeClr val="tx1"/>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4809" name="Line 41"/>
          <p:cNvSpPr>
            <a:spLocks noChangeShapeType="1"/>
          </p:cNvSpPr>
          <p:nvPr/>
        </p:nvSpPr>
        <p:spPr bwMode="auto">
          <a:xfrm>
            <a:off x="3635375" y="3213101"/>
            <a:ext cx="2197100" cy="111601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4810" name="Line 42"/>
          <p:cNvSpPr>
            <a:spLocks noChangeShapeType="1"/>
          </p:cNvSpPr>
          <p:nvPr/>
        </p:nvSpPr>
        <p:spPr bwMode="auto">
          <a:xfrm flipH="1">
            <a:off x="2447925" y="3213100"/>
            <a:ext cx="1619251" cy="1511300"/>
          </a:xfrm>
          <a:prstGeom prst="line">
            <a:avLst/>
          </a:prstGeom>
          <a:noFill/>
          <a:ln w="9525">
            <a:solidFill>
              <a:schemeClr val="tx1"/>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4811" name="Line 43"/>
          <p:cNvSpPr>
            <a:spLocks noChangeShapeType="1"/>
          </p:cNvSpPr>
          <p:nvPr/>
        </p:nvSpPr>
        <p:spPr bwMode="auto">
          <a:xfrm flipH="1">
            <a:off x="2555875" y="3213101"/>
            <a:ext cx="1944688" cy="1584325"/>
          </a:xfrm>
          <a:prstGeom prst="line">
            <a:avLst/>
          </a:prstGeom>
          <a:noFill/>
          <a:ln w="9525">
            <a:solidFill>
              <a:schemeClr val="tx1"/>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4812" name="Line 44"/>
          <p:cNvSpPr>
            <a:spLocks noChangeShapeType="1"/>
          </p:cNvSpPr>
          <p:nvPr/>
        </p:nvSpPr>
        <p:spPr bwMode="auto">
          <a:xfrm flipH="1">
            <a:off x="2627313" y="3213101"/>
            <a:ext cx="2305051" cy="1620838"/>
          </a:xfrm>
          <a:prstGeom prst="line">
            <a:avLst/>
          </a:prstGeom>
          <a:noFill/>
          <a:ln w="9525">
            <a:solidFill>
              <a:schemeClr val="tx1"/>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4813" name="Line 45"/>
          <p:cNvSpPr>
            <a:spLocks noChangeShapeType="1"/>
          </p:cNvSpPr>
          <p:nvPr/>
        </p:nvSpPr>
        <p:spPr bwMode="auto">
          <a:xfrm>
            <a:off x="6227763" y="3213101"/>
            <a:ext cx="1331912" cy="111601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4814" name="Line 46"/>
          <p:cNvSpPr>
            <a:spLocks noChangeShapeType="1"/>
          </p:cNvSpPr>
          <p:nvPr/>
        </p:nvSpPr>
        <p:spPr bwMode="auto">
          <a:xfrm>
            <a:off x="8424863" y="3213101"/>
            <a:ext cx="0" cy="111601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4815" name="Line 47"/>
          <p:cNvSpPr>
            <a:spLocks noChangeShapeType="1"/>
          </p:cNvSpPr>
          <p:nvPr/>
        </p:nvSpPr>
        <p:spPr bwMode="auto">
          <a:xfrm flipH="1">
            <a:off x="2916240" y="3213101"/>
            <a:ext cx="5076825" cy="1944688"/>
          </a:xfrm>
          <a:prstGeom prst="line">
            <a:avLst/>
          </a:prstGeom>
          <a:noFill/>
          <a:ln w="9525">
            <a:solidFill>
              <a:schemeClr val="tx1"/>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4816" name="Line 48"/>
          <p:cNvSpPr>
            <a:spLocks noChangeShapeType="1"/>
          </p:cNvSpPr>
          <p:nvPr/>
        </p:nvSpPr>
        <p:spPr bwMode="auto">
          <a:xfrm flipH="1">
            <a:off x="2843214" y="3213100"/>
            <a:ext cx="4681537" cy="1836738"/>
          </a:xfrm>
          <a:prstGeom prst="line">
            <a:avLst/>
          </a:prstGeom>
          <a:noFill/>
          <a:ln w="9525">
            <a:solidFill>
              <a:schemeClr val="tx1"/>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4817" name="Line 49"/>
          <p:cNvSpPr>
            <a:spLocks noChangeShapeType="1"/>
          </p:cNvSpPr>
          <p:nvPr/>
        </p:nvSpPr>
        <p:spPr bwMode="auto">
          <a:xfrm flipH="1">
            <a:off x="2808289" y="3213101"/>
            <a:ext cx="3851275" cy="1763713"/>
          </a:xfrm>
          <a:prstGeom prst="line">
            <a:avLst/>
          </a:prstGeom>
          <a:noFill/>
          <a:ln w="9525">
            <a:solidFill>
              <a:schemeClr val="tx1"/>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4818" name="Line 50"/>
          <p:cNvSpPr>
            <a:spLocks noChangeShapeType="1"/>
          </p:cNvSpPr>
          <p:nvPr/>
        </p:nvSpPr>
        <p:spPr bwMode="auto">
          <a:xfrm flipH="1">
            <a:off x="2735263" y="3213101"/>
            <a:ext cx="2628900" cy="1655763"/>
          </a:xfrm>
          <a:prstGeom prst="line">
            <a:avLst/>
          </a:prstGeom>
          <a:noFill/>
          <a:ln w="9525">
            <a:solidFill>
              <a:schemeClr val="tx1"/>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4819" name="Line 51"/>
          <p:cNvSpPr>
            <a:spLocks noChangeShapeType="1"/>
          </p:cNvSpPr>
          <p:nvPr/>
        </p:nvSpPr>
        <p:spPr bwMode="auto">
          <a:xfrm flipH="1">
            <a:off x="2771775" y="3213101"/>
            <a:ext cx="3024188" cy="1692275"/>
          </a:xfrm>
          <a:prstGeom prst="line">
            <a:avLst/>
          </a:prstGeom>
          <a:noFill/>
          <a:ln w="9525">
            <a:solidFill>
              <a:schemeClr val="tx1"/>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4820" name="Line 52"/>
          <p:cNvSpPr>
            <a:spLocks noChangeShapeType="1"/>
          </p:cNvSpPr>
          <p:nvPr/>
        </p:nvSpPr>
        <p:spPr bwMode="auto">
          <a:xfrm>
            <a:off x="1008063" y="2241551"/>
            <a:ext cx="0" cy="431800"/>
          </a:xfrm>
          <a:prstGeom prst="line">
            <a:avLst/>
          </a:prstGeom>
          <a:noFill/>
          <a:ln w="57150">
            <a:solidFill>
              <a:schemeClr val="hlink"/>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4821" name="Rectangle 53"/>
          <p:cNvSpPr>
            <a:spLocks noChangeArrowheads="1"/>
          </p:cNvSpPr>
          <p:nvPr/>
        </p:nvSpPr>
        <p:spPr bwMode="auto">
          <a:xfrm>
            <a:off x="1800225" y="5192714"/>
            <a:ext cx="395288" cy="287337"/>
          </a:xfrm>
          <a:prstGeom prst="rect">
            <a:avLst/>
          </a:prstGeom>
          <a:solidFill>
            <a:srgbClr val="CCECFF"/>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3</a:t>
            </a:r>
          </a:p>
        </p:txBody>
      </p:sp>
      <p:sp>
        <p:nvSpPr>
          <p:cNvPr id="1184822" name="Line 54"/>
          <p:cNvSpPr>
            <a:spLocks noChangeShapeType="1"/>
          </p:cNvSpPr>
          <p:nvPr/>
        </p:nvSpPr>
        <p:spPr bwMode="auto">
          <a:xfrm flipH="1">
            <a:off x="2951163" y="3213101"/>
            <a:ext cx="5473700" cy="1979613"/>
          </a:xfrm>
          <a:prstGeom prst="line">
            <a:avLst/>
          </a:prstGeom>
          <a:noFill/>
          <a:ln w="9525">
            <a:solidFill>
              <a:schemeClr val="tx1"/>
            </a:solidFill>
            <a:prstDash val="dash"/>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4823" name="Line 55"/>
          <p:cNvSpPr>
            <a:spLocks noChangeShapeType="1"/>
          </p:cNvSpPr>
          <p:nvPr/>
        </p:nvSpPr>
        <p:spPr bwMode="auto">
          <a:xfrm>
            <a:off x="1871663" y="3213101"/>
            <a:ext cx="6553200" cy="1116013"/>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4824" name="Rectangle 56"/>
          <p:cNvSpPr>
            <a:spLocks noChangeArrowheads="1"/>
          </p:cNvSpPr>
          <p:nvPr/>
        </p:nvSpPr>
        <p:spPr bwMode="auto">
          <a:xfrm>
            <a:off x="8243890" y="4329113"/>
            <a:ext cx="395287" cy="287337"/>
          </a:xfrm>
          <a:prstGeom prst="rect">
            <a:avLst/>
          </a:prstGeom>
          <a:solidFill>
            <a:srgbClr val="CCECFF"/>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algn="ctr"/>
            <a:r>
              <a:rPr lang="en-US" sz="1600" b="0"/>
              <a:t>3</a:t>
            </a:r>
          </a:p>
        </p:txBody>
      </p:sp>
      <p:sp>
        <p:nvSpPr>
          <p:cNvPr id="1184825" name="WordArt 57"/>
          <p:cNvSpPr>
            <a:spLocks noChangeArrowheads="1" noChangeShapeType="1" noTextEdit="1"/>
          </p:cNvSpPr>
          <p:nvPr/>
        </p:nvSpPr>
        <p:spPr bwMode="auto">
          <a:xfrm>
            <a:off x="3081339" y="3419476"/>
            <a:ext cx="2895600" cy="657225"/>
          </a:xfrm>
          <a:prstGeom prst="rect">
            <a:avLst/>
          </a:prstGeom>
        </p:spPr>
        <p:txBody>
          <a:bodyPr wrap="none" fromWordArt="1">
            <a:prstTxWarp prst="textDoubleWave1">
              <a:avLst>
                <a:gd name="adj1" fmla="val 0"/>
                <a:gd name="adj2" fmla="val 0"/>
              </a:avLst>
            </a:prstTxWarp>
          </a:bodyPr>
          <a:lstStyle/>
          <a:p>
            <a:pPr algn="ctr"/>
            <a:r>
              <a:rPr lang="nb-NO" sz="3600" kern="10" spc="-360" dirty="0" err="1">
                <a:ln w="12700">
                  <a:solidFill>
                    <a:srgbClr val="000099"/>
                  </a:solidFill>
                  <a:round/>
                  <a:headEnd/>
                  <a:tailEnd/>
                </a:ln>
                <a:solidFill>
                  <a:srgbClr val="33CCFF"/>
                </a:solidFill>
                <a:effectLst>
                  <a:outerShdw dist="125724" dir="18900000" algn="ctr" rotWithShape="0">
                    <a:srgbClr val="000099"/>
                  </a:outerShdw>
                </a:effectLst>
                <a:latin typeface="Apple Casual"/>
                <a:cs typeface="Apple Casual"/>
              </a:rPr>
              <a:t>Memory</a:t>
            </a:r>
            <a:r>
              <a:rPr lang="nb-NO" sz="3600" kern="10" spc="-360" dirty="0">
                <a:ln w="12700">
                  <a:solidFill>
                    <a:srgbClr val="000099"/>
                  </a:solidFill>
                  <a:round/>
                  <a:headEnd/>
                  <a:tailEnd/>
                </a:ln>
                <a:solidFill>
                  <a:srgbClr val="33CCFF"/>
                </a:solidFill>
                <a:effectLst>
                  <a:outerShdw dist="125724" dir="18900000" algn="ctr" rotWithShape="0">
                    <a:srgbClr val="000099"/>
                  </a:outerShdw>
                </a:effectLst>
                <a:latin typeface="Apple Casual"/>
                <a:cs typeface="Apple Casual"/>
              </a:rPr>
              <a:t> </a:t>
            </a:r>
            <a:r>
              <a:rPr lang="nb-NO" sz="3600" kern="10" spc="-360" dirty="0" err="1">
                <a:ln w="12700">
                  <a:solidFill>
                    <a:srgbClr val="000099"/>
                  </a:solidFill>
                  <a:round/>
                  <a:headEnd/>
                  <a:tailEnd/>
                </a:ln>
                <a:solidFill>
                  <a:srgbClr val="33CCFF"/>
                </a:solidFill>
                <a:effectLst>
                  <a:outerShdw dist="125724" dir="18900000" algn="ctr" rotWithShape="0">
                    <a:srgbClr val="000099"/>
                  </a:outerShdw>
                </a:effectLst>
                <a:latin typeface="Apple Casual"/>
                <a:cs typeface="Apple Casual"/>
              </a:rPr>
              <a:t>lookup</a:t>
            </a:r>
            <a:r>
              <a:rPr lang="nb-NO" sz="3600" kern="10" spc="-360" dirty="0">
                <a:ln w="12700">
                  <a:solidFill>
                    <a:srgbClr val="000099"/>
                  </a:solidFill>
                  <a:round/>
                  <a:headEnd/>
                  <a:tailEnd/>
                </a:ln>
                <a:solidFill>
                  <a:srgbClr val="33CCFF"/>
                </a:solidFill>
                <a:effectLst>
                  <a:outerShdw dist="125724" dir="18900000" algn="ctr" rotWithShape="0">
                    <a:srgbClr val="000099"/>
                  </a:outerShdw>
                </a:effectLst>
                <a:latin typeface="Apple Casual"/>
                <a:cs typeface="Apple Casual"/>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84773"/>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1184772"/>
                                        </p:tgtEl>
                                        <p:attrNameLst>
                                          <p:attrName>style.visibility</p:attrName>
                                        </p:attrNameLst>
                                      </p:cBhvr>
                                      <p:to>
                                        <p:strVal val="visible"/>
                                      </p:to>
                                    </p:set>
                                    <p:animEffect transition="in" filter="wipe(down)">
                                      <p:cBhvr>
                                        <p:cTn id="10" dur="500"/>
                                        <p:tgtEl>
                                          <p:spTgt spid="1184772"/>
                                        </p:tgtEl>
                                      </p:cBhvr>
                                    </p:animEffect>
                                  </p:childTnLst>
                                </p:cTn>
                              </p:par>
                            </p:childTnLst>
                          </p:cTn>
                        </p:par>
                        <p:par>
                          <p:cTn id="11" fill="hold" nodeType="afterGroup">
                            <p:stCondLst>
                              <p:cond delay="500"/>
                            </p:stCondLst>
                            <p:childTnLst>
                              <p:par>
                                <p:cTn id="12" presetID="9" presetClass="entr" presetSubtype="0" fill="hold" grpId="0" nodeType="afterEffect">
                                  <p:stCondLst>
                                    <p:cond delay="0"/>
                                  </p:stCondLst>
                                  <p:childTnLst>
                                    <p:set>
                                      <p:cBhvr>
                                        <p:cTn id="13" dur="1" fill="hold">
                                          <p:stCondLst>
                                            <p:cond delay="0"/>
                                          </p:stCondLst>
                                        </p:cTn>
                                        <p:tgtEl>
                                          <p:spTgt spid="1184795"/>
                                        </p:tgtEl>
                                        <p:attrNameLst>
                                          <p:attrName>style.visibility</p:attrName>
                                        </p:attrNameLst>
                                      </p:cBhvr>
                                      <p:to>
                                        <p:strVal val="visible"/>
                                      </p:to>
                                    </p:set>
                                    <p:animEffect transition="in" filter="dissolve">
                                      <p:cBhvr>
                                        <p:cTn id="14" dur="500"/>
                                        <p:tgtEl>
                                          <p:spTgt spid="1184795"/>
                                        </p:tgtEl>
                                      </p:cBhvr>
                                    </p:animEffect>
                                  </p:childTnLst>
                                </p:cTn>
                              </p:par>
                              <p:par>
                                <p:cTn id="15" presetID="9" presetClass="entr" presetSubtype="0" fill="hold" grpId="0" nodeType="withEffect">
                                  <p:stCondLst>
                                    <p:cond delay="0"/>
                                  </p:stCondLst>
                                  <p:iterate type="lt">
                                    <p:tmPct val="0"/>
                                  </p:iterate>
                                  <p:childTnLst>
                                    <p:set>
                                      <p:cBhvr>
                                        <p:cTn id="16" dur="1" fill="hold">
                                          <p:stCondLst>
                                            <p:cond delay="0"/>
                                          </p:stCondLst>
                                        </p:cTn>
                                        <p:tgtEl>
                                          <p:spTgt spid="1184796"/>
                                        </p:tgtEl>
                                        <p:attrNameLst>
                                          <p:attrName>style.visibility</p:attrName>
                                        </p:attrNameLst>
                                      </p:cBhvr>
                                      <p:to>
                                        <p:strVal val="visible"/>
                                      </p:to>
                                    </p:set>
                                    <p:animEffect transition="in" filter="dissolve">
                                      <p:cBhvr>
                                        <p:cTn id="17" dur="500"/>
                                        <p:tgtEl>
                                          <p:spTgt spid="1184796"/>
                                        </p:tgtEl>
                                      </p:cBhvr>
                                    </p:animEffect>
                                  </p:childTnLst>
                                </p:cTn>
                              </p:par>
                              <p:par>
                                <p:cTn id="18" presetID="9" presetClass="entr" presetSubtype="0" fill="hold" grpId="0" nodeType="withEffect">
                                  <p:stCondLst>
                                    <p:cond delay="0"/>
                                  </p:stCondLst>
                                  <p:childTnLst>
                                    <p:set>
                                      <p:cBhvr>
                                        <p:cTn id="19" dur="1" fill="hold">
                                          <p:stCondLst>
                                            <p:cond delay="0"/>
                                          </p:stCondLst>
                                        </p:cTn>
                                        <p:tgtEl>
                                          <p:spTgt spid="1184797"/>
                                        </p:tgtEl>
                                        <p:attrNameLst>
                                          <p:attrName>style.visibility</p:attrName>
                                        </p:attrNameLst>
                                      </p:cBhvr>
                                      <p:to>
                                        <p:strVal val="visible"/>
                                      </p:to>
                                    </p:set>
                                    <p:animEffect transition="in" filter="dissolve">
                                      <p:cBhvr>
                                        <p:cTn id="20" dur="500"/>
                                        <p:tgtEl>
                                          <p:spTgt spid="1184797"/>
                                        </p:tgtEl>
                                      </p:cBhvr>
                                    </p:animEffect>
                                  </p:childTnLst>
                                </p:cTn>
                              </p:par>
                              <p:par>
                                <p:cTn id="21" presetID="9" presetClass="entr" presetSubtype="0" fill="hold" grpId="0" nodeType="withEffect">
                                  <p:stCondLst>
                                    <p:cond delay="0"/>
                                  </p:stCondLst>
                                  <p:iterate type="lt">
                                    <p:tmPct val="0"/>
                                  </p:iterate>
                                  <p:childTnLst>
                                    <p:set>
                                      <p:cBhvr>
                                        <p:cTn id="22" dur="1" fill="hold">
                                          <p:stCondLst>
                                            <p:cond delay="0"/>
                                          </p:stCondLst>
                                        </p:cTn>
                                        <p:tgtEl>
                                          <p:spTgt spid="1184798"/>
                                        </p:tgtEl>
                                        <p:attrNameLst>
                                          <p:attrName>style.visibility</p:attrName>
                                        </p:attrNameLst>
                                      </p:cBhvr>
                                      <p:to>
                                        <p:strVal val="visible"/>
                                      </p:to>
                                    </p:set>
                                    <p:animEffect transition="in" filter="dissolve">
                                      <p:cBhvr>
                                        <p:cTn id="23" dur="500"/>
                                        <p:tgtEl>
                                          <p:spTgt spid="1184798"/>
                                        </p:tgtEl>
                                      </p:cBhvr>
                                    </p:animEffect>
                                  </p:childTnLst>
                                </p:cTn>
                              </p:par>
                              <p:par>
                                <p:cTn id="24" presetID="9" presetClass="entr" presetSubtype="0" fill="hold" grpId="0" nodeType="withEffect">
                                  <p:stCondLst>
                                    <p:cond delay="0"/>
                                  </p:stCondLst>
                                  <p:childTnLst>
                                    <p:set>
                                      <p:cBhvr>
                                        <p:cTn id="25" dur="1" fill="hold">
                                          <p:stCondLst>
                                            <p:cond delay="0"/>
                                          </p:stCondLst>
                                        </p:cTn>
                                        <p:tgtEl>
                                          <p:spTgt spid="1184799"/>
                                        </p:tgtEl>
                                        <p:attrNameLst>
                                          <p:attrName>style.visibility</p:attrName>
                                        </p:attrNameLst>
                                      </p:cBhvr>
                                      <p:to>
                                        <p:strVal val="visible"/>
                                      </p:to>
                                    </p:set>
                                    <p:animEffect transition="in" filter="dissolve">
                                      <p:cBhvr>
                                        <p:cTn id="26" dur="500"/>
                                        <p:tgtEl>
                                          <p:spTgt spid="1184799"/>
                                        </p:tgtEl>
                                      </p:cBhvr>
                                    </p:animEffect>
                                  </p:childTnLst>
                                </p:cTn>
                              </p:par>
                              <p:par>
                                <p:cTn id="27" presetID="9" presetClass="entr" presetSubtype="0" fill="hold" grpId="0" nodeType="withEffect">
                                  <p:stCondLst>
                                    <p:cond delay="0"/>
                                  </p:stCondLst>
                                  <p:iterate type="lt">
                                    <p:tmPct val="0"/>
                                  </p:iterate>
                                  <p:childTnLst>
                                    <p:set>
                                      <p:cBhvr>
                                        <p:cTn id="28" dur="1" fill="hold">
                                          <p:stCondLst>
                                            <p:cond delay="0"/>
                                          </p:stCondLst>
                                        </p:cTn>
                                        <p:tgtEl>
                                          <p:spTgt spid="1184800"/>
                                        </p:tgtEl>
                                        <p:attrNameLst>
                                          <p:attrName>style.visibility</p:attrName>
                                        </p:attrNameLst>
                                      </p:cBhvr>
                                      <p:to>
                                        <p:strVal val="visible"/>
                                      </p:to>
                                    </p:set>
                                    <p:animEffect transition="in" filter="dissolve">
                                      <p:cBhvr>
                                        <p:cTn id="29" dur="500"/>
                                        <p:tgtEl>
                                          <p:spTgt spid="1184800"/>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1184801"/>
                                        </p:tgtEl>
                                        <p:attrNameLst>
                                          <p:attrName>style.visibility</p:attrName>
                                        </p:attrNameLst>
                                      </p:cBhvr>
                                      <p:to>
                                        <p:strVal val="visible"/>
                                      </p:to>
                                    </p:set>
                                    <p:animEffect transition="in" filter="dissolve">
                                      <p:cBhvr>
                                        <p:cTn id="32" dur="500"/>
                                        <p:tgtEl>
                                          <p:spTgt spid="1184801"/>
                                        </p:tgtEl>
                                      </p:cBhvr>
                                    </p:animEffect>
                                  </p:childTnLst>
                                </p:cTn>
                              </p:par>
                            </p:childTnLst>
                          </p:cTn>
                        </p:par>
                        <p:par>
                          <p:cTn id="33" fill="hold" nodeType="afterGroup">
                            <p:stCondLst>
                              <p:cond delay="1000"/>
                            </p:stCondLst>
                            <p:childTnLst>
                              <p:par>
                                <p:cTn id="34" presetID="1" presetClass="entr" presetSubtype="0" fill="hold" grpId="0" nodeType="afterEffect">
                                  <p:stCondLst>
                                    <p:cond delay="0"/>
                                  </p:stCondLst>
                                  <p:childTnLst>
                                    <p:set>
                                      <p:cBhvr>
                                        <p:cTn id="35" dur="1" fill="hold">
                                          <p:stCondLst>
                                            <p:cond delay="0"/>
                                          </p:stCondLst>
                                        </p:cTn>
                                        <p:tgtEl>
                                          <p:spTgt spid="1184802"/>
                                        </p:tgtEl>
                                        <p:attrNameLst>
                                          <p:attrName>style.visibility</p:attrName>
                                        </p:attrNameLst>
                                      </p:cBhvr>
                                      <p:to>
                                        <p:strVal val="visible"/>
                                      </p:to>
                                    </p:set>
                                  </p:childTnLst>
                                </p:cTn>
                              </p:par>
                            </p:childTnLst>
                          </p:cTn>
                        </p:par>
                      </p:childTnLst>
                    </p:cTn>
                  </p:par>
                  <p:par>
                    <p:cTn id="36" fill="hold" nodeType="clickPar">
                      <p:stCondLst>
                        <p:cond delay="indefinite"/>
                      </p:stCondLst>
                      <p:childTnLst>
                        <p:par>
                          <p:cTn id="37" fill="hold" nodeType="withGroup">
                            <p:stCondLst>
                              <p:cond delay="0"/>
                            </p:stCondLst>
                            <p:childTnLst>
                              <p:par>
                                <p:cTn id="38" presetID="22" presetClass="entr" presetSubtype="1" fill="hold" grpId="0" nodeType="clickEffect">
                                  <p:stCondLst>
                                    <p:cond delay="0"/>
                                  </p:stCondLst>
                                  <p:childTnLst>
                                    <p:set>
                                      <p:cBhvr>
                                        <p:cTn id="39" dur="1" fill="hold">
                                          <p:stCondLst>
                                            <p:cond delay="0"/>
                                          </p:stCondLst>
                                        </p:cTn>
                                        <p:tgtEl>
                                          <p:spTgt spid="1184803"/>
                                        </p:tgtEl>
                                        <p:attrNameLst>
                                          <p:attrName>style.visibility</p:attrName>
                                        </p:attrNameLst>
                                      </p:cBhvr>
                                      <p:to>
                                        <p:strVal val="visible"/>
                                      </p:to>
                                    </p:set>
                                    <p:animEffect transition="in" filter="wipe(up)">
                                      <p:cBhvr>
                                        <p:cTn id="40" dur="2000"/>
                                        <p:tgtEl>
                                          <p:spTgt spid="1184803"/>
                                        </p:tgtEl>
                                      </p:cBhvr>
                                    </p:animEffect>
                                  </p:childTnLst>
                                </p:cTn>
                              </p:par>
                              <p:par>
                                <p:cTn id="41" presetID="22" presetClass="entr" presetSubtype="1" fill="hold" grpId="0" nodeType="withEffect">
                                  <p:stCondLst>
                                    <p:cond delay="0"/>
                                  </p:stCondLst>
                                  <p:childTnLst>
                                    <p:set>
                                      <p:cBhvr>
                                        <p:cTn id="42" dur="1" fill="hold">
                                          <p:stCondLst>
                                            <p:cond delay="0"/>
                                          </p:stCondLst>
                                        </p:cTn>
                                        <p:tgtEl>
                                          <p:spTgt spid="1184804"/>
                                        </p:tgtEl>
                                        <p:attrNameLst>
                                          <p:attrName>style.visibility</p:attrName>
                                        </p:attrNameLst>
                                      </p:cBhvr>
                                      <p:to>
                                        <p:strVal val="visible"/>
                                      </p:to>
                                    </p:set>
                                    <p:animEffect transition="in" filter="wipe(up)">
                                      <p:cBhvr>
                                        <p:cTn id="43" dur="2000"/>
                                        <p:tgtEl>
                                          <p:spTgt spid="1184804"/>
                                        </p:tgtEl>
                                      </p:cBhvr>
                                    </p:animEffect>
                                  </p:childTnLst>
                                </p:cTn>
                              </p:par>
                              <p:par>
                                <p:cTn id="44" presetID="22" presetClass="entr" presetSubtype="1" fill="hold" grpId="0" nodeType="withEffect">
                                  <p:stCondLst>
                                    <p:cond delay="0"/>
                                  </p:stCondLst>
                                  <p:childTnLst>
                                    <p:set>
                                      <p:cBhvr>
                                        <p:cTn id="45" dur="1" fill="hold">
                                          <p:stCondLst>
                                            <p:cond delay="0"/>
                                          </p:stCondLst>
                                        </p:cTn>
                                        <p:tgtEl>
                                          <p:spTgt spid="1184806"/>
                                        </p:tgtEl>
                                        <p:attrNameLst>
                                          <p:attrName>style.visibility</p:attrName>
                                        </p:attrNameLst>
                                      </p:cBhvr>
                                      <p:to>
                                        <p:strVal val="visible"/>
                                      </p:to>
                                    </p:set>
                                    <p:animEffect transition="in" filter="wipe(up)">
                                      <p:cBhvr>
                                        <p:cTn id="46" dur="2000"/>
                                        <p:tgtEl>
                                          <p:spTgt spid="1184806"/>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1184807"/>
                                        </p:tgtEl>
                                        <p:attrNameLst>
                                          <p:attrName>style.visibility</p:attrName>
                                        </p:attrNameLst>
                                      </p:cBhvr>
                                      <p:to>
                                        <p:strVal val="visible"/>
                                      </p:to>
                                    </p:set>
                                    <p:animEffect transition="in" filter="wipe(up)">
                                      <p:cBhvr>
                                        <p:cTn id="49" dur="2000"/>
                                        <p:tgtEl>
                                          <p:spTgt spid="1184807"/>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1184809"/>
                                        </p:tgtEl>
                                        <p:attrNameLst>
                                          <p:attrName>style.visibility</p:attrName>
                                        </p:attrNameLst>
                                      </p:cBhvr>
                                      <p:to>
                                        <p:strVal val="visible"/>
                                      </p:to>
                                    </p:set>
                                    <p:animEffect transition="in" filter="wipe(up)">
                                      <p:cBhvr>
                                        <p:cTn id="52" dur="2000"/>
                                        <p:tgtEl>
                                          <p:spTgt spid="1184809"/>
                                        </p:tgtEl>
                                      </p:cBhvr>
                                    </p:animEffect>
                                  </p:childTnLst>
                                </p:cTn>
                              </p:par>
                              <p:par>
                                <p:cTn id="53" presetID="22" presetClass="entr" presetSubtype="1" fill="hold" grpId="0" nodeType="withEffect">
                                  <p:stCondLst>
                                    <p:cond delay="0"/>
                                  </p:stCondLst>
                                  <p:childTnLst>
                                    <p:set>
                                      <p:cBhvr>
                                        <p:cTn id="54" dur="1" fill="hold">
                                          <p:stCondLst>
                                            <p:cond delay="0"/>
                                          </p:stCondLst>
                                        </p:cTn>
                                        <p:tgtEl>
                                          <p:spTgt spid="1184813"/>
                                        </p:tgtEl>
                                        <p:attrNameLst>
                                          <p:attrName>style.visibility</p:attrName>
                                        </p:attrNameLst>
                                      </p:cBhvr>
                                      <p:to>
                                        <p:strVal val="visible"/>
                                      </p:to>
                                    </p:set>
                                    <p:animEffect transition="in" filter="wipe(up)">
                                      <p:cBhvr>
                                        <p:cTn id="55" dur="2000"/>
                                        <p:tgtEl>
                                          <p:spTgt spid="1184813"/>
                                        </p:tgtEl>
                                      </p:cBhvr>
                                    </p:animEffect>
                                  </p:childTnLst>
                                </p:cTn>
                              </p:par>
                              <p:par>
                                <p:cTn id="56" presetID="22" presetClass="entr" presetSubtype="1" fill="hold" grpId="0" nodeType="withEffect">
                                  <p:stCondLst>
                                    <p:cond delay="0"/>
                                  </p:stCondLst>
                                  <p:childTnLst>
                                    <p:set>
                                      <p:cBhvr>
                                        <p:cTn id="57" dur="1" fill="hold">
                                          <p:stCondLst>
                                            <p:cond delay="0"/>
                                          </p:stCondLst>
                                        </p:cTn>
                                        <p:tgtEl>
                                          <p:spTgt spid="1184814"/>
                                        </p:tgtEl>
                                        <p:attrNameLst>
                                          <p:attrName>style.visibility</p:attrName>
                                        </p:attrNameLst>
                                      </p:cBhvr>
                                      <p:to>
                                        <p:strVal val="visible"/>
                                      </p:to>
                                    </p:set>
                                    <p:animEffect transition="in" filter="wipe(up)">
                                      <p:cBhvr>
                                        <p:cTn id="58" dur="2000"/>
                                        <p:tgtEl>
                                          <p:spTgt spid="1184814"/>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22" presetClass="entr" presetSubtype="1" fill="hold" grpId="0" nodeType="clickEffect">
                                  <p:stCondLst>
                                    <p:cond delay="0"/>
                                  </p:stCondLst>
                                  <p:childTnLst>
                                    <p:set>
                                      <p:cBhvr>
                                        <p:cTn id="62" dur="1" fill="hold">
                                          <p:stCondLst>
                                            <p:cond delay="0"/>
                                          </p:stCondLst>
                                        </p:cTn>
                                        <p:tgtEl>
                                          <p:spTgt spid="1184805"/>
                                        </p:tgtEl>
                                        <p:attrNameLst>
                                          <p:attrName>style.visibility</p:attrName>
                                        </p:attrNameLst>
                                      </p:cBhvr>
                                      <p:to>
                                        <p:strVal val="visible"/>
                                      </p:to>
                                    </p:set>
                                    <p:animEffect transition="in" filter="wipe(up)">
                                      <p:cBhvr>
                                        <p:cTn id="63" dur="500"/>
                                        <p:tgtEl>
                                          <p:spTgt spid="1184805"/>
                                        </p:tgtEl>
                                      </p:cBhvr>
                                    </p:animEffect>
                                  </p:childTnLst>
                                </p:cTn>
                              </p:par>
                              <p:par>
                                <p:cTn id="64" presetID="22" presetClass="entr" presetSubtype="1" fill="hold" grpId="0" nodeType="withEffect">
                                  <p:stCondLst>
                                    <p:cond delay="0"/>
                                  </p:stCondLst>
                                  <p:childTnLst>
                                    <p:set>
                                      <p:cBhvr>
                                        <p:cTn id="65" dur="1" fill="hold">
                                          <p:stCondLst>
                                            <p:cond delay="0"/>
                                          </p:stCondLst>
                                        </p:cTn>
                                        <p:tgtEl>
                                          <p:spTgt spid="1184808"/>
                                        </p:tgtEl>
                                        <p:attrNameLst>
                                          <p:attrName>style.visibility</p:attrName>
                                        </p:attrNameLst>
                                      </p:cBhvr>
                                      <p:to>
                                        <p:strVal val="visible"/>
                                      </p:to>
                                    </p:set>
                                    <p:animEffect transition="in" filter="wipe(up)">
                                      <p:cBhvr>
                                        <p:cTn id="66" dur="500"/>
                                        <p:tgtEl>
                                          <p:spTgt spid="1184808"/>
                                        </p:tgtEl>
                                      </p:cBhvr>
                                    </p:animEffect>
                                  </p:childTnLst>
                                </p:cTn>
                              </p:par>
                              <p:par>
                                <p:cTn id="67" presetID="22" presetClass="entr" presetSubtype="1" fill="hold" grpId="0" nodeType="withEffect">
                                  <p:stCondLst>
                                    <p:cond delay="0"/>
                                  </p:stCondLst>
                                  <p:childTnLst>
                                    <p:set>
                                      <p:cBhvr>
                                        <p:cTn id="68" dur="1" fill="hold">
                                          <p:stCondLst>
                                            <p:cond delay="0"/>
                                          </p:stCondLst>
                                        </p:cTn>
                                        <p:tgtEl>
                                          <p:spTgt spid="1184810"/>
                                        </p:tgtEl>
                                        <p:attrNameLst>
                                          <p:attrName>style.visibility</p:attrName>
                                        </p:attrNameLst>
                                      </p:cBhvr>
                                      <p:to>
                                        <p:strVal val="visible"/>
                                      </p:to>
                                    </p:set>
                                    <p:animEffect transition="in" filter="wipe(up)">
                                      <p:cBhvr>
                                        <p:cTn id="69" dur="500"/>
                                        <p:tgtEl>
                                          <p:spTgt spid="1184810"/>
                                        </p:tgtEl>
                                      </p:cBhvr>
                                    </p:animEffect>
                                  </p:childTnLst>
                                </p:cTn>
                              </p:par>
                              <p:par>
                                <p:cTn id="70" presetID="22" presetClass="entr" presetSubtype="1" fill="hold" grpId="0" nodeType="withEffect">
                                  <p:stCondLst>
                                    <p:cond delay="0"/>
                                  </p:stCondLst>
                                  <p:childTnLst>
                                    <p:set>
                                      <p:cBhvr>
                                        <p:cTn id="71" dur="1" fill="hold">
                                          <p:stCondLst>
                                            <p:cond delay="0"/>
                                          </p:stCondLst>
                                        </p:cTn>
                                        <p:tgtEl>
                                          <p:spTgt spid="1184811"/>
                                        </p:tgtEl>
                                        <p:attrNameLst>
                                          <p:attrName>style.visibility</p:attrName>
                                        </p:attrNameLst>
                                      </p:cBhvr>
                                      <p:to>
                                        <p:strVal val="visible"/>
                                      </p:to>
                                    </p:set>
                                    <p:animEffect transition="in" filter="wipe(up)">
                                      <p:cBhvr>
                                        <p:cTn id="72" dur="500"/>
                                        <p:tgtEl>
                                          <p:spTgt spid="1184811"/>
                                        </p:tgtEl>
                                      </p:cBhvr>
                                    </p:animEffect>
                                  </p:childTnLst>
                                </p:cTn>
                              </p:par>
                              <p:par>
                                <p:cTn id="73" presetID="22" presetClass="entr" presetSubtype="1" fill="hold" grpId="0" nodeType="withEffect">
                                  <p:stCondLst>
                                    <p:cond delay="0"/>
                                  </p:stCondLst>
                                  <p:childTnLst>
                                    <p:set>
                                      <p:cBhvr>
                                        <p:cTn id="74" dur="1" fill="hold">
                                          <p:stCondLst>
                                            <p:cond delay="0"/>
                                          </p:stCondLst>
                                        </p:cTn>
                                        <p:tgtEl>
                                          <p:spTgt spid="1184812"/>
                                        </p:tgtEl>
                                        <p:attrNameLst>
                                          <p:attrName>style.visibility</p:attrName>
                                        </p:attrNameLst>
                                      </p:cBhvr>
                                      <p:to>
                                        <p:strVal val="visible"/>
                                      </p:to>
                                    </p:set>
                                    <p:animEffect transition="in" filter="wipe(up)">
                                      <p:cBhvr>
                                        <p:cTn id="75" dur="500"/>
                                        <p:tgtEl>
                                          <p:spTgt spid="1184812"/>
                                        </p:tgtEl>
                                      </p:cBhvr>
                                    </p:animEffect>
                                  </p:childTnLst>
                                </p:cTn>
                              </p:par>
                              <p:par>
                                <p:cTn id="76" presetID="22" presetClass="entr" presetSubtype="1" fill="hold" grpId="0" nodeType="withEffect">
                                  <p:stCondLst>
                                    <p:cond delay="0"/>
                                  </p:stCondLst>
                                  <p:childTnLst>
                                    <p:set>
                                      <p:cBhvr>
                                        <p:cTn id="77" dur="1" fill="hold">
                                          <p:stCondLst>
                                            <p:cond delay="0"/>
                                          </p:stCondLst>
                                        </p:cTn>
                                        <p:tgtEl>
                                          <p:spTgt spid="1184818"/>
                                        </p:tgtEl>
                                        <p:attrNameLst>
                                          <p:attrName>style.visibility</p:attrName>
                                        </p:attrNameLst>
                                      </p:cBhvr>
                                      <p:to>
                                        <p:strVal val="visible"/>
                                      </p:to>
                                    </p:set>
                                    <p:animEffect transition="in" filter="wipe(up)">
                                      <p:cBhvr>
                                        <p:cTn id="78" dur="500"/>
                                        <p:tgtEl>
                                          <p:spTgt spid="1184818"/>
                                        </p:tgtEl>
                                      </p:cBhvr>
                                    </p:animEffect>
                                  </p:childTnLst>
                                </p:cTn>
                              </p:par>
                              <p:par>
                                <p:cTn id="79" presetID="22" presetClass="entr" presetSubtype="1" fill="hold" grpId="0" nodeType="withEffect">
                                  <p:stCondLst>
                                    <p:cond delay="0"/>
                                  </p:stCondLst>
                                  <p:childTnLst>
                                    <p:set>
                                      <p:cBhvr>
                                        <p:cTn id="80" dur="1" fill="hold">
                                          <p:stCondLst>
                                            <p:cond delay="0"/>
                                          </p:stCondLst>
                                        </p:cTn>
                                        <p:tgtEl>
                                          <p:spTgt spid="1184819"/>
                                        </p:tgtEl>
                                        <p:attrNameLst>
                                          <p:attrName>style.visibility</p:attrName>
                                        </p:attrNameLst>
                                      </p:cBhvr>
                                      <p:to>
                                        <p:strVal val="visible"/>
                                      </p:to>
                                    </p:set>
                                    <p:animEffect transition="in" filter="wipe(up)">
                                      <p:cBhvr>
                                        <p:cTn id="81" dur="500"/>
                                        <p:tgtEl>
                                          <p:spTgt spid="1184819"/>
                                        </p:tgtEl>
                                      </p:cBhvr>
                                    </p:animEffect>
                                  </p:childTnLst>
                                </p:cTn>
                              </p:par>
                              <p:par>
                                <p:cTn id="82" presetID="22" presetClass="entr" presetSubtype="1" fill="hold" grpId="0" nodeType="withEffect">
                                  <p:stCondLst>
                                    <p:cond delay="0"/>
                                  </p:stCondLst>
                                  <p:childTnLst>
                                    <p:set>
                                      <p:cBhvr>
                                        <p:cTn id="83" dur="1" fill="hold">
                                          <p:stCondLst>
                                            <p:cond delay="0"/>
                                          </p:stCondLst>
                                        </p:cTn>
                                        <p:tgtEl>
                                          <p:spTgt spid="1184817"/>
                                        </p:tgtEl>
                                        <p:attrNameLst>
                                          <p:attrName>style.visibility</p:attrName>
                                        </p:attrNameLst>
                                      </p:cBhvr>
                                      <p:to>
                                        <p:strVal val="visible"/>
                                      </p:to>
                                    </p:set>
                                    <p:animEffect transition="in" filter="wipe(up)">
                                      <p:cBhvr>
                                        <p:cTn id="84" dur="500"/>
                                        <p:tgtEl>
                                          <p:spTgt spid="1184817"/>
                                        </p:tgtEl>
                                      </p:cBhvr>
                                    </p:animEffect>
                                  </p:childTnLst>
                                </p:cTn>
                              </p:par>
                              <p:par>
                                <p:cTn id="85" presetID="22" presetClass="entr" presetSubtype="1" fill="hold" grpId="0" nodeType="withEffect">
                                  <p:stCondLst>
                                    <p:cond delay="0"/>
                                  </p:stCondLst>
                                  <p:childTnLst>
                                    <p:set>
                                      <p:cBhvr>
                                        <p:cTn id="86" dur="1" fill="hold">
                                          <p:stCondLst>
                                            <p:cond delay="0"/>
                                          </p:stCondLst>
                                        </p:cTn>
                                        <p:tgtEl>
                                          <p:spTgt spid="1184816"/>
                                        </p:tgtEl>
                                        <p:attrNameLst>
                                          <p:attrName>style.visibility</p:attrName>
                                        </p:attrNameLst>
                                      </p:cBhvr>
                                      <p:to>
                                        <p:strVal val="visible"/>
                                      </p:to>
                                    </p:set>
                                    <p:animEffect transition="in" filter="wipe(up)">
                                      <p:cBhvr>
                                        <p:cTn id="87" dur="500"/>
                                        <p:tgtEl>
                                          <p:spTgt spid="1184816"/>
                                        </p:tgtEl>
                                      </p:cBhvr>
                                    </p:animEffect>
                                  </p:childTnLst>
                                </p:cTn>
                              </p:par>
                              <p:par>
                                <p:cTn id="88" presetID="22" presetClass="entr" presetSubtype="1" fill="hold" grpId="0" nodeType="withEffect">
                                  <p:stCondLst>
                                    <p:cond delay="0"/>
                                  </p:stCondLst>
                                  <p:childTnLst>
                                    <p:set>
                                      <p:cBhvr>
                                        <p:cTn id="89" dur="1" fill="hold">
                                          <p:stCondLst>
                                            <p:cond delay="0"/>
                                          </p:stCondLst>
                                        </p:cTn>
                                        <p:tgtEl>
                                          <p:spTgt spid="1184815"/>
                                        </p:tgtEl>
                                        <p:attrNameLst>
                                          <p:attrName>style.visibility</p:attrName>
                                        </p:attrNameLst>
                                      </p:cBhvr>
                                      <p:to>
                                        <p:strVal val="visible"/>
                                      </p:to>
                                    </p:set>
                                    <p:animEffect transition="in" filter="wipe(up)">
                                      <p:cBhvr>
                                        <p:cTn id="90" dur="500"/>
                                        <p:tgtEl>
                                          <p:spTgt spid="1184815"/>
                                        </p:tgtEl>
                                      </p:cBhvr>
                                    </p:animEffect>
                                  </p:childTnLst>
                                </p:cTn>
                              </p:par>
                            </p:childTnLst>
                          </p:cTn>
                        </p:par>
                      </p:childTnLst>
                    </p:cTn>
                  </p:par>
                  <p:par>
                    <p:cTn id="91" fill="hold" nodeType="clickPar">
                      <p:stCondLst>
                        <p:cond delay="indefinite"/>
                      </p:stCondLst>
                      <p:childTnLst>
                        <p:par>
                          <p:cTn id="92" fill="hold" nodeType="withGroup">
                            <p:stCondLst>
                              <p:cond delay="0"/>
                            </p:stCondLst>
                            <p:childTnLst>
                              <p:par>
                                <p:cTn id="93" presetID="9" presetClass="entr" presetSubtype="0" fill="hold" grpId="0" nodeType="clickEffect">
                                  <p:stCondLst>
                                    <p:cond delay="0"/>
                                  </p:stCondLst>
                                  <p:childTnLst>
                                    <p:set>
                                      <p:cBhvr>
                                        <p:cTn id="94" dur="1" fill="hold">
                                          <p:stCondLst>
                                            <p:cond delay="0"/>
                                          </p:stCondLst>
                                        </p:cTn>
                                        <p:tgtEl>
                                          <p:spTgt spid="1184820"/>
                                        </p:tgtEl>
                                        <p:attrNameLst>
                                          <p:attrName>style.visibility</p:attrName>
                                        </p:attrNameLst>
                                      </p:cBhvr>
                                      <p:to>
                                        <p:strVal val="visible"/>
                                      </p:to>
                                    </p:set>
                                    <p:animEffect transition="in" filter="dissolve">
                                      <p:cBhvr>
                                        <p:cTn id="95" dur="500"/>
                                        <p:tgtEl>
                                          <p:spTgt spid="1184820"/>
                                        </p:tgtEl>
                                      </p:cBhvr>
                                    </p:animEffect>
                                  </p:childTnLst>
                                </p:cTn>
                              </p:par>
                            </p:childTnLst>
                          </p:cTn>
                        </p:par>
                        <p:par>
                          <p:cTn id="96" fill="hold" nodeType="afterGroup">
                            <p:stCondLst>
                              <p:cond delay="500"/>
                            </p:stCondLst>
                            <p:childTnLst>
                              <p:par>
                                <p:cTn id="97" presetID="36" presetClass="emph" presetSubtype="0" fill="hold" grpId="0" nodeType="afterEffect">
                                  <p:stCondLst>
                                    <p:cond delay="0"/>
                                  </p:stCondLst>
                                  <p:iterate type="lt">
                                    <p:tmPct val="10000"/>
                                  </p:iterate>
                                  <p:childTnLst>
                                    <p:animScale>
                                      <p:cBhvr>
                                        <p:cTn id="98" dur="250" autoRev="1" fill="hold">
                                          <p:stCondLst>
                                            <p:cond delay="0"/>
                                          </p:stCondLst>
                                        </p:cTn>
                                        <p:tgtEl>
                                          <p:spTgt spid="1184776"/>
                                        </p:tgtEl>
                                      </p:cBhvr>
                                      <p:to x="80000" y="100000"/>
                                    </p:animScale>
                                    <p:anim by="(#ppt_w*0.10)" calcmode="lin" valueType="num">
                                      <p:cBhvr>
                                        <p:cTn id="99" dur="250" autoRev="1" fill="hold">
                                          <p:stCondLst>
                                            <p:cond delay="0"/>
                                          </p:stCondLst>
                                        </p:cTn>
                                        <p:tgtEl>
                                          <p:spTgt spid="1184776"/>
                                        </p:tgtEl>
                                        <p:attrNameLst>
                                          <p:attrName>ppt_x</p:attrName>
                                        </p:attrNameLst>
                                      </p:cBhvr>
                                    </p:anim>
                                    <p:anim by="(-#ppt_w*0.10)" calcmode="lin" valueType="num">
                                      <p:cBhvr>
                                        <p:cTn id="100" dur="250" autoRev="1" fill="hold">
                                          <p:stCondLst>
                                            <p:cond delay="0"/>
                                          </p:stCondLst>
                                        </p:cTn>
                                        <p:tgtEl>
                                          <p:spTgt spid="1184776"/>
                                        </p:tgtEl>
                                        <p:attrNameLst>
                                          <p:attrName>ppt_y</p:attrName>
                                        </p:attrNameLst>
                                      </p:cBhvr>
                                    </p:anim>
                                    <p:animRot by="-480000">
                                      <p:cBhvr>
                                        <p:cTn id="101" dur="250" autoRev="1" fill="hold">
                                          <p:stCondLst>
                                            <p:cond delay="0"/>
                                          </p:stCondLst>
                                        </p:cTn>
                                        <p:tgtEl>
                                          <p:spTgt spid="1184776"/>
                                        </p:tgtEl>
                                        <p:attrNameLst>
                                          <p:attrName>r</p:attrName>
                                        </p:attrNameLst>
                                      </p:cBhvr>
                                    </p:animRot>
                                  </p:childTnLst>
                                </p:cTn>
                              </p:par>
                            </p:childTnLst>
                          </p:cTn>
                        </p:par>
                        <p:par>
                          <p:cTn id="102" fill="hold" nodeType="afterGroup">
                            <p:stCondLst>
                              <p:cond delay="1000"/>
                            </p:stCondLst>
                            <p:childTnLst>
                              <p:par>
                                <p:cTn id="103" presetID="7" presetClass="emph" presetSubtype="2" fill="hold" nodeType="afterEffect">
                                  <p:stCondLst>
                                    <p:cond delay="0"/>
                                  </p:stCondLst>
                                  <p:childTnLst>
                                    <p:animClr clrSpc="rgb" dir="cw">
                                      <p:cBhvr>
                                        <p:cTn id="104" dur="2000" fill="hold"/>
                                        <p:tgtEl>
                                          <p:spTgt spid="1184803"/>
                                        </p:tgtEl>
                                        <p:attrNameLst>
                                          <p:attrName>stroke.color</p:attrName>
                                        </p:attrNameLst>
                                      </p:cBhvr>
                                      <p:to>
                                        <a:schemeClr val="hlink"/>
                                      </p:to>
                                    </p:animClr>
                                    <p:set>
                                      <p:cBhvr>
                                        <p:cTn id="105" dur="2000" fill="hold"/>
                                        <p:tgtEl>
                                          <p:spTgt spid="1184803"/>
                                        </p:tgtEl>
                                        <p:attrNameLst>
                                          <p:attrName>stroke.on</p:attrName>
                                        </p:attrNameLst>
                                      </p:cBhvr>
                                      <p:to>
                                        <p:strVal val="true"/>
                                      </p:to>
                                    </p:set>
                                  </p:childTnLst>
                                </p:cTn>
                              </p:par>
                            </p:childTnLst>
                          </p:cTn>
                        </p:par>
                        <p:par>
                          <p:cTn id="106" fill="hold" nodeType="afterGroup">
                            <p:stCondLst>
                              <p:cond delay="3000"/>
                            </p:stCondLst>
                            <p:childTnLst>
                              <p:par>
                                <p:cTn id="107" presetID="36" presetClass="emph" presetSubtype="0" fill="hold" grpId="1" nodeType="afterEffect">
                                  <p:stCondLst>
                                    <p:cond delay="0"/>
                                  </p:stCondLst>
                                  <p:iterate type="lt">
                                    <p:tmPct val="10000"/>
                                  </p:iterate>
                                  <p:childTnLst>
                                    <p:animScale>
                                      <p:cBhvr>
                                        <p:cTn id="108" dur="250" autoRev="1" fill="hold">
                                          <p:stCondLst>
                                            <p:cond delay="0"/>
                                          </p:stCondLst>
                                        </p:cTn>
                                        <p:tgtEl>
                                          <p:spTgt spid="1184796"/>
                                        </p:tgtEl>
                                      </p:cBhvr>
                                      <p:to x="80000" y="100000"/>
                                    </p:animScale>
                                    <p:anim by="(#ppt_w*0.10)" calcmode="lin" valueType="num">
                                      <p:cBhvr>
                                        <p:cTn id="109" dur="250" autoRev="1" fill="hold">
                                          <p:stCondLst>
                                            <p:cond delay="0"/>
                                          </p:stCondLst>
                                        </p:cTn>
                                        <p:tgtEl>
                                          <p:spTgt spid="1184796"/>
                                        </p:tgtEl>
                                        <p:attrNameLst>
                                          <p:attrName>ppt_x</p:attrName>
                                        </p:attrNameLst>
                                      </p:cBhvr>
                                    </p:anim>
                                    <p:anim by="(-#ppt_w*0.10)" calcmode="lin" valueType="num">
                                      <p:cBhvr>
                                        <p:cTn id="110" dur="250" autoRev="1" fill="hold">
                                          <p:stCondLst>
                                            <p:cond delay="0"/>
                                          </p:stCondLst>
                                        </p:cTn>
                                        <p:tgtEl>
                                          <p:spTgt spid="1184796"/>
                                        </p:tgtEl>
                                        <p:attrNameLst>
                                          <p:attrName>ppt_y</p:attrName>
                                        </p:attrNameLst>
                                      </p:cBhvr>
                                    </p:anim>
                                    <p:animRot by="-480000">
                                      <p:cBhvr>
                                        <p:cTn id="111" dur="250" autoRev="1" fill="hold">
                                          <p:stCondLst>
                                            <p:cond delay="0"/>
                                          </p:stCondLst>
                                        </p:cTn>
                                        <p:tgtEl>
                                          <p:spTgt spid="1184796"/>
                                        </p:tgtEl>
                                        <p:attrNameLst>
                                          <p:attrName>r</p:attrName>
                                        </p:attrNameLst>
                                      </p:cBhvr>
                                    </p:animRot>
                                  </p:childTnLst>
                                </p:cTn>
                              </p:par>
                            </p:childTnLst>
                          </p:cTn>
                        </p:par>
                      </p:childTnLst>
                    </p:cTn>
                  </p:par>
                  <p:par>
                    <p:cTn id="112" fill="hold" nodeType="clickPar">
                      <p:stCondLst>
                        <p:cond delay="indefinite"/>
                      </p:stCondLst>
                      <p:childTnLst>
                        <p:par>
                          <p:cTn id="113" fill="hold" nodeType="withGroup">
                            <p:stCondLst>
                              <p:cond delay="0"/>
                            </p:stCondLst>
                            <p:childTnLst>
                              <p:par>
                                <p:cTn id="114" presetID="63" presetClass="path" presetSubtype="0" accel="50000" decel="50000" fill="hold" grpId="1" nodeType="clickEffect">
                                  <p:stCondLst>
                                    <p:cond delay="0"/>
                                  </p:stCondLst>
                                  <p:childTnLst>
                                    <p:animMotion origin="layout" path="M -3.05556E-6 -3.33333E-6 L 0.04723 -3.33333E-6 " pathEditMode="relative" rAng="0" ptsTypes="AA">
                                      <p:cBhvr>
                                        <p:cTn id="115" dur="2000" fill="hold"/>
                                        <p:tgtEl>
                                          <p:spTgt spid="1184820"/>
                                        </p:tgtEl>
                                        <p:attrNameLst>
                                          <p:attrName>ppt_x</p:attrName>
                                          <p:attrName>ppt_y</p:attrName>
                                        </p:attrNameLst>
                                      </p:cBhvr>
                                      <p:rCtr x="2361" y="0"/>
                                    </p:animMotion>
                                  </p:childTnLst>
                                </p:cTn>
                              </p:par>
                            </p:childTnLst>
                          </p:cTn>
                        </p:par>
                        <p:par>
                          <p:cTn id="116" fill="hold" nodeType="afterGroup">
                            <p:stCondLst>
                              <p:cond delay="2000"/>
                            </p:stCondLst>
                            <p:childTnLst>
                              <p:par>
                                <p:cTn id="117" presetID="36" presetClass="emph" presetSubtype="0" fill="hold" grpId="0" nodeType="afterEffect">
                                  <p:stCondLst>
                                    <p:cond delay="0"/>
                                  </p:stCondLst>
                                  <p:iterate type="lt">
                                    <p:tmPct val="10000"/>
                                  </p:iterate>
                                  <p:childTnLst>
                                    <p:animScale>
                                      <p:cBhvr>
                                        <p:cTn id="118" dur="250" autoRev="1" fill="hold">
                                          <p:stCondLst>
                                            <p:cond delay="0"/>
                                          </p:stCondLst>
                                        </p:cTn>
                                        <p:tgtEl>
                                          <p:spTgt spid="1184778"/>
                                        </p:tgtEl>
                                      </p:cBhvr>
                                      <p:to x="80000" y="100000"/>
                                    </p:animScale>
                                    <p:anim by="(#ppt_w*0.10)" calcmode="lin" valueType="num">
                                      <p:cBhvr>
                                        <p:cTn id="119" dur="250" autoRev="1" fill="hold">
                                          <p:stCondLst>
                                            <p:cond delay="0"/>
                                          </p:stCondLst>
                                        </p:cTn>
                                        <p:tgtEl>
                                          <p:spTgt spid="1184778"/>
                                        </p:tgtEl>
                                        <p:attrNameLst>
                                          <p:attrName>ppt_x</p:attrName>
                                        </p:attrNameLst>
                                      </p:cBhvr>
                                    </p:anim>
                                    <p:anim by="(-#ppt_w*0.10)" calcmode="lin" valueType="num">
                                      <p:cBhvr>
                                        <p:cTn id="120" dur="250" autoRev="1" fill="hold">
                                          <p:stCondLst>
                                            <p:cond delay="0"/>
                                          </p:stCondLst>
                                        </p:cTn>
                                        <p:tgtEl>
                                          <p:spTgt spid="1184778"/>
                                        </p:tgtEl>
                                        <p:attrNameLst>
                                          <p:attrName>ppt_y</p:attrName>
                                        </p:attrNameLst>
                                      </p:cBhvr>
                                    </p:anim>
                                    <p:animRot by="-480000">
                                      <p:cBhvr>
                                        <p:cTn id="121" dur="250" autoRev="1" fill="hold">
                                          <p:stCondLst>
                                            <p:cond delay="0"/>
                                          </p:stCondLst>
                                        </p:cTn>
                                        <p:tgtEl>
                                          <p:spTgt spid="1184778"/>
                                        </p:tgtEl>
                                        <p:attrNameLst>
                                          <p:attrName>r</p:attrName>
                                        </p:attrNameLst>
                                      </p:cBhvr>
                                    </p:animRot>
                                  </p:childTnLst>
                                </p:cTn>
                              </p:par>
                            </p:childTnLst>
                          </p:cTn>
                        </p:par>
                        <p:par>
                          <p:cTn id="122" fill="hold" nodeType="afterGroup">
                            <p:stCondLst>
                              <p:cond delay="2500"/>
                            </p:stCondLst>
                            <p:childTnLst>
                              <p:par>
                                <p:cTn id="123" presetID="7" presetClass="emph" presetSubtype="2" fill="hold" nodeType="afterEffect">
                                  <p:stCondLst>
                                    <p:cond delay="0"/>
                                  </p:stCondLst>
                                  <p:childTnLst>
                                    <p:animClr clrSpc="rgb" dir="cw">
                                      <p:cBhvr>
                                        <p:cTn id="124" dur="2000" fill="hold"/>
                                        <p:tgtEl>
                                          <p:spTgt spid="1184804"/>
                                        </p:tgtEl>
                                        <p:attrNameLst>
                                          <p:attrName>stroke.color</p:attrName>
                                        </p:attrNameLst>
                                      </p:cBhvr>
                                      <p:to>
                                        <a:schemeClr val="hlink"/>
                                      </p:to>
                                    </p:animClr>
                                    <p:set>
                                      <p:cBhvr>
                                        <p:cTn id="125" dur="2000" fill="hold"/>
                                        <p:tgtEl>
                                          <p:spTgt spid="1184804"/>
                                        </p:tgtEl>
                                        <p:attrNameLst>
                                          <p:attrName>stroke.on</p:attrName>
                                        </p:attrNameLst>
                                      </p:cBhvr>
                                      <p:to>
                                        <p:strVal val="true"/>
                                      </p:to>
                                    </p:set>
                                  </p:childTnLst>
                                </p:cTn>
                              </p:par>
                            </p:childTnLst>
                          </p:cTn>
                        </p:par>
                        <p:par>
                          <p:cTn id="126" fill="hold" nodeType="afterGroup">
                            <p:stCondLst>
                              <p:cond delay="4500"/>
                            </p:stCondLst>
                            <p:childTnLst>
                              <p:par>
                                <p:cTn id="127" presetID="36" presetClass="emph" presetSubtype="0" fill="hold" grpId="1" nodeType="afterEffect">
                                  <p:stCondLst>
                                    <p:cond delay="0"/>
                                  </p:stCondLst>
                                  <p:iterate type="lt">
                                    <p:tmPct val="10000"/>
                                  </p:iterate>
                                  <p:childTnLst>
                                    <p:animScale>
                                      <p:cBhvr>
                                        <p:cTn id="128" dur="250" autoRev="1" fill="hold">
                                          <p:stCondLst>
                                            <p:cond delay="0"/>
                                          </p:stCondLst>
                                        </p:cTn>
                                        <p:tgtEl>
                                          <p:spTgt spid="1184800"/>
                                        </p:tgtEl>
                                      </p:cBhvr>
                                      <p:to x="80000" y="100000"/>
                                    </p:animScale>
                                    <p:anim by="(#ppt_w*0.10)" calcmode="lin" valueType="num">
                                      <p:cBhvr>
                                        <p:cTn id="129" dur="250" autoRev="1" fill="hold">
                                          <p:stCondLst>
                                            <p:cond delay="0"/>
                                          </p:stCondLst>
                                        </p:cTn>
                                        <p:tgtEl>
                                          <p:spTgt spid="1184800"/>
                                        </p:tgtEl>
                                        <p:attrNameLst>
                                          <p:attrName>ppt_x</p:attrName>
                                        </p:attrNameLst>
                                      </p:cBhvr>
                                    </p:anim>
                                    <p:anim by="(-#ppt_w*0.10)" calcmode="lin" valueType="num">
                                      <p:cBhvr>
                                        <p:cTn id="130" dur="250" autoRev="1" fill="hold">
                                          <p:stCondLst>
                                            <p:cond delay="0"/>
                                          </p:stCondLst>
                                        </p:cTn>
                                        <p:tgtEl>
                                          <p:spTgt spid="1184800"/>
                                        </p:tgtEl>
                                        <p:attrNameLst>
                                          <p:attrName>ppt_y</p:attrName>
                                        </p:attrNameLst>
                                      </p:cBhvr>
                                    </p:anim>
                                    <p:animRot by="-480000">
                                      <p:cBhvr>
                                        <p:cTn id="131" dur="250" autoRev="1" fill="hold">
                                          <p:stCondLst>
                                            <p:cond delay="0"/>
                                          </p:stCondLst>
                                        </p:cTn>
                                        <p:tgtEl>
                                          <p:spTgt spid="1184800"/>
                                        </p:tgtEl>
                                        <p:attrNameLst>
                                          <p:attrName>r</p:attrName>
                                        </p:attrNameLst>
                                      </p:cBhvr>
                                    </p:animRot>
                                  </p:childTnLst>
                                </p:cTn>
                              </p:par>
                            </p:childTnLst>
                          </p:cTn>
                        </p:par>
                      </p:childTnLst>
                    </p:cTn>
                  </p:par>
                  <p:par>
                    <p:cTn id="132" fill="hold" nodeType="clickPar">
                      <p:stCondLst>
                        <p:cond delay="indefinite"/>
                      </p:stCondLst>
                      <p:childTnLst>
                        <p:par>
                          <p:cTn id="133" fill="hold" nodeType="withGroup">
                            <p:stCondLst>
                              <p:cond delay="0"/>
                            </p:stCondLst>
                            <p:childTnLst>
                              <p:par>
                                <p:cTn id="134" presetID="63" presetClass="path" presetSubtype="0" accel="50000" decel="50000" fill="hold" grpId="2" nodeType="clickEffect">
                                  <p:stCondLst>
                                    <p:cond delay="0"/>
                                  </p:stCondLst>
                                  <p:childTnLst>
                                    <p:animMotion origin="layout" path="M 0.04723 -3.33333E-6 L 0.09445 -3.33333E-6 " pathEditMode="relative" rAng="0" ptsTypes="AA">
                                      <p:cBhvr>
                                        <p:cTn id="135" dur="2000" fill="hold"/>
                                        <p:tgtEl>
                                          <p:spTgt spid="1184820"/>
                                        </p:tgtEl>
                                        <p:attrNameLst>
                                          <p:attrName>ppt_x</p:attrName>
                                          <p:attrName>ppt_y</p:attrName>
                                        </p:attrNameLst>
                                      </p:cBhvr>
                                      <p:rCtr x="2361" y="0"/>
                                    </p:animMotion>
                                  </p:childTnLst>
                                </p:cTn>
                              </p:par>
                            </p:childTnLst>
                          </p:cTn>
                        </p:par>
                        <p:par>
                          <p:cTn id="136" fill="hold" nodeType="afterGroup">
                            <p:stCondLst>
                              <p:cond delay="2000"/>
                            </p:stCondLst>
                            <p:childTnLst>
                              <p:par>
                                <p:cTn id="137" presetID="36" presetClass="emph" presetSubtype="0" fill="hold" grpId="0" nodeType="afterEffect">
                                  <p:stCondLst>
                                    <p:cond delay="0"/>
                                  </p:stCondLst>
                                  <p:iterate type="lt">
                                    <p:tmPct val="10000"/>
                                  </p:iterate>
                                  <p:childTnLst>
                                    <p:animScale>
                                      <p:cBhvr>
                                        <p:cTn id="138" dur="250" autoRev="1" fill="hold">
                                          <p:stCondLst>
                                            <p:cond delay="0"/>
                                          </p:stCondLst>
                                        </p:cTn>
                                        <p:tgtEl>
                                          <p:spTgt spid="1184779"/>
                                        </p:tgtEl>
                                      </p:cBhvr>
                                      <p:to x="80000" y="100000"/>
                                    </p:animScale>
                                    <p:anim by="(#ppt_w*0.10)" calcmode="lin" valueType="num">
                                      <p:cBhvr>
                                        <p:cTn id="139" dur="250" autoRev="1" fill="hold">
                                          <p:stCondLst>
                                            <p:cond delay="0"/>
                                          </p:stCondLst>
                                        </p:cTn>
                                        <p:tgtEl>
                                          <p:spTgt spid="1184779"/>
                                        </p:tgtEl>
                                        <p:attrNameLst>
                                          <p:attrName>ppt_x</p:attrName>
                                        </p:attrNameLst>
                                      </p:cBhvr>
                                    </p:anim>
                                    <p:anim by="(-#ppt_w*0.10)" calcmode="lin" valueType="num">
                                      <p:cBhvr>
                                        <p:cTn id="140" dur="250" autoRev="1" fill="hold">
                                          <p:stCondLst>
                                            <p:cond delay="0"/>
                                          </p:stCondLst>
                                        </p:cTn>
                                        <p:tgtEl>
                                          <p:spTgt spid="1184779"/>
                                        </p:tgtEl>
                                        <p:attrNameLst>
                                          <p:attrName>ppt_y</p:attrName>
                                        </p:attrNameLst>
                                      </p:cBhvr>
                                    </p:anim>
                                    <p:animRot by="-480000">
                                      <p:cBhvr>
                                        <p:cTn id="141" dur="250" autoRev="1" fill="hold">
                                          <p:stCondLst>
                                            <p:cond delay="0"/>
                                          </p:stCondLst>
                                        </p:cTn>
                                        <p:tgtEl>
                                          <p:spTgt spid="1184779"/>
                                        </p:tgtEl>
                                        <p:attrNameLst>
                                          <p:attrName>r</p:attrName>
                                        </p:attrNameLst>
                                      </p:cBhvr>
                                    </p:animRot>
                                  </p:childTnLst>
                                </p:cTn>
                              </p:par>
                            </p:childTnLst>
                          </p:cTn>
                        </p:par>
                        <p:par>
                          <p:cTn id="142" fill="hold" nodeType="afterGroup">
                            <p:stCondLst>
                              <p:cond delay="2500"/>
                            </p:stCondLst>
                            <p:childTnLst>
                              <p:par>
                                <p:cTn id="143" presetID="7" presetClass="emph" presetSubtype="2" fill="hold" nodeType="afterEffect">
                                  <p:stCondLst>
                                    <p:cond delay="0"/>
                                  </p:stCondLst>
                                  <p:childTnLst>
                                    <p:animClr clrSpc="rgb" dir="cw">
                                      <p:cBhvr>
                                        <p:cTn id="144" dur="2000" fill="hold"/>
                                        <p:tgtEl>
                                          <p:spTgt spid="1184805"/>
                                        </p:tgtEl>
                                        <p:attrNameLst>
                                          <p:attrName>stroke.color</p:attrName>
                                        </p:attrNameLst>
                                      </p:cBhvr>
                                      <p:to>
                                        <a:schemeClr val="hlink"/>
                                      </p:to>
                                    </p:animClr>
                                    <p:set>
                                      <p:cBhvr>
                                        <p:cTn id="145" dur="2000" fill="hold"/>
                                        <p:tgtEl>
                                          <p:spTgt spid="1184805"/>
                                        </p:tgtEl>
                                        <p:attrNameLst>
                                          <p:attrName>stroke.on</p:attrName>
                                        </p:attrNameLst>
                                      </p:cBhvr>
                                      <p:to>
                                        <p:strVal val="true"/>
                                      </p:to>
                                    </p:set>
                                  </p:childTnLst>
                                </p:cTn>
                              </p:par>
                            </p:childTnLst>
                          </p:cTn>
                        </p:par>
                      </p:childTnLst>
                    </p:cTn>
                  </p:par>
                  <p:par>
                    <p:cTn id="146" fill="hold" nodeType="clickPar">
                      <p:stCondLst>
                        <p:cond delay="indefinite"/>
                      </p:stCondLst>
                      <p:childTnLst>
                        <p:par>
                          <p:cTn id="147" fill="hold" nodeType="withGroup">
                            <p:stCondLst>
                              <p:cond delay="0"/>
                            </p:stCondLst>
                            <p:childTnLst>
                              <p:par>
                                <p:cTn id="148" presetID="9" presetClass="entr" presetSubtype="0" fill="hold" grpId="0" nodeType="clickEffect">
                                  <p:stCondLst>
                                    <p:cond delay="0"/>
                                  </p:stCondLst>
                                  <p:iterate type="lt">
                                    <p:tmPct val="0"/>
                                  </p:iterate>
                                  <p:childTnLst>
                                    <p:set>
                                      <p:cBhvr>
                                        <p:cTn id="149" dur="1" fill="hold">
                                          <p:stCondLst>
                                            <p:cond delay="0"/>
                                          </p:stCondLst>
                                        </p:cTn>
                                        <p:tgtEl>
                                          <p:spTgt spid="1184821"/>
                                        </p:tgtEl>
                                        <p:attrNameLst>
                                          <p:attrName>style.visibility</p:attrName>
                                        </p:attrNameLst>
                                      </p:cBhvr>
                                      <p:to>
                                        <p:strVal val="visible"/>
                                      </p:to>
                                    </p:set>
                                    <p:animEffect transition="in" filter="dissolve">
                                      <p:cBhvr>
                                        <p:cTn id="150" dur="500"/>
                                        <p:tgtEl>
                                          <p:spTgt spid="1184821"/>
                                        </p:tgtEl>
                                      </p:cBhvr>
                                    </p:animEffect>
                                  </p:childTnLst>
                                </p:cTn>
                              </p:par>
                            </p:childTnLst>
                          </p:cTn>
                        </p:par>
                      </p:childTnLst>
                    </p:cTn>
                  </p:par>
                  <p:par>
                    <p:cTn id="151" fill="hold" nodeType="clickPar">
                      <p:stCondLst>
                        <p:cond delay="indefinite"/>
                      </p:stCondLst>
                      <p:childTnLst>
                        <p:par>
                          <p:cTn id="152" fill="hold" nodeType="withGroup">
                            <p:stCondLst>
                              <p:cond delay="0"/>
                            </p:stCondLst>
                            <p:childTnLst>
                              <p:par>
                                <p:cTn id="153" presetID="1" presetClass="emph" presetSubtype="2" fill="hold" nodeType="clickEffect">
                                  <p:stCondLst>
                                    <p:cond delay="0"/>
                                  </p:stCondLst>
                                  <p:childTnLst>
                                    <p:animClr clrSpc="rgb" dir="cw">
                                      <p:cBhvr>
                                        <p:cTn id="154" dur="2000" fill="hold"/>
                                        <p:tgtEl>
                                          <p:spTgt spid="1184801"/>
                                        </p:tgtEl>
                                        <p:attrNameLst>
                                          <p:attrName>fillcolor</p:attrName>
                                        </p:attrNameLst>
                                      </p:cBhvr>
                                      <p:to>
                                        <a:schemeClr val="accent2"/>
                                      </p:to>
                                    </p:animClr>
                                    <p:set>
                                      <p:cBhvr>
                                        <p:cTn id="155" dur="2000" fill="hold"/>
                                        <p:tgtEl>
                                          <p:spTgt spid="1184801"/>
                                        </p:tgtEl>
                                        <p:attrNameLst>
                                          <p:attrName>fill.type</p:attrName>
                                        </p:attrNameLst>
                                      </p:cBhvr>
                                      <p:to>
                                        <p:strVal val="solid"/>
                                      </p:to>
                                    </p:set>
                                    <p:set>
                                      <p:cBhvr>
                                        <p:cTn id="156" dur="2000" fill="hold"/>
                                        <p:tgtEl>
                                          <p:spTgt spid="1184801"/>
                                        </p:tgtEl>
                                        <p:attrNameLst>
                                          <p:attrName>fill.on</p:attrName>
                                        </p:attrNameLst>
                                      </p:cBhvr>
                                      <p:to>
                                        <p:strVal val="true"/>
                                      </p:to>
                                    </p:set>
                                  </p:childTnLst>
                                </p:cTn>
                              </p:par>
                            </p:childTnLst>
                          </p:cTn>
                        </p:par>
                      </p:childTnLst>
                    </p:cTn>
                  </p:par>
                  <p:par>
                    <p:cTn id="157" fill="hold" nodeType="clickPar">
                      <p:stCondLst>
                        <p:cond delay="indefinite"/>
                      </p:stCondLst>
                      <p:childTnLst>
                        <p:par>
                          <p:cTn id="158" fill="hold" nodeType="withGroup">
                            <p:stCondLst>
                              <p:cond delay="0"/>
                            </p:stCondLst>
                            <p:childTnLst>
                              <p:par>
                                <p:cTn id="159" presetID="0" presetClass="path" presetSubtype="0" accel="50000" decel="50000" fill="hold" grpId="1" nodeType="clickEffect">
                                  <p:stCondLst>
                                    <p:cond delay="0"/>
                                  </p:stCondLst>
                                  <p:iterate type="lt">
                                    <p:tmPct val="0"/>
                                  </p:iterate>
                                  <p:childTnLst>
                                    <p:animMotion origin="layout" path="M 0 0 L 0.5625 0.07384 L 0.70365 -0.12987 " pathEditMode="relative" ptsTypes="AAA">
                                      <p:cBhvr>
                                        <p:cTn id="160" dur="2000" fill="hold"/>
                                        <p:tgtEl>
                                          <p:spTgt spid="1184821"/>
                                        </p:tgtEl>
                                        <p:attrNameLst>
                                          <p:attrName>ppt_x</p:attrName>
                                          <p:attrName>ppt_y</p:attrName>
                                        </p:attrNameLst>
                                      </p:cBhvr>
                                    </p:animMotion>
                                  </p:childTnLst>
                                </p:cTn>
                              </p:par>
                            </p:childTnLst>
                          </p:cTn>
                        </p:par>
                        <p:par>
                          <p:cTn id="161" fill="hold" nodeType="afterGroup">
                            <p:stCondLst>
                              <p:cond delay="2000"/>
                            </p:stCondLst>
                            <p:childTnLst>
                              <p:par>
                                <p:cTn id="162" presetID="1" presetClass="entr" presetSubtype="0" fill="hold" grpId="0" nodeType="afterEffect">
                                  <p:stCondLst>
                                    <p:cond delay="0"/>
                                  </p:stCondLst>
                                  <p:childTnLst>
                                    <p:set>
                                      <p:cBhvr>
                                        <p:cTn id="163" dur="1" fill="hold">
                                          <p:stCondLst>
                                            <p:cond delay="0"/>
                                          </p:stCondLst>
                                        </p:cTn>
                                        <p:tgtEl>
                                          <p:spTgt spid="1184824"/>
                                        </p:tgtEl>
                                        <p:attrNameLst>
                                          <p:attrName>style.visibility</p:attrName>
                                        </p:attrNameLst>
                                      </p:cBhvr>
                                      <p:to>
                                        <p:strVal val="visible"/>
                                      </p:to>
                                    </p:set>
                                  </p:childTnLst>
                                </p:cTn>
                              </p:par>
                            </p:childTnLst>
                          </p:cTn>
                        </p:par>
                        <p:par>
                          <p:cTn id="164" fill="hold" nodeType="afterGroup">
                            <p:stCondLst>
                              <p:cond delay="2000"/>
                            </p:stCondLst>
                            <p:childTnLst>
                              <p:par>
                                <p:cTn id="165" presetID="1" presetClass="exit" presetSubtype="0" fill="hold" grpId="2" nodeType="afterEffect">
                                  <p:stCondLst>
                                    <p:cond delay="0"/>
                                  </p:stCondLst>
                                  <p:iterate type="lt">
                                    <p:tmAbs val="0"/>
                                  </p:iterate>
                                  <p:childTnLst>
                                    <p:set>
                                      <p:cBhvr>
                                        <p:cTn id="166" dur="1" fill="hold">
                                          <p:stCondLst>
                                            <p:cond delay="0"/>
                                          </p:stCondLst>
                                        </p:cTn>
                                        <p:tgtEl>
                                          <p:spTgt spid="1184821"/>
                                        </p:tgtEl>
                                        <p:attrNameLst>
                                          <p:attrName>style.visibility</p:attrName>
                                        </p:attrNameLst>
                                      </p:cBhvr>
                                      <p:to>
                                        <p:strVal val="hidden"/>
                                      </p:to>
                                    </p:set>
                                  </p:childTnLst>
                                </p:cTn>
                              </p:par>
                            </p:childTnLst>
                          </p:cTn>
                        </p:par>
                        <p:par>
                          <p:cTn id="167" fill="hold" nodeType="afterGroup">
                            <p:stCondLst>
                              <p:cond delay="2000"/>
                            </p:stCondLst>
                            <p:childTnLst>
                              <p:par>
                                <p:cTn id="168" presetID="0" presetClass="path" presetSubtype="0" accel="50000" decel="50000" fill="hold" grpId="1" nodeType="afterEffect">
                                  <p:stCondLst>
                                    <p:cond delay="0"/>
                                  </p:stCondLst>
                                  <p:childTnLst>
                                    <p:animMotion origin="layout" path="M 0 0 L -0.14739 0.20486 L -0.67586 0.18819 " pathEditMode="relative" ptsTypes="AAA">
                                      <p:cBhvr>
                                        <p:cTn id="169" dur="2000" fill="hold"/>
                                        <p:tgtEl>
                                          <p:spTgt spid="1184801"/>
                                        </p:tgtEl>
                                        <p:attrNameLst>
                                          <p:attrName>ppt_x</p:attrName>
                                          <p:attrName>ppt_y</p:attrName>
                                        </p:attrNameLst>
                                      </p:cBhvr>
                                    </p:animMotion>
                                  </p:childTnLst>
                                </p:cTn>
                              </p:par>
                            </p:childTnLst>
                          </p:cTn>
                        </p:par>
                        <p:par>
                          <p:cTn id="170" fill="hold" nodeType="afterGroup">
                            <p:stCondLst>
                              <p:cond delay="4000"/>
                            </p:stCondLst>
                            <p:childTnLst>
                              <p:par>
                                <p:cTn id="171" presetID="9" presetClass="exit" presetSubtype="0" fill="hold" grpId="2" nodeType="afterEffect">
                                  <p:stCondLst>
                                    <p:cond delay="0"/>
                                  </p:stCondLst>
                                  <p:childTnLst>
                                    <p:animEffect transition="out" filter="dissolve">
                                      <p:cBhvr>
                                        <p:cTn id="172" dur="500"/>
                                        <p:tgtEl>
                                          <p:spTgt spid="1184801"/>
                                        </p:tgtEl>
                                      </p:cBhvr>
                                    </p:animEffect>
                                    <p:set>
                                      <p:cBhvr>
                                        <p:cTn id="173" dur="1" fill="hold">
                                          <p:stCondLst>
                                            <p:cond delay="499"/>
                                          </p:stCondLst>
                                        </p:cTn>
                                        <p:tgtEl>
                                          <p:spTgt spid="1184801"/>
                                        </p:tgtEl>
                                        <p:attrNameLst>
                                          <p:attrName>style.visibility</p:attrName>
                                        </p:attrNameLst>
                                      </p:cBhvr>
                                      <p:to>
                                        <p:strVal val="hidden"/>
                                      </p:to>
                                    </p:set>
                                  </p:childTnLst>
                                </p:cTn>
                              </p:par>
                            </p:childTnLst>
                          </p:cTn>
                        </p:par>
                      </p:childTnLst>
                    </p:cTn>
                  </p:par>
                  <p:par>
                    <p:cTn id="174" fill="hold" nodeType="clickPar">
                      <p:stCondLst>
                        <p:cond delay="indefinite"/>
                      </p:stCondLst>
                      <p:childTnLst>
                        <p:par>
                          <p:cTn id="175" fill="hold" nodeType="withGroup">
                            <p:stCondLst>
                              <p:cond delay="0"/>
                            </p:stCondLst>
                            <p:childTnLst>
                              <p:par>
                                <p:cTn id="176" presetID="22" presetClass="exit" presetSubtype="4" fill="hold" grpId="1" nodeType="clickEffect">
                                  <p:stCondLst>
                                    <p:cond delay="0"/>
                                  </p:stCondLst>
                                  <p:childTnLst>
                                    <p:animEffect transition="out" filter="wipe(down)">
                                      <p:cBhvr>
                                        <p:cTn id="177" dur="500"/>
                                        <p:tgtEl>
                                          <p:spTgt spid="1184805"/>
                                        </p:tgtEl>
                                      </p:cBhvr>
                                    </p:animEffect>
                                    <p:set>
                                      <p:cBhvr>
                                        <p:cTn id="178" dur="1" fill="hold">
                                          <p:stCondLst>
                                            <p:cond delay="499"/>
                                          </p:stCondLst>
                                        </p:cTn>
                                        <p:tgtEl>
                                          <p:spTgt spid="1184805"/>
                                        </p:tgtEl>
                                        <p:attrNameLst>
                                          <p:attrName>style.visibility</p:attrName>
                                        </p:attrNameLst>
                                      </p:cBhvr>
                                      <p:to>
                                        <p:strVal val="hidden"/>
                                      </p:to>
                                    </p:set>
                                  </p:childTnLst>
                                </p:cTn>
                              </p:par>
                              <p:par>
                                <p:cTn id="179" presetID="22" presetClass="exit" presetSubtype="4" fill="hold" grpId="1" nodeType="withEffect">
                                  <p:stCondLst>
                                    <p:cond delay="0"/>
                                  </p:stCondLst>
                                  <p:childTnLst>
                                    <p:animEffect transition="out" filter="wipe(down)">
                                      <p:cBhvr>
                                        <p:cTn id="180" dur="500"/>
                                        <p:tgtEl>
                                          <p:spTgt spid="1184814"/>
                                        </p:tgtEl>
                                      </p:cBhvr>
                                    </p:animEffect>
                                    <p:set>
                                      <p:cBhvr>
                                        <p:cTn id="181" dur="1" fill="hold">
                                          <p:stCondLst>
                                            <p:cond delay="499"/>
                                          </p:stCondLst>
                                        </p:cTn>
                                        <p:tgtEl>
                                          <p:spTgt spid="1184814"/>
                                        </p:tgtEl>
                                        <p:attrNameLst>
                                          <p:attrName>style.visibility</p:attrName>
                                        </p:attrNameLst>
                                      </p:cBhvr>
                                      <p:to>
                                        <p:strVal val="hidden"/>
                                      </p:to>
                                    </p:set>
                                  </p:childTnLst>
                                </p:cTn>
                              </p:par>
                              <p:par>
                                <p:cTn id="182" presetID="22" presetClass="entr" presetSubtype="1" fill="hold" grpId="0" nodeType="withEffect">
                                  <p:stCondLst>
                                    <p:cond delay="0"/>
                                  </p:stCondLst>
                                  <p:childTnLst>
                                    <p:set>
                                      <p:cBhvr>
                                        <p:cTn id="183" dur="1" fill="hold">
                                          <p:stCondLst>
                                            <p:cond delay="0"/>
                                          </p:stCondLst>
                                        </p:cTn>
                                        <p:tgtEl>
                                          <p:spTgt spid="1184822"/>
                                        </p:tgtEl>
                                        <p:attrNameLst>
                                          <p:attrName>style.visibility</p:attrName>
                                        </p:attrNameLst>
                                      </p:cBhvr>
                                      <p:to>
                                        <p:strVal val="visible"/>
                                      </p:to>
                                    </p:set>
                                    <p:animEffect transition="in" filter="wipe(up)">
                                      <p:cBhvr>
                                        <p:cTn id="184" dur="2000"/>
                                        <p:tgtEl>
                                          <p:spTgt spid="1184822"/>
                                        </p:tgtEl>
                                      </p:cBhvr>
                                    </p:animEffect>
                                  </p:childTnLst>
                                </p:cTn>
                              </p:par>
                              <p:par>
                                <p:cTn id="185" presetID="22" presetClass="entr" presetSubtype="1" fill="hold" grpId="0" nodeType="withEffect">
                                  <p:stCondLst>
                                    <p:cond delay="0"/>
                                  </p:stCondLst>
                                  <p:childTnLst>
                                    <p:set>
                                      <p:cBhvr>
                                        <p:cTn id="186" dur="1" fill="hold">
                                          <p:stCondLst>
                                            <p:cond delay="0"/>
                                          </p:stCondLst>
                                        </p:cTn>
                                        <p:tgtEl>
                                          <p:spTgt spid="1184823"/>
                                        </p:tgtEl>
                                        <p:attrNameLst>
                                          <p:attrName>style.visibility</p:attrName>
                                        </p:attrNameLst>
                                      </p:cBhvr>
                                      <p:to>
                                        <p:strVal val="visible"/>
                                      </p:to>
                                    </p:set>
                                    <p:animEffect transition="in" filter="wipe(up)">
                                      <p:cBhvr>
                                        <p:cTn id="187" dur="500"/>
                                        <p:tgtEl>
                                          <p:spTgt spid="1184823"/>
                                        </p:tgtEl>
                                      </p:cBhvr>
                                    </p:animEffect>
                                  </p:childTnLst>
                                </p:cTn>
                              </p:par>
                            </p:childTnLst>
                          </p:cTn>
                        </p:par>
                      </p:childTnLst>
                    </p:cTn>
                  </p:par>
                  <p:par>
                    <p:cTn id="188" fill="hold" nodeType="clickPar">
                      <p:stCondLst>
                        <p:cond delay="indefinite"/>
                      </p:stCondLst>
                      <p:childTnLst>
                        <p:par>
                          <p:cTn id="189" fill="hold" nodeType="withGroup">
                            <p:stCondLst>
                              <p:cond delay="0"/>
                            </p:stCondLst>
                            <p:childTnLst>
                              <p:par>
                                <p:cTn id="190" presetID="63" presetClass="path" presetSubtype="0" accel="50000" decel="50000" fill="hold" grpId="3" nodeType="clickEffect">
                                  <p:stCondLst>
                                    <p:cond delay="0"/>
                                  </p:stCondLst>
                                  <p:childTnLst>
                                    <p:animMotion origin="layout" path="M 0.09445 -3.33333E-6 L 0.14566 -3.33333E-6 " pathEditMode="relative" rAng="0" ptsTypes="AA">
                                      <p:cBhvr>
                                        <p:cTn id="191" dur="2000" fill="hold"/>
                                        <p:tgtEl>
                                          <p:spTgt spid="1184820"/>
                                        </p:tgtEl>
                                        <p:attrNameLst>
                                          <p:attrName>ppt_x</p:attrName>
                                          <p:attrName>ppt_y</p:attrName>
                                        </p:attrNameLst>
                                      </p:cBhvr>
                                      <p:rCtr x="2552" y="0"/>
                                    </p:animMotion>
                                  </p:childTnLst>
                                </p:cTn>
                              </p:par>
                            </p:childTnLst>
                          </p:cTn>
                        </p:par>
                        <p:par>
                          <p:cTn id="192" fill="hold" nodeType="afterGroup">
                            <p:stCondLst>
                              <p:cond delay="2000"/>
                            </p:stCondLst>
                            <p:childTnLst>
                              <p:par>
                                <p:cTn id="193" presetID="36" presetClass="emph" presetSubtype="0" fill="hold" grpId="0" nodeType="afterEffect">
                                  <p:stCondLst>
                                    <p:cond delay="0"/>
                                  </p:stCondLst>
                                  <p:iterate type="lt">
                                    <p:tmPct val="10000"/>
                                  </p:iterate>
                                  <p:childTnLst>
                                    <p:animScale>
                                      <p:cBhvr>
                                        <p:cTn id="194" dur="250" autoRev="1" fill="hold">
                                          <p:stCondLst>
                                            <p:cond delay="0"/>
                                          </p:stCondLst>
                                        </p:cTn>
                                        <p:tgtEl>
                                          <p:spTgt spid="1184780"/>
                                        </p:tgtEl>
                                      </p:cBhvr>
                                      <p:to x="80000" y="100000"/>
                                    </p:animScale>
                                    <p:anim by="(#ppt_w*0.10)" calcmode="lin" valueType="num">
                                      <p:cBhvr>
                                        <p:cTn id="195" dur="250" autoRev="1" fill="hold">
                                          <p:stCondLst>
                                            <p:cond delay="0"/>
                                          </p:stCondLst>
                                        </p:cTn>
                                        <p:tgtEl>
                                          <p:spTgt spid="1184780"/>
                                        </p:tgtEl>
                                        <p:attrNameLst>
                                          <p:attrName>ppt_x</p:attrName>
                                        </p:attrNameLst>
                                      </p:cBhvr>
                                    </p:anim>
                                    <p:anim by="(-#ppt_w*0.10)" calcmode="lin" valueType="num">
                                      <p:cBhvr>
                                        <p:cTn id="196" dur="250" autoRev="1" fill="hold">
                                          <p:stCondLst>
                                            <p:cond delay="0"/>
                                          </p:stCondLst>
                                        </p:cTn>
                                        <p:tgtEl>
                                          <p:spTgt spid="1184780"/>
                                        </p:tgtEl>
                                        <p:attrNameLst>
                                          <p:attrName>ppt_y</p:attrName>
                                        </p:attrNameLst>
                                      </p:cBhvr>
                                    </p:anim>
                                    <p:animRot by="-480000">
                                      <p:cBhvr>
                                        <p:cTn id="197" dur="250" autoRev="1" fill="hold">
                                          <p:stCondLst>
                                            <p:cond delay="0"/>
                                          </p:stCondLst>
                                        </p:cTn>
                                        <p:tgtEl>
                                          <p:spTgt spid="1184780"/>
                                        </p:tgtEl>
                                        <p:attrNameLst>
                                          <p:attrName>r</p:attrName>
                                        </p:attrNameLst>
                                      </p:cBhvr>
                                    </p:animRot>
                                  </p:childTnLst>
                                </p:cTn>
                              </p:par>
                            </p:childTnLst>
                          </p:cTn>
                        </p:par>
                        <p:par>
                          <p:cTn id="198" fill="hold" nodeType="afterGroup">
                            <p:stCondLst>
                              <p:cond delay="2500"/>
                            </p:stCondLst>
                            <p:childTnLst>
                              <p:par>
                                <p:cTn id="199" presetID="7" presetClass="emph" presetSubtype="2" fill="hold" nodeType="afterEffect">
                                  <p:stCondLst>
                                    <p:cond delay="0"/>
                                  </p:stCondLst>
                                  <p:childTnLst>
                                    <p:animClr clrSpc="rgb" dir="cw">
                                      <p:cBhvr>
                                        <p:cTn id="200" dur="2000" fill="hold"/>
                                        <p:tgtEl>
                                          <p:spTgt spid="1184806"/>
                                        </p:tgtEl>
                                        <p:attrNameLst>
                                          <p:attrName>stroke.color</p:attrName>
                                        </p:attrNameLst>
                                      </p:cBhvr>
                                      <p:to>
                                        <a:schemeClr val="hlink"/>
                                      </p:to>
                                    </p:animClr>
                                    <p:set>
                                      <p:cBhvr>
                                        <p:cTn id="201" dur="2000" fill="hold"/>
                                        <p:tgtEl>
                                          <p:spTgt spid="1184806"/>
                                        </p:tgtEl>
                                        <p:attrNameLst>
                                          <p:attrName>stroke.on</p:attrName>
                                        </p:attrNameLst>
                                      </p:cBhvr>
                                      <p:to>
                                        <p:strVal val="true"/>
                                      </p:to>
                                    </p:set>
                                  </p:childTnLst>
                                </p:cTn>
                              </p:par>
                            </p:childTnLst>
                          </p:cTn>
                        </p:par>
                        <p:par>
                          <p:cTn id="202" fill="hold" nodeType="afterGroup">
                            <p:stCondLst>
                              <p:cond delay="4500"/>
                            </p:stCondLst>
                            <p:childTnLst>
                              <p:par>
                                <p:cTn id="203" presetID="36" presetClass="emph" presetSubtype="0" fill="hold" grpId="1" nodeType="afterEffect">
                                  <p:stCondLst>
                                    <p:cond delay="0"/>
                                  </p:stCondLst>
                                  <p:iterate type="lt">
                                    <p:tmPct val="10000"/>
                                  </p:iterate>
                                  <p:childTnLst>
                                    <p:animScale>
                                      <p:cBhvr>
                                        <p:cTn id="204" dur="250" autoRev="1" fill="hold">
                                          <p:stCondLst>
                                            <p:cond delay="0"/>
                                          </p:stCondLst>
                                        </p:cTn>
                                        <p:tgtEl>
                                          <p:spTgt spid="1184798"/>
                                        </p:tgtEl>
                                      </p:cBhvr>
                                      <p:to x="80000" y="100000"/>
                                    </p:animScale>
                                    <p:anim by="(#ppt_w*0.10)" calcmode="lin" valueType="num">
                                      <p:cBhvr>
                                        <p:cTn id="205" dur="250" autoRev="1" fill="hold">
                                          <p:stCondLst>
                                            <p:cond delay="0"/>
                                          </p:stCondLst>
                                        </p:cTn>
                                        <p:tgtEl>
                                          <p:spTgt spid="1184798"/>
                                        </p:tgtEl>
                                        <p:attrNameLst>
                                          <p:attrName>ppt_x</p:attrName>
                                        </p:attrNameLst>
                                      </p:cBhvr>
                                    </p:anim>
                                    <p:anim by="(-#ppt_w*0.10)" calcmode="lin" valueType="num">
                                      <p:cBhvr>
                                        <p:cTn id="206" dur="250" autoRev="1" fill="hold">
                                          <p:stCondLst>
                                            <p:cond delay="0"/>
                                          </p:stCondLst>
                                        </p:cTn>
                                        <p:tgtEl>
                                          <p:spTgt spid="1184798"/>
                                        </p:tgtEl>
                                        <p:attrNameLst>
                                          <p:attrName>ppt_y</p:attrName>
                                        </p:attrNameLst>
                                      </p:cBhvr>
                                    </p:anim>
                                    <p:animRot by="-480000">
                                      <p:cBhvr>
                                        <p:cTn id="207" dur="250" autoRev="1" fill="hold">
                                          <p:stCondLst>
                                            <p:cond delay="0"/>
                                          </p:stCondLst>
                                        </p:cTn>
                                        <p:tgtEl>
                                          <p:spTgt spid="1184798"/>
                                        </p:tgtEl>
                                        <p:attrNameLst>
                                          <p:attrName>r</p:attrName>
                                        </p:attrNameLst>
                                      </p:cBhvr>
                                    </p:animRot>
                                  </p:childTnLst>
                                </p:cTn>
                              </p:par>
                            </p:childTnLst>
                          </p:cTn>
                        </p:par>
                      </p:childTnLst>
                    </p:cTn>
                  </p:par>
                  <p:par>
                    <p:cTn id="208" fill="hold" nodeType="clickPar">
                      <p:stCondLst>
                        <p:cond delay="indefinite"/>
                      </p:stCondLst>
                      <p:childTnLst>
                        <p:par>
                          <p:cTn id="209" fill="hold" nodeType="withGroup">
                            <p:stCondLst>
                              <p:cond delay="0"/>
                            </p:stCondLst>
                            <p:childTnLst>
                              <p:par>
                                <p:cTn id="210" presetID="63" presetClass="path" presetSubtype="0" accel="50000" decel="50000" fill="hold" grpId="4" nodeType="clickEffect">
                                  <p:stCondLst>
                                    <p:cond delay="0"/>
                                  </p:stCondLst>
                                  <p:childTnLst>
                                    <p:animMotion origin="layout" path="M 0.14566 -3.33333E-6 L 0.84653 -3.33333E-6 " pathEditMode="relative" rAng="0" ptsTypes="AA">
                                      <p:cBhvr>
                                        <p:cTn id="211" dur="5000" fill="hold"/>
                                        <p:tgtEl>
                                          <p:spTgt spid="1184820"/>
                                        </p:tgtEl>
                                        <p:attrNameLst>
                                          <p:attrName>ppt_x</p:attrName>
                                          <p:attrName>ppt_y</p:attrName>
                                        </p:attrNameLst>
                                      </p:cBhvr>
                                      <p:rCtr x="35035" y="0"/>
                                    </p:animMotion>
                                  </p:childTnLst>
                                </p:cTn>
                              </p:par>
                            </p:childTnLst>
                          </p:cTn>
                        </p:par>
                      </p:childTnLst>
                    </p:cTn>
                  </p:par>
                  <p:par>
                    <p:cTn id="212" fill="hold" nodeType="clickPar">
                      <p:stCondLst>
                        <p:cond delay="indefinite"/>
                      </p:stCondLst>
                      <p:childTnLst>
                        <p:par>
                          <p:cTn id="213" fill="hold" nodeType="withGroup">
                            <p:stCondLst>
                              <p:cond delay="0"/>
                            </p:stCondLst>
                            <p:childTnLst>
                              <p:par>
                                <p:cTn id="214" presetID="26" presetClass="entr" presetSubtype="0" fill="hold" grpId="0" nodeType="clickEffect">
                                  <p:stCondLst>
                                    <p:cond delay="0"/>
                                  </p:stCondLst>
                                  <p:childTnLst>
                                    <p:set>
                                      <p:cBhvr>
                                        <p:cTn id="215" dur="1" fill="hold">
                                          <p:stCondLst>
                                            <p:cond delay="0"/>
                                          </p:stCondLst>
                                        </p:cTn>
                                        <p:tgtEl>
                                          <p:spTgt spid="1184825"/>
                                        </p:tgtEl>
                                        <p:attrNameLst>
                                          <p:attrName>style.visibility</p:attrName>
                                        </p:attrNameLst>
                                      </p:cBhvr>
                                      <p:to>
                                        <p:strVal val="visible"/>
                                      </p:to>
                                    </p:set>
                                    <p:animEffect transition="in" filter="wipe(down)">
                                      <p:cBhvr>
                                        <p:cTn id="216" dur="580">
                                          <p:stCondLst>
                                            <p:cond delay="0"/>
                                          </p:stCondLst>
                                        </p:cTn>
                                        <p:tgtEl>
                                          <p:spTgt spid="1184825"/>
                                        </p:tgtEl>
                                      </p:cBhvr>
                                    </p:animEffect>
                                    <p:anim calcmode="lin" valueType="num">
                                      <p:cBhvr>
                                        <p:cTn id="217" dur="1822" tmFilter="0,0; 0.14,0.36; 0.43,0.73; 0.71,0.91; 1.0,1.0">
                                          <p:stCondLst>
                                            <p:cond delay="0"/>
                                          </p:stCondLst>
                                        </p:cTn>
                                        <p:tgtEl>
                                          <p:spTgt spid="1184825"/>
                                        </p:tgtEl>
                                        <p:attrNameLst>
                                          <p:attrName>ppt_x</p:attrName>
                                        </p:attrNameLst>
                                      </p:cBhvr>
                                      <p:tavLst>
                                        <p:tav tm="0">
                                          <p:val>
                                            <p:strVal val="#ppt_x-0.25"/>
                                          </p:val>
                                        </p:tav>
                                        <p:tav tm="100000">
                                          <p:val>
                                            <p:strVal val="#ppt_x"/>
                                          </p:val>
                                        </p:tav>
                                      </p:tavLst>
                                    </p:anim>
                                    <p:anim calcmode="lin" valueType="num">
                                      <p:cBhvr>
                                        <p:cTn id="218" dur="664" tmFilter="0.0,0.0; 0.25,0.07; 0.50,0.2; 0.75,0.467; 1.0,1.0">
                                          <p:stCondLst>
                                            <p:cond delay="0"/>
                                          </p:stCondLst>
                                        </p:cTn>
                                        <p:tgtEl>
                                          <p:spTgt spid="1184825"/>
                                        </p:tgtEl>
                                        <p:attrNameLst>
                                          <p:attrName>ppt_y</p:attrName>
                                        </p:attrNameLst>
                                      </p:cBhvr>
                                      <p:tavLst>
                                        <p:tav tm="0" fmla="#ppt_y-sin(pi*$)/3">
                                          <p:val>
                                            <p:fltVal val="0.5"/>
                                          </p:val>
                                        </p:tav>
                                        <p:tav tm="100000">
                                          <p:val>
                                            <p:fltVal val="1"/>
                                          </p:val>
                                        </p:tav>
                                      </p:tavLst>
                                    </p:anim>
                                    <p:anim calcmode="lin" valueType="num">
                                      <p:cBhvr>
                                        <p:cTn id="219" dur="664" tmFilter="0, 0; 0.125,0.2665; 0.25,0.4; 0.375,0.465; 0.5,0.5;  0.625,0.535; 0.75,0.6; 0.875,0.7335; 1,1">
                                          <p:stCondLst>
                                            <p:cond delay="664"/>
                                          </p:stCondLst>
                                        </p:cTn>
                                        <p:tgtEl>
                                          <p:spTgt spid="1184825"/>
                                        </p:tgtEl>
                                        <p:attrNameLst>
                                          <p:attrName>ppt_y</p:attrName>
                                        </p:attrNameLst>
                                      </p:cBhvr>
                                      <p:tavLst>
                                        <p:tav tm="0" fmla="#ppt_y-sin(pi*$)/9">
                                          <p:val>
                                            <p:fltVal val="0"/>
                                          </p:val>
                                        </p:tav>
                                        <p:tav tm="100000">
                                          <p:val>
                                            <p:fltVal val="1"/>
                                          </p:val>
                                        </p:tav>
                                      </p:tavLst>
                                    </p:anim>
                                    <p:anim calcmode="lin" valueType="num">
                                      <p:cBhvr>
                                        <p:cTn id="220" dur="332" tmFilter="0, 0; 0.125,0.2665; 0.25,0.4; 0.375,0.465; 0.5,0.5;  0.625,0.535; 0.75,0.6; 0.875,0.7335; 1,1">
                                          <p:stCondLst>
                                            <p:cond delay="1324"/>
                                          </p:stCondLst>
                                        </p:cTn>
                                        <p:tgtEl>
                                          <p:spTgt spid="1184825"/>
                                        </p:tgtEl>
                                        <p:attrNameLst>
                                          <p:attrName>ppt_y</p:attrName>
                                        </p:attrNameLst>
                                      </p:cBhvr>
                                      <p:tavLst>
                                        <p:tav tm="0" fmla="#ppt_y-sin(pi*$)/27">
                                          <p:val>
                                            <p:fltVal val="0"/>
                                          </p:val>
                                        </p:tav>
                                        <p:tav tm="100000">
                                          <p:val>
                                            <p:fltVal val="1"/>
                                          </p:val>
                                        </p:tav>
                                      </p:tavLst>
                                    </p:anim>
                                    <p:anim calcmode="lin" valueType="num">
                                      <p:cBhvr>
                                        <p:cTn id="221" dur="164" tmFilter="0, 0; 0.125,0.2665; 0.25,0.4; 0.375,0.465; 0.5,0.5;  0.625,0.535; 0.75,0.6; 0.875,0.7335; 1,1">
                                          <p:stCondLst>
                                            <p:cond delay="1656"/>
                                          </p:stCondLst>
                                        </p:cTn>
                                        <p:tgtEl>
                                          <p:spTgt spid="1184825"/>
                                        </p:tgtEl>
                                        <p:attrNameLst>
                                          <p:attrName>ppt_y</p:attrName>
                                        </p:attrNameLst>
                                      </p:cBhvr>
                                      <p:tavLst>
                                        <p:tav tm="0" fmla="#ppt_y-sin(pi*$)/81">
                                          <p:val>
                                            <p:fltVal val="0"/>
                                          </p:val>
                                        </p:tav>
                                        <p:tav tm="100000">
                                          <p:val>
                                            <p:fltVal val="1"/>
                                          </p:val>
                                        </p:tav>
                                      </p:tavLst>
                                    </p:anim>
                                    <p:animScale>
                                      <p:cBhvr>
                                        <p:cTn id="222" dur="26">
                                          <p:stCondLst>
                                            <p:cond delay="650"/>
                                          </p:stCondLst>
                                        </p:cTn>
                                        <p:tgtEl>
                                          <p:spTgt spid="1184825"/>
                                        </p:tgtEl>
                                      </p:cBhvr>
                                      <p:to x="100000" y="60000"/>
                                    </p:animScale>
                                    <p:animScale>
                                      <p:cBhvr>
                                        <p:cTn id="223" dur="166" decel="50000">
                                          <p:stCondLst>
                                            <p:cond delay="676"/>
                                          </p:stCondLst>
                                        </p:cTn>
                                        <p:tgtEl>
                                          <p:spTgt spid="1184825"/>
                                        </p:tgtEl>
                                      </p:cBhvr>
                                      <p:to x="100000" y="100000"/>
                                    </p:animScale>
                                    <p:animScale>
                                      <p:cBhvr>
                                        <p:cTn id="224" dur="26">
                                          <p:stCondLst>
                                            <p:cond delay="1312"/>
                                          </p:stCondLst>
                                        </p:cTn>
                                        <p:tgtEl>
                                          <p:spTgt spid="1184825"/>
                                        </p:tgtEl>
                                      </p:cBhvr>
                                      <p:to x="100000" y="80000"/>
                                    </p:animScale>
                                    <p:animScale>
                                      <p:cBhvr>
                                        <p:cTn id="225" dur="166" decel="50000">
                                          <p:stCondLst>
                                            <p:cond delay="1338"/>
                                          </p:stCondLst>
                                        </p:cTn>
                                        <p:tgtEl>
                                          <p:spTgt spid="1184825"/>
                                        </p:tgtEl>
                                      </p:cBhvr>
                                      <p:to x="100000" y="100000"/>
                                    </p:animScale>
                                    <p:animScale>
                                      <p:cBhvr>
                                        <p:cTn id="226" dur="26">
                                          <p:stCondLst>
                                            <p:cond delay="1642"/>
                                          </p:stCondLst>
                                        </p:cTn>
                                        <p:tgtEl>
                                          <p:spTgt spid="1184825"/>
                                        </p:tgtEl>
                                      </p:cBhvr>
                                      <p:to x="100000" y="90000"/>
                                    </p:animScale>
                                    <p:animScale>
                                      <p:cBhvr>
                                        <p:cTn id="227" dur="166" decel="50000">
                                          <p:stCondLst>
                                            <p:cond delay="1668"/>
                                          </p:stCondLst>
                                        </p:cTn>
                                        <p:tgtEl>
                                          <p:spTgt spid="1184825"/>
                                        </p:tgtEl>
                                      </p:cBhvr>
                                      <p:to x="100000" y="100000"/>
                                    </p:animScale>
                                    <p:animScale>
                                      <p:cBhvr>
                                        <p:cTn id="228" dur="26">
                                          <p:stCondLst>
                                            <p:cond delay="1808"/>
                                          </p:stCondLst>
                                        </p:cTn>
                                        <p:tgtEl>
                                          <p:spTgt spid="1184825"/>
                                        </p:tgtEl>
                                      </p:cBhvr>
                                      <p:to x="100000" y="95000"/>
                                    </p:animScale>
                                    <p:animScale>
                                      <p:cBhvr>
                                        <p:cTn id="229" dur="166" decel="50000">
                                          <p:stCondLst>
                                            <p:cond delay="1834"/>
                                          </p:stCondLst>
                                        </p:cTn>
                                        <p:tgtEl>
                                          <p:spTgt spid="118482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4772" grpId="0" animBg="1"/>
      <p:bldP spid="1184773" grpId="0" animBg="1"/>
      <p:bldP spid="1184776" grpId="0" animBg="1"/>
      <p:bldP spid="1184778" grpId="0" animBg="1"/>
      <p:bldP spid="1184779" grpId="0" animBg="1"/>
      <p:bldP spid="1184780" grpId="0" animBg="1"/>
      <p:bldP spid="1184795" grpId="0" animBg="1"/>
      <p:bldP spid="1184796" grpId="0" animBg="1"/>
      <p:bldP spid="1184796" grpId="1" animBg="1"/>
      <p:bldP spid="1184797" grpId="0" animBg="1"/>
      <p:bldP spid="1184798" grpId="0" animBg="1"/>
      <p:bldP spid="1184798" grpId="1" animBg="1"/>
      <p:bldP spid="1184799" grpId="0" animBg="1"/>
      <p:bldP spid="1184800" grpId="0" animBg="1"/>
      <p:bldP spid="1184800" grpId="1" animBg="1"/>
      <p:bldP spid="1184801" grpId="0" animBg="1"/>
      <p:bldP spid="1184801" grpId="1" animBg="1"/>
      <p:bldP spid="1184801" grpId="2" animBg="1"/>
      <p:bldP spid="1184802" grpId="0"/>
      <p:bldP spid="1184803" grpId="0" animBg="1"/>
      <p:bldP spid="1184804" grpId="0" animBg="1"/>
      <p:bldP spid="1184805" grpId="0" animBg="1"/>
      <p:bldP spid="1184805" grpId="1" animBg="1"/>
      <p:bldP spid="1184806" grpId="0" animBg="1"/>
      <p:bldP spid="1184807" grpId="0" animBg="1"/>
      <p:bldP spid="1184808" grpId="0" animBg="1"/>
      <p:bldP spid="1184809" grpId="0" animBg="1"/>
      <p:bldP spid="1184810" grpId="0" animBg="1"/>
      <p:bldP spid="1184811" grpId="0" animBg="1"/>
      <p:bldP spid="1184812" grpId="0" animBg="1"/>
      <p:bldP spid="1184813" grpId="0" animBg="1"/>
      <p:bldP spid="1184814" grpId="0" animBg="1"/>
      <p:bldP spid="1184814" grpId="1" animBg="1"/>
      <p:bldP spid="1184815" grpId="0" animBg="1"/>
      <p:bldP spid="1184816" grpId="0" animBg="1"/>
      <p:bldP spid="1184817" grpId="0" animBg="1"/>
      <p:bldP spid="1184818" grpId="0" animBg="1"/>
      <p:bldP spid="1184819" grpId="0" animBg="1"/>
      <p:bldP spid="1184820" grpId="0" animBg="1"/>
      <p:bldP spid="1184820" grpId="1" animBg="1"/>
      <p:bldP spid="1184820" grpId="2" animBg="1"/>
      <p:bldP spid="1184820" grpId="3" animBg="1"/>
      <p:bldP spid="1184820" grpId="4" animBg="1"/>
      <p:bldP spid="1184821" grpId="0" animBg="1"/>
      <p:bldP spid="1184821" grpId="1" animBg="1"/>
      <p:bldP spid="1184821" grpId="2" animBg="1"/>
      <p:bldP spid="1184822" grpId="0" animBg="1"/>
      <p:bldP spid="1184823" grpId="0" animBg="1"/>
      <p:bldP spid="1184824" grpId="0" animBg="1"/>
      <p:bldP spid="118482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85794" name="Group 2"/>
          <p:cNvGrpSpPr>
            <a:grpSpLocks/>
          </p:cNvGrpSpPr>
          <p:nvPr/>
        </p:nvGrpSpPr>
        <p:grpSpPr bwMode="auto">
          <a:xfrm>
            <a:off x="4068763" y="5551489"/>
            <a:ext cx="863600" cy="215900"/>
            <a:chOff x="567" y="2614"/>
            <a:chExt cx="544" cy="136"/>
          </a:xfrm>
        </p:grpSpPr>
        <p:sp>
          <p:nvSpPr>
            <p:cNvPr id="1185795" name="Rectangle 3"/>
            <p:cNvSpPr>
              <a:spLocks noChangeArrowheads="1"/>
            </p:cNvSpPr>
            <p:nvPr/>
          </p:nvSpPr>
          <p:spPr bwMode="auto">
            <a:xfrm>
              <a:off x="567"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796" name="Rectangle 4"/>
            <p:cNvSpPr>
              <a:spLocks noChangeArrowheads="1"/>
            </p:cNvSpPr>
            <p:nvPr/>
          </p:nvSpPr>
          <p:spPr bwMode="auto">
            <a:xfrm>
              <a:off x="703"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797" name="Rectangle 5"/>
            <p:cNvSpPr>
              <a:spLocks noChangeArrowheads="1"/>
            </p:cNvSpPr>
            <p:nvPr/>
          </p:nvSpPr>
          <p:spPr bwMode="auto">
            <a:xfrm>
              <a:off x="839"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sp>
          <p:nvSpPr>
            <p:cNvPr id="1185798" name="Rectangle 6"/>
            <p:cNvSpPr>
              <a:spLocks noChangeArrowheads="1"/>
            </p:cNvSpPr>
            <p:nvPr/>
          </p:nvSpPr>
          <p:spPr bwMode="auto">
            <a:xfrm>
              <a:off x="975"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grpSp>
        <p:nvGrpSpPr>
          <p:cNvPr id="1185799" name="Group 7"/>
          <p:cNvGrpSpPr>
            <a:grpSpLocks/>
          </p:cNvGrpSpPr>
          <p:nvPr/>
        </p:nvGrpSpPr>
        <p:grpSpPr bwMode="auto">
          <a:xfrm>
            <a:off x="4067175" y="5551489"/>
            <a:ext cx="863600" cy="215900"/>
            <a:chOff x="567" y="2614"/>
            <a:chExt cx="544" cy="136"/>
          </a:xfrm>
        </p:grpSpPr>
        <p:sp>
          <p:nvSpPr>
            <p:cNvPr id="1185800" name="Rectangle 8"/>
            <p:cNvSpPr>
              <a:spLocks noChangeArrowheads="1"/>
            </p:cNvSpPr>
            <p:nvPr/>
          </p:nvSpPr>
          <p:spPr bwMode="auto">
            <a:xfrm>
              <a:off x="567"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801" name="Rectangle 9"/>
            <p:cNvSpPr>
              <a:spLocks noChangeArrowheads="1"/>
            </p:cNvSpPr>
            <p:nvPr/>
          </p:nvSpPr>
          <p:spPr bwMode="auto">
            <a:xfrm>
              <a:off x="703"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802" name="Rectangle 10"/>
            <p:cNvSpPr>
              <a:spLocks noChangeArrowheads="1"/>
            </p:cNvSpPr>
            <p:nvPr/>
          </p:nvSpPr>
          <p:spPr bwMode="auto">
            <a:xfrm>
              <a:off x="839"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sp>
          <p:nvSpPr>
            <p:cNvPr id="1185803" name="Rectangle 11"/>
            <p:cNvSpPr>
              <a:spLocks noChangeArrowheads="1"/>
            </p:cNvSpPr>
            <p:nvPr/>
          </p:nvSpPr>
          <p:spPr bwMode="auto">
            <a:xfrm>
              <a:off x="975"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grpSp>
        <p:nvGrpSpPr>
          <p:cNvPr id="1185804" name="Group 12"/>
          <p:cNvGrpSpPr>
            <a:grpSpLocks/>
          </p:cNvGrpSpPr>
          <p:nvPr/>
        </p:nvGrpSpPr>
        <p:grpSpPr bwMode="auto">
          <a:xfrm>
            <a:off x="4284665" y="1374775"/>
            <a:ext cx="3240087" cy="215900"/>
            <a:chOff x="3379" y="2160"/>
            <a:chExt cx="2041" cy="136"/>
          </a:xfrm>
        </p:grpSpPr>
        <p:sp>
          <p:nvSpPr>
            <p:cNvPr id="1185805" name="Rectangle 13"/>
            <p:cNvSpPr>
              <a:spLocks noChangeArrowheads="1"/>
            </p:cNvSpPr>
            <p:nvPr/>
          </p:nvSpPr>
          <p:spPr bwMode="auto">
            <a:xfrm>
              <a:off x="3379"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5806" name="Rectangle 14"/>
            <p:cNvSpPr>
              <a:spLocks noChangeArrowheads="1"/>
            </p:cNvSpPr>
            <p:nvPr/>
          </p:nvSpPr>
          <p:spPr bwMode="auto">
            <a:xfrm>
              <a:off x="3515"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5807" name="Rectangle 15"/>
            <p:cNvSpPr>
              <a:spLocks noChangeArrowheads="1"/>
            </p:cNvSpPr>
            <p:nvPr/>
          </p:nvSpPr>
          <p:spPr bwMode="auto">
            <a:xfrm>
              <a:off x="3651"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5808" name="Rectangle 16"/>
            <p:cNvSpPr>
              <a:spLocks noChangeArrowheads="1"/>
            </p:cNvSpPr>
            <p:nvPr/>
          </p:nvSpPr>
          <p:spPr bwMode="auto">
            <a:xfrm>
              <a:off x="3787"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5809" name="Rectangle 17"/>
            <p:cNvSpPr>
              <a:spLocks noChangeArrowheads="1"/>
            </p:cNvSpPr>
            <p:nvPr/>
          </p:nvSpPr>
          <p:spPr bwMode="auto">
            <a:xfrm>
              <a:off x="3923"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5810" name="Rectangle 18"/>
            <p:cNvSpPr>
              <a:spLocks noChangeArrowheads="1"/>
            </p:cNvSpPr>
            <p:nvPr/>
          </p:nvSpPr>
          <p:spPr bwMode="auto">
            <a:xfrm>
              <a:off x="4059"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5811" name="Rectangle 19"/>
            <p:cNvSpPr>
              <a:spLocks noChangeArrowheads="1"/>
            </p:cNvSpPr>
            <p:nvPr/>
          </p:nvSpPr>
          <p:spPr bwMode="auto">
            <a:xfrm>
              <a:off x="4195"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5812" name="Rectangle 20"/>
            <p:cNvSpPr>
              <a:spLocks noChangeArrowheads="1"/>
            </p:cNvSpPr>
            <p:nvPr/>
          </p:nvSpPr>
          <p:spPr bwMode="auto">
            <a:xfrm>
              <a:off x="4331"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5813" name="Rectangle 21"/>
            <p:cNvSpPr>
              <a:spLocks noChangeArrowheads="1"/>
            </p:cNvSpPr>
            <p:nvPr/>
          </p:nvSpPr>
          <p:spPr bwMode="auto">
            <a:xfrm>
              <a:off x="4468"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5814" name="Rectangle 22"/>
            <p:cNvSpPr>
              <a:spLocks noChangeArrowheads="1"/>
            </p:cNvSpPr>
            <p:nvPr/>
          </p:nvSpPr>
          <p:spPr bwMode="auto">
            <a:xfrm>
              <a:off x="4604"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5815" name="Rectangle 23"/>
            <p:cNvSpPr>
              <a:spLocks noChangeArrowheads="1"/>
            </p:cNvSpPr>
            <p:nvPr/>
          </p:nvSpPr>
          <p:spPr bwMode="auto">
            <a:xfrm>
              <a:off x="4740"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5816" name="Rectangle 24"/>
            <p:cNvSpPr>
              <a:spLocks noChangeArrowheads="1"/>
            </p:cNvSpPr>
            <p:nvPr/>
          </p:nvSpPr>
          <p:spPr bwMode="auto">
            <a:xfrm>
              <a:off x="4876"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5817" name="Rectangle 25"/>
            <p:cNvSpPr>
              <a:spLocks noChangeArrowheads="1"/>
            </p:cNvSpPr>
            <p:nvPr/>
          </p:nvSpPr>
          <p:spPr bwMode="auto">
            <a:xfrm>
              <a:off x="5012"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5818" name="Rectangle 26"/>
            <p:cNvSpPr>
              <a:spLocks noChangeArrowheads="1"/>
            </p:cNvSpPr>
            <p:nvPr/>
          </p:nvSpPr>
          <p:spPr bwMode="auto">
            <a:xfrm>
              <a:off x="5148"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5819" name="Rectangle 27"/>
            <p:cNvSpPr>
              <a:spLocks noChangeArrowheads="1"/>
            </p:cNvSpPr>
            <p:nvPr/>
          </p:nvSpPr>
          <p:spPr bwMode="auto">
            <a:xfrm>
              <a:off x="5284"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grpSp>
      <p:sp>
        <p:nvSpPr>
          <p:cNvPr id="1185820" name="Rectangle 28"/>
          <p:cNvSpPr>
            <a:spLocks noGrp="1" noChangeArrowheads="1"/>
          </p:cNvSpPr>
          <p:nvPr>
            <p:ph type="title"/>
          </p:nvPr>
        </p:nvSpPr>
        <p:spPr/>
        <p:txBody>
          <a:bodyPr/>
          <a:lstStyle/>
          <a:p>
            <a:r>
              <a:rPr lang="en-US"/>
              <a:t>Memory Lookup</a:t>
            </a:r>
          </a:p>
        </p:txBody>
      </p:sp>
      <p:grpSp>
        <p:nvGrpSpPr>
          <p:cNvPr id="1185821" name="Group 29"/>
          <p:cNvGrpSpPr>
            <a:grpSpLocks/>
          </p:cNvGrpSpPr>
          <p:nvPr/>
        </p:nvGrpSpPr>
        <p:grpSpPr bwMode="auto">
          <a:xfrm>
            <a:off x="4068763" y="5551489"/>
            <a:ext cx="863600" cy="215900"/>
            <a:chOff x="567" y="2614"/>
            <a:chExt cx="544" cy="136"/>
          </a:xfrm>
        </p:grpSpPr>
        <p:sp>
          <p:nvSpPr>
            <p:cNvPr id="1185822" name="Rectangle 30"/>
            <p:cNvSpPr>
              <a:spLocks noChangeArrowheads="1"/>
            </p:cNvSpPr>
            <p:nvPr/>
          </p:nvSpPr>
          <p:spPr bwMode="auto">
            <a:xfrm>
              <a:off x="567"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823" name="Rectangle 31"/>
            <p:cNvSpPr>
              <a:spLocks noChangeArrowheads="1"/>
            </p:cNvSpPr>
            <p:nvPr/>
          </p:nvSpPr>
          <p:spPr bwMode="auto">
            <a:xfrm>
              <a:off x="703"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824" name="Rectangle 32"/>
            <p:cNvSpPr>
              <a:spLocks noChangeArrowheads="1"/>
            </p:cNvSpPr>
            <p:nvPr/>
          </p:nvSpPr>
          <p:spPr bwMode="auto">
            <a:xfrm>
              <a:off x="839"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sp>
          <p:nvSpPr>
            <p:cNvPr id="1185825" name="Rectangle 33"/>
            <p:cNvSpPr>
              <a:spLocks noChangeArrowheads="1"/>
            </p:cNvSpPr>
            <p:nvPr/>
          </p:nvSpPr>
          <p:spPr bwMode="auto">
            <a:xfrm>
              <a:off x="975"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grpSp>
        <p:nvGrpSpPr>
          <p:cNvPr id="1185826" name="Group 34"/>
          <p:cNvGrpSpPr>
            <a:grpSpLocks/>
          </p:cNvGrpSpPr>
          <p:nvPr/>
        </p:nvGrpSpPr>
        <p:grpSpPr bwMode="auto">
          <a:xfrm>
            <a:off x="4932364" y="5551489"/>
            <a:ext cx="2592387" cy="215900"/>
            <a:chOff x="1111" y="2614"/>
            <a:chExt cx="1633" cy="136"/>
          </a:xfrm>
        </p:grpSpPr>
        <p:sp>
          <p:nvSpPr>
            <p:cNvPr id="1185827" name="Rectangle 35"/>
            <p:cNvSpPr>
              <a:spLocks noChangeArrowheads="1"/>
            </p:cNvSpPr>
            <p:nvPr/>
          </p:nvSpPr>
          <p:spPr bwMode="auto">
            <a:xfrm>
              <a:off x="1111"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828" name="Rectangle 36"/>
            <p:cNvSpPr>
              <a:spLocks noChangeArrowheads="1"/>
            </p:cNvSpPr>
            <p:nvPr/>
          </p:nvSpPr>
          <p:spPr bwMode="auto">
            <a:xfrm>
              <a:off x="1247"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829" name="Rectangle 37"/>
            <p:cNvSpPr>
              <a:spLocks noChangeArrowheads="1"/>
            </p:cNvSpPr>
            <p:nvPr/>
          </p:nvSpPr>
          <p:spPr bwMode="auto">
            <a:xfrm>
              <a:off x="1383"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830" name="Rectangle 38"/>
            <p:cNvSpPr>
              <a:spLocks noChangeArrowheads="1"/>
            </p:cNvSpPr>
            <p:nvPr/>
          </p:nvSpPr>
          <p:spPr bwMode="auto">
            <a:xfrm>
              <a:off x="1519"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831" name="Rectangle 39"/>
            <p:cNvSpPr>
              <a:spLocks noChangeArrowheads="1"/>
            </p:cNvSpPr>
            <p:nvPr/>
          </p:nvSpPr>
          <p:spPr bwMode="auto">
            <a:xfrm>
              <a:off x="1655"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832" name="Rectangle 40"/>
            <p:cNvSpPr>
              <a:spLocks noChangeArrowheads="1"/>
            </p:cNvSpPr>
            <p:nvPr/>
          </p:nvSpPr>
          <p:spPr bwMode="auto">
            <a:xfrm>
              <a:off x="1791"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833" name="Rectangle 41"/>
            <p:cNvSpPr>
              <a:spLocks noChangeArrowheads="1"/>
            </p:cNvSpPr>
            <p:nvPr/>
          </p:nvSpPr>
          <p:spPr bwMode="auto">
            <a:xfrm>
              <a:off x="1927"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834" name="Rectangle 42"/>
            <p:cNvSpPr>
              <a:spLocks noChangeArrowheads="1"/>
            </p:cNvSpPr>
            <p:nvPr/>
          </p:nvSpPr>
          <p:spPr bwMode="auto">
            <a:xfrm>
              <a:off x="2063"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835" name="Rectangle 43"/>
            <p:cNvSpPr>
              <a:spLocks noChangeArrowheads="1"/>
            </p:cNvSpPr>
            <p:nvPr/>
          </p:nvSpPr>
          <p:spPr bwMode="auto">
            <a:xfrm>
              <a:off x="2200"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836" name="Rectangle 44"/>
            <p:cNvSpPr>
              <a:spLocks noChangeArrowheads="1"/>
            </p:cNvSpPr>
            <p:nvPr/>
          </p:nvSpPr>
          <p:spPr bwMode="auto">
            <a:xfrm>
              <a:off x="2336"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sp>
          <p:nvSpPr>
            <p:cNvPr id="1185837" name="Rectangle 45"/>
            <p:cNvSpPr>
              <a:spLocks noChangeArrowheads="1"/>
            </p:cNvSpPr>
            <p:nvPr/>
          </p:nvSpPr>
          <p:spPr bwMode="auto">
            <a:xfrm>
              <a:off x="2472"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838" name="Rectangle 46"/>
            <p:cNvSpPr>
              <a:spLocks noChangeArrowheads="1"/>
            </p:cNvSpPr>
            <p:nvPr/>
          </p:nvSpPr>
          <p:spPr bwMode="auto">
            <a:xfrm>
              <a:off x="2608"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sp>
        <p:nvSpPr>
          <p:cNvPr id="1185839" name="Rectangle 47"/>
          <p:cNvSpPr>
            <a:spLocks noChangeArrowheads="1"/>
          </p:cNvSpPr>
          <p:nvPr/>
        </p:nvSpPr>
        <p:spPr bwMode="auto">
          <a:xfrm>
            <a:off x="6588125" y="4975226"/>
            <a:ext cx="1582739" cy="287338"/>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r>
              <a:rPr lang="en-US" sz="1800" b="0" dirty="0">
                <a:solidFill>
                  <a:srgbClr val="FF0000"/>
                </a:solidFill>
                <a:latin typeface="Helvetica" pitchFamily="34" charset="0"/>
              </a:rPr>
              <a:t>12-bit offset</a:t>
            </a:r>
          </a:p>
        </p:txBody>
      </p:sp>
      <p:sp>
        <p:nvSpPr>
          <p:cNvPr id="1185840" name="Rectangle 48"/>
          <p:cNvSpPr>
            <a:spLocks noChangeArrowheads="1"/>
          </p:cNvSpPr>
          <p:nvPr/>
        </p:nvSpPr>
        <p:spPr bwMode="auto">
          <a:xfrm>
            <a:off x="5003801" y="916266"/>
            <a:ext cx="2904949" cy="369332"/>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marL="457200" indent="-457200"/>
            <a:r>
              <a:rPr lang="en-US" sz="1800" b="0">
                <a:latin typeface="Helvetica" pitchFamily="34" charset="0"/>
              </a:rPr>
              <a:t>Outgoing physical address</a:t>
            </a:r>
          </a:p>
        </p:txBody>
      </p:sp>
      <p:sp>
        <p:nvSpPr>
          <p:cNvPr id="1185841" name="Rectangle 49"/>
          <p:cNvSpPr>
            <a:spLocks noChangeArrowheads="1"/>
          </p:cNvSpPr>
          <p:nvPr/>
        </p:nvSpPr>
        <p:spPr bwMode="auto">
          <a:xfrm>
            <a:off x="3059114" y="4323854"/>
            <a:ext cx="2558901" cy="923330"/>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marL="457200" indent="-457200"/>
            <a:r>
              <a:rPr lang="en-US" sz="1800" b="0" dirty="0">
                <a:solidFill>
                  <a:srgbClr val="FF9933"/>
                </a:solidFill>
                <a:latin typeface="Helvetica" pitchFamily="34" charset="0"/>
              </a:rPr>
              <a:t>4-bit index</a:t>
            </a:r>
          </a:p>
          <a:p>
            <a:pPr marL="457200" indent="-457200"/>
            <a:r>
              <a:rPr lang="en-US" sz="1800" b="0" dirty="0">
                <a:solidFill>
                  <a:srgbClr val="FF9933"/>
                </a:solidFill>
                <a:latin typeface="Helvetica" pitchFamily="34" charset="0"/>
              </a:rPr>
              <a:t>into page table</a:t>
            </a:r>
          </a:p>
          <a:p>
            <a:pPr marL="457200" indent="-457200"/>
            <a:r>
              <a:rPr lang="en-US" sz="1800" b="0" dirty="0">
                <a:solidFill>
                  <a:srgbClr val="FF9933"/>
                </a:solidFill>
                <a:latin typeface="Helvetica" pitchFamily="34" charset="0"/>
              </a:rPr>
              <a:t>virtual page = 0010 = 2</a:t>
            </a:r>
          </a:p>
        </p:txBody>
      </p:sp>
      <p:sp>
        <p:nvSpPr>
          <p:cNvPr id="1185842" name="Rectangle 50"/>
          <p:cNvSpPr>
            <a:spLocks noChangeArrowheads="1"/>
          </p:cNvSpPr>
          <p:nvPr/>
        </p:nvSpPr>
        <p:spPr bwMode="auto">
          <a:xfrm>
            <a:off x="250826" y="5333099"/>
            <a:ext cx="2686515" cy="646331"/>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marL="457200" indent="-457200"/>
            <a:r>
              <a:rPr lang="en-US" sz="1800" b="0">
                <a:latin typeface="Helvetica" pitchFamily="34" charset="0"/>
              </a:rPr>
              <a:t>Incoming virtual address</a:t>
            </a:r>
          </a:p>
          <a:p>
            <a:pPr marL="457200" indent="-457200"/>
            <a:r>
              <a:rPr lang="en-US" sz="1800" b="0">
                <a:latin typeface="Helvetica" pitchFamily="34" charset="0"/>
              </a:rPr>
              <a:t>(0x2004, 8196)</a:t>
            </a:r>
          </a:p>
        </p:txBody>
      </p:sp>
      <p:grpSp>
        <p:nvGrpSpPr>
          <p:cNvPr id="1185843" name="Group 51"/>
          <p:cNvGrpSpPr>
            <a:grpSpLocks/>
          </p:cNvGrpSpPr>
          <p:nvPr/>
        </p:nvGrpSpPr>
        <p:grpSpPr bwMode="auto">
          <a:xfrm>
            <a:off x="1835151" y="4613275"/>
            <a:ext cx="865188" cy="215900"/>
            <a:chOff x="793" y="1071"/>
            <a:chExt cx="545" cy="136"/>
          </a:xfrm>
        </p:grpSpPr>
        <p:sp>
          <p:nvSpPr>
            <p:cNvPr id="1185844" name="Rectangle 52"/>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0</a:t>
              </a:r>
            </a:p>
          </p:txBody>
        </p:sp>
        <p:sp>
          <p:nvSpPr>
            <p:cNvPr id="1185845" name="Rectangle 53"/>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010</a:t>
              </a:r>
            </a:p>
          </p:txBody>
        </p:sp>
        <p:sp>
          <p:nvSpPr>
            <p:cNvPr id="1185846" name="Rectangle 54"/>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grpSp>
      <p:grpSp>
        <p:nvGrpSpPr>
          <p:cNvPr id="1185847" name="Group 55"/>
          <p:cNvGrpSpPr>
            <a:grpSpLocks/>
          </p:cNvGrpSpPr>
          <p:nvPr/>
        </p:nvGrpSpPr>
        <p:grpSpPr bwMode="auto">
          <a:xfrm>
            <a:off x="1835151" y="4397376"/>
            <a:ext cx="865188" cy="215900"/>
            <a:chOff x="793" y="1071"/>
            <a:chExt cx="545" cy="136"/>
          </a:xfrm>
        </p:grpSpPr>
        <p:sp>
          <p:nvSpPr>
            <p:cNvPr id="1185848" name="Rectangle 56"/>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1</a:t>
              </a:r>
            </a:p>
          </p:txBody>
        </p:sp>
        <p:sp>
          <p:nvSpPr>
            <p:cNvPr id="1185849" name="Rectangle 57"/>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001</a:t>
              </a:r>
            </a:p>
          </p:txBody>
        </p:sp>
        <p:sp>
          <p:nvSpPr>
            <p:cNvPr id="1185850" name="Rectangle 58"/>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grpSp>
      <p:sp>
        <p:nvSpPr>
          <p:cNvPr id="1185851" name="Rectangle 59"/>
          <p:cNvSpPr>
            <a:spLocks noChangeArrowheads="1"/>
          </p:cNvSpPr>
          <p:nvPr/>
        </p:nvSpPr>
        <p:spPr bwMode="auto">
          <a:xfrm>
            <a:off x="1835151" y="4181476"/>
            <a:ext cx="215900" cy="215900"/>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2</a:t>
            </a:r>
          </a:p>
        </p:txBody>
      </p:sp>
      <p:sp>
        <p:nvSpPr>
          <p:cNvPr id="1185852" name="Rectangle 60"/>
          <p:cNvSpPr>
            <a:spLocks noChangeArrowheads="1"/>
          </p:cNvSpPr>
          <p:nvPr/>
        </p:nvSpPr>
        <p:spPr bwMode="auto">
          <a:xfrm>
            <a:off x="2052639" y="4181476"/>
            <a:ext cx="431800" cy="215900"/>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110</a:t>
            </a:r>
          </a:p>
        </p:txBody>
      </p:sp>
      <p:sp>
        <p:nvSpPr>
          <p:cNvPr id="1185853" name="Rectangle 61"/>
          <p:cNvSpPr>
            <a:spLocks noChangeArrowheads="1"/>
          </p:cNvSpPr>
          <p:nvPr/>
        </p:nvSpPr>
        <p:spPr bwMode="auto">
          <a:xfrm>
            <a:off x="2484439" y="4181476"/>
            <a:ext cx="215900" cy="215900"/>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grpSp>
        <p:nvGrpSpPr>
          <p:cNvPr id="1185854" name="Group 62"/>
          <p:cNvGrpSpPr>
            <a:grpSpLocks/>
          </p:cNvGrpSpPr>
          <p:nvPr/>
        </p:nvGrpSpPr>
        <p:grpSpPr bwMode="auto">
          <a:xfrm>
            <a:off x="1835151" y="3965575"/>
            <a:ext cx="865188" cy="215900"/>
            <a:chOff x="793" y="1071"/>
            <a:chExt cx="545" cy="136"/>
          </a:xfrm>
        </p:grpSpPr>
        <p:sp>
          <p:nvSpPr>
            <p:cNvPr id="1185855" name="Rectangle 63"/>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3</a:t>
              </a:r>
            </a:p>
          </p:txBody>
        </p:sp>
        <p:sp>
          <p:nvSpPr>
            <p:cNvPr id="1185856" name="Rectangle 64"/>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000</a:t>
              </a:r>
            </a:p>
          </p:txBody>
        </p:sp>
        <p:sp>
          <p:nvSpPr>
            <p:cNvPr id="1185857" name="Rectangle 65"/>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grpSp>
      <p:grpSp>
        <p:nvGrpSpPr>
          <p:cNvPr id="1185858" name="Group 66"/>
          <p:cNvGrpSpPr>
            <a:grpSpLocks/>
          </p:cNvGrpSpPr>
          <p:nvPr/>
        </p:nvGrpSpPr>
        <p:grpSpPr bwMode="auto">
          <a:xfrm>
            <a:off x="1835151" y="3749676"/>
            <a:ext cx="865188" cy="215900"/>
            <a:chOff x="793" y="1071"/>
            <a:chExt cx="545" cy="136"/>
          </a:xfrm>
        </p:grpSpPr>
        <p:sp>
          <p:nvSpPr>
            <p:cNvPr id="1185859" name="Rectangle 67"/>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4</a:t>
              </a:r>
            </a:p>
          </p:txBody>
        </p:sp>
        <p:sp>
          <p:nvSpPr>
            <p:cNvPr id="1185860" name="Rectangle 68"/>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100</a:t>
              </a:r>
            </a:p>
          </p:txBody>
        </p:sp>
        <p:sp>
          <p:nvSpPr>
            <p:cNvPr id="1185861" name="Rectangle 69"/>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grpSp>
      <p:grpSp>
        <p:nvGrpSpPr>
          <p:cNvPr id="1185862" name="Group 70"/>
          <p:cNvGrpSpPr>
            <a:grpSpLocks/>
          </p:cNvGrpSpPr>
          <p:nvPr/>
        </p:nvGrpSpPr>
        <p:grpSpPr bwMode="auto">
          <a:xfrm>
            <a:off x="1835151" y="3533776"/>
            <a:ext cx="865188" cy="215900"/>
            <a:chOff x="793" y="1071"/>
            <a:chExt cx="545" cy="136"/>
          </a:xfrm>
        </p:grpSpPr>
        <p:sp>
          <p:nvSpPr>
            <p:cNvPr id="1185863" name="Rectangle 71"/>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5</a:t>
              </a:r>
            </a:p>
          </p:txBody>
        </p:sp>
        <p:sp>
          <p:nvSpPr>
            <p:cNvPr id="1185864" name="Rectangle 72"/>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011</a:t>
              </a:r>
            </a:p>
          </p:txBody>
        </p:sp>
        <p:sp>
          <p:nvSpPr>
            <p:cNvPr id="1185865" name="Rectangle 73"/>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grpSp>
      <p:grpSp>
        <p:nvGrpSpPr>
          <p:cNvPr id="1185866" name="Group 74"/>
          <p:cNvGrpSpPr>
            <a:grpSpLocks/>
          </p:cNvGrpSpPr>
          <p:nvPr/>
        </p:nvGrpSpPr>
        <p:grpSpPr bwMode="auto">
          <a:xfrm>
            <a:off x="1835151" y="3317875"/>
            <a:ext cx="865188" cy="215900"/>
            <a:chOff x="793" y="1071"/>
            <a:chExt cx="545" cy="136"/>
          </a:xfrm>
        </p:grpSpPr>
        <p:sp>
          <p:nvSpPr>
            <p:cNvPr id="1185867" name="Rectangle 75"/>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6</a:t>
              </a:r>
            </a:p>
          </p:txBody>
        </p:sp>
        <p:sp>
          <p:nvSpPr>
            <p:cNvPr id="1185868" name="Rectangle 76"/>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000</a:t>
              </a:r>
            </a:p>
          </p:txBody>
        </p:sp>
        <p:sp>
          <p:nvSpPr>
            <p:cNvPr id="1185869" name="Rectangle 77"/>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grpSp>
        <p:nvGrpSpPr>
          <p:cNvPr id="1185870" name="Group 78"/>
          <p:cNvGrpSpPr>
            <a:grpSpLocks/>
          </p:cNvGrpSpPr>
          <p:nvPr/>
        </p:nvGrpSpPr>
        <p:grpSpPr bwMode="auto">
          <a:xfrm>
            <a:off x="1835151" y="3101976"/>
            <a:ext cx="865188" cy="215900"/>
            <a:chOff x="793" y="1071"/>
            <a:chExt cx="545" cy="136"/>
          </a:xfrm>
        </p:grpSpPr>
        <p:sp>
          <p:nvSpPr>
            <p:cNvPr id="1185871" name="Rectangle 79"/>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7</a:t>
              </a:r>
            </a:p>
          </p:txBody>
        </p:sp>
        <p:sp>
          <p:nvSpPr>
            <p:cNvPr id="1185872" name="Rectangle 80"/>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000</a:t>
              </a:r>
            </a:p>
          </p:txBody>
        </p:sp>
        <p:sp>
          <p:nvSpPr>
            <p:cNvPr id="1185873" name="Rectangle 81"/>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grpSp>
        <p:nvGrpSpPr>
          <p:cNvPr id="1185874" name="Group 82"/>
          <p:cNvGrpSpPr>
            <a:grpSpLocks/>
          </p:cNvGrpSpPr>
          <p:nvPr/>
        </p:nvGrpSpPr>
        <p:grpSpPr bwMode="auto">
          <a:xfrm>
            <a:off x="1835151" y="1374776"/>
            <a:ext cx="865188" cy="1727200"/>
            <a:chOff x="839" y="1525"/>
            <a:chExt cx="545" cy="1088"/>
          </a:xfrm>
        </p:grpSpPr>
        <p:grpSp>
          <p:nvGrpSpPr>
            <p:cNvPr id="1185875" name="Group 83"/>
            <p:cNvGrpSpPr>
              <a:grpSpLocks/>
            </p:cNvGrpSpPr>
            <p:nvPr/>
          </p:nvGrpSpPr>
          <p:grpSpPr bwMode="auto">
            <a:xfrm>
              <a:off x="839" y="2477"/>
              <a:ext cx="545" cy="136"/>
              <a:chOff x="793" y="1071"/>
              <a:chExt cx="545" cy="136"/>
            </a:xfrm>
          </p:grpSpPr>
          <p:sp>
            <p:nvSpPr>
              <p:cNvPr id="1185876" name="Rectangle 84"/>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8</a:t>
                </a:r>
              </a:p>
            </p:txBody>
          </p:sp>
          <p:sp>
            <p:nvSpPr>
              <p:cNvPr id="1185877" name="Rectangle 85"/>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000</a:t>
                </a:r>
              </a:p>
            </p:txBody>
          </p:sp>
          <p:sp>
            <p:nvSpPr>
              <p:cNvPr id="1185878" name="Rectangle 86"/>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grpSp>
          <p:nvGrpSpPr>
            <p:cNvPr id="1185879" name="Group 87"/>
            <p:cNvGrpSpPr>
              <a:grpSpLocks/>
            </p:cNvGrpSpPr>
            <p:nvPr/>
          </p:nvGrpSpPr>
          <p:grpSpPr bwMode="auto">
            <a:xfrm>
              <a:off x="839" y="2341"/>
              <a:ext cx="545" cy="136"/>
              <a:chOff x="793" y="1071"/>
              <a:chExt cx="545" cy="136"/>
            </a:xfrm>
          </p:grpSpPr>
          <p:sp>
            <p:nvSpPr>
              <p:cNvPr id="1185880" name="Rectangle 88"/>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9</a:t>
                </a:r>
              </a:p>
            </p:txBody>
          </p:sp>
          <p:sp>
            <p:nvSpPr>
              <p:cNvPr id="1185881" name="Rectangle 89"/>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101</a:t>
                </a:r>
              </a:p>
            </p:txBody>
          </p:sp>
          <p:sp>
            <p:nvSpPr>
              <p:cNvPr id="1185882" name="Rectangle 90"/>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grpSp>
        <p:grpSp>
          <p:nvGrpSpPr>
            <p:cNvPr id="1185883" name="Group 91"/>
            <p:cNvGrpSpPr>
              <a:grpSpLocks/>
            </p:cNvGrpSpPr>
            <p:nvPr/>
          </p:nvGrpSpPr>
          <p:grpSpPr bwMode="auto">
            <a:xfrm>
              <a:off x="839" y="2205"/>
              <a:ext cx="545" cy="136"/>
              <a:chOff x="793" y="1071"/>
              <a:chExt cx="545" cy="136"/>
            </a:xfrm>
          </p:grpSpPr>
          <p:sp>
            <p:nvSpPr>
              <p:cNvPr id="1185884" name="Rectangle 92"/>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10</a:t>
                </a:r>
              </a:p>
            </p:txBody>
          </p:sp>
          <p:sp>
            <p:nvSpPr>
              <p:cNvPr id="1185885" name="Rectangle 93"/>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000</a:t>
                </a:r>
              </a:p>
            </p:txBody>
          </p:sp>
          <p:sp>
            <p:nvSpPr>
              <p:cNvPr id="1185886" name="Rectangle 94"/>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grpSp>
          <p:nvGrpSpPr>
            <p:cNvPr id="1185887" name="Group 95"/>
            <p:cNvGrpSpPr>
              <a:grpSpLocks/>
            </p:cNvGrpSpPr>
            <p:nvPr/>
          </p:nvGrpSpPr>
          <p:grpSpPr bwMode="auto">
            <a:xfrm>
              <a:off x="839" y="2069"/>
              <a:ext cx="545" cy="136"/>
              <a:chOff x="793" y="1071"/>
              <a:chExt cx="545" cy="136"/>
            </a:xfrm>
          </p:grpSpPr>
          <p:sp>
            <p:nvSpPr>
              <p:cNvPr id="1185888" name="Rectangle 96"/>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11</a:t>
                </a:r>
              </a:p>
            </p:txBody>
          </p:sp>
          <p:sp>
            <p:nvSpPr>
              <p:cNvPr id="1185889" name="Rectangle 97"/>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111</a:t>
                </a:r>
              </a:p>
            </p:txBody>
          </p:sp>
          <p:sp>
            <p:nvSpPr>
              <p:cNvPr id="1185890" name="Rectangle 98"/>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grpSp>
        <p:grpSp>
          <p:nvGrpSpPr>
            <p:cNvPr id="1185891" name="Group 99"/>
            <p:cNvGrpSpPr>
              <a:grpSpLocks/>
            </p:cNvGrpSpPr>
            <p:nvPr/>
          </p:nvGrpSpPr>
          <p:grpSpPr bwMode="auto">
            <a:xfrm>
              <a:off x="839" y="1933"/>
              <a:ext cx="545" cy="136"/>
              <a:chOff x="793" y="1071"/>
              <a:chExt cx="545" cy="136"/>
            </a:xfrm>
          </p:grpSpPr>
          <p:sp>
            <p:nvSpPr>
              <p:cNvPr id="1185892" name="Rectangle 100"/>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12</a:t>
                </a:r>
              </a:p>
            </p:txBody>
          </p:sp>
          <p:sp>
            <p:nvSpPr>
              <p:cNvPr id="1185893" name="Rectangle 101"/>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000</a:t>
                </a:r>
              </a:p>
            </p:txBody>
          </p:sp>
          <p:sp>
            <p:nvSpPr>
              <p:cNvPr id="1185894" name="Rectangle 102"/>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grpSp>
          <p:nvGrpSpPr>
            <p:cNvPr id="1185895" name="Group 103"/>
            <p:cNvGrpSpPr>
              <a:grpSpLocks/>
            </p:cNvGrpSpPr>
            <p:nvPr/>
          </p:nvGrpSpPr>
          <p:grpSpPr bwMode="auto">
            <a:xfrm>
              <a:off x="839" y="1797"/>
              <a:ext cx="545" cy="136"/>
              <a:chOff x="793" y="1071"/>
              <a:chExt cx="545" cy="136"/>
            </a:xfrm>
          </p:grpSpPr>
          <p:sp>
            <p:nvSpPr>
              <p:cNvPr id="1185896" name="Rectangle 104"/>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13</a:t>
                </a:r>
              </a:p>
            </p:txBody>
          </p:sp>
          <p:sp>
            <p:nvSpPr>
              <p:cNvPr id="1185897" name="Rectangle 105"/>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000</a:t>
                </a:r>
              </a:p>
            </p:txBody>
          </p:sp>
          <p:sp>
            <p:nvSpPr>
              <p:cNvPr id="1185898" name="Rectangle 106"/>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grpSp>
          <p:nvGrpSpPr>
            <p:cNvPr id="1185899" name="Group 107"/>
            <p:cNvGrpSpPr>
              <a:grpSpLocks/>
            </p:cNvGrpSpPr>
            <p:nvPr/>
          </p:nvGrpSpPr>
          <p:grpSpPr bwMode="auto">
            <a:xfrm>
              <a:off x="839" y="1661"/>
              <a:ext cx="545" cy="136"/>
              <a:chOff x="793" y="1071"/>
              <a:chExt cx="545" cy="136"/>
            </a:xfrm>
          </p:grpSpPr>
          <p:sp>
            <p:nvSpPr>
              <p:cNvPr id="1185900" name="Rectangle 108"/>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14</a:t>
                </a:r>
              </a:p>
            </p:txBody>
          </p:sp>
          <p:sp>
            <p:nvSpPr>
              <p:cNvPr id="1185901" name="Rectangle 109"/>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000</a:t>
                </a:r>
              </a:p>
            </p:txBody>
          </p:sp>
          <p:sp>
            <p:nvSpPr>
              <p:cNvPr id="1185902" name="Rectangle 110"/>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grpSp>
          <p:nvGrpSpPr>
            <p:cNvPr id="1185903" name="Group 111"/>
            <p:cNvGrpSpPr>
              <a:grpSpLocks/>
            </p:cNvGrpSpPr>
            <p:nvPr/>
          </p:nvGrpSpPr>
          <p:grpSpPr bwMode="auto">
            <a:xfrm>
              <a:off x="839" y="1525"/>
              <a:ext cx="545" cy="136"/>
              <a:chOff x="793" y="1071"/>
              <a:chExt cx="545" cy="136"/>
            </a:xfrm>
          </p:grpSpPr>
          <p:sp>
            <p:nvSpPr>
              <p:cNvPr id="1185904" name="Rectangle 112"/>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15</a:t>
                </a:r>
              </a:p>
            </p:txBody>
          </p:sp>
          <p:sp>
            <p:nvSpPr>
              <p:cNvPr id="1185905" name="Rectangle 113"/>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000</a:t>
                </a:r>
              </a:p>
            </p:txBody>
          </p:sp>
          <p:sp>
            <p:nvSpPr>
              <p:cNvPr id="1185906" name="Rectangle 114"/>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grpSp>
      <p:sp>
        <p:nvSpPr>
          <p:cNvPr id="1185907" name="Rectangle 115"/>
          <p:cNvSpPr>
            <a:spLocks noChangeArrowheads="1"/>
          </p:cNvSpPr>
          <p:nvPr/>
        </p:nvSpPr>
        <p:spPr bwMode="auto">
          <a:xfrm>
            <a:off x="323849" y="1373466"/>
            <a:ext cx="1288446" cy="369332"/>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marL="457200" indent="-457200"/>
            <a:r>
              <a:rPr lang="en-US" sz="1800" b="0">
                <a:latin typeface="Helvetica" pitchFamily="34" charset="0"/>
              </a:rPr>
              <a:t>Page table</a:t>
            </a:r>
          </a:p>
        </p:txBody>
      </p:sp>
      <p:sp>
        <p:nvSpPr>
          <p:cNvPr id="1185908" name="AutoShape 116"/>
          <p:cNvSpPr>
            <a:spLocks noChangeArrowheads="1"/>
          </p:cNvSpPr>
          <p:nvPr/>
        </p:nvSpPr>
        <p:spPr bwMode="auto">
          <a:xfrm>
            <a:off x="2987677" y="5478464"/>
            <a:ext cx="1008063" cy="287337"/>
          </a:xfrm>
          <a:prstGeom prst="rightArrow">
            <a:avLst>
              <a:gd name="adj1" fmla="val 50000"/>
              <a:gd name="adj2" fmla="val 87707"/>
            </a:avLst>
          </a:prstGeom>
          <a:noFill/>
          <a:ln w="12700" algn="ctr">
            <a:solidFill>
              <a:schemeClr val="tx1"/>
            </a:solidFill>
            <a:miter lim="800000"/>
            <a:headEnd/>
            <a:tailEnd type="none"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85909" name="AutoShape 117"/>
          <p:cNvSpPr>
            <a:spLocks noChangeArrowheads="1"/>
          </p:cNvSpPr>
          <p:nvPr/>
        </p:nvSpPr>
        <p:spPr bwMode="auto">
          <a:xfrm>
            <a:off x="7812089" y="1230314"/>
            <a:ext cx="1008063" cy="287337"/>
          </a:xfrm>
          <a:prstGeom prst="rightArrow">
            <a:avLst>
              <a:gd name="adj1" fmla="val 50000"/>
              <a:gd name="adj2" fmla="val 87707"/>
            </a:avLst>
          </a:prstGeom>
          <a:noFill/>
          <a:ln w="12700" algn="ctr">
            <a:solidFill>
              <a:schemeClr val="tx1"/>
            </a:solidFill>
            <a:miter lim="800000"/>
            <a:headEnd/>
            <a:tailEnd type="none"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nvGrpSpPr>
          <p:cNvPr id="1185910" name="Group 118"/>
          <p:cNvGrpSpPr>
            <a:grpSpLocks/>
          </p:cNvGrpSpPr>
          <p:nvPr/>
        </p:nvGrpSpPr>
        <p:grpSpPr bwMode="auto">
          <a:xfrm>
            <a:off x="4067175" y="5551489"/>
            <a:ext cx="863600" cy="215900"/>
            <a:chOff x="567" y="2614"/>
            <a:chExt cx="544" cy="136"/>
          </a:xfrm>
        </p:grpSpPr>
        <p:sp>
          <p:nvSpPr>
            <p:cNvPr id="1185911" name="Rectangle 119"/>
            <p:cNvSpPr>
              <a:spLocks noChangeArrowheads="1"/>
            </p:cNvSpPr>
            <p:nvPr/>
          </p:nvSpPr>
          <p:spPr bwMode="auto">
            <a:xfrm>
              <a:off x="567" y="2614"/>
              <a:ext cx="136" cy="136"/>
            </a:xfrm>
            <a:prstGeom prst="rect">
              <a:avLst/>
            </a:prstGeom>
            <a:solidFill>
              <a:schemeClr val="accent2"/>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912" name="Rectangle 120"/>
            <p:cNvSpPr>
              <a:spLocks noChangeArrowheads="1"/>
            </p:cNvSpPr>
            <p:nvPr/>
          </p:nvSpPr>
          <p:spPr bwMode="auto">
            <a:xfrm>
              <a:off x="703" y="2614"/>
              <a:ext cx="136" cy="136"/>
            </a:xfrm>
            <a:prstGeom prst="rect">
              <a:avLst/>
            </a:prstGeom>
            <a:solidFill>
              <a:schemeClr val="accent2"/>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913" name="Rectangle 121"/>
            <p:cNvSpPr>
              <a:spLocks noChangeArrowheads="1"/>
            </p:cNvSpPr>
            <p:nvPr/>
          </p:nvSpPr>
          <p:spPr bwMode="auto">
            <a:xfrm>
              <a:off x="839" y="2614"/>
              <a:ext cx="136" cy="136"/>
            </a:xfrm>
            <a:prstGeom prst="rect">
              <a:avLst/>
            </a:prstGeom>
            <a:solidFill>
              <a:schemeClr val="accent2"/>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sp>
          <p:nvSpPr>
            <p:cNvPr id="1185914" name="Rectangle 122"/>
            <p:cNvSpPr>
              <a:spLocks noChangeArrowheads="1"/>
            </p:cNvSpPr>
            <p:nvPr/>
          </p:nvSpPr>
          <p:spPr bwMode="auto">
            <a:xfrm>
              <a:off x="975" y="2614"/>
              <a:ext cx="136" cy="136"/>
            </a:xfrm>
            <a:prstGeom prst="rect">
              <a:avLst/>
            </a:prstGeom>
            <a:solidFill>
              <a:schemeClr val="accent2"/>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sp>
        <p:nvSpPr>
          <p:cNvPr id="1185915" name="Rectangle 123"/>
          <p:cNvSpPr>
            <a:spLocks noChangeArrowheads="1"/>
          </p:cNvSpPr>
          <p:nvPr/>
        </p:nvSpPr>
        <p:spPr bwMode="auto">
          <a:xfrm>
            <a:off x="1933577" y="885826"/>
            <a:ext cx="1312863" cy="422275"/>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present </a:t>
            </a:r>
          </a:p>
          <a:p>
            <a:pPr marL="457200" indent="-457200" algn="ctr"/>
            <a:r>
              <a:rPr lang="en-US" sz="1800" b="0">
                <a:latin typeface="Helvetica" pitchFamily="34" charset="0"/>
              </a:rPr>
              <a:t>bit</a:t>
            </a:r>
          </a:p>
        </p:txBody>
      </p:sp>
      <p:grpSp>
        <p:nvGrpSpPr>
          <p:cNvPr id="1185916" name="Group 124"/>
          <p:cNvGrpSpPr>
            <a:grpSpLocks/>
          </p:cNvGrpSpPr>
          <p:nvPr/>
        </p:nvGrpSpPr>
        <p:grpSpPr bwMode="auto">
          <a:xfrm>
            <a:off x="4932364" y="5551489"/>
            <a:ext cx="2592387" cy="215900"/>
            <a:chOff x="1111" y="2614"/>
            <a:chExt cx="1633" cy="136"/>
          </a:xfrm>
          <a:solidFill>
            <a:srgbClr val="FF0000"/>
          </a:solidFill>
        </p:grpSpPr>
        <p:sp>
          <p:nvSpPr>
            <p:cNvPr id="1185917" name="Rectangle 125"/>
            <p:cNvSpPr>
              <a:spLocks noChangeArrowheads="1"/>
            </p:cNvSpPr>
            <p:nvPr/>
          </p:nvSpPr>
          <p:spPr bwMode="auto">
            <a:xfrm>
              <a:off x="1111" y="2614"/>
              <a:ext cx="136" cy="136"/>
            </a:xfrm>
            <a:prstGeom prst="rect">
              <a:avLst/>
            </a:prstGeom>
            <a:grp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918" name="Rectangle 126"/>
            <p:cNvSpPr>
              <a:spLocks noChangeArrowheads="1"/>
            </p:cNvSpPr>
            <p:nvPr/>
          </p:nvSpPr>
          <p:spPr bwMode="auto">
            <a:xfrm>
              <a:off x="1247" y="2614"/>
              <a:ext cx="136" cy="136"/>
            </a:xfrm>
            <a:prstGeom prst="rect">
              <a:avLst/>
            </a:prstGeom>
            <a:grp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919" name="Rectangle 127"/>
            <p:cNvSpPr>
              <a:spLocks noChangeArrowheads="1"/>
            </p:cNvSpPr>
            <p:nvPr/>
          </p:nvSpPr>
          <p:spPr bwMode="auto">
            <a:xfrm>
              <a:off x="1383" y="2614"/>
              <a:ext cx="136" cy="136"/>
            </a:xfrm>
            <a:prstGeom prst="rect">
              <a:avLst/>
            </a:prstGeom>
            <a:grp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920" name="Rectangle 128"/>
            <p:cNvSpPr>
              <a:spLocks noChangeArrowheads="1"/>
            </p:cNvSpPr>
            <p:nvPr/>
          </p:nvSpPr>
          <p:spPr bwMode="auto">
            <a:xfrm>
              <a:off x="1519" y="2614"/>
              <a:ext cx="136" cy="136"/>
            </a:xfrm>
            <a:prstGeom prst="rect">
              <a:avLst/>
            </a:prstGeom>
            <a:grp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921" name="Rectangle 129"/>
            <p:cNvSpPr>
              <a:spLocks noChangeArrowheads="1"/>
            </p:cNvSpPr>
            <p:nvPr/>
          </p:nvSpPr>
          <p:spPr bwMode="auto">
            <a:xfrm>
              <a:off x="1655" y="2614"/>
              <a:ext cx="136" cy="136"/>
            </a:xfrm>
            <a:prstGeom prst="rect">
              <a:avLst/>
            </a:prstGeom>
            <a:grp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922" name="Rectangle 130"/>
            <p:cNvSpPr>
              <a:spLocks noChangeArrowheads="1"/>
            </p:cNvSpPr>
            <p:nvPr/>
          </p:nvSpPr>
          <p:spPr bwMode="auto">
            <a:xfrm>
              <a:off x="1791" y="2614"/>
              <a:ext cx="136" cy="136"/>
            </a:xfrm>
            <a:prstGeom prst="rect">
              <a:avLst/>
            </a:prstGeom>
            <a:grp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923" name="Rectangle 131"/>
            <p:cNvSpPr>
              <a:spLocks noChangeArrowheads="1"/>
            </p:cNvSpPr>
            <p:nvPr/>
          </p:nvSpPr>
          <p:spPr bwMode="auto">
            <a:xfrm>
              <a:off x="1927" y="2614"/>
              <a:ext cx="136" cy="136"/>
            </a:xfrm>
            <a:prstGeom prst="rect">
              <a:avLst/>
            </a:prstGeom>
            <a:grp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924" name="Rectangle 132"/>
            <p:cNvSpPr>
              <a:spLocks noChangeArrowheads="1"/>
            </p:cNvSpPr>
            <p:nvPr/>
          </p:nvSpPr>
          <p:spPr bwMode="auto">
            <a:xfrm>
              <a:off x="2063" y="2614"/>
              <a:ext cx="136" cy="136"/>
            </a:xfrm>
            <a:prstGeom prst="rect">
              <a:avLst/>
            </a:prstGeom>
            <a:grp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925" name="Rectangle 133"/>
            <p:cNvSpPr>
              <a:spLocks noChangeArrowheads="1"/>
            </p:cNvSpPr>
            <p:nvPr/>
          </p:nvSpPr>
          <p:spPr bwMode="auto">
            <a:xfrm>
              <a:off x="2200" y="2614"/>
              <a:ext cx="136" cy="136"/>
            </a:xfrm>
            <a:prstGeom prst="rect">
              <a:avLst/>
            </a:prstGeom>
            <a:grp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926" name="Rectangle 134"/>
            <p:cNvSpPr>
              <a:spLocks noChangeArrowheads="1"/>
            </p:cNvSpPr>
            <p:nvPr/>
          </p:nvSpPr>
          <p:spPr bwMode="auto">
            <a:xfrm>
              <a:off x="2336" y="2614"/>
              <a:ext cx="136" cy="136"/>
            </a:xfrm>
            <a:prstGeom prst="rect">
              <a:avLst/>
            </a:prstGeom>
            <a:grp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sp>
          <p:nvSpPr>
            <p:cNvPr id="1185927" name="Rectangle 135"/>
            <p:cNvSpPr>
              <a:spLocks noChangeArrowheads="1"/>
            </p:cNvSpPr>
            <p:nvPr/>
          </p:nvSpPr>
          <p:spPr bwMode="auto">
            <a:xfrm>
              <a:off x="2472" y="2614"/>
              <a:ext cx="136" cy="136"/>
            </a:xfrm>
            <a:prstGeom prst="rect">
              <a:avLst/>
            </a:prstGeom>
            <a:grp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928" name="Rectangle 136"/>
            <p:cNvSpPr>
              <a:spLocks noChangeArrowheads="1"/>
            </p:cNvSpPr>
            <p:nvPr/>
          </p:nvSpPr>
          <p:spPr bwMode="auto">
            <a:xfrm>
              <a:off x="2608" y="2614"/>
              <a:ext cx="136" cy="136"/>
            </a:xfrm>
            <a:prstGeom prst="rect">
              <a:avLst/>
            </a:prstGeom>
            <a:grp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sp>
        <p:nvSpPr>
          <p:cNvPr id="1185929" name="Rectangle 137"/>
          <p:cNvSpPr>
            <a:spLocks noChangeArrowheads="1"/>
          </p:cNvSpPr>
          <p:nvPr/>
        </p:nvSpPr>
        <p:spPr bwMode="auto">
          <a:xfrm>
            <a:off x="5148263" y="1660803"/>
            <a:ext cx="1865865" cy="369332"/>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marL="457200" indent="-457200"/>
            <a:r>
              <a:rPr lang="en-US" sz="1800" b="0">
                <a:latin typeface="Helvetica" pitchFamily="34" charset="0"/>
              </a:rPr>
              <a:t>(0x6004, 24580)</a:t>
            </a:r>
          </a:p>
        </p:txBody>
      </p:sp>
      <p:grpSp>
        <p:nvGrpSpPr>
          <p:cNvPr id="1185930" name="Group 138"/>
          <p:cNvGrpSpPr>
            <a:grpSpLocks/>
          </p:cNvGrpSpPr>
          <p:nvPr/>
        </p:nvGrpSpPr>
        <p:grpSpPr bwMode="auto">
          <a:xfrm>
            <a:off x="4284663" y="1374775"/>
            <a:ext cx="647700" cy="215900"/>
            <a:chOff x="703" y="2387"/>
            <a:chExt cx="408" cy="136"/>
          </a:xfrm>
        </p:grpSpPr>
        <p:sp>
          <p:nvSpPr>
            <p:cNvPr id="1185931" name="Rectangle 139"/>
            <p:cNvSpPr>
              <a:spLocks noChangeArrowheads="1"/>
            </p:cNvSpPr>
            <p:nvPr/>
          </p:nvSpPr>
          <p:spPr bwMode="auto">
            <a:xfrm>
              <a:off x="703" y="2387"/>
              <a:ext cx="136" cy="136"/>
            </a:xfrm>
            <a:prstGeom prst="rect">
              <a:avLst/>
            </a:prstGeom>
            <a:solidFill>
              <a:schemeClr val="accent2"/>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sp>
          <p:nvSpPr>
            <p:cNvPr id="1185932" name="Rectangle 140"/>
            <p:cNvSpPr>
              <a:spLocks noChangeArrowheads="1"/>
            </p:cNvSpPr>
            <p:nvPr/>
          </p:nvSpPr>
          <p:spPr bwMode="auto">
            <a:xfrm>
              <a:off x="839" y="2387"/>
              <a:ext cx="136" cy="136"/>
            </a:xfrm>
            <a:prstGeom prst="rect">
              <a:avLst/>
            </a:prstGeom>
            <a:solidFill>
              <a:schemeClr val="accent2"/>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sp>
          <p:nvSpPr>
            <p:cNvPr id="1185933" name="Rectangle 141"/>
            <p:cNvSpPr>
              <a:spLocks noChangeArrowheads="1"/>
            </p:cNvSpPr>
            <p:nvPr/>
          </p:nvSpPr>
          <p:spPr bwMode="auto">
            <a:xfrm>
              <a:off x="975" y="2387"/>
              <a:ext cx="136" cy="136"/>
            </a:xfrm>
            <a:prstGeom prst="rect">
              <a:avLst/>
            </a:prstGeom>
            <a:solidFill>
              <a:schemeClr val="accent2"/>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grpSp>
        <p:nvGrpSpPr>
          <p:cNvPr id="1185934" name="Group 142"/>
          <p:cNvGrpSpPr>
            <a:grpSpLocks/>
          </p:cNvGrpSpPr>
          <p:nvPr/>
        </p:nvGrpSpPr>
        <p:grpSpPr bwMode="auto">
          <a:xfrm>
            <a:off x="4926013" y="5551489"/>
            <a:ext cx="2592387" cy="215900"/>
            <a:chOff x="1111" y="2614"/>
            <a:chExt cx="1633" cy="136"/>
          </a:xfrm>
          <a:noFill/>
        </p:grpSpPr>
        <p:sp>
          <p:nvSpPr>
            <p:cNvPr id="1185935" name="Rectangle 143"/>
            <p:cNvSpPr>
              <a:spLocks noChangeArrowheads="1"/>
            </p:cNvSpPr>
            <p:nvPr/>
          </p:nvSpPr>
          <p:spPr bwMode="auto">
            <a:xfrm>
              <a:off x="1111" y="2614"/>
              <a:ext cx="136" cy="136"/>
            </a:xfrm>
            <a:prstGeom prst="rect">
              <a:avLst/>
            </a:prstGeom>
            <a:grp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936" name="Rectangle 144"/>
            <p:cNvSpPr>
              <a:spLocks noChangeArrowheads="1"/>
            </p:cNvSpPr>
            <p:nvPr/>
          </p:nvSpPr>
          <p:spPr bwMode="auto">
            <a:xfrm>
              <a:off x="1247" y="2614"/>
              <a:ext cx="136" cy="136"/>
            </a:xfrm>
            <a:prstGeom prst="rect">
              <a:avLst/>
            </a:prstGeom>
            <a:grp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937" name="Rectangle 145"/>
            <p:cNvSpPr>
              <a:spLocks noChangeArrowheads="1"/>
            </p:cNvSpPr>
            <p:nvPr/>
          </p:nvSpPr>
          <p:spPr bwMode="auto">
            <a:xfrm>
              <a:off x="1383" y="2614"/>
              <a:ext cx="136" cy="136"/>
            </a:xfrm>
            <a:prstGeom prst="rect">
              <a:avLst/>
            </a:prstGeom>
            <a:grp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938" name="Rectangle 146"/>
            <p:cNvSpPr>
              <a:spLocks noChangeArrowheads="1"/>
            </p:cNvSpPr>
            <p:nvPr/>
          </p:nvSpPr>
          <p:spPr bwMode="auto">
            <a:xfrm>
              <a:off x="1519" y="2614"/>
              <a:ext cx="136" cy="136"/>
            </a:xfrm>
            <a:prstGeom prst="rect">
              <a:avLst/>
            </a:prstGeom>
            <a:grp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939" name="Rectangle 147"/>
            <p:cNvSpPr>
              <a:spLocks noChangeArrowheads="1"/>
            </p:cNvSpPr>
            <p:nvPr/>
          </p:nvSpPr>
          <p:spPr bwMode="auto">
            <a:xfrm>
              <a:off x="1655" y="2614"/>
              <a:ext cx="136" cy="136"/>
            </a:xfrm>
            <a:prstGeom prst="rect">
              <a:avLst/>
            </a:prstGeom>
            <a:grp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940" name="Rectangle 148"/>
            <p:cNvSpPr>
              <a:spLocks noChangeArrowheads="1"/>
            </p:cNvSpPr>
            <p:nvPr/>
          </p:nvSpPr>
          <p:spPr bwMode="auto">
            <a:xfrm>
              <a:off x="1791" y="2614"/>
              <a:ext cx="136" cy="136"/>
            </a:xfrm>
            <a:prstGeom prst="rect">
              <a:avLst/>
            </a:prstGeom>
            <a:grp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941" name="Rectangle 149"/>
            <p:cNvSpPr>
              <a:spLocks noChangeArrowheads="1"/>
            </p:cNvSpPr>
            <p:nvPr/>
          </p:nvSpPr>
          <p:spPr bwMode="auto">
            <a:xfrm>
              <a:off x="1927" y="2614"/>
              <a:ext cx="136" cy="136"/>
            </a:xfrm>
            <a:prstGeom prst="rect">
              <a:avLst/>
            </a:prstGeom>
            <a:grp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942" name="Rectangle 150"/>
            <p:cNvSpPr>
              <a:spLocks noChangeArrowheads="1"/>
            </p:cNvSpPr>
            <p:nvPr/>
          </p:nvSpPr>
          <p:spPr bwMode="auto">
            <a:xfrm>
              <a:off x="2063" y="2614"/>
              <a:ext cx="136" cy="136"/>
            </a:xfrm>
            <a:prstGeom prst="rect">
              <a:avLst/>
            </a:prstGeom>
            <a:grp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943" name="Rectangle 151"/>
            <p:cNvSpPr>
              <a:spLocks noChangeArrowheads="1"/>
            </p:cNvSpPr>
            <p:nvPr/>
          </p:nvSpPr>
          <p:spPr bwMode="auto">
            <a:xfrm>
              <a:off x="2200" y="2614"/>
              <a:ext cx="136" cy="136"/>
            </a:xfrm>
            <a:prstGeom prst="rect">
              <a:avLst/>
            </a:prstGeom>
            <a:grp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944" name="Rectangle 152"/>
            <p:cNvSpPr>
              <a:spLocks noChangeArrowheads="1"/>
            </p:cNvSpPr>
            <p:nvPr/>
          </p:nvSpPr>
          <p:spPr bwMode="auto">
            <a:xfrm>
              <a:off x="2336" y="2614"/>
              <a:ext cx="136" cy="136"/>
            </a:xfrm>
            <a:prstGeom prst="rect">
              <a:avLst/>
            </a:prstGeom>
            <a:grp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sp>
          <p:nvSpPr>
            <p:cNvPr id="1185945" name="Rectangle 153"/>
            <p:cNvSpPr>
              <a:spLocks noChangeArrowheads="1"/>
            </p:cNvSpPr>
            <p:nvPr/>
          </p:nvSpPr>
          <p:spPr bwMode="auto">
            <a:xfrm>
              <a:off x="2472" y="2614"/>
              <a:ext cx="136" cy="136"/>
            </a:xfrm>
            <a:prstGeom prst="rect">
              <a:avLst/>
            </a:prstGeom>
            <a:grp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5946" name="Rectangle 154"/>
            <p:cNvSpPr>
              <a:spLocks noChangeArrowheads="1"/>
            </p:cNvSpPr>
            <p:nvPr/>
          </p:nvSpPr>
          <p:spPr bwMode="auto">
            <a:xfrm>
              <a:off x="2608" y="2614"/>
              <a:ext cx="136" cy="136"/>
            </a:xfrm>
            <a:prstGeom prst="rect">
              <a:avLst/>
            </a:prstGeom>
            <a:grp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sp>
        <p:nvSpPr>
          <p:cNvPr id="1185947" name="Text Box 155"/>
          <p:cNvSpPr txBox="1">
            <a:spLocks noChangeArrowheads="1"/>
          </p:cNvSpPr>
          <p:nvPr/>
        </p:nvSpPr>
        <p:spPr bwMode="auto">
          <a:xfrm>
            <a:off x="3095626" y="2241550"/>
            <a:ext cx="5793317" cy="175432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800" b="0" dirty="0">
                <a:solidFill>
                  <a:schemeClr val="folHlink"/>
                </a:solidFill>
              </a:rPr>
              <a:t>Example:</a:t>
            </a:r>
          </a:p>
          <a:p>
            <a:pPr>
              <a:buFontTx/>
              <a:buChar char="•"/>
            </a:pPr>
            <a:r>
              <a:rPr lang="en-US" sz="1800" b="0" dirty="0">
                <a:solidFill>
                  <a:schemeClr val="folHlink"/>
                </a:solidFill>
              </a:rPr>
              <a:t> 16 bit virtual address space </a:t>
            </a:r>
            <a:r>
              <a:rPr lang="en-US" sz="1800" b="0" dirty="0">
                <a:solidFill>
                  <a:schemeClr val="folHlink"/>
                </a:solidFill>
                <a:sym typeface="Wingdings" pitchFamily="2" charset="2"/>
              </a:rPr>
              <a:t> 16 pages (4-bit index)</a:t>
            </a:r>
          </a:p>
          <a:p>
            <a:pPr>
              <a:buFontTx/>
              <a:buChar char="•"/>
            </a:pPr>
            <a:r>
              <a:rPr lang="en-US" sz="1800" b="0" dirty="0">
                <a:solidFill>
                  <a:schemeClr val="folHlink"/>
                </a:solidFill>
              </a:rPr>
              <a:t> 4 KB pages (12-bit offsets within page)</a:t>
            </a:r>
          </a:p>
          <a:p>
            <a:pPr>
              <a:buFontTx/>
              <a:buChar char="•"/>
            </a:pPr>
            <a:r>
              <a:rPr lang="en-US" sz="1800" b="0" dirty="0">
                <a:solidFill>
                  <a:schemeClr val="folHlink"/>
                </a:solidFill>
                <a:sym typeface="Wingdings" pitchFamily="2" charset="2"/>
              </a:rPr>
              <a:t> 8 physical pages (3-bit index)</a:t>
            </a:r>
            <a:endParaRPr lang="en-US" sz="1800" b="0" dirty="0">
              <a:solidFill>
                <a:schemeClr val="folHlink"/>
              </a:solidFill>
            </a:endParaRPr>
          </a:p>
          <a:p>
            <a:endParaRPr lang="en-US" sz="1800" b="0" dirty="0">
              <a:solidFill>
                <a:schemeClr val="folHlink"/>
              </a:solidFill>
            </a:endParaRPr>
          </a:p>
          <a:p>
            <a:r>
              <a:rPr lang="en-US" sz="1800" b="0" dirty="0">
                <a:solidFill>
                  <a:schemeClr val="folHlink"/>
                </a:solidFill>
              </a:rPr>
              <a:t>		</a:t>
            </a:r>
          </a:p>
        </p:txBody>
      </p:sp>
      <p:sp>
        <p:nvSpPr>
          <p:cNvPr id="156" name="Text Box 66"/>
          <p:cNvSpPr txBox="1">
            <a:spLocks noChangeArrowheads="1"/>
          </p:cNvSpPr>
          <p:nvPr/>
        </p:nvSpPr>
        <p:spPr bwMode="auto">
          <a:xfrm>
            <a:off x="288837" y="1464123"/>
            <a:ext cx="3270572" cy="37237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nSpc>
                <a:spcPct val="113000"/>
              </a:lnSpc>
            </a:pPr>
            <a:r>
              <a:rPr lang="en-US" sz="1000" dirty="0">
                <a:latin typeface="+mn-lt"/>
              </a:rPr>
              <a:t>The memory lookup can be for almost anything:</a:t>
            </a:r>
            <a:br>
              <a:rPr lang="en-US" sz="1000" dirty="0">
                <a:latin typeface="+mn-lt"/>
              </a:rPr>
            </a:br>
            <a:endParaRPr lang="en-US" sz="1000" dirty="0">
              <a:latin typeface="+mn-lt"/>
            </a:endParaRPr>
          </a:p>
          <a:p>
            <a:pPr>
              <a:lnSpc>
                <a:spcPct val="113000"/>
              </a:lnSpc>
            </a:pPr>
            <a:r>
              <a:rPr lang="en-US" sz="900" dirty="0">
                <a:latin typeface="Courier New" pitchFamily="49" charset="0"/>
              </a:rPr>
              <a:t>8048314 &lt;add&gt;:</a:t>
            </a:r>
          </a:p>
          <a:p>
            <a:pPr>
              <a:lnSpc>
                <a:spcPct val="113000"/>
              </a:lnSpc>
            </a:pPr>
            <a:r>
              <a:rPr lang="en-US" sz="900" dirty="0">
                <a:latin typeface="Courier New" pitchFamily="49" charset="0"/>
              </a:rPr>
              <a:t>8048314: push   %</a:t>
            </a:r>
            <a:r>
              <a:rPr lang="en-US" sz="900" dirty="0" err="1">
                <a:latin typeface="Courier New" pitchFamily="49" charset="0"/>
              </a:rPr>
              <a:t>ebp</a:t>
            </a:r>
            <a:endParaRPr lang="en-US" sz="900" dirty="0">
              <a:latin typeface="Courier New" pitchFamily="49" charset="0"/>
            </a:endParaRPr>
          </a:p>
          <a:p>
            <a:pPr>
              <a:lnSpc>
                <a:spcPct val="113000"/>
              </a:lnSpc>
            </a:pPr>
            <a:r>
              <a:rPr lang="en-US" sz="900" dirty="0">
                <a:latin typeface="Courier New" pitchFamily="49" charset="0"/>
              </a:rPr>
              <a:t>8048315: </a:t>
            </a:r>
            <a:r>
              <a:rPr lang="en-US" sz="900" dirty="0" err="1">
                <a:latin typeface="Courier New" pitchFamily="49" charset="0"/>
              </a:rPr>
              <a:t>mov</a:t>
            </a:r>
            <a:r>
              <a:rPr lang="en-US" sz="900" dirty="0">
                <a:latin typeface="Courier New" pitchFamily="49" charset="0"/>
              </a:rPr>
              <a:t>    %</a:t>
            </a:r>
            <a:r>
              <a:rPr lang="en-US" sz="900" dirty="0" err="1">
                <a:latin typeface="Courier New" pitchFamily="49" charset="0"/>
              </a:rPr>
              <a:t>esp</a:t>
            </a:r>
            <a:r>
              <a:rPr lang="en-US" sz="900" dirty="0">
                <a:latin typeface="Courier New" pitchFamily="49" charset="0"/>
              </a:rPr>
              <a:t>,%</a:t>
            </a:r>
            <a:r>
              <a:rPr lang="en-US" sz="900" dirty="0" err="1">
                <a:latin typeface="Courier New" pitchFamily="49" charset="0"/>
              </a:rPr>
              <a:t>ebp</a:t>
            </a:r>
            <a:r>
              <a:rPr lang="en-US" sz="900" dirty="0">
                <a:latin typeface="Courier New" pitchFamily="49" charset="0"/>
              </a:rPr>
              <a:t> </a:t>
            </a:r>
          </a:p>
          <a:p>
            <a:pPr>
              <a:lnSpc>
                <a:spcPct val="113000"/>
              </a:lnSpc>
            </a:pPr>
            <a:r>
              <a:rPr lang="en-US" sz="900" dirty="0">
                <a:latin typeface="Courier New" pitchFamily="49" charset="0"/>
              </a:rPr>
              <a:t>8048317: </a:t>
            </a:r>
            <a:r>
              <a:rPr lang="en-US" sz="900" dirty="0" err="1">
                <a:latin typeface="Courier New" pitchFamily="49" charset="0"/>
              </a:rPr>
              <a:t>mov</a:t>
            </a:r>
            <a:r>
              <a:rPr lang="en-US" sz="900" dirty="0">
                <a:latin typeface="Courier New" pitchFamily="49" charset="0"/>
              </a:rPr>
              <a:t>    0xc(%</a:t>
            </a:r>
            <a:r>
              <a:rPr lang="en-US" sz="900" dirty="0" err="1">
                <a:latin typeface="Courier New" pitchFamily="49" charset="0"/>
              </a:rPr>
              <a:t>ebp</a:t>
            </a:r>
            <a:r>
              <a:rPr lang="en-US" sz="900" dirty="0">
                <a:latin typeface="Courier New" pitchFamily="49" charset="0"/>
              </a:rPr>
              <a:t>),%</a:t>
            </a:r>
            <a:r>
              <a:rPr lang="en-US" sz="900" dirty="0" err="1">
                <a:latin typeface="Courier New" pitchFamily="49" charset="0"/>
              </a:rPr>
              <a:t>eax</a:t>
            </a:r>
            <a:r>
              <a:rPr lang="en-US" sz="900" dirty="0">
                <a:latin typeface="Courier New" pitchFamily="49" charset="0"/>
              </a:rPr>
              <a:t> </a:t>
            </a:r>
          </a:p>
          <a:p>
            <a:pPr>
              <a:lnSpc>
                <a:spcPct val="113000"/>
              </a:lnSpc>
            </a:pPr>
            <a:r>
              <a:rPr lang="en-US" sz="900" dirty="0">
                <a:latin typeface="Courier New" pitchFamily="49" charset="0"/>
              </a:rPr>
              <a:t>804831a: add    0x8(%</a:t>
            </a:r>
            <a:r>
              <a:rPr lang="en-US" sz="900" dirty="0" err="1">
                <a:latin typeface="Courier New" pitchFamily="49" charset="0"/>
              </a:rPr>
              <a:t>ebp</a:t>
            </a:r>
            <a:r>
              <a:rPr lang="en-US" sz="900" dirty="0">
                <a:latin typeface="Courier New" pitchFamily="49" charset="0"/>
              </a:rPr>
              <a:t>),%</a:t>
            </a:r>
            <a:r>
              <a:rPr lang="en-US" sz="900" dirty="0" err="1">
                <a:latin typeface="Courier New" pitchFamily="49" charset="0"/>
              </a:rPr>
              <a:t>eax</a:t>
            </a:r>
            <a:r>
              <a:rPr lang="en-US" sz="900" dirty="0">
                <a:latin typeface="Courier New" pitchFamily="49" charset="0"/>
              </a:rPr>
              <a:t> </a:t>
            </a:r>
          </a:p>
          <a:p>
            <a:pPr>
              <a:lnSpc>
                <a:spcPct val="113000"/>
              </a:lnSpc>
            </a:pPr>
            <a:r>
              <a:rPr lang="en-US" sz="900" dirty="0">
                <a:latin typeface="Courier New" pitchFamily="49" charset="0"/>
              </a:rPr>
              <a:t>804831d: pop    %</a:t>
            </a:r>
            <a:r>
              <a:rPr lang="en-US" sz="900" dirty="0" err="1">
                <a:latin typeface="Courier New" pitchFamily="49" charset="0"/>
              </a:rPr>
              <a:t>ebp</a:t>
            </a:r>
            <a:endParaRPr lang="en-US" sz="900" dirty="0">
              <a:latin typeface="Courier New" pitchFamily="49" charset="0"/>
            </a:endParaRPr>
          </a:p>
          <a:p>
            <a:pPr>
              <a:lnSpc>
                <a:spcPct val="113000"/>
              </a:lnSpc>
            </a:pPr>
            <a:r>
              <a:rPr lang="en-US" sz="900" dirty="0">
                <a:latin typeface="Courier New" pitchFamily="49" charset="0"/>
              </a:rPr>
              <a:t>804831e: ret</a:t>
            </a:r>
          </a:p>
          <a:p>
            <a:pPr>
              <a:lnSpc>
                <a:spcPct val="113000"/>
              </a:lnSpc>
            </a:pPr>
            <a:r>
              <a:rPr lang="en-US" sz="900" dirty="0">
                <a:latin typeface="Courier New" pitchFamily="49" charset="0"/>
              </a:rPr>
              <a:t>804831f &lt;main&gt;: </a:t>
            </a:r>
          </a:p>
          <a:p>
            <a:pPr>
              <a:lnSpc>
                <a:spcPct val="113000"/>
              </a:lnSpc>
            </a:pPr>
            <a:r>
              <a:rPr lang="en-US" sz="900" dirty="0">
                <a:latin typeface="Courier New" pitchFamily="49" charset="0"/>
              </a:rPr>
              <a:t>804831f: push   %</a:t>
            </a:r>
            <a:r>
              <a:rPr lang="en-US" sz="900" dirty="0" err="1">
                <a:latin typeface="Courier New" pitchFamily="49" charset="0"/>
              </a:rPr>
              <a:t>ebp</a:t>
            </a:r>
            <a:r>
              <a:rPr lang="en-US" sz="900" dirty="0">
                <a:latin typeface="Courier New" pitchFamily="49" charset="0"/>
              </a:rPr>
              <a:t> </a:t>
            </a:r>
          </a:p>
          <a:p>
            <a:pPr>
              <a:lnSpc>
                <a:spcPct val="113000"/>
              </a:lnSpc>
            </a:pPr>
            <a:r>
              <a:rPr lang="en-US" sz="900" dirty="0">
                <a:latin typeface="Courier New" pitchFamily="49" charset="0"/>
              </a:rPr>
              <a:t>8048320: </a:t>
            </a:r>
            <a:r>
              <a:rPr lang="en-US" sz="900" dirty="0" err="1">
                <a:latin typeface="Courier New" pitchFamily="49" charset="0"/>
              </a:rPr>
              <a:t>mov</a:t>
            </a:r>
            <a:r>
              <a:rPr lang="en-US" sz="900" dirty="0">
                <a:latin typeface="Courier New" pitchFamily="49" charset="0"/>
              </a:rPr>
              <a:t>    %</a:t>
            </a:r>
            <a:r>
              <a:rPr lang="en-US" sz="900" dirty="0" err="1">
                <a:latin typeface="Courier New" pitchFamily="49" charset="0"/>
              </a:rPr>
              <a:t>esp</a:t>
            </a:r>
            <a:r>
              <a:rPr lang="en-US" sz="900" dirty="0">
                <a:latin typeface="Courier New" pitchFamily="49" charset="0"/>
              </a:rPr>
              <a:t>,%</a:t>
            </a:r>
            <a:r>
              <a:rPr lang="en-US" sz="900" dirty="0" err="1">
                <a:latin typeface="Courier New" pitchFamily="49" charset="0"/>
              </a:rPr>
              <a:t>ebp</a:t>
            </a:r>
            <a:r>
              <a:rPr lang="en-US" sz="900" dirty="0">
                <a:latin typeface="Courier New" pitchFamily="49" charset="0"/>
              </a:rPr>
              <a:t> </a:t>
            </a:r>
          </a:p>
          <a:p>
            <a:pPr>
              <a:lnSpc>
                <a:spcPct val="113000"/>
              </a:lnSpc>
            </a:pPr>
            <a:r>
              <a:rPr lang="en-US" sz="900" dirty="0">
                <a:latin typeface="Courier New" pitchFamily="49" charset="0"/>
              </a:rPr>
              <a:t>8048322: sub    $0x18,%esp </a:t>
            </a:r>
          </a:p>
          <a:p>
            <a:pPr>
              <a:lnSpc>
                <a:spcPct val="113000"/>
              </a:lnSpc>
            </a:pPr>
            <a:r>
              <a:rPr lang="en-US" sz="900" dirty="0">
                <a:latin typeface="Courier New" pitchFamily="49" charset="0"/>
              </a:rPr>
              <a:t>8048325: and    $0xfffffff0,%esp </a:t>
            </a:r>
          </a:p>
          <a:p>
            <a:pPr>
              <a:lnSpc>
                <a:spcPct val="113000"/>
              </a:lnSpc>
            </a:pPr>
            <a:r>
              <a:rPr lang="en-US" sz="900" dirty="0">
                <a:latin typeface="Courier New" pitchFamily="49" charset="0"/>
              </a:rPr>
              <a:t>8048328: </a:t>
            </a:r>
            <a:r>
              <a:rPr lang="en-US" sz="900" dirty="0" err="1">
                <a:latin typeface="Courier New" pitchFamily="49" charset="0"/>
              </a:rPr>
              <a:t>mov</a:t>
            </a:r>
            <a:r>
              <a:rPr lang="en-US" sz="900" dirty="0">
                <a:latin typeface="Courier New" pitchFamily="49" charset="0"/>
              </a:rPr>
              <a:t>    $0x0,%eax </a:t>
            </a:r>
          </a:p>
          <a:p>
            <a:pPr>
              <a:lnSpc>
                <a:spcPct val="113000"/>
              </a:lnSpc>
            </a:pPr>
            <a:r>
              <a:rPr lang="en-US" sz="900" dirty="0">
                <a:latin typeface="Courier New" pitchFamily="49" charset="0"/>
              </a:rPr>
              <a:t>804832d: sub    %</a:t>
            </a:r>
            <a:r>
              <a:rPr lang="en-US" sz="900" dirty="0" err="1">
                <a:latin typeface="Courier New" pitchFamily="49" charset="0"/>
              </a:rPr>
              <a:t>eax</a:t>
            </a:r>
            <a:r>
              <a:rPr lang="en-US" sz="900" dirty="0">
                <a:latin typeface="Courier New" pitchFamily="49" charset="0"/>
              </a:rPr>
              <a:t>,%</a:t>
            </a:r>
            <a:r>
              <a:rPr lang="en-US" sz="900" dirty="0" err="1">
                <a:latin typeface="Courier New" pitchFamily="49" charset="0"/>
              </a:rPr>
              <a:t>esp</a:t>
            </a:r>
            <a:endParaRPr lang="en-US" sz="900" dirty="0">
              <a:latin typeface="Courier New" pitchFamily="49" charset="0"/>
            </a:endParaRPr>
          </a:p>
          <a:p>
            <a:pPr>
              <a:lnSpc>
                <a:spcPct val="113000"/>
              </a:lnSpc>
            </a:pPr>
            <a:r>
              <a:rPr lang="en-US" sz="900" dirty="0">
                <a:latin typeface="Courier New" pitchFamily="49" charset="0"/>
              </a:rPr>
              <a:t>804832f: </a:t>
            </a:r>
            <a:r>
              <a:rPr lang="en-US" sz="900" dirty="0" err="1">
                <a:latin typeface="Courier New" pitchFamily="49" charset="0"/>
              </a:rPr>
              <a:t>movl</a:t>
            </a:r>
            <a:r>
              <a:rPr lang="en-US" sz="900" dirty="0">
                <a:latin typeface="Courier New" pitchFamily="49" charset="0"/>
              </a:rPr>
              <a:t>   $0x0,0xfffffffc(%</a:t>
            </a:r>
            <a:r>
              <a:rPr lang="en-US" sz="900" dirty="0" err="1">
                <a:latin typeface="Courier New" pitchFamily="49" charset="0"/>
              </a:rPr>
              <a:t>ebp</a:t>
            </a:r>
            <a:r>
              <a:rPr lang="en-US" sz="900" dirty="0">
                <a:latin typeface="Courier New" pitchFamily="49" charset="0"/>
              </a:rPr>
              <a:t>) </a:t>
            </a:r>
          </a:p>
          <a:p>
            <a:pPr>
              <a:lnSpc>
                <a:spcPct val="113000"/>
              </a:lnSpc>
            </a:pPr>
            <a:r>
              <a:rPr lang="en-US" sz="900" dirty="0">
                <a:latin typeface="Courier New" pitchFamily="49" charset="0"/>
              </a:rPr>
              <a:t>8048336: </a:t>
            </a:r>
            <a:r>
              <a:rPr lang="en-US" sz="900" dirty="0" err="1">
                <a:latin typeface="Courier New" pitchFamily="49" charset="0"/>
              </a:rPr>
              <a:t>movl</a:t>
            </a:r>
            <a:r>
              <a:rPr lang="en-US" sz="900" dirty="0">
                <a:latin typeface="Courier New" pitchFamily="49" charset="0"/>
              </a:rPr>
              <a:t>   </a:t>
            </a:r>
            <a:r>
              <a:rPr lang="en-US" sz="900" i="1" dirty="0">
                <a:latin typeface="Courier New" pitchFamily="49" charset="0"/>
              </a:rPr>
              <a:t>$0x2</a:t>
            </a:r>
            <a:r>
              <a:rPr lang="en-US" sz="900" dirty="0">
                <a:latin typeface="Courier New" pitchFamily="49" charset="0"/>
              </a:rPr>
              <a:t>,0x4(%esp,1)</a:t>
            </a:r>
          </a:p>
          <a:p>
            <a:pPr>
              <a:lnSpc>
                <a:spcPct val="113000"/>
              </a:lnSpc>
            </a:pPr>
            <a:r>
              <a:rPr lang="en-US" sz="900" dirty="0">
                <a:latin typeface="Courier New" pitchFamily="49" charset="0"/>
              </a:rPr>
              <a:t>804833e: </a:t>
            </a:r>
            <a:r>
              <a:rPr lang="en-US" sz="900" dirty="0" err="1">
                <a:latin typeface="Courier New" pitchFamily="49" charset="0"/>
              </a:rPr>
              <a:t>movl</a:t>
            </a:r>
            <a:r>
              <a:rPr lang="en-US" sz="900" dirty="0">
                <a:latin typeface="Courier New" pitchFamily="49" charset="0"/>
              </a:rPr>
              <a:t>   </a:t>
            </a:r>
            <a:r>
              <a:rPr lang="en-US" sz="900" i="1" dirty="0">
                <a:latin typeface="Courier New" pitchFamily="49" charset="0"/>
              </a:rPr>
              <a:t>$0x4</a:t>
            </a:r>
            <a:r>
              <a:rPr lang="en-US" sz="900" dirty="0">
                <a:latin typeface="Courier New" pitchFamily="49" charset="0"/>
              </a:rPr>
              <a:t>,(%esp,1)</a:t>
            </a:r>
          </a:p>
          <a:p>
            <a:pPr>
              <a:lnSpc>
                <a:spcPct val="113000"/>
              </a:lnSpc>
            </a:pPr>
            <a:r>
              <a:rPr lang="en-US" sz="900" dirty="0">
                <a:latin typeface="Courier New" pitchFamily="49" charset="0"/>
              </a:rPr>
              <a:t>8048345: call   8048314 &lt;add&gt; </a:t>
            </a:r>
          </a:p>
          <a:p>
            <a:pPr>
              <a:lnSpc>
                <a:spcPct val="113000"/>
              </a:lnSpc>
            </a:pPr>
            <a:r>
              <a:rPr lang="en-US" sz="900" dirty="0">
                <a:latin typeface="Courier New" pitchFamily="49" charset="0"/>
              </a:rPr>
              <a:t>804834a: </a:t>
            </a:r>
            <a:r>
              <a:rPr lang="en-US" sz="900" dirty="0" err="1">
                <a:latin typeface="Courier New" pitchFamily="49" charset="0"/>
              </a:rPr>
              <a:t>mov</a:t>
            </a:r>
            <a:r>
              <a:rPr lang="en-US" sz="900" dirty="0">
                <a:latin typeface="Courier New" pitchFamily="49" charset="0"/>
              </a:rPr>
              <a:t>    %eax,0xfffffffc(%</a:t>
            </a:r>
            <a:r>
              <a:rPr lang="en-US" sz="900" dirty="0" err="1">
                <a:latin typeface="Courier New" pitchFamily="49" charset="0"/>
              </a:rPr>
              <a:t>ebp</a:t>
            </a:r>
            <a:r>
              <a:rPr lang="en-US" sz="900" dirty="0">
                <a:latin typeface="Courier New" pitchFamily="49" charset="0"/>
              </a:rPr>
              <a:t>) </a:t>
            </a:r>
          </a:p>
          <a:p>
            <a:pPr>
              <a:lnSpc>
                <a:spcPct val="113000"/>
              </a:lnSpc>
            </a:pPr>
            <a:r>
              <a:rPr lang="en-US" sz="900" dirty="0">
                <a:latin typeface="Courier New" pitchFamily="49" charset="0"/>
              </a:rPr>
              <a:t>804834d: leave </a:t>
            </a:r>
          </a:p>
          <a:p>
            <a:pPr>
              <a:lnSpc>
                <a:spcPct val="113000"/>
              </a:lnSpc>
            </a:pPr>
            <a:r>
              <a:rPr lang="en-US" sz="900" dirty="0">
                <a:latin typeface="Courier New" pitchFamily="49" charset="0"/>
              </a:rPr>
              <a:t>804834e: ret </a:t>
            </a:r>
          </a:p>
        </p:txBody>
      </p:sp>
    </p:spTree>
    <p:extLst>
      <p:ext uri="{BB962C8B-B14F-4D97-AF65-F5344CB8AC3E}">
        <p14:creationId xmlns:p14="http://schemas.microsoft.com/office/powerpoint/2010/main" val="124817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1185947"/>
                                        </p:tgtEl>
                                        <p:attrNameLst>
                                          <p:attrName>style.visibility</p:attrName>
                                        </p:attrNameLst>
                                      </p:cBhvr>
                                      <p:to>
                                        <p:strVal val="visible"/>
                                      </p:to>
                                    </p:set>
                                  </p:childTnLst>
                                </p:cTn>
                              </p:par>
                              <p:par>
                                <p:cTn id="7" presetID="9" presetClass="exit" presetSubtype="0" fill="hold" grpId="1" nodeType="withEffect">
                                  <p:stCondLst>
                                    <p:cond delay="0"/>
                                  </p:stCondLst>
                                  <p:childTnLst>
                                    <p:animEffect transition="out" filter="dissolve">
                                      <p:cBhvr>
                                        <p:cTn id="8" dur="500"/>
                                        <p:tgtEl>
                                          <p:spTgt spid="156"/>
                                        </p:tgtEl>
                                      </p:cBhvr>
                                    </p:animEffect>
                                    <p:set>
                                      <p:cBhvr>
                                        <p:cTn id="9" dur="1" fill="hold">
                                          <p:stCondLst>
                                            <p:cond delay="499"/>
                                          </p:stCondLst>
                                        </p:cTn>
                                        <p:tgtEl>
                                          <p:spTgt spid="156"/>
                                        </p:tgtEl>
                                        <p:attrNameLst>
                                          <p:attrName>style.visibility</p:attrName>
                                        </p:attrNameLst>
                                      </p:cBhvr>
                                      <p:to>
                                        <p:strVal val="hidden"/>
                                      </p:to>
                                    </p:se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1185841"/>
                                        </p:tgtEl>
                                        <p:attrNameLst>
                                          <p:attrName>style.visibility</p:attrName>
                                        </p:attrNameLst>
                                      </p:cBhvr>
                                      <p:to>
                                        <p:strVal val="visible"/>
                                      </p:to>
                                    </p:set>
                                  </p:childTnLst>
                                </p:cTn>
                              </p:par>
                              <p:par>
                                <p:cTn id="14" presetID="1" presetClass="entr" presetSubtype="0" fill="hold" grpId="0" nodeType="withEffect">
                                  <p:stCondLst>
                                    <p:cond delay="0"/>
                                  </p:stCondLst>
                                  <p:childTnLst>
                                    <p:set>
                                      <p:cBhvr>
                                        <p:cTn id="15" dur="1" fill="hold">
                                          <p:stCondLst>
                                            <p:cond delay="0"/>
                                          </p:stCondLst>
                                        </p:cTn>
                                        <p:tgtEl>
                                          <p:spTgt spid="1185839"/>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185910"/>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185916"/>
                                        </p:tgtEl>
                                        <p:attrNameLst>
                                          <p:attrName>style.visibility</p:attrName>
                                        </p:attrNameLst>
                                      </p:cBhvr>
                                      <p:to>
                                        <p:strVal val="visible"/>
                                      </p:to>
                                    </p:set>
                                  </p:childTnLst>
                                </p:cTn>
                              </p:par>
                              <p:par>
                                <p:cTn id="20" presetID="1" presetClass="exit" presetSubtype="0" fill="hold" nodeType="withEffect">
                                  <p:stCondLst>
                                    <p:cond delay="0"/>
                                  </p:stCondLst>
                                  <p:childTnLst>
                                    <p:set>
                                      <p:cBhvr>
                                        <p:cTn id="21" dur="1" fill="hold">
                                          <p:stCondLst>
                                            <p:cond delay="0"/>
                                          </p:stCondLst>
                                        </p:cTn>
                                        <p:tgtEl>
                                          <p:spTgt spid="1185821"/>
                                        </p:tgtEl>
                                        <p:attrNameLst>
                                          <p:attrName>style.visibility</p:attrName>
                                        </p:attrNameLst>
                                      </p:cBhvr>
                                      <p:to>
                                        <p:strVal val="hidden"/>
                                      </p:to>
                                    </p:set>
                                  </p:childTnLst>
                                </p:cTn>
                              </p:par>
                              <p:par>
                                <p:cTn id="22" presetID="1" presetClass="exit" presetSubtype="0" fill="hold" nodeType="withEffect">
                                  <p:stCondLst>
                                    <p:cond delay="0"/>
                                  </p:stCondLst>
                                  <p:childTnLst>
                                    <p:set>
                                      <p:cBhvr>
                                        <p:cTn id="23" dur="1" fill="hold">
                                          <p:stCondLst>
                                            <p:cond delay="0"/>
                                          </p:stCondLst>
                                        </p:cTn>
                                        <p:tgtEl>
                                          <p:spTgt spid="1185826"/>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185874"/>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185907"/>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185915"/>
                                        </p:tgtEl>
                                        <p:attrNameLst>
                                          <p:attrName>style.visibility</p:attrName>
                                        </p:attrNameLst>
                                      </p:cBhvr>
                                      <p:to>
                                        <p:strVal val="visible"/>
                                      </p:to>
                                    </p:set>
                                  </p:childTnLst>
                                </p:cTn>
                              </p:par>
                              <p:par>
                                <p:cTn id="32" presetID="1" presetClass="entr" presetSubtype="0" fill="hold" nodeType="withEffect">
                                  <p:stCondLst>
                                    <p:cond delay="0"/>
                                  </p:stCondLst>
                                  <p:childTnLst>
                                    <p:set>
                                      <p:cBhvr>
                                        <p:cTn id="33" dur="1" fill="hold">
                                          <p:stCondLst>
                                            <p:cond delay="0"/>
                                          </p:stCondLst>
                                        </p:cTn>
                                        <p:tgtEl>
                                          <p:spTgt spid="1185843"/>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185847"/>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185851"/>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185852"/>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185853"/>
                                        </p:tgtEl>
                                        <p:attrNameLst>
                                          <p:attrName>style.visibility</p:attrName>
                                        </p:attrNameLst>
                                      </p:cBhvr>
                                      <p:to>
                                        <p:strVal val="visible"/>
                                      </p:to>
                                    </p:set>
                                  </p:childTnLst>
                                </p:cTn>
                              </p:par>
                              <p:par>
                                <p:cTn id="42" presetID="1" presetClass="entr" presetSubtype="0" fill="hold" nodeType="withEffect">
                                  <p:stCondLst>
                                    <p:cond delay="0"/>
                                  </p:stCondLst>
                                  <p:childTnLst>
                                    <p:set>
                                      <p:cBhvr>
                                        <p:cTn id="43" dur="1" fill="hold">
                                          <p:stCondLst>
                                            <p:cond delay="0"/>
                                          </p:stCondLst>
                                        </p:cTn>
                                        <p:tgtEl>
                                          <p:spTgt spid="1185854"/>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1185858"/>
                                        </p:tgtEl>
                                        <p:attrNameLst>
                                          <p:attrName>style.visibility</p:attrName>
                                        </p:attrNameLst>
                                      </p:cBhvr>
                                      <p:to>
                                        <p:strVal val="visible"/>
                                      </p:to>
                                    </p:set>
                                  </p:childTnLst>
                                </p:cTn>
                              </p:par>
                              <p:par>
                                <p:cTn id="46" presetID="1" presetClass="entr" presetSubtype="0" fill="hold" nodeType="withEffect">
                                  <p:stCondLst>
                                    <p:cond delay="0"/>
                                  </p:stCondLst>
                                  <p:childTnLst>
                                    <p:set>
                                      <p:cBhvr>
                                        <p:cTn id="47" dur="1" fill="hold">
                                          <p:stCondLst>
                                            <p:cond delay="0"/>
                                          </p:stCondLst>
                                        </p:cTn>
                                        <p:tgtEl>
                                          <p:spTgt spid="1185862"/>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1185866"/>
                                        </p:tgtEl>
                                        <p:attrNameLst>
                                          <p:attrName>style.visibility</p:attrName>
                                        </p:attrNameLst>
                                      </p:cBhvr>
                                      <p:to>
                                        <p:strVal val="visible"/>
                                      </p:to>
                                    </p:set>
                                  </p:childTnLst>
                                </p:cTn>
                              </p:par>
                              <p:par>
                                <p:cTn id="50" presetID="1" presetClass="entr" presetSubtype="0" fill="hold" nodeType="withEffect">
                                  <p:stCondLst>
                                    <p:cond delay="0"/>
                                  </p:stCondLst>
                                  <p:childTnLst>
                                    <p:set>
                                      <p:cBhvr>
                                        <p:cTn id="51" dur="1" fill="hold">
                                          <p:stCondLst>
                                            <p:cond delay="0"/>
                                          </p:stCondLst>
                                        </p:cTn>
                                        <p:tgtEl>
                                          <p:spTgt spid="118587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0" presetClass="path" presetSubtype="0" accel="50000" decel="50000" fill="hold" nodeType="clickEffect">
                                  <p:stCondLst>
                                    <p:cond delay="0"/>
                                  </p:stCondLst>
                                  <p:childTnLst>
                                    <p:animMotion origin="layout" path="M 2.5E-6 -0.0007 C -0.00087 -0.0345 -0.00174 -0.06806 -0.0441 -0.08287 C -0.08646 -0.09769 -0.20104 -0.07987 -0.254 -0.08959 C -0.30695 -0.09931 -0.34063 -0.12547 -0.36181 -0.1419 C -0.38299 -0.15834 -0.38229 -0.17362 -0.38143 -0.18889 " pathEditMode="relative" ptsTypes="aaaaA">
                                      <p:cBhvr>
                                        <p:cTn id="55" dur="2000" fill="hold"/>
                                        <p:tgtEl>
                                          <p:spTgt spid="1185910"/>
                                        </p:tgtEl>
                                        <p:attrNameLst>
                                          <p:attrName>ppt_x</p:attrName>
                                          <p:attrName>ppt_y</p:attrName>
                                        </p:attrNameLst>
                                      </p:cBhvr>
                                    </p:animMotion>
                                  </p:childTnLst>
                                </p:cTn>
                              </p:par>
                              <p:par>
                                <p:cTn id="56" presetID="9" presetClass="exit" presetSubtype="0" fill="hold" grpId="0" nodeType="withEffect">
                                  <p:stCondLst>
                                    <p:cond delay="0"/>
                                  </p:stCondLst>
                                  <p:childTnLst>
                                    <p:animEffect transition="out" filter="dissolve">
                                      <p:cBhvr>
                                        <p:cTn id="57" dur="500"/>
                                        <p:tgtEl>
                                          <p:spTgt spid="1185947"/>
                                        </p:tgtEl>
                                      </p:cBhvr>
                                    </p:animEffect>
                                    <p:set>
                                      <p:cBhvr>
                                        <p:cTn id="58" dur="1" fill="hold">
                                          <p:stCondLst>
                                            <p:cond delay="499"/>
                                          </p:stCondLst>
                                        </p:cTn>
                                        <p:tgtEl>
                                          <p:spTgt spid="1185947"/>
                                        </p:tgtEl>
                                        <p:attrNameLst>
                                          <p:attrName>style.visibility</p:attrName>
                                        </p:attrNameLst>
                                      </p:cBhvr>
                                      <p:to>
                                        <p:strVal val="hidden"/>
                                      </p:to>
                                    </p:set>
                                  </p:childTnLst>
                                </p:cTn>
                              </p:par>
                            </p:childTnLst>
                          </p:cTn>
                        </p:par>
                        <p:par>
                          <p:cTn id="59" fill="hold">
                            <p:stCondLst>
                              <p:cond delay="2000"/>
                            </p:stCondLst>
                            <p:childTnLst>
                              <p:par>
                                <p:cTn id="60" presetID="1" presetClass="emph" presetSubtype="2" fill="hold" nodeType="afterEffect">
                                  <p:stCondLst>
                                    <p:cond delay="0"/>
                                  </p:stCondLst>
                                  <p:childTnLst>
                                    <p:animClr clrSpc="rgb" dir="cw">
                                      <p:cBhvr>
                                        <p:cTn id="61" dur="500" fill="hold"/>
                                        <p:tgtEl>
                                          <p:spTgt spid="1185852"/>
                                        </p:tgtEl>
                                        <p:attrNameLst>
                                          <p:attrName>fillcolor</p:attrName>
                                        </p:attrNameLst>
                                      </p:cBhvr>
                                      <p:to>
                                        <a:schemeClr val="accent2"/>
                                      </p:to>
                                    </p:animClr>
                                    <p:set>
                                      <p:cBhvr>
                                        <p:cTn id="62" dur="500" fill="hold"/>
                                        <p:tgtEl>
                                          <p:spTgt spid="1185852"/>
                                        </p:tgtEl>
                                        <p:attrNameLst>
                                          <p:attrName>fill.type</p:attrName>
                                        </p:attrNameLst>
                                      </p:cBhvr>
                                      <p:to>
                                        <p:strVal val="solid"/>
                                      </p:to>
                                    </p:set>
                                    <p:set>
                                      <p:cBhvr>
                                        <p:cTn id="63" dur="500" fill="hold"/>
                                        <p:tgtEl>
                                          <p:spTgt spid="1185852"/>
                                        </p:tgtEl>
                                        <p:attrNameLst>
                                          <p:attrName>fill.on</p:attrName>
                                        </p:attrNameLst>
                                      </p:cBhvr>
                                      <p:to>
                                        <p:strVal val="true"/>
                                      </p:to>
                                    </p:set>
                                  </p:childTnLst>
                                </p:cTn>
                              </p:par>
                              <p:par>
                                <p:cTn id="64" presetID="1" presetClass="emph" presetSubtype="2" fill="hold" nodeType="withEffect">
                                  <p:stCondLst>
                                    <p:cond delay="0"/>
                                  </p:stCondLst>
                                  <p:childTnLst>
                                    <p:animClr clrSpc="rgb" dir="cw">
                                      <p:cBhvr>
                                        <p:cTn id="65" dur="500" fill="hold"/>
                                        <p:tgtEl>
                                          <p:spTgt spid="1185853"/>
                                        </p:tgtEl>
                                        <p:attrNameLst>
                                          <p:attrName>fillcolor</p:attrName>
                                        </p:attrNameLst>
                                      </p:cBhvr>
                                      <p:to>
                                        <a:schemeClr val="accent2"/>
                                      </p:to>
                                    </p:animClr>
                                    <p:set>
                                      <p:cBhvr>
                                        <p:cTn id="66" dur="500" fill="hold"/>
                                        <p:tgtEl>
                                          <p:spTgt spid="1185853"/>
                                        </p:tgtEl>
                                        <p:attrNameLst>
                                          <p:attrName>fill.type</p:attrName>
                                        </p:attrNameLst>
                                      </p:cBhvr>
                                      <p:to>
                                        <p:strVal val="solid"/>
                                      </p:to>
                                    </p:set>
                                    <p:set>
                                      <p:cBhvr>
                                        <p:cTn id="67" dur="500" fill="hold"/>
                                        <p:tgtEl>
                                          <p:spTgt spid="1185853"/>
                                        </p:tgtEl>
                                        <p:attrNameLst>
                                          <p:attrName>fill.on</p:attrName>
                                        </p:attrNameLst>
                                      </p:cBhvr>
                                      <p:to>
                                        <p:strVal val="true"/>
                                      </p:to>
                                    </p:set>
                                  </p:childTnLst>
                                </p:cTn>
                              </p:par>
                            </p:childTnLst>
                          </p:cTn>
                        </p:par>
                      </p:childTnLst>
                    </p:cTn>
                  </p:par>
                  <p:par>
                    <p:cTn id="68" fill="hold">
                      <p:stCondLst>
                        <p:cond delay="indefinite"/>
                      </p:stCondLst>
                      <p:childTnLst>
                        <p:par>
                          <p:cTn id="69" fill="hold">
                            <p:stCondLst>
                              <p:cond delay="0"/>
                            </p:stCondLst>
                            <p:childTnLst>
                              <p:par>
                                <p:cTn id="70" presetID="1" presetClass="exit" presetSubtype="0" fill="hold" nodeType="clickEffect">
                                  <p:stCondLst>
                                    <p:cond delay="0"/>
                                  </p:stCondLst>
                                  <p:childTnLst>
                                    <p:set>
                                      <p:cBhvr>
                                        <p:cTn id="71" dur="1" fill="hold">
                                          <p:stCondLst>
                                            <p:cond delay="0"/>
                                          </p:stCondLst>
                                        </p:cTn>
                                        <p:tgtEl>
                                          <p:spTgt spid="1185910"/>
                                        </p:tgtEl>
                                        <p:attrNameLst>
                                          <p:attrName>style.visibility</p:attrName>
                                        </p:attrNameLst>
                                      </p:cBhvr>
                                      <p:to>
                                        <p:strVal val="hidden"/>
                                      </p:to>
                                    </p:set>
                                  </p:childTnLst>
                                </p:cTn>
                              </p:par>
                              <p:par>
                                <p:cTn id="72" presetID="1" presetClass="entr" presetSubtype="0" fill="hold" nodeType="withEffect">
                                  <p:stCondLst>
                                    <p:cond delay="0"/>
                                  </p:stCondLst>
                                  <p:childTnLst>
                                    <p:set>
                                      <p:cBhvr>
                                        <p:cTn id="73" dur="1" fill="hold">
                                          <p:stCondLst>
                                            <p:cond delay="0"/>
                                          </p:stCondLst>
                                        </p:cTn>
                                        <p:tgtEl>
                                          <p:spTgt spid="1185930"/>
                                        </p:tgtEl>
                                        <p:attrNameLst>
                                          <p:attrName>style.visibility</p:attrName>
                                        </p:attrNameLst>
                                      </p:cBhvr>
                                      <p:to>
                                        <p:strVal val="visible"/>
                                      </p:to>
                                    </p:set>
                                  </p:childTnLst>
                                </p:cTn>
                              </p:par>
                              <p:par>
                                <p:cTn id="74" presetID="0" presetClass="path" presetSubtype="0" accel="50000" decel="50000" fill="hold" nodeType="withEffect">
                                  <p:stCondLst>
                                    <p:cond delay="0"/>
                                  </p:stCondLst>
                                  <p:childTnLst>
                                    <p:animMotion origin="layout" path="M -0.2618 0.40509 C -0.22586 0.38032 -0.08975 0.3243 -0.04618 0.25671 C -0.0026 0.18912 -0.00955 0.05347 -3.05556E-6 2.22222E-6 " pathEditMode="relative" rAng="0" ptsTypes="aaa">
                                      <p:cBhvr>
                                        <p:cTn id="75" dur="2000" fill="hold"/>
                                        <p:tgtEl>
                                          <p:spTgt spid="1185930"/>
                                        </p:tgtEl>
                                        <p:attrNameLst>
                                          <p:attrName>ppt_x</p:attrName>
                                          <p:attrName>ppt_y</p:attrName>
                                        </p:attrNameLst>
                                      </p:cBhvr>
                                      <p:rCtr x="13090" y="-20255"/>
                                    </p:animMotion>
                                  </p:childTnLst>
                                </p:cTn>
                              </p:par>
                              <p:par>
                                <p:cTn id="76" presetID="1" presetClass="emph" presetSubtype="2" fill="hold" nodeType="withEffect">
                                  <p:stCondLst>
                                    <p:cond delay="0"/>
                                  </p:stCondLst>
                                  <p:childTnLst>
                                    <p:animClr clrSpc="rgb" dir="cw">
                                      <p:cBhvr>
                                        <p:cTn id="77" dur="2000" fill="hold"/>
                                        <p:tgtEl>
                                          <p:spTgt spid="1185852"/>
                                        </p:tgtEl>
                                        <p:attrNameLst>
                                          <p:attrName>fillcolor</p:attrName>
                                        </p:attrNameLst>
                                      </p:cBhvr>
                                      <p:to>
                                        <a:schemeClr val="bg1"/>
                                      </p:to>
                                    </p:animClr>
                                    <p:set>
                                      <p:cBhvr>
                                        <p:cTn id="78" dur="2000" fill="hold"/>
                                        <p:tgtEl>
                                          <p:spTgt spid="1185852"/>
                                        </p:tgtEl>
                                        <p:attrNameLst>
                                          <p:attrName>fill.type</p:attrName>
                                        </p:attrNameLst>
                                      </p:cBhvr>
                                      <p:to>
                                        <p:strVal val="solid"/>
                                      </p:to>
                                    </p:set>
                                    <p:set>
                                      <p:cBhvr>
                                        <p:cTn id="79" dur="2000" fill="hold"/>
                                        <p:tgtEl>
                                          <p:spTgt spid="1185852"/>
                                        </p:tgtEl>
                                        <p:attrNameLst>
                                          <p:attrName>fill.on</p:attrName>
                                        </p:attrNameLst>
                                      </p:cBhvr>
                                      <p:to>
                                        <p:strVal val="true"/>
                                      </p:to>
                                    </p:set>
                                  </p:childTnLst>
                                </p:cTn>
                              </p:par>
                              <p:par>
                                <p:cTn id="80" presetID="1" presetClass="emph" presetSubtype="2" fill="hold" nodeType="withEffect">
                                  <p:stCondLst>
                                    <p:cond delay="0"/>
                                  </p:stCondLst>
                                  <p:childTnLst>
                                    <p:animClr clrSpc="rgb" dir="cw">
                                      <p:cBhvr>
                                        <p:cTn id="81" dur="2000" fill="hold"/>
                                        <p:tgtEl>
                                          <p:spTgt spid="1185853"/>
                                        </p:tgtEl>
                                        <p:attrNameLst>
                                          <p:attrName>fillcolor</p:attrName>
                                        </p:attrNameLst>
                                      </p:cBhvr>
                                      <p:to>
                                        <a:schemeClr val="bg1"/>
                                      </p:to>
                                    </p:animClr>
                                    <p:set>
                                      <p:cBhvr>
                                        <p:cTn id="82" dur="2000" fill="hold"/>
                                        <p:tgtEl>
                                          <p:spTgt spid="1185853"/>
                                        </p:tgtEl>
                                        <p:attrNameLst>
                                          <p:attrName>fill.type</p:attrName>
                                        </p:attrNameLst>
                                      </p:cBhvr>
                                      <p:to>
                                        <p:strVal val="solid"/>
                                      </p:to>
                                    </p:set>
                                    <p:set>
                                      <p:cBhvr>
                                        <p:cTn id="83" dur="2000" fill="hold"/>
                                        <p:tgtEl>
                                          <p:spTgt spid="1185853"/>
                                        </p:tgtEl>
                                        <p:attrNameLst>
                                          <p:attrName>fill.on</p:attrName>
                                        </p:attrNameLst>
                                      </p:cBhvr>
                                      <p:to>
                                        <p:strVal val="true"/>
                                      </p:to>
                                    </p:set>
                                  </p:childTnLst>
                                </p:cTn>
                              </p:par>
                            </p:childTnLst>
                          </p:cTn>
                        </p:par>
                      </p:childTnLst>
                    </p:cTn>
                  </p:par>
                  <p:par>
                    <p:cTn id="84" fill="hold">
                      <p:stCondLst>
                        <p:cond delay="indefinite"/>
                      </p:stCondLst>
                      <p:childTnLst>
                        <p:par>
                          <p:cTn id="85" fill="hold">
                            <p:stCondLst>
                              <p:cond delay="0"/>
                            </p:stCondLst>
                            <p:childTnLst>
                              <p:par>
                                <p:cTn id="86" presetID="64" presetClass="path" presetSubtype="0" accel="50000" decel="50000" fill="hold" nodeType="clickEffect">
                                  <p:stCondLst>
                                    <p:cond delay="0"/>
                                  </p:stCondLst>
                                  <p:childTnLst>
                                    <p:animMotion origin="layout" path="M 3.61111E-6 -1.48148E-6 L 3.61111E-6 -0.60903 " pathEditMode="relative" rAng="0" ptsTypes="AA">
                                      <p:cBhvr>
                                        <p:cTn id="87" dur="1000" fill="hold"/>
                                        <p:tgtEl>
                                          <p:spTgt spid="1185916"/>
                                        </p:tgtEl>
                                        <p:attrNameLst>
                                          <p:attrName>ppt_x</p:attrName>
                                          <p:attrName>ppt_y</p:attrName>
                                        </p:attrNameLst>
                                      </p:cBhvr>
                                      <p:rCtr x="0" y="-30463"/>
                                    </p:animMotion>
                                  </p:childTnLst>
                                </p:cTn>
                              </p:par>
                            </p:childTnLst>
                          </p:cTn>
                        </p:par>
                        <p:par>
                          <p:cTn id="88" fill="hold">
                            <p:stCondLst>
                              <p:cond delay="1000"/>
                            </p:stCondLst>
                            <p:childTnLst>
                              <p:par>
                                <p:cTn id="89" presetID="1" presetClass="entr" presetSubtype="0" fill="hold" grpId="0" nodeType="afterEffect">
                                  <p:stCondLst>
                                    <p:cond delay="0"/>
                                  </p:stCondLst>
                                  <p:childTnLst>
                                    <p:set>
                                      <p:cBhvr>
                                        <p:cTn id="90" dur="1" fill="hold">
                                          <p:stCondLst>
                                            <p:cond delay="0"/>
                                          </p:stCondLst>
                                        </p:cTn>
                                        <p:tgtEl>
                                          <p:spTgt spid="11859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5839" grpId="0" animBg="1"/>
      <p:bldP spid="1185841" grpId="0" animBg="1"/>
      <p:bldP spid="1185851" grpId="0" animBg="1"/>
      <p:bldP spid="1185852" grpId="0" animBg="1"/>
      <p:bldP spid="1185853" grpId="0" animBg="1"/>
      <p:bldP spid="1185907" grpId="0" animBg="1"/>
      <p:bldP spid="1185915" grpId="0" animBg="1"/>
      <p:bldP spid="1185929" grpId="0" animBg="1"/>
      <p:bldP spid="1185947" grpId="0"/>
      <p:bldP spid="1185947" grpId="1"/>
      <p:bldP spid="156" grpId="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86818" name="Group 2"/>
          <p:cNvGrpSpPr>
            <a:grpSpLocks/>
          </p:cNvGrpSpPr>
          <p:nvPr/>
        </p:nvGrpSpPr>
        <p:grpSpPr bwMode="auto">
          <a:xfrm>
            <a:off x="4068763" y="5551489"/>
            <a:ext cx="863600" cy="215900"/>
            <a:chOff x="567" y="2614"/>
            <a:chExt cx="544" cy="136"/>
          </a:xfrm>
        </p:grpSpPr>
        <p:sp>
          <p:nvSpPr>
            <p:cNvPr id="1186819" name="Rectangle 3"/>
            <p:cNvSpPr>
              <a:spLocks noChangeArrowheads="1"/>
            </p:cNvSpPr>
            <p:nvPr/>
          </p:nvSpPr>
          <p:spPr bwMode="auto">
            <a:xfrm>
              <a:off x="567"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820" name="Rectangle 4"/>
            <p:cNvSpPr>
              <a:spLocks noChangeArrowheads="1"/>
            </p:cNvSpPr>
            <p:nvPr/>
          </p:nvSpPr>
          <p:spPr bwMode="auto">
            <a:xfrm>
              <a:off x="703"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821" name="Rectangle 5"/>
            <p:cNvSpPr>
              <a:spLocks noChangeArrowheads="1"/>
            </p:cNvSpPr>
            <p:nvPr/>
          </p:nvSpPr>
          <p:spPr bwMode="auto">
            <a:xfrm>
              <a:off x="839"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sp>
          <p:nvSpPr>
            <p:cNvPr id="1186822" name="Rectangle 6"/>
            <p:cNvSpPr>
              <a:spLocks noChangeArrowheads="1"/>
            </p:cNvSpPr>
            <p:nvPr/>
          </p:nvSpPr>
          <p:spPr bwMode="auto">
            <a:xfrm>
              <a:off x="975"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grpSp>
        <p:nvGrpSpPr>
          <p:cNvPr id="1186823" name="Group 7"/>
          <p:cNvGrpSpPr>
            <a:grpSpLocks/>
          </p:cNvGrpSpPr>
          <p:nvPr/>
        </p:nvGrpSpPr>
        <p:grpSpPr bwMode="auto">
          <a:xfrm>
            <a:off x="4067175" y="5551489"/>
            <a:ext cx="863600" cy="215900"/>
            <a:chOff x="567" y="2614"/>
            <a:chExt cx="544" cy="136"/>
          </a:xfrm>
        </p:grpSpPr>
        <p:sp>
          <p:nvSpPr>
            <p:cNvPr id="1186824" name="Rectangle 8"/>
            <p:cNvSpPr>
              <a:spLocks noChangeArrowheads="1"/>
            </p:cNvSpPr>
            <p:nvPr/>
          </p:nvSpPr>
          <p:spPr bwMode="auto">
            <a:xfrm>
              <a:off x="567"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825" name="Rectangle 9"/>
            <p:cNvSpPr>
              <a:spLocks noChangeArrowheads="1"/>
            </p:cNvSpPr>
            <p:nvPr/>
          </p:nvSpPr>
          <p:spPr bwMode="auto">
            <a:xfrm>
              <a:off x="703"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826" name="Rectangle 10"/>
            <p:cNvSpPr>
              <a:spLocks noChangeArrowheads="1"/>
            </p:cNvSpPr>
            <p:nvPr/>
          </p:nvSpPr>
          <p:spPr bwMode="auto">
            <a:xfrm>
              <a:off x="839"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sp>
          <p:nvSpPr>
            <p:cNvPr id="1186827" name="Rectangle 11"/>
            <p:cNvSpPr>
              <a:spLocks noChangeArrowheads="1"/>
            </p:cNvSpPr>
            <p:nvPr/>
          </p:nvSpPr>
          <p:spPr bwMode="auto">
            <a:xfrm>
              <a:off x="975"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grpSp>
        <p:nvGrpSpPr>
          <p:cNvPr id="1186828" name="Group 12"/>
          <p:cNvGrpSpPr>
            <a:grpSpLocks/>
          </p:cNvGrpSpPr>
          <p:nvPr/>
        </p:nvGrpSpPr>
        <p:grpSpPr bwMode="auto">
          <a:xfrm>
            <a:off x="4284665" y="1374775"/>
            <a:ext cx="3240087" cy="215900"/>
            <a:chOff x="3379" y="2160"/>
            <a:chExt cx="2041" cy="136"/>
          </a:xfrm>
        </p:grpSpPr>
        <p:sp>
          <p:nvSpPr>
            <p:cNvPr id="1186829" name="Rectangle 13"/>
            <p:cNvSpPr>
              <a:spLocks noChangeArrowheads="1"/>
            </p:cNvSpPr>
            <p:nvPr/>
          </p:nvSpPr>
          <p:spPr bwMode="auto">
            <a:xfrm>
              <a:off x="3379"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6830" name="Rectangle 14"/>
            <p:cNvSpPr>
              <a:spLocks noChangeArrowheads="1"/>
            </p:cNvSpPr>
            <p:nvPr/>
          </p:nvSpPr>
          <p:spPr bwMode="auto">
            <a:xfrm>
              <a:off x="3515"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6831" name="Rectangle 15"/>
            <p:cNvSpPr>
              <a:spLocks noChangeArrowheads="1"/>
            </p:cNvSpPr>
            <p:nvPr/>
          </p:nvSpPr>
          <p:spPr bwMode="auto">
            <a:xfrm>
              <a:off x="3651"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6832" name="Rectangle 16"/>
            <p:cNvSpPr>
              <a:spLocks noChangeArrowheads="1"/>
            </p:cNvSpPr>
            <p:nvPr/>
          </p:nvSpPr>
          <p:spPr bwMode="auto">
            <a:xfrm>
              <a:off x="3787"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6833" name="Rectangle 17"/>
            <p:cNvSpPr>
              <a:spLocks noChangeArrowheads="1"/>
            </p:cNvSpPr>
            <p:nvPr/>
          </p:nvSpPr>
          <p:spPr bwMode="auto">
            <a:xfrm>
              <a:off x="3923"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6834" name="Rectangle 18"/>
            <p:cNvSpPr>
              <a:spLocks noChangeArrowheads="1"/>
            </p:cNvSpPr>
            <p:nvPr/>
          </p:nvSpPr>
          <p:spPr bwMode="auto">
            <a:xfrm>
              <a:off x="4059"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6835" name="Rectangle 19"/>
            <p:cNvSpPr>
              <a:spLocks noChangeArrowheads="1"/>
            </p:cNvSpPr>
            <p:nvPr/>
          </p:nvSpPr>
          <p:spPr bwMode="auto">
            <a:xfrm>
              <a:off x="4195"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6836" name="Rectangle 20"/>
            <p:cNvSpPr>
              <a:spLocks noChangeArrowheads="1"/>
            </p:cNvSpPr>
            <p:nvPr/>
          </p:nvSpPr>
          <p:spPr bwMode="auto">
            <a:xfrm>
              <a:off x="4331"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6837" name="Rectangle 21"/>
            <p:cNvSpPr>
              <a:spLocks noChangeArrowheads="1"/>
            </p:cNvSpPr>
            <p:nvPr/>
          </p:nvSpPr>
          <p:spPr bwMode="auto">
            <a:xfrm>
              <a:off x="4468"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6838" name="Rectangle 22"/>
            <p:cNvSpPr>
              <a:spLocks noChangeArrowheads="1"/>
            </p:cNvSpPr>
            <p:nvPr/>
          </p:nvSpPr>
          <p:spPr bwMode="auto">
            <a:xfrm>
              <a:off x="4604"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6839" name="Rectangle 23"/>
            <p:cNvSpPr>
              <a:spLocks noChangeArrowheads="1"/>
            </p:cNvSpPr>
            <p:nvPr/>
          </p:nvSpPr>
          <p:spPr bwMode="auto">
            <a:xfrm>
              <a:off x="4740"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6840" name="Rectangle 24"/>
            <p:cNvSpPr>
              <a:spLocks noChangeArrowheads="1"/>
            </p:cNvSpPr>
            <p:nvPr/>
          </p:nvSpPr>
          <p:spPr bwMode="auto">
            <a:xfrm>
              <a:off x="4876"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6841" name="Rectangle 25"/>
            <p:cNvSpPr>
              <a:spLocks noChangeArrowheads="1"/>
            </p:cNvSpPr>
            <p:nvPr/>
          </p:nvSpPr>
          <p:spPr bwMode="auto">
            <a:xfrm>
              <a:off x="5012"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6842" name="Rectangle 26"/>
            <p:cNvSpPr>
              <a:spLocks noChangeArrowheads="1"/>
            </p:cNvSpPr>
            <p:nvPr/>
          </p:nvSpPr>
          <p:spPr bwMode="auto">
            <a:xfrm>
              <a:off x="5148"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sp>
          <p:nvSpPr>
            <p:cNvPr id="1186843" name="Rectangle 27"/>
            <p:cNvSpPr>
              <a:spLocks noChangeArrowheads="1"/>
            </p:cNvSpPr>
            <p:nvPr/>
          </p:nvSpPr>
          <p:spPr bwMode="auto">
            <a:xfrm>
              <a:off x="5284" y="2160"/>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endParaRPr lang="nb-NO" sz="1400" b="0">
                <a:latin typeface="Helvetica" pitchFamily="34" charset="0"/>
              </a:endParaRPr>
            </a:p>
          </p:txBody>
        </p:sp>
      </p:grpSp>
      <p:sp>
        <p:nvSpPr>
          <p:cNvPr id="1186844" name="Rectangle 28"/>
          <p:cNvSpPr>
            <a:spLocks noGrp="1" noChangeArrowheads="1"/>
          </p:cNvSpPr>
          <p:nvPr>
            <p:ph type="title"/>
          </p:nvPr>
        </p:nvSpPr>
        <p:spPr/>
        <p:txBody>
          <a:bodyPr/>
          <a:lstStyle/>
          <a:p>
            <a:r>
              <a:rPr lang="en-US"/>
              <a:t>Memory Lookup</a:t>
            </a:r>
          </a:p>
        </p:txBody>
      </p:sp>
      <p:grpSp>
        <p:nvGrpSpPr>
          <p:cNvPr id="1186845" name="Group 29"/>
          <p:cNvGrpSpPr>
            <a:grpSpLocks/>
          </p:cNvGrpSpPr>
          <p:nvPr/>
        </p:nvGrpSpPr>
        <p:grpSpPr bwMode="auto">
          <a:xfrm>
            <a:off x="4068763" y="5551489"/>
            <a:ext cx="863600" cy="215900"/>
            <a:chOff x="567" y="2614"/>
            <a:chExt cx="544" cy="136"/>
          </a:xfrm>
        </p:grpSpPr>
        <p:sp>
          <p:nvSpPr>
            <p:cNvPr id="1186846" name="Rectangle 30"/>
            <p:cNvSpPr>
              <a:spLocks noChangeArrowheads="1"/>
            </p:cNvSpPr>
            <p:nvPr/>
          </p:nvSpPr>
          <p:spPr bwMode="auto">
            <a:xfrm>
              <a:off x="567"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847" name="Rectangle 31"/>
            <p:cNvSpPr>
              <a:spLocks noChangeArrowheads="1"/>
            </p:cNvSpPr>
            <p:nvPr/>
          </p:nvSpPr>
          <p:spPr bwMode="auto">
            <a:xfrm>
              <a:off x="703"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848" name="Rectangle 32"/>
            <p:cNvSpPr>
              <a:spLocks noChangeArrowheads="1"/>
            </p:cNvSpPr>
            <p:nvPr/>
          </p:nvSpPr>
          <p:spPr bwMode="auto">
            <a:xfrm>
              <a:off x="839"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sp>
          <p:nvSpPr>
            <p:cNvPr id="1186849" name="Rectangle 33"/>
            <p:cNvSpPr>
              <a:spLocks noChangeArrowheads="1"/>
            </p:cNvSpPr>
            <p:nvPr/>
          </p:nvSpPr>
          <p:spPr bwMode="auto">
            <a:xfrm>
              <a:off x="975"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grpSp>
        <p:nvGrpSpPr>
          <p:cNvPr id="1186850" name="Group 34"/>
          <p:cNvGrpSpPr>
            <a:grpSpLocks/>
          </p:cNvGrpSpPr>
          <p:nvPr/>
        </p:nvGrpSpPr>
        <p:grpSpPr bwMode="auto">
          <a:xfrm>
            <a:off x="4932364" y="5551489"/>
            <a:ext cx="2592387" cy="215900"/>
            <a:chOff x="1111" y="2614"/>
            <a:chExt cx="1633" cy="136"/>
          </a:xfrm>
        </p:grpSpPr>
        <p:sp>
          <p:nvSpPr>
            <p:cNvPr id="1186851" name="Rectangle 35"/>
            <p:cNvSpPr>
              <a:spLocks noChangeArrowheads="1"/>
            </p:cNvSpPr>
            <p:nvPr/>
          </p:nvSpPr>
          <p:spPr bwMode="auto">
            <a:xfrm>
              <a:off x="1111"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852" name="Rectangle 36"/>
            <p:cNvSpPr>
              <a:spLocks noChangeArrowheads="1"/>
            </p:cNvSpPr>
            <p:nvPr/>
          </p:nvSpPr>
          <p:spPr bwMode="auto">
            <a:xfrm>
              <a:off x="1247"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853" name="Rectangle 37"/>
            <p:cNvSpPr>
              <a:spLocks noChangeArrowheads="1"/>
            </p:cNvSpPr>
            <p:nvPr/>
          </p:nvSpPr>
          <p:spPr bwMode="auto">
            <a:xfrm>
              <a:off x="1383"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854" name="Rectangle 38"/>
            <p:cNvSpPr>
              <a:spLocks noChangeArrowheads="1"/>
            </p:cNvSpPr>
            <p:nvPr/>
          </p:nvSpPr>
          <p:spPr bwMode="auto">
            <a:xfrm>
              <a:off x="1519"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855" name="Rectangle 39"/>
            <p:cNvSpPr>
              <a:spLocks noChangeArrowheads="1"/>
            </p:cNvSpPr>
            <p:nvPr/>
          </p:nvSpPr>
          <p:spPr bwMode="auto">
            <a:xfrm>
              <a:off x="1655"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856" name="Rectangle 40"/>
            <p:cNvSpPr>
              <a:spLocks noChangeArrowheads="1"/>
            </p:cNvSpPr>
            <p:nvPr/>
          </p:nvSpPr>
          <p:spPr bwMode="auto">
            <a:xfrm>
              <a:off x="1791"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857" name="Rectangle 41"/>
            <p:cNvSpPr>
              <a:spLocks noChangeArrowheads="1"/>
            </p:cNvSpPr>
            <p:nvPr/>
          </p:nvSpPr>
          <p:spPr bwMode="auto">
            <a:xfrm>
              <a:off x="1927"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858" name="Rectangle 42"/>
            <p:cNvSpPr>
              <a:spLocks noChangeArrowheads="1"/>
            </p:cNvSpPr>
            <p:nvPr/>
          </p:nvSpPr>
          <p:spPr bwMode="auto">
            <a:xfrm>
              <a:off x="2063"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859" name="Rectangle 43"/>
            <p:cNvSpPr>
              <a:spLocks noChangeArrowheads="1"/>
            </p:cNvSpPr>
            <p:nvPr/>
          </p:nvSpPr>
          <p:spPr bwMode="auto">
            <a:xfrm>
              <a:off x="2200"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860" name="Rectangle 44"/>
            <p:cNvSpPr>
              <a:spLocks noChangeArrowheads="1"/>
            </p:cNvSpPr>
            <p:nvPr/>
          </p:nvSpPr>
          <p:spPr bwMode="auto">
            <a:xfrm>
              <a:off x="2336"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sp>
          <p:nvSpPr>
            <p:cNvPr id="1186861" name="Rectangle 45"/>
            <p:cNvSpPr>
              <a:spLocks noChangeArrowheads="1"/>
            </p:cNvSpPr>
            <p:nvPr/>
          </p:nvSpPr>
          <p:spPr bwMode="auto">
            <a:xfrm>
              <a:off x="2472"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862" name="Rectangle 46"/>
            <p:cNvSpPr>
              <a:spLocks noChangeArrowheads="1"/>
            </p:cNvSpPr>
            <p:nvPr/>
          </p:nvSpPr>
          <p:spPr bwMode="auto">
            <a:xfrm>
              <a:off x="2608" y="2614"/>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sp>
        <p:nvSpPr>
          <p:cNvPr id="1186863" name="Rectangle 47"/>
          <p:cNvSpPr>
            <a:spLocks noChangeArrowheads="1"/>
          </p:cNvSpPr>
          <p:nvPr/>
        </p:nvSpPr>
        <p:spPr bwMode="auto">
          <a:xfrm>
            <a:off x="6588125" y="4975226"/>
            <a:ext cx="1582739" cy="287338"/>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r>
              <a:rPr lang="en-US" sz="1800" b="0" dirty="0">
                <a:solidFill>
                  <a:srgbClr val="FF0000"/>
                </a:solidFill>
                <a:latin typeface="Helvetica" pitchFamily="34" charset="0"/>
              </a:rPr>
              <a:t>12-bit offset</a:t>
            </a:r>
          </a:p>
        </p:txBody>
      </p:sp>
      <p:sp>
        <p:nvSpPr>
          <p:cNvPr id="1186864" name="Rectangle 48"/>
          <p:cNvSpPr>
            <a:spLocks noChangeArrowheads="1"/>
          </p:cNvSpPr>
          <p:nvPr/>
        </p:nvSpPr>
        <p:spPr bwMode="auto">
          <a:xfrm>
            <a:off x="5003801" y="916266"/>
            <a:ext cx="2904949" cy="369332"/>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marL="457200" indent="-457200"/>
            <a:r>
              <a:rPr lang="en-US" sz="1800" b="0">
                <a:latin typeface="Helvetica" pitchFamily="34" charset="0"/>
              </a:rPr>
              <a:t>Outgoing physical address</a:t>
            </a:r>
          </a:p>
        </p:txBody>
      </p:sp>
      <p:sp>
        <p:nvSpPr>
          <p:cNvPr id="1186865" name="Rectangle 49"/>
          <p:cNvSpPr>
            <a:spLocks noChangeArrowheads="1"/>
          </p:cNvSpPr>
          <p:nvPr/>
        </p:nvSpPr>
        <p:spPr bwMode="auto">
          <a:xfrm>
            <a:off x="3059114" y="4323854"/>
            <a:ext cx="2558901" cy="923330"/>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marL="457200" indent="-457200"/>
            <a:r>
              <a:rPr lang="en-US" sz="1800" b="0" dirty="0">
                <a:solidFill>
                  <a:srgbClr val="FF8000"/>
                </a:solidFill>
                <a:latin typeface="Helvetica" pitchFamily="34" charset="0"/>
              </a:rPr>
              <a:t>4-bit index</a:t>
            </a:r>
          </a:p>
          <a:p>
            <a:pPr marL="457200" indent="-457200"/>
            <a:r>
              <a:rPr lang="en-US" sz="1800" b="0" dirty="0">
                <a:solidFill>
                  <a:srgbClr val="FF8000"/>
                </a:solidFill>
                <a:latin typeface="Helvetica" pitchFamily="34" charset="0"/>
              </a:rPr>
              <a:t>into page table</a:t>
            </a:r>
          </a:p>
          <a:p>
            <a:pPr marL="457200" indent="-457200"/>
            <a:r>
              <a:rPr lang="en-US" sz="1800" b="0" dirty="0">
                <a:solidFill>
                  <a:srgbClr val="FF8000"/>
                </a:solidFill>
                <a:latin typeface="Helvetica" pitchFamily="34" charset="0"/>
              </a:rPr>
              <a:t>virtual page = 0010 = 2</a:t>
            </a:r>
          </a:p>
        </p:txBody>
      </p:sp>
      <p:sp>
        <p:nvSpPr>
          <p:cNvPr id="1186866" name="Rectangle 50"/>
          <p:cNvSpPr>
            <a:spLocks noChangeArrowheads="1"/>
          </p:cNvSpPr>
          <p:nvPr/>
        </p:nvSpPr>
        <p:spPr bwMode="auto">
          <a:xfrm>
            <a:off x="250826" y="5333099"/>
            <a:ext cx="2686515" cy="646331"/>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marL="457200" indent="-457200"/>
            <a:r>
              <a:rPr lang="en-US" sz="1800" b="0">
                <a:latin typeface="Helvetica" pitchFamily="34" charset="0"/>
              </a:rPr>
              <a:t>Incoming virtual address</a:t>
            </a:r>
          </a:p>
          <a:p>
            <a:pPr marL="457200" indent="-457200"/>
            <a:r>
              <a:rPr lang="en-US" sz="1800" b="0">
                <a:latin typeface="Helvetica" pitchFamily="34" charset="0"/>
              </a:rPr>
              <a:t>(0x2004, 8196)</a:t>
            </a:r>
          </a:p>
        </p:txBody>
      </p:sp>
      <p:grpSp>
        <p:nvGrpSpPr>
          <p:cNvPr id="1186867" name="Group 51"/>
          <p:cNvGrpSpPr>
            <a:grpSpLocks/>
          </p:cNvGrpSpPr>
          <p:nvPr/>
        </p:nvGrpSpPr>
        <p:grpSpPr bwMode="auto">
          <a:xfrm>
            <a:off x="1835151" y="4613275"/>
            <a:ext cx="865188" cy="215900"/>
            <a:chOff x="793" y="1071"/>
            <a:chExt cx="545" cy="136"/>
          </a:xfrm>
        </p:grpSpPr>
        <p:sp>
          <p:nvSpPr>
            <p:cNvPr id="1186868" name="Rectangle 52"/>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0</a:t>
              </a:r>
            </a:p>
          </p:txBody>
        </p:sp>
        <p:sp>
          <p:nvSpPr>
            <p:cNvPr id="1186869" name="Rectangle 53"/>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010</a:t>
              </a:r>
            </a:p>
          </p:txBody>
        </p:sp>
        <p:sp>
          <p:nvSpPr>
            <p:cNvPr id="1186870" name="Rectangle 54"/>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grpSp>
      <p:grpSp>
        <p:nvGrpSpPr>
          <p:cNvPr id="1186871" name="Group 55"/>
          <p:cNvGrpSpPr>
            <a:grpSpLocks/>
          </p:cNvGrpSpPr>
          <p:nvPr/>
        </p:nvGrpSpPr>
        <p:grpSpPr bwMode="auto">
          <a:xfrm>
            <a:off x="1835151" y="4397376"/>
            <a:ext cx="865188" cy="215900"/>
            <a:chOff x="793" y="1071"/>
            <a:chExt cx="545" cy="136"/>
          </a:xfrm>
        </p:grpSpPr>
        <p:sp>
          <p:nvSpPr>
            <p:cNvPr id="1186872" name="Rectangle 56"/>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1</a:t>
              </a:r>
            </a:p>
          </p:txBody>
        </p:sp>
        <p:sp>
          <p:nvSpPr>
            <p:cNvPr id="1186873" name="Rectangle 57"/>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001</a:t>
              </a:r>
            </a:p>
          </p:txBody>
        </p:sp>
        <p:sp>
          <p:nvSpPr>
            <p:cNvPr id="1186874" name="Rectangle 58"/>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grpSp>
      <p:sp>
        <p:nvSpPr>
          <p:cNvPr id="1186875" name="Rectangle 59"/>
          <p:cNvSpPr>
            <a:spLocks noChangeArrowheads="1"/>
          </p:cNvSpPr>
          <p:nvPr/>
        </p:nvSpPr>
        <p:spPr bwMode="auto">
          <a:xfrm>
            <a:off x="1835151" y="4181476"/>
            <a:ext cx="215900" cy="215900"/>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2</a:t>
            </a:r>
          </a:p>
        </p:txBody>
      </p:sp>
      <p:sp>
        <p:nvSpPr>
          <p:cNvPr id="1186876" name="Rectangle 60"/>
          <p:cNvSpPr>
            <a:spLocks noChangeArrowheads="1"/>
          </p:cNvSpPr>
          <p:nvPr/>
        </p:nvSpPr>
        <p:spPr bwMode="auto">
          <a:xfrm>
            <a:off x="2052639" y="4181476"/>
            <a:ext cx="431800" cy="215900"/>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110</a:t>
            </a:r>
          </a:p>
        </p:txBody>
      </p:sp>
      <p:sp>
        <p:nvSpPr>
          <p:cNvPr id="1186877" name="Rectangle 61"/>
          <p:cNvSpPr>
            <a:spLocks noChangeArrowheads="1"/>
          </p:cNvSpPr>
          <p:nvPr/>
        </p:nvSpPr>
        <p:spPr bwMode="auto">
          <a:xfrm>
            <a:off x="2484439" y="4181476"/>
            <a:ext cx="215900" cy="215900"/>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nvGrpSpPr>
          <p:cNvPr id="1186878" name="Group 62"/>
          <p:cNvGrpSpPr>
            <a:grpSpLocks/>
          </p:cNvGrpSpPr>
          <p:nvPr/>
        </p:nvGrpSpPr>
        <p:grpSpPr bwMode="auto">
          <a:xfrm>
            <a:off x="1835151" y="3965575"/>
            <a:ext cx="865188" cy="215900"/>
            <a:chOff x="793" y="1071"/>
            <a:chExt cx="545" cy="136"/>
          </a:xfrm>
        </p:grpSpPr>
        <p:sp>
          <p:nvSpPr>
            <p:cNvPr id="1186879" name="Rectangle 63"/>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3</a:t>
              </a:r>
            </a:p>
          </p:txBody>
        </p:sp>
        <p:sp>
          <p:nvSpPr>
            <p:cNvPr id="1186880" name="Rectangle 64"/>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000</a:t>
              </a:r>
            </a:p>
          </p:txBody>
        </p:sp>
        <p:sp>
          <p:nvSpPr>
            <p:cNvPr id="1186881" name="Rectangle 65"/>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grpSp>
      <p:grpSp>
        <p:nvGrpSpPr>
          <p:cNvPr id="1186882" name="Group 66"/>
          <p:cNvGrpSpPr>
            <a:grpSpLocks/>
          </p:cNvGrpSpPr>
          <p:nvPr/>
        </p:nvGrpSpPr>
        <p:grpSpPr bwMode="auto">
          <a:xfrm>
            <a:off x="1835151" y="3749676"/>
            <a:ext cx="865188" cy="215900"/>
            <a:chOff x="793" y="1071"/>
            <a:chExt cx="545" cy="136"/>
          </a:xfrm>
        </p:grpSpPr>
        <p:sp>
          <p:nvSpPr>
            <p:cNvPr id="1186883" name="Rectangle 67"/>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4</a:t>
              </a:r>
            </a:p>
          </p:txBody>
        </p:sp>
        <p:sp>
          <p:nvSpPr>
            <p:cNvPr id="1186884" name="Rectangle 68"/>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100</a:t>
              </a:r>
            </a:p>
          </p:txBody>
        </p:sp>
        <p:sp>
          <p:nvSpPr>
            <p:cNvPr id="1186885" name="Rectangle 69"/>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grpSp>
      <p:grpSp>
        <p:nvGrpSpPr>
          <p:cNvPr id="1186886" name="Group 70"/>
          <p:cNvGrpSpPr>
            <a:grpSpLocks/>
          </p:cNvGrpSpPr>
          <p:nvPr/>
        </p:nvGrpSpPr>
        <p:grpSpPr bwMode="auto">
          <a:xfrm>
            <a:off x="1835151" y="3533776"/>
            <a:ext cx="865188" cy="215900"/>
            <a:chOff x="793" y="1071"/>
            <a:chExt cx="545" cy="136"/>
          </a:xfrm>
        </p:grpSpPr>
        <p:sp>
          <p:nvSpPr>
            <p:cNvPr id="1186887" name="Rectangle 71"/>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5</a:t>
              </a:r>
            </a:p>
          </p:txBody>
        </p:sp>
        <p:sp>
          <p:nvSpPr>
            <p:cNvPr id="1186888" name="Rectangle 72"/>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011</a:t>
              </a:r>
            </a:p>
          </p:txBody>
        </p:sp>
        <p:sp>
          <p:nvSpPr>
            <p:cNvPr id="1186889" name="Rectangle 73"/>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grpSp>
      <p:grpSp>
        <p:nvGrpSpPr>
          <p:cNvPr id="1186890" name="Group 74"/>
          <p:cNvGrpSpPr>
            <a:grpSpLocks/>
          </p:cNvGrpSpPr>
          <p:nvPr/>
        </p:nvGrpSpPr>
        <p:grpSpPr bwMode="auto">
          <a:xfrm>
            <a:off x="1835151" y="3317875"/>
            <a:ext cx="865188" cy="215900"/>
            <a:chOff x="793" y="1071"/>
            <a:chExt cx="545" cy="136"/>
          </a:xfrm>
        </p:grpSpPr>
        <p:sp>
          <p:nvSpPr>
            <p:cNvPr id="1186891" name="Rectangle 75"/>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6</a:t>
              </a:r>
            </a:p>
          </p:txBody>
        </p:sp>
        <p:sp>
          <p:nvSpPr>
            <p:cNvPr id="1186892" name="Rectangle 76"/>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000</a:t>
              </a:r>
            </a:p>
          </p:txBody>
        </p:sp>
        <p:sp>
          <p:nvSpPr>
            <p:cNvPr id="1186893" name="Rectangle 77"/>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grpSp>
        <p:nvGrpSpPr>
          <p:cNvPr id="1186894" name="Group 78"/>
          <p:cNvGrpSpPr>
            <a:grpSpLocks/>
          </p:cNvGrpSpPr>
          <p:nvPr/>
        </p:nvGrpSpPr>
        <p:grpSpPr bwMode="auto">
          <a:xfrm>
            <a:off x="1835151" y="3101976"/>
            <a:ext cx="865188" cy="215900"/>
            <a:chOff x="793" y="1071"/>
            <a:chExt cx="545" cy="136"/>
          </a:xfrm>
        </p:grpSpPr>
        <p:sp>
          <p:nvSpPr>
            <p:cNvPr id="1186895" name="Rectangle 79"/>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7</a:t>
              </a:r>
            </a:p>
          </p:txBody>
        </p:sp>
        <p:sp>
          <p:nvSpPr>
            <p:cNvPr id="1186896" name="Rectangle 80"/>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000</a:t>
              </a:r>
            </a:p>
          </p:txBody>
        </p:sp>
        <p:sp>
          <p:nvSpPr>
            <p:cNvPr id="1186897" name="Rectangle 81"/>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grpSp>
        <p:nvGrpSpPr>
          <p:cNvPr id="1186898" name="Group 82"/>
          <p:cNvGrpSpPr>
            <a:grpSpLocks/>
          </p:cNvGrpSpPr>
          <p:nvPr/>
        </p:nvGrpSpPr>
        <p:grpSpPr bwMode="auto">
          <a:xfrm>
            <a:off x="1835151" y="1374776"/>
            <a:ext cx="865188" cy="1727200"/>
            <a:chOff x="839" y="1525"/>
            <a:chExt cx="545" cy="1088"/>
          </a:xfrm>
        </p:grpSpPr>
        <p:grpSp>
          <p:nvGrpSpPr>
            <p:cNvPr id="1186899" name="Group 83"/>
            <p:cNvGrpSpPr>
              <a:grpSpLocks/>
            </p:cNvGrpSpPr>
            <p:nvPr/>
          </p:nvGrpSpPr>
          <p:grpSpPr bwMode="auto">
            <a:xfrm>
              <a:off x="839" y="2477"/>
              <a:ext cx="545" cy="136"/>
              <a:chOff x="793" y="1071"/>
              <a:chExt cx="545" cy="136"/>
            </a:xfrm>
          </p:grpSpPr>
          <p:sp>
            <p:nvSpPr>
              <p:cNvPr id="1186900" name="Rectangle 84"/>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8</a:t>
                </a:r>
              </a:p>
            </p:txBody>
          </p:sp>
          <p:sp>
            <p:nvSpPr>
              <p:cNvPr id="1186901" name="Rectangle 85"/>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000</a:t>
                </a:r>
              </a:p>
            </p:txBody>
          </p:sp>
          <p:sp>
            <p:nvSpPr>
              <p:cNvPr id="1186902" name="Rectangle 86"/>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grpSp>
          <p:nvGrpSpPr>
            <p:cNvPr id="1186903" name="Group 87"/>
            <p:cNvGrpSpPr>
              <a:grpSpLocks/>
            </p:cNvGrpSpPr>
            <p:nvPr/>
          </p:nvGrpSpPr>
          <p:grpSpPr bwMode="auto">
            <a:xfrm>
              <a:off x="839" y="2341"/>
              <a:ext cx="545" cy="136"/>
              <a:chOff x="793" y="1071"/>
              <a:chExt cx="545" cy="136"/>
            </a:xfrm>
          </p:grpSpPr>
          <p:sp>
            <p:nvSpPr>
              <p:cNvPr id="1186904" name="Rectangle 88"/>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9</a:t>
                </a:r>
              </a:p>
            </p:txBody>
          </p:sp>
          <p:sp>
            <p:nvSpPr>
              <p:cNvPr id="1186905" name="Rectangle 89"/>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101</a:t>
                </a:r>
              </a:p>
            </p:txBody>
          </p:sp>
          <p:sp>
            <p:nvSpPr>
              <p:cNvPr id="1186906" name="Rectangle 90"/>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grpSp>
        <p:grpSp>
          <p:nvGrpSpPr>
            <p:cNvPr id="1186907" name="Group 91"/>
            <p:cNvGrpSpPr>
              <a:grpSpLocks/>
            </p:cNvGrpSpPr>
            <p:nvPr/>
          </p:nvGrpSpPr>
          <p:grpSpPr bwMode="auto">
            <a:xfrm>
              <a:off x="839" y="2205"/>
              <a:ext cx="545" cy="136"/>
              <a:chOff x="793" y="1071"/>
              <a:chExt cx="545" cy="136"/>
            </a:xfrm>
          </p:grpSpPr>
          <p:sp>
            <p:nvSpPr>
              <p:cNvPr id="1186908" name="Rectangle 92"/>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10</a:t>
                </a:r>
              </a:p>
            </p:txBody>
          </p:sp>
          <p:sp>
            <p:nvSpPr>
              <p:cNvPr id="1186909" name="Rectangle 93"/>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000</a:t>
                </a:r>
              </a:p>
            </p:txBody>
          </p:sp>
          <p:sp>
            <p:nvSpPr>
              <p:cNvPr id="1186910" name="Rectangle 94"/>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grpSp>
          <p:nvGrpSpPr>
            <p:cNvPr id="1186911" name="Group 95"/>
            <p:cNvGrpSpPr>
              <a:grpSpLocks/>
            </p:cNvGrpSpPr>
            <p:nvPr/>
          </p:nvGrpSpPr>
          <p:grpSpPr bwMode="auto">
            <a:xfrm>
              <a:off x="839" y="2069"/>
              <a:ext cx="545" cy="136"/>
              <a:chOff x="793" y="1071"/>
              <a:chExt cx="545" cy="136"/>
            </a:xfrm>
          </p:grpSpPr>
          <p:sp>
            <p:nvSpPr>
              <p:cNvPr id="1186912" name="Rectangle 96"/>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11</a:t>
                </a:r>
              </a:p>
            </p:txBody>
          </p:sp>
          <p:sp>
            <p:nvSpPr>
              <p:cNvPr id="1186913" name="Rectangle 97"/>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111</a:t>
                </a:r>
              </a:p>
            </p:txBody>
          </p:sp>
          <p:sp>
            <p:nvSpPr>
              <p:cNvPr id="1186914" name="Rectangle 98"/>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grpSp>
        <p:grpSp>
          <p:nvGrpSpPr>
            <p:cNvPr id="1186915" name="Group 99"/>
            <p:cNvGrpSpPr>
              <a:grpSpLocks/>
            </p:cNvGrpSpPr>
            <p:nvPr/>
          </p:nvGrpSpPr>
          <p:grpSpPr bwMode="auto">
            <a:xfrm>
              <a:off x="839" y="1933"/>
              <a:ext cx="545" cy="136"/>
              <a:chOff x="793" y="1071"/>
              <a:chExt cx="545" cy="136"/>
            </a:xfrm>
          </p:grpSpPr>
          <p:sp>
            <p:nvSpPr>
              <p:cNvPr id="1186916" name="Rectangle 100"/>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12</a:t>
                </a:r>
              </a:p>
            </p:txBody>
          </p:sp>
          <p:sp>
            <p:nvSpPr>
              <p:cNvPr id="1186917" name="Rectangle 101"/>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000</a:t>
                </a:r>
              </a:p>
            </p:txBody>
          </p:sp>
          <p:sp>
            <p:nvSpPr>
              <p:cNvPr id="1186918" name="Rectangle 102"/>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grpSp>
          <p:nvGrpSpPr>
            <p:cNvPr id="1186919" name="Group 103"/>
            <p:cNvGrpSpPr>
              <a:grpSpLocks/>
            </p:cNvGrpSpPr>
            <p:nvPr/>
          </p:nvGrpSpPr>
          <p:grpSpPr bwMode="auto">
            <a:xfrm>
              <a:off x="839" y="1797"/>
              <a:ext cx="545" cy="136"/>
              <a:chOff x="793" y="1071"/>
              <a:chExt cx="545" cy="136"/>
            </a:xfrm>
          </p:grpSpPr>
          <p:sp>
            <p:nvSpPr>
              <p:cNvPr id="1186920" name="Rectangle 104"/>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13</a:t>
                </a:r>
              </a:p>
            </p:txBody>
          </p:sp>
          <p:sp>
            <p:nvSpPr>
              <p:cNvPr id="1186921" name="Rectangle 105"/>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000</a:t>
                </a:r>
              </a:p>
            </p:txBody>
          </p:sp>
          <p:sp>
            <p:nvSpPr>
              <p:cNvPr id="1186922" name="Rectangle 106"/>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grpSp>
          <p:nvGrpSpPr>
            <p:cNvPr id="1186923" name="Group 107"/>
            <p:cNvGrpSpPr>
              <a:grpSpLocks/>
            </p:cNvGrpSpPr>
            <p:nvPr/>
          </p:nvGrpSpPr>
          <p:grpSpPr bwMode="auto">
            <a:xfrm>
              <a:off x="839" y="1661"/>
              <a:ext cx="545" cy="136"/>
              <a:chOff x="793" y="1071"/>
              <a:chExt cx="545" cy="136"/>
            </a:xfrm>
          </p:grpSpPr>
          <p:sp>
            <p:nvSpPr>
              <p:cNvPr id="1186924" name="Rectangle 108"/>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14</a:t>
                </a:r>
              </a:p>
            </p:txBody>
          </p:sp>
          <p:sp>
            <p:nvSpPr>
              <p:cNvPr id="1186925" name="Rectangle 109"/>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000</a:t>
                </a:r>
              </a:p>
            </p:txBody>
          </p:sp>
          <p:sp>
            <p:nvSpPr>
              <p:cNvPr id="1186926" name="Rectangle 110"/>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grpSp>
          <p:nvGrpSpPr>
            <p:cNvPr id="1186927" name="Group 111"/>
            <p:cNvGrpSpPr>
              <a:grpSpLocks/>
            </p:cNvGrpSpPr>
            <p:nvPr/>
          </p:nvGrpSpPr>
          <p:grpSpPr bwMode="auto">
            <a:xfrm>
              <a:off x="839" y="1525"/>
              <a:ext cx="545" cy="136"/>
              <a:chOff x="793" y="1071"/>
              <a:chExt cx="545" cy="136"/>
            </a:xfrm>
          </p:grpSpPr>
          <p:sp>
            <p:nvSpPr>
              <p:cNvPr id="1186928" name="Rectangle 112"/>
              <p:cNvSpPr>
                <a:spLocks noChangeArrowheads="1"/>
              </p:cNvSpPr>
              <p:nvPr/>
            </p:nvSpPr>
            <p:spPr bwMode="auto">
              <a:xfrm>
                <a:off x="793" y="1071"/>
                <a:ext cx="136" cy="136"/>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r"/>
                <a:r>
                  <a:rPr lang="en-US" sz="1400" b="0">
                    <a:latin typeface="Helvetica" pitchFamily="34" charset="0"/>
                  </a:rPr>
                  <a:t>15</a:t>
                </a:r>
              </a:p>
            </p:txBody>
          </p:sp>
          <p:sp>
            <p:nvSpPr>
              <p:cNvPr id="1186929" name="Rectangle 113"/>
              <p:cNvSpPr>
                <a:spLocks noChangeArrowheads="1"/>
              </p:cNvSpPr>
              <p:nvPr/>
            </p:nvSpPr>
            <p:spPr bwMode="auto">
              <a:xfrm>
                <a:off x="930" y="1071"/>
                <a:ext cx="272"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000</a:t>
                </a:r>
              </a:p>
            </p:txBody>
          </p:sp>
          <p:sp>
            <p:nvSpPr>
              <p:cNvPr id="1186930" name="Rectangle 114"/>
              <p:cNvSpPr>
                <a:spLocks noChangeArrowheads="1"/>
              </p:cNvSpPr>
              <p:nvPr/>
            </p:nvSpPr>
            <p:spPr bwMode="auto">
              <a:xfrm>
                <a:off x="1202" y="1071"/>
                <a:ext cx="136" cy="136"/>
              </a:xfrm>
              <a:prstGeom prst="rect">
                <a:avLst/>
              </a:prstGeom>
              <a:solidFill>
                <a:schemeClr val="bg1"/>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grpSp>
      <p:sp>
        <p:nvSpPr>
          <p:cNvPr id="1186931" name="Rectangle 115"/>
          <p:cNvSpPr>
            <a:spLocks noChangeArrowheads="1"/>
          </p:cNvSpPr>
          <p:nvPr/>
        </p:nvSpPr>
        <p:spPr bwMode="auto">
          <a:xfrm>
            <a:off x="323849" y="1373466"/>
            <a:ext cx="1288446" cy="369332"/>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marL="457200" indent="-457200"/>
            <a:r>
              <a:rPr lang="en-US" sz="1800" b="0">
                <a:latin typeface="Helvetica" pitchFamily="34" charset="0"/>
              </a:rPr>
              <a:t>Page table</a:t>
            </a:r>
          </a:p>
        </p:txBody>
      </p:sp>
      <p:sp>
        <p:nvSpPr>
          <p:cNvPr id="1186932" name="AutoShape 116"/>
          <p:cNvSpPr>
            <a:spLocks noChangeArrowheads="1"/>
          </p:cNvSpPr>
          <p:nvPr/>
        </p:nvSpPr>
        <p:spPr bwMode="auto">
          <a:xfrm>
            <a:off x="2987677" y="5478464"/>
            <a:ext cx="1008063" cy="287337"/>
          </a:xfrm>
          <a:prstGeom prst="rightArrow">
            <a:avLst>
              <a:gd name="adj1" fmla="val 50000"/>
              <a:gd name="adj2" fmla="val 87707"/>
            </a:avLst>
          </a:prstGeom>
          <a:noFill/>
          <a:ln w="12700" algn="ctr">
            <a:solidFill>
              <a:schemeClr val="tx1"/>
            </a:solidFill>
            <a:miter lim="800000"/>
            <a:headEnd/>
            <a:tailEnd type="none"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86933" name="AutoShape 117"/>
          <p:cNvSpPr>
            <a:spLocks noChangeArrowheads="1"/>
          </p:cNvSpPr>
          <p:nvPr/>
        </p:nvSpPr>
        <p:spPr bwMode="auto">
          <a:xfrm>
            <a:off x="7812089" y="1230314"/>
            <a:ext cx="1008063" cy="287337"/>
          </a:xfrm>
          <a:prstGeom prst="rightArrow">
            <a:avLst>
              <a:gd name="adj1" fmla="val 50000"/>
              <a:gd name="adj2" fmla="val 87707"/>
            </a:avLst>
          </a:prstGeom>
          <a:noFill/>
          <a:ln w="12700" algn="ctr">
            <a:solidFill>
              <a:schemeClr val="tx1"/>
            </a:solidFill>
            <a:miter lim="800000"/>
            <a:headEnd/>
            <a:tailEnd type="none" w="lg" len="lg"/>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nvGrpSpPr>
          <p:cNvPr id="1186934" name="Group 118"/>
          <p:cNvGrpSpPr>
            <a:grpSpLocks/>
          </p:cNvGrpSpPr>
          <p:nvPr/>
        </p:nvGrpSpPr>
        <p:grpSpPr bwMode="auto">
          <a:xfrm>
            <a:off x="4067175" y="5551489"/>
            <a:ext cx="863600" cy="215900"/>
            <a:chOff x="567" y="2614"/>
            <a:chExt cx="544" cy="136"/>
          </a:xfrm>
        </p:grpSpPr>
        <p:sp>
          <p:nvSpPr>
            <p:cNvPr id="1186935" name="Rectangle 119"/>
            <p:cNvSpPr>
              <a:spLocks noChangeArrowheads="1"/>
            </p:cNvSpPr>
            <p:nvPr/>
          </p:nvSpPr>
          <p:spPr bwMode="auto">
            <a:xfrm>
              <a:off x="567" y="2614"/>
              <a:ext cx="136" cy="136"/>
            </a:xfrm>
            <a:prstGeom prst="rect">
              <a:avLst/>
            </a:prstGeom>
            <a:solidFill>
              <a:schemeClr val="accent2"/>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936" name="Rectangle 120"/>
            <p:cNvSpPr>
              <a:spLocks noChangeArrowheads="1"/>
            </p:cNvSpPr>
            <p:nvPr/>
          </p:nvSpPr>
          <p:spPr bwMode="auto">
            <a:xfrm>
              <a:off x="703" y="2614"/>
              <a:ext cx="136" cy="136"/>
            </a:xfrm>
            <a:prstGeom prst="rect">
              <a:avLst/>
            </a:prstGeom>
            <a:solidFill>
              <a:schemeClr val="accent2"/>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937" name="Rectangle 121"/>
            <p:cNvSpPr>
              <a:spLocks noChangeArrowheads="1"/>
            </p:cNvSpPr>
            <p:nvPr/>
          </p:nvSpPr>
          <p:spPr bwMode="auto">
            <a:xfrm>
              <a:off x="839" y="2614"/>
              <a:ext cx="136" cy="136"/>
            </a:xfrm>
            <a:prstGeom prst="rect">
              <a:avLst/>
            </a:prstGeom>
            <a:solidFill>
              <a:schemeClr val="accent2"/>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sp>
          <p:nvSpPr>
            <p:cNvPr id="1186938" name="Rectangle 122"/>
            <p:cNvSpPr>
              <a:spLocks noChangeArrowheads="1"/>
            </p:cNvSpPr>
            <p:nvPr/>
          </p:nvSpPr>
          <p:spPr bwMode="auto">
            <a:xfrm>
              <a:off x="975" y="2614"/>
              <a:ext cx="136" cy="136"/>
            </a:xfrm>
            <a:prstGeom prst="rect">
              <a:avLst/>
            </a:prstGeom>
            <a:solidFill>
              <a:schemeClr val="accent2"/>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sp>
        <p:nvSpPr>
          <p:cNvPr id="1186939" name="Rectangle 123"/>
          <p:cNvSpPr>
            <a:spLocks noChangeArrowheads="1"/>
          </p:cNvSpPr>
          <p:nvPr/>
        </p:nvSpPr>
        <p:spPr bwMode="auto">
          <a:xfrm>
            <a:off x="1933577" y="885826"/>
            <a:ext cx="1312863" cy="422275"/>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800" b="0">
                <a:latin typeface="Helvetica" pitchFamily="34" charset="0"/>
              </a:rPr>
              <a:t>present </a:t>
            </a:r>
          </a:p>
          <a:p>
            <a:pPr marL="457200" indent="-457200" algn="ctr"/>
            <a:r>
              <a:rPr lang="en-US" sz="1800" b="0">
                <a:latin typeface="Helvetica" pitchFamily="34" charset="0"/>
              </a:rPr>
              <a:t>bit</a:t>
            </a:r>
          </a:p>
        </p:txBody>
      </p:sp>
      <p:grpSp>
        <p:nvGrpSpPr>
          <p:cNvPr id="1186940" name="Group 124"/>
          <p:cNvGrpSpPr>
            <a:grpSpLocks/>
          </p:cNvGrpSpPr>
          <p:nvPr/>
        </p:nvGrpSpPr>
        <p:grpSpPr bwMode="auto">
          <a:xfrm>
            <a:off x="4932364" y="5551489"/>
            <a:ext cx="2592387" cy="215900"/>
            <a:chOff x="1111" y="2614"/>
            <a:chExt cx="1633" cy="136"/>
          </a:xfrm>
        </p:grpSpPr>
        <p:sp>
          <p:nvSpPr>
            <p:cNvPr id="1186941" name="Rectangle 125"/>
            <p:cNvSpPr>
              <a:spLocks noChangeArrowheads="1"/>
            </p:cNvSpPr>
            <p:nvPr/>
          </p:nvSpPr>
          <p:spPr bwMode="auto">
            <a:xfrm>
              <a:off x="1111" y="2614"/>
              <a:ext cx="136" cy="136"/>
            </a:xfrm>
            <a:prstGeom prst="rect">
              <a:avLst/>
            </a:prstGeom>
            <a:solidFill>
              <a:srgbClr val="FFFF0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942" name="Rectangle 126"/>
            <p:cNvSpPr>
              <a:spLocks noChangeArrowheads="1"/>
            </p:cNvSpPr>
            <p:nvPr/>
          </p:nvSpPr>
          <p:spPr bwMode="auto">
            <a:xfrm>
              <a:off x="1247" y="2614"/>
              <a:ext cx="136" cy="136"/>
            </a:xfrm>
            <a:prstGeom prst="rect">
              <a:avLst/>
            </a:prstGeom>
            <a:solidFill>
              <a:srgbClr val="FFFF0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943" name="Rectangle 127"/>
            <p:cNvSpPr>
              <a:spLocks noChangeArrowheads="1"/>
            </p:cNvSpPr>
            <p:nvPr/>
          </p:nvSpPr>
          <p:spPr bwMode="auto">
            <a:xfrm>
              <a:off x="1383" y="2614"/>
              <a:ext cx="136" cy="136"/>
            </a:xfrm>
            <a:prstGeom prst="rect">
              <a:avLst/>
            </a:prstGeom>
            <a:solidFill>
              <a:srgbClr val="FFFF0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944" name="Rectangle 128"/>
            <p:cNvSpPr>
              <a:spLocks noChangeArrowheads="1"/>
            </p:cNvSpPr>
            <p:nvPr/>
          </p:nvSpPr>
          <p:spPr bwMode="auto">
            <a:xfrm>
              <a:off x="1519" y="2614"/>
              <a:ext cx="136" cy="136"/>
            </a:xfrm>
            <a:prstGeom prst="rect">
              <a:avLst/>
            </a:prstGeom>
            <a:solidFill>
              <a:srgbClr val="FFFF0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945" name="Rectangle 129"/>
            <p:cNvSpPr>
              <a:spLocks noChangeArrowheads="1"/>
            </p:cNvSpPr>
            <p:nvPr/>
          </p:nvSpPr>
          <p:spPr bwMode="auto">
            <a:xfrm>
              <a:off x="1655" y="2614"/>
              <a:ext cx="136" cy="136"/>
            </a:xfrm>
            <a:prstGeom prst="rect">
              <a:avLst/>
            </a:prstGeom>
            <a:solidFill>
              <a:srgbClr val="FFFF0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946" name="Rectangle 130"/>
            <p:cNvSpPr>
              <a:spLocks noChangeArrowheads="1"/>
            </p:cNvSpPr>
            <p:nvPr/>
          </p:nvSpPr>
          <p:spPr bwMode="auto">
            <a:xfrm>
              <a:off x="1791" y="2614"/>
              <a:ext cx="136" cy="136"/>
            </a:xfrm>
            <a:prstGeom prst="rect">
              <a:avLst/>
            </a:prstGeom>
            <a:solidFill>
              <a:srgbClr val="FFFF0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947" name="Rectangle 131"/>
            <p:cNvSpPr>
              <a:spLocks noChangeArrowheads="1"/>
            </p:cNvSpPr>
            <p:nvPr/>
          </p:nvSpPr>
          <p:spPr bwMode="auto">
            <a:xfrm>
              <a:off x="1927" y="2614"/>
              <a:ext cx="136" cy="136"/>
            </a:xfrm>
            <a:prstGeom prst="rect">
              <a:avLst/>
            </a:prstGeom>
            <a:solidFill>
              <a:srgbClr val="FFFF0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948" name="Rectangle 132"/>
            <p:cNvSpPr>
              <a:spLocks noChangeArrowheads="1"/>
            </p:cNvSpPr>
            <p:nvPr/>
          </p:nvSpPr>
          <p:spPr bwMode="auto">
            <a:xfrm>
              <a:off x="2063" y="2614"/>
              <a:ext cx="136" cy="136"/>
            </a:xfrm>
            <a:prstGeom prst="rect">
              <a:avLst/>
            </a:prstGeom>
            <a:solidFill>
              <a:srgbClr val="FFFF0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949" name="Rectangle 133"/>
            <p:cNvSpPr>
              <a:spLocks noChangeArrowheads="1"/>
            </p:cNvSpPr>
            <p:nvPr/>
          </p:nvSpPr>
          <p:spPr bwMode="auto">
            <a:xfrm>
              <a:off x="2200" y="2614"/>
              <a:ext cx="136" cy="136"/>
            </a:xfrm>
            <a:prstGeom prst="rect">
              <a:avLst/>
            </a:prstGeom>
            <a:solidFill>
              <a:srgbClr val="FFFF0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950" name="Rectangle 134"/>
            <p:cNvSpPr>
              <a:spLocks noChangeArrowheads="1"/>
            </p:cNvSpPr>
            <p:nvPr/>
          </p:nvSpPr>
          <p:spPr bwMode="auto">
            <a:xfrm>
              <a:off x="2336" y="2614"/>
              <a:ext cx="136" cy="136"/>
            </a:xfrm>
            <a:prstGeom prst="rect">
              <a:avLst/>
            </a:prstGeom>
            <a:solidFill>
              <a:srgbClr val="FFFF0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1</a:t>
              </a:r>
            </a:p>
          </p:txBody>
        </p:sp>
        <p:sp>
          <p:nvSpPr>
            <p:cNvPr id="1186951" name="Rectangle 135"/>
            <p:cNvSpPr>
              <a:spLocks noChangeArrowheads="1"/>
            </p:cNvSpPr>
            <p:nvPr/>
          </p:nvSpPr>
          <p:spPr bwMode="auto">
            <a:xfrm>
              <a:off x="2472" y="2614"/>
              <a:ext cx="136" cy="136"/>
            </a:xfrm>
            <a:prstGeom prst="rect">
              <a:avLst/>
            </a:prstGeom>
            <a:solidFill>
              <a:srgbClr val="FFFF0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sp>
          <p:nvSpPr>
            <p:cNvPr id="1186952" name="Rectangle 136"/>
            <p:cNvSpPr>
              <a:spLocks noChangeArrowheads="1"/>
            </p:cNvSpPr>
            <p:nvPr/>
          </p:nvSpPr>
          <p:spPr bwMode="auto">
            <a:xfrm>
              <a:off x="2608" y="2614"/>
              <a:ext cx="136" cy="136"/>
            </a:xfrm>
            <a:prstGeom prst="rect">
              <a:avLst/>
            </a:prstGeom>
            <a:solidFill>
              <a:srgbClr val="FFFF00"/>
            </a:solidFill>
            <a:ln w="12700" algn="ctr">
              <a:solidFill>
                <a:schemeClr val="tx1"/>
              </a:solidFill>
              <a:miter lim="800000"/>
              <a:headEnd/>
              <a:tailEnd type="none" w="lg" len="lg"/>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pPr marL="457200" indent="-457200" algn="ctr"/>
              <a:r>
                <a:rPr lang="en-US" sz="1400" b="0">
                  <a:latin typeface="Helvetica" pitchFamily="34" charset="0"/>
                </a:rPr>
                <a:t>0</a:t>
              </a:r>
            </a:p>
          </p:txBody>
        </p:sp>
      </p:grpSp>
      <p:sp>
        <p:nvSpPr>
          <p:cNvPr id="1186954" name="WordArt 138"/>
          <p:cNvSpPr>
            <a:spLocks noChangeArrowheads="1" noChangeShapeType="1" noTextEdit="1"/>
          </p:cNvSpPr>
          <p:nvPr/>
        </p:nvSpPr>
        <p:spPr bwMode="auto">
          <a:xfrm>
            <a:off x="4643439" y="2457450"/>
            <a:ext cx="3889375" cy="1314450"/>
          </a:xfrm>
          <a:prstGeom prst="rect">
            <a:avLst/>
          </a:prstGeom>
        </p:spPr>
        <p:txBody>
          <a:bodyPr wrap="none" fromWordArt="1">
            <a:prstTxWarp prst="textDoubleWave1">
              <a:avLst>
                <a:gd name="adj1" fmla="val 6500"/>
                <a:gd name="adj2" fmla="val 0"/>
              </a:avLst>
            </a:prstTxWarp>
          </a:bodyPr>
          <a:lstStyle/>
          <a:p>
            <a:pPr algn="ctr"/>
            <a:r>
              <a:rPr lang="nb-NO" sz="3600" kern="10" spc="-180">
                <a:ln w="12700">
                  <a:solidFill>
                    <a:srgbClr val="000099"/>
                  </a:solidFill>
                  <a:round/>
                  <a:headEnd/>
                  <a:tailEnd/>
                </a:ln>
                <a:solidFill>
                  <a:schemeClr val="hlink"/>
                </a:solidFill>
                <a:effectLst>
                  <a:outerShdw dist="125724" dir="18900000" algn="ctr" rotWithShape="0">
                    <a:srgbClr val="000099"/>
                  </a:outerShdw>
                </a:effectLst>
                <a:latin typeface="Impact"/>
              </a:rPr>
              <a:t>PAGE FAULT</a:t>
            </a:r>
          </a:p>
        </p:txBody>
      </p:sp>
      <p:sp>
        <p:nvSpPr>
          <p:cNvPr id="2" name="Right Arrow 1"/>
          <p:cNvSpPr/>
          <p:nvPr/>
        </p:nvSpPr>
        <p:spPr bwMode="auto">
          <a:xfrm rot="20254570">
            <a:off x="2859730" y="3767040"/>
            <a:ext cx="1382346" cy="388800"/>
          </a:xfrm>
          <a:prstGeom prst="rightArrow">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nodeType="clickEffect">
                                  <p:stCondLst>
                                    <p:cond delay="0"/>
                                  </p:stCondLst>
                                  <p:childTnLst>
                                    <p:animMotion origin="layout" path="M 2.5E-6 -0.0007 C -0.00087 -0.0345 -0.00174 -0.06806 -0.0441 -0.08287 C -0.08646 -0.09769 -0.20104 -0.07987 -0.254 -0.08959 C -0.30695 -0.09931 -0.34063 -0.12547 -0.36181 -0.1419 C -0.38299 -0.15834 -0.38229 -0.17362 -0.38143 -0.18889 " pathEditMode="relative" ptsTypes="aaaaA">
                                      <p:cBhvr>
                                        <p:cTn id="6" dur="2000" fill="hold"/>
                                        <p:tgtEl>
                                          <p:spTgt spid="1186934"/>
                                        </p:tgtEl>
                                        <p:attrNameLst>
                                          <p:attrName>ppt_x</p:attrName>
                                          <p:attrName>ppt_y</p:attrName>
                                        </p:attrNameLst>
                                      </p:cBhvr>
                                    </p:animMotion>
                                  </p:childTnLst>
                                </p:cTn>
                              </p:par>
                            </p:childTnLst>
                          </p:cTn>
                        </p:par>
                        <p:par>
                          <p:cTn id="7" fill="hold" nodeType="afterGroup">
                            <p:stCondLst>
                              <p:cond delay="2000"/>
                            </p:stCondLst>
                            <p:childTnLst>
                              <p:par>
                                <p:cTn id="8" presetID="1" presetClass="emph" presetSubtype="2" fill="hold" nodeType="afterEffect">
                                  <p:stCondLst>
                                    <p:cond delay="0"/>
                                  </p:stCondLst>
                                  <p:childTnLst>
                                    <p:animClr clrSpc="rgb" dir="cw">
                                      <p:cBhvr>
                                        <p:cTn id="9" dur="500" fill="hold"/>
                                        <p:tgtEl>
                                          <p:spTgt spid="1186876"/>
                                        </p:tgtEl>
                                        <p:attrNameLst>
                                          <p:attrName>fillcolor</p:attrName>
                                        </p:attrNameLst>
                                      </p:cBhvr>
                                      <p:to>
                                        <a:schemeClr val="accent2"/>
                                      </p:to>
                                    </p:animClr>
                                    <p:set>
                                      <p:cBhvr>
                                        <p:cTn id="10" dur="500" fill="hold"/>
                                        <p:tgtEl>
                                          <p:spTgt spid="1186876"/>
                                        </p:tgtEl>
                                        <p:attrNameLst>
                                          <p:attrName>fill.type</p:attrName>
                                        </p:attrNameLst>
                                      </p:cBhvr>
                                      <p:to>
                                        <p:strVal val="solid"/>
                                      </p:to>
                                    </p:set>
                                    <p:set>
                                      <p:cBhvr>
                                        <p:cTn id="11" dur="500" fill="hold"/>
                                        <p:tgtEl>
                                          <p:spTgt spid="1186876"/>
                                        </p:tgtEl>
                                        <p:attrNameLst>
                                          <p:attrName>fill.on</p:attrName>
                                        </p:attrNameLst>
                                      </p:cBhvr>
                                      <p:to>
                                        <p:strVal val="true"/>
                                      </p:to>
                                    </p:set>
                                  </p:childTnLst>
                                </p:cTn>
                              </p:par>
                              <p:par>
                                <p:cTn id="12" presetID="1" presetClass="emph" presetSubtype="2" fill="hold" nodeType="withEffect">
                                  <p:stCondLst>
                                    <p:cond delay="0"/>
                                  </p:stCondLst>
                                  <p:childTnLst>
                                    <p:animClr clrSpc="rgb" dir="cw">
                                      <p:cBhvr>
                                        <p:cTn id="13" dur="500" fill="hold"/>
                                        <p:tgtEl>
                                          <p:spTgt spid="1186877"/>
                                        </p:tgtEl>
                                        <p:attrNameLst>
                                          <p:attrName>fillcolor</p:attrName>
                                        </p:attrNameLst>
                                      </p:cBhvr>
                                      <p:to>
                                        <a:schemeClr val="accent2"/>
                                      </p:to>
                                    </p:animClr>
                                    <p:set>
                                      <p:cBhvr>
                                        <p:cTn id="14" dur="500" fill="hold"/>
                                        <p:tgtEl>
                                          <p:spTgt spid="1186877"/>
                                        </p:tgtEl>
                                        <p:attrNameLst>
                                          <p:attrName>fill.type</p:attrName>
                                        </p:attrNameLst>
                                      </p:cBhvr>
                                      <p:to>
                                        <p:strVal val="solid"/>
                                      </p:to>
                                    </p:set>
                                    <p:set>
                                      <p:cBhvr>
                                        <p:cTn id="15" dur="500" fill="hold"/>
                                        <p:tgtEl>
                                          <p:spTgt spid="1186877"/>
                                        </p:tgtEl>
                                        <p:attrNameLst>
                                          <p:attrName>fill.on</p:attrName>
                                        </p:attrNameLst>
                                      </p:cBhvr>
                                      <p:to>
                                        <p:strVal val="true"/>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xit" presetSubtype="0" fill="hold" nodeType="clickEffect">
                                  <p:stCondLst>
                                    <p:cond delay="0"/>
                                  </p:stCondLst>
                                  <p:childTnLst>
                                    <p:set>
                                      <p:cBhvr>
                                        <p:cTn id="19" dur="1" fill="hold">
                                          <p:stCondLst>
                                            <p:cond delay="0"/>
                                          </p:stCondLst>
                                        </p:cTn>
                                        <p:tgtEl>
                                          <p:spTgt spid="1186934"/>
                                        </p:tgtEl>
                                        <p:attrNameLst>
                                          <p:attrName>style.visibility</p:attrName>
                                        </p:attrNameLst>
                                      </p:cBhvr>
                                      <p:to>
                                        <p:strVal val="hidden"/>
                                      </p:to>
                                    </p:set>
                                  </p:childTnLst>
                                </p:cTn>
                              </p:par>
                              <p:par>
                                <p:cTn id="20" presetID="1" presetClass="emph" presetSubtype="2" fill="hold" nodeType="withEffect">
                                  <p:stCondLst>
                                    <p:cond delay="0"/>
                                  </p:stCondLst>
                                  <p:childTnLst>
                                    <p:animClr clrSpc="rgb" dir="cw">
                                      <p:cBhvr>
                                        <p:cTn id="21" dur="2000" fill="hold"/>
                                        <p:tgtEl>
                                          <p:spTgt spid="1186876"/>
                                        </p:tgtEl>
                                        <p:attrNameLst>
                                          <p:attrName>fillcolor</p:attrName>
                                        </p:attrNameLst>
                                      </p:cBhvr>
                                      <p:to>
                                        <a:schemeClr val="bg1"/>
                                      </p:to>
                                    </p:animClr>
                                    <p:set>
                                      <p:cBhvr>
                                        <p:cTn id="22" dur="2000" fill="hold"/>
                                        <p:tgtEl>
                                          <p:spTgt spid="1186876"/>
                                        </p:tgtEl>
                                        <p:attrNameLst>
                                          <p:attrName>fill.type</p:attrName>
                                        </p:attrNameLst>
                                      </p:cBhvr>
                                      <p:to>
                                        <p:strVal val="solid"/>
                                      </p:to>
                                    </p:set>
                                    <p:set>
                                      <p:cBhvr>
                                        <p:cTn id="23" dur="2000" fill="hold"/>
                                        <p:tgtEl>
                                          <p:spTgt spid="1186876"/>
                                        </p:tgtEl>
                                        <p:attrNameLst>
                                          <p:attrName>fill.on</p:attrName>
                                        </p:attrNameLst>
                                      </p:cBhvr>
                                      <p:to>
                                        <p:strVal val="true"/>
                                      </p:to>
                                    </p:set>
                                  </p:childTnLst>
                                </p:cTn>
                              </p:par>
                              <p:par>
                                <p:cTn id="24" presetID="1" presetClass="emph" presetSubtype="2" fill="hold" nodeType="withEffect">
                                  <p:stCondLst>
                                    <p:cond delay="0"/>
                                  </p:stCondLst>
                                  <p:childTnLst>
                                    <p:animClr clrSpc="rgb" dir="cw">
                                      <p:cBhvr>
                                        <p:cTn id="25" dur="2000" fill="hold"/>
                                        <p:tgtEl>
                                          <p:spTgt spid="1186877"/>
                                        </p:tgtEl>
                                        <p:attrNameLst>
                                          <p:attrName>fillcolor</p:attrName>
                                        </p:attrNameLst>
                                      </p:cBhvr>
                                      <p:to>
                                        <a:srgbClr val="FF0000"/>
                                      </p:to>
                                    </p:animClr>
                                    <p:set>
                                      <p:cBhvr>
                                        <p:cTn id="26" dur="2000" fill="hold"/>
                                        <p:tgtEl>
                                          <p:spTgt spid="1186877"/>
                                        </p:tgtEl>
                                        <p:attrNameLst>
                                          <p:attrName>fill.type</p:attrName>
                                        </p:attrNameLst>
                                      </p:cBhvr>
                                      <p:to>
                                        <p:strVal val="solid"/>
                                      </p:to>
                                    </p:set>
                                    <p:set>
                                      <p:cBhvr>
                                        <p:cTn id="27" dur="2000" fill="hold"/>
                                        <p:tgtEl>
                                          <p:spTgt spid="1186877"/>
                                        </p:tgtEl>
                                        <p:attrNameLst>
                                          <p:attrName>fill.on</p:attrName>
                                        </p:attrNameLst>
                                      </p:cBhvr>
                                      <p:to>
                                        <p:strVal val="true"/>
                                      </p:to>
                                    </p:set>
                                  </p:childTnLst>
                                </p:cTn>
                              </p:par>
                            </p:childTnLst>
                          </p:cTn>
                        </p:par>
                      </p:childTnLst>
                    </p:cTn>
                  </p:par>
                  <p:par>
                    <p:cTn id="28" fill="hold">
                      <p:stCondLst>
                        <p:cond delay="indefinite"/>
                      </p:stCondLst>
                      <p:childTnLst>
                        <p:par>
                          <p:cTn id="29" fill="hold" nodeType="afterGroup">
                            <p:stCondLst>
                              <p:cond delay="0"/>
                            </p:stCondLst>
                            <p:childTnLst>
                              <p:par>
                                <p:cTn id="30" presetID="22" presetClass="entr" presetSubtype="4" fill="hold" grpId="0"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wipe(down)">
                                      <p:cBhvr>
                                        <p:cTn id="32" dur="500"/>
                                        <p:tgtEl>
                                          <p:spTgt spid="2"/>
                                        </p:tgtEl>
                                      </p:cBhvr>
                                    </p:animEffect>
                                  </p:childTnLst>
                                </p:cTn>
                              </p:par>
                            </p:childTnLst>
                          </p:cTn>
                        </p:par>
                        <p:par>
                          <p:cTn id="33" fill="hold">
                            <p:stCondLst>
                              <p:cond delay="500"/>
                            </p:stCondLst>
                            <p:childTnLst>
                              <p:par>
                                <p:cTn id="34" presetID="26" presetClass="entr" presetSubtype="0" fill="hold" grpId="0" nodeType="afterEffect">
                                  <p:stCondLst>
                                    <p:cond delay="0"/>
                                  </p:stCondLst>
                                  <p:childTnLst>
                                    <p:set>
                                      <p:cBhvr>
                                        <p:cTn id="35" dur="1" fill="hold">
                                          <p:stCondLst>
                                            <p:cond delay="0"/>
                                          </p:stCondLst>
                                        </p:cTn>
                                        <p:tgtEl>
                                          <p:spTgt spid="1186954"/>
                                        </p:tgtEl>
                                        <p:attrNameLst>
                                          <p:attrName>style.visibility</p:attrName>
                                        </p:attrNameLst>
                                      </p:cBhvr>
                                      <p:to>
                                        <p:strVal val="visible"/>
                                      </p:to>
                                    </p:set>
                                    <p:animEffect transition="in" filter="wipe(down)">
                                      <p:cBhvr>
                                        <p:cTn id="36" dur="580">
                                          <p:stCondLst>
                                            <p:cond delay="0"/>
                                          </p:stCondLst>
                                        </p:cTn>
                                        <p:tgtEl>
                                          <p:spTgt spid="1186954"/>
                                        </p:tgtEl>
                                      </p:cBhvr>
                                    </p:animEffect>
                                    <p:anim calcmode="lin" valueType="num">
                                      <p:cBhvr>
                                        <p:cTn id="37" dur="1822" tmFilter="0,0; 0.14,0.36; 0.43,0.73; 0.71,0.91; 1.0,1.0">
                                          <p:stCondLst>
                                            <p:cond delay="0"/>
                                          </p:stCondLst>
                                        </p:cTn>
                                        <p:tgtEl>
                                          <p:spTgt spid="1186954"/>
                                        </p:tgtEl>
                                        <p:attrNameLst>
                                          <p:attrName>ppt_x</p:attrName>
                                        </p:attrNameLst>
                                      </p:cBhvr>
                                      <p:tavLst>
                                        <p:tav tm="0">
                                          <p:val>
                                            <p:strVal val="#ppt_x-0.25"/>
                                          </p:val>
                                        </p:tav>
                                        <p:tav tm="100000">
                                          <p:val>
                                            <p:strVal val="#ppt_x"/>
                                          </p:val>
                                        </p:tav>
                                      </p:tavLst>
                                    </p:anim>
                                    <p:anim calcmode="lin" valueType="num">
                                      <p:cBhvr>
                                        <p:cTn id="38" dur="664" tmFilter="0.0,0.0; 0.25,0.07; 0.50,0.2; 0.75,0.467; 1.0,1.0">
                                          <p:stCondLst>
                                            <p:cond delay="0"/>
                                          </p:stCondLst>
                                        </p:cTn>
                                        <p:tgtEl>
                                          <p:spTgt spid="1186954"/>
                                        </p:tgtEl>
                                        <p:attrNameLst>
                                          <p:attrName>ppt_y</p:attrName>
                                        </p:attrNameLst>
                                      </p:cBhvr>
                                      <p:tavLst>
                                        <p:tav tm="0" fmla="#ppt_y-sin(pi*$)/3">
                                          <p:val>
                                            <p:fltVal val="0.5"/>
                                          </p:val>
                                        </p:tav>
                                        <p:tav tm="100000">
                                          <p:val>
                                            <p:fltVal val="1"/>
                                          </p:val>
                                        </p:tav>
                                      </p:tavLst>
                                    </p:anim>
                                    <p:anim calcmode="lin" valueType="num">
                                      <p:cBhvr>
                                        <p:cTn id="39" dur="664" tmFilter="0, 0; 0.125,0.2665; 0.25,0.4; 0.375,0.465; 0.5,0.5;  0.625,0.535; 0.75,0.6; 0.875,0.7335; 1,1">
                                          <p:stCondLst>
                                            <p:cond delay="664"/>
                                          </p:stCondLst>
                                        </p:cTn>
                                        <p:tgtEl>
                                          <p:spTgt spid="1186954"/>
                                        </p:tgtEl>
                                        <p:attrNameLst>
                                          <p:attrName>ppt_y</p:attrName>
                                        </p:attrNameLst>
                                      </p:cBhvr>
                                      <p:tavLst>
                                        <p:tav tm="0" fmla="#ppt_y-sin(pi*$)/9">
                                          <p:val>
                                            <p:fltVal val="0"/>
                                          </p:val>
                                        </p:tav>
                                        <p:tav tm="100000">
                                          <p:val>
                                            <p:fltVal val="1"/>
                                          </p:val>
                                        </p:tav>
                                      </p:tavLst>
                                    </p:anim>
                                    <p:anim calcmode="lin" valueType="num">
                                      <p:cBhvr>
                                        <p:cTn id="40" dur="332" tmFilter="0, 0; 0.125,0.2665; 0.25,0.4; 0.375,0.465; 0.5,0.5;  0.625,0.535; 0.75,0.6; 0.875,0.7335; 1,1">
                                          <p:stCondLst>
                                            <p:cond delay="1324"/>
                                          </p:stCondLst>
                                        </p:cTn>
                                        <p:tgtEl>
                                          <p:spTgt spid="1186954"/>
                                        </p:tgtEl>
                                        <p:attrNameLst>
                                          <p:attrName>ppt_y</p:attrName>
                                        </p:attrNameLst>
                                      </p:cBhvr>
                                      <p:tavLst>
                                        <p:tav tm="0" fmla="#ppt_y-sin(pi*$)/27">
                                          <p:val>
                                            <p:fltVal val="0"/>
                                          </p:val>
                                        </p:tav>
                                        <p:tav tm="100000">
                                          <p:val>
                                            <p:fltVal val="1"/>
                                          </p:val>
                                        </p:tav>
                                      </p:tavLst>
                                    </p:anim>
                                    <p:anim calcmode="lin" valueType="num">
                                      <p:cBhvr>
                                        <p:cTn id="41" dur="164" tmFilter="0, 0; 0.125,0.2665; 0.25,0.4; 0.375,0.465; 0.5,0.5;  0.625,0.535; 0.75,0.6; 0.875,0.7335; 1,1">
                                          <p:stCondLst>
                                            <p:cond delay="1656"/>
                                          </p:stCondLst>
                                        </p:cTn>
                                        <p:tgtEl>
                                          <p:spTgt spid="1186954"/>
                                        </p:tgtEl>
                                        <p:attrNameLst>
                                          <p:attrName>ppt_y</p:attrName>
                                        </p:attrNameLst>
                                      </p:cBhvr>
                                      <p:tavLst>
                                        <p:tav tm="0" fmla="#ppt_y-sin(pi*$)/81">
                                          <p:val>
                                            <p:fltVal val="0"/>
                                          </p:val>
                                        </p:tav>
                                        <p:tav tm="100000">
                                          <p:val>
                                            <p:fltVal val="1"/>
                                          </p:val>
                                        </p:tav>
                                      </p:tavLst>
                                    </p:anim>
                                    <p:animScale>
                                      <p:cBhvr>
                                        <p:cTn id="42" dur="26">
                                          <p:stCondLst>
                                            <p:cond delay="650"/>
                                          </p:stCondLst>
                                        </p:cTn>
                                        <p:tgtEl>
                                          <p:spTgt spid="1186954"/>
                                        </p:tgtEl>
                                      </p:cBhvr>
                                      <p:to x="100000" y="60000"/>
                                    </p:animScale>
                                    <p:animScale>
                                      <p:cBhvr>
                                        <p:cTn id="43" dur="166" decel="50000">
                                          <p:stCondLst>
                                            <p:cond delay="676"/>
                                          </p:stCondLst>
                                        </p:cTn>
                                        <p:tgtEl>
                                          <p:spTgt spid="1186954"/>
                                        </p:tgtEl>
                                      </p:cBhvr>
                                      <p:to x="100000" y="100000"/>
                                    </p:animScale>
                                    <p:animScale>
                                      <p:cBhvr>
                                        <p:cTn id="44" dur="26">
                                          <p:stCondLst>
                                            <p:cond delay="1312"/>
                                          </p:stCondLst>
                                        </p:cTn>
                                        <p:tgtEl>
                                          <p:spTgt spid="1186954"/>
                                        </p:tgtEl>
                                      </p:cBhvr>
                                      <p:to x="100000" y="80000"/>
                                    </p:animScale>
                                    <p:animScale>
                                      <p:cBhvr>
                                        <p:cTn id="45" dur="166" decel="50000">
                                          <p:stCondLst>
                                            <p:cond delay="1338"/>
                                          </p:stCondLst>
                                        </p:cTn>
                                        <p:tgtEl>
                                          <p:spTgt spid="1186954"/>
                                        </p:tgtEl>
                                      </p:cBhvr>
                                      <p:to x="100000" y="100000"/>
                                    </p:animScale>
                                    <p:animScale>
                                      <p:cBhvr>
                                        <p:cTn id="46" dur="26">
                                          <p:stCondLst>
                                            <p:cond delay="1642"/>
                                          </p:stCondLst>
                                        </p:cTn>
                                        <p:tgtEl>
                                          <p:spTgt spid="1186954"/>
                                        </p:tgtEl>
                                      </p:cBhvr>
                                      <p:to x="100000" y="90000"/>
                                    </p:animScale>
                                    <p:animScale>
                                      <p:cBhvr>
                                        <p:cTn id="47" dur="166" decel="50000">
                                          <p:stCondLst>
                                            <p:cond delay="1668"/>
                                          </p:stCondLst>
                                        </p:cTn>
                                        <p:tgtEl>
                                          <p:spTgt spid="1186954"/>
                                        </p:tgtEl>
                                      </p:cBhvr>
                                      <p:to x="100000" y="100000"/>
                                    </p:animScale>
                                    <p:animScale>
                                      <p:cBhvr>
                                        <p:cTn id="48" dur="26">
                                          <p:stCondLst>
                                            <p:cond delay="1808"/>
                                          </p:stCondLst>
                                        </p:cTn>
                                        <p:tgtEl>
                                          <p:spTgt spid="1186954"/>
                                        </p:tgtEl>
                                      </p:cBhvr>
                                      <p:to x="100000" y="95000"/>
                                    </p:animScale>
                                    <p:animScale>
                                      <p:cBhvr>
                                        <p:cTn id="49" dur="166" decel="50000">
                                          <p:stCondLst>
                                            <p:cond delay="1834"/>
                                          </p:stCondLst>
                                        </p:cTn>
                                        <p:tgtEl>
                                          <p:spTgt spid="118695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6954" grpId="0" animBg="1"/>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7842" name="Rectangle 2"/>
          <p:cNvSpPr>
            <a:spLocks noGrp="1" noChangeArrowheads="1"/>
          </p:cNvSpPr>
          <p:nvPr>
            <p:ph type="title"/>
          </p:nvPr>
        </p:nvSpPr>
        <p:spPr/>
        <p:txBody>
          <a:bodyPr/>
          <a:lstStyle/>
          <a:p>
            <a:r>
              <a:rPr lang="en-US"/>
              <a:t>Page Fault Handling</a:t>
            </a:r>
          </a:p>
        </p:txBody>
      </p:sp>
      <p:sp>
        <p:nvSpPr>
          <p:cNvPr id="1187843" name="Rectangle 3"/>
          <p:cNvSpPr>
            <a:spLocks noGrp="1" noChangeArrowheads="1"/>
          </p:cNvSpPr>
          <p:nvPr>
            <p:ph type="body" sz="half" idx="1"/>
          </p:nvPr>
        </p:nvSpPr>
        <p:spPr>
          <a:xfrm>
            <a:off x="0" y="852489"/>
            <a:ext cx="9144000" cy="5776912"/>
          </a:xfrm>
        </p:spPr>
        <p:txBody>
          <a:bodyPr/>
          <a:lstStyle/>
          <a:p>
            <a:pPr marL="609600" indent="-609600">
              <a:lnSpc>
                <a:spcPct val="85000"/>
              </a:lnSpc>
              <a:spcBef>
                <a:spcPct val="70000"/>
              </a:spcBef>
              <a:buFontTx/>
              <a:buAutoNum type="arabicPeriod"/>
            </a:pPr>
            <a:r>
              <a:rPr lang="en-US" sz="1700" dirty="0"/>
              <a:t>Hardware traps to the kernel saving program counter and process state information</a:t>
            </a:r>
          </a:p>
          <a:p>
            <a:pPr marL="609600" indent="-609600">
              <a:lnSpc>
                <a:spcPct val="85000"/>
              </a:lnSpc>
              <a:spcBef>
                <a:spcPct val="70000"/>
              </a:spcBef>
              <a:buFontTx/>
              <a:buAutoNum type="arabicPeriod"/>
            </a:pPr>
            <a:r>
              <a:rPr lang="en-US" sz="1700" dirty="0"/>
              <a:t>Save general registers and other volatile information</a:t>
            </a:r>
          </a:p>
          <a:p>
            <a:pPr marL="609600" indent="-609600">
              <a:lnSpc>
                <a:spcPct val="85000"/>
              </a:lnSpc>
              <a:spcBef>
                <a:spcPct val="70000"/>
              </a:spcBef>
              <a:buFontTx/>
              <a:buAutoNum type="arabicPeriod"/>
            </a:pPr>
            <a:r>
              <a:rPr lang="en-US" sz="1700" dirty="0"/>
              <a:t>OS discovers the page fault and determines which virtual page is requested</a:t>
            </a:r>
          </a:p>
          <a:p>
            <a:pPr marL="609600" indent="-609600">
              <a:lnSpc>
                <a:spcPct val="85000"/>
              </a:lnSpc>
              <a:spcBef>
                <a:spcPct val="70000"/>
              </a:spcBef>
              <a:buFontTx/>
              <a:buAutoNum type="arabicPeriod"/>
            </a:pPr>
            <a:r>
              <a:rPr lang="en-US" sz="1700" dirty="0"/>
              <a:t>OS checks if the virtual page is valid and if protection is consistent with access</a:t>
            </a:r>
          </a:p>
          <a:p>
            <a:pPr marL="609600" indent="-609600">
              <a:lnSpc>
                <a:spcPct val="85000"/>
              </a:lnSpc>
              <a:spcBef>
                <a:spcPct val="70000"/>
              </a:spcBef>
              <a:buFontTx/>
              <a:buAutoNum type="arabicPeriod"/>
            </a:pPr>
            <a:r>
              <a:rPr lang="en-US" sz="1700" dirty="0"/>
              <a:t>Select a page to be replaced</a:t>
            </a:r>
          </a:p>
          <a:p>
            <a:pPr marL="609600" indent="-609600">
              <a:lnSpc>
                <a:spcPct val="85000"/>
              </a:lnSpc>
              <a:spcBef>
                <a:spcPct val="70000"/>
              </a:spcBef>
              <a:buFontTx/>
              <a:buAutoNum type="arabicPeriod"/>
            </a:pPr>
            <a:r>
              <a:rPr lang="en-US" sz="1700" dirty="0"/>
              <a:t>Check if selected page frame is ”dirty”, i.e., updated. If so, write back to disk, otherwise, just overwrite</a:t>
            </a:r>
          </a:p>
          <a:p>
            <a:pPr marL="609600" indent="-609600">
              <a:lnSpc>
                <a:spcPct val="85000"/>
              </a:lnSpc>
              <a:spcBef>
                <a:spcPct val="70000"/>
              </a:spcBef>
              <a:buFontTx/>
              <a:buAutoNum type="arabicPeriod"/>
            </a:pPr>
            <a:r>
              <a:rPr lang="en-US" sz="1700" dirty="0"/>
              <a:t>When selected page frame is ready, the OS finds the disk address where the needed data is located and schedules a disk operation to bring in into memory</a:t>
            </a:r>
          </a:p>
          <a:p>
            <a:pPr marL="609600" indent="-609600">
              <a:lnSpc>
                <a:spcPct val="85000"/>
              </a:lnSpc>
              <a:spcBef>
                <a:spcPct val="70000"/>
              </a:spcBef>
              <a:buFontTx/>
              <a:buAutoNum type="arabicPeriod"/>
            </a:pPr>
            <a:r>
              <a:rPr lang="en-US" sz="1700" dirty="0"/>
              <a:t>A disk interrupt is executed indicating that the disk I/O operation is finished, the page tables are updated, and the page frame is marked ”normal state”</a:t>
            </a:r>
          </a:p>
          <a:p>
            <a:pPr marL="609600" indent="-609600">
              <a:lnSpc>
                <a:spcPct val="85000"/>
              </a:lnSpc>
              <a:spcBef>
                <a:spcPct val="70000"/>
              </a:spcBef>
              <a:buFontTx/>
              <a:buAutoNum type="arabicPeriod"/>
            </a:pPr>
            <a:r>
              <a:rPr lang="en-US" sz="1700" dirty="0"/>
              <a:t>Faulting instruction is backed up and the program counter is reset</a:t>
            </a:r>
          </a:p>
          <a:p>
            <a:pPr marL="609600" indent="-609600">
              <a:lnSpc>
                <a:spcPct val="85000"/>
              </a:lnSpc>
              <a:spcBef>
                <a:spcPct val="70000"/>
              </a:spcBef>
              <a:buFontTx/>
              <a:buAutoNum type="arabicPeriod"/>
            </a:pPr>
            <a:r>
              <a:rPr lang="en-US" sz="1700" dirty="0"/>
              <a:t>Faulting process is scheduled, and OS returns to the routine that made the trap to the kernel</a:t>
            </a:r>
          </a:p>
          <a:p>
            <a:pPr marL="609600" indent="-609600">
              <a:lnSpc>
                <a:spcPct val="85000"/>
              </a:lnSpc>
              <a:spcBef>
                <a:spcPct val="70000"/>
              </a:spcBef>
              <a:buFontTx/>
              <a:buAutoNum type="arabicPeriod"/>
            </a:pPr>
            <a:r>
              <a:rPr lang="en-US" sz="1700" dirty="0"/>
              <a:t>The registers and other volatile information are restored, and control is returned to user space to continue execution as no page fault had </a:t>
            </a:r>
            <a:r>
              <a:rPr lang="en-US" sz="1700" dirty="0" err="1"/>
              <a:t>occured</a:t>
            </a:r>
            <a:r>
              <a:rPr lang="en-US" sz="1700" dirty="0"/>
              <a:t>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8784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499"/>
                                          </p:stCondLst>
                                        </p:cTn>
                                        <p:tgtEl>
                                          <p:spTgt spid="1187843">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187843">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499"/>
                                          </p:stCondLst>
                                        </p:cTn>
                                        <p:tgtEl>
                                          <p:spTgt spid="1187843">
                                            <p:txEl>
                                              <p:pRg st="3" end="3"/>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iterate type="lt">
                                    <p:tmAbs val="0"/>
                                  </p:iterate>
                                  <p:childTnLst>
                                    <p:set>
                                      <p:cBhvr>
                                        <p:cTn id="20" dur="1" fill="hold">
                                          <p:stCondLst>
                                            <p:cond delay="499"/>
                                          </p:stCondLst>
                                        </p:cTn>
                                        <p:tgtEl>
                                          <p:spTgt spid="1187843">
                                            <p:txEl>
                                              <p:pRg st="4" end="4"/>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187843">
                                            <p:txEl>
                                              <p:pRg st="5" end="5"/>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499"/>
                                          </p:stCondLst>
                                        </p:cTn>
                                        <p:tgtEl>
                                          <p:spTgt spid="1187843">
                                            <p:txEl>
                                              <p:pRg st="6" end="6"/>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499"/>
                                          </p:stCondLst>
                                        </p:cTn>
                                        <p:tgtEl>
                                          <p:spTgt spid="1187843">
                                            <p:txEl>
                                              <p:pRg st="7" end="7"/>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499"/>
                                          </p:stCondLst>
                                        </p:cTn>
                                        <p:tgtEl>
                                          <p:spTgt spid="1187843">
                                            <p:txEl>
                                              <p:pRg st="8" end="8"/>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499"/>
                                          </p:stCondLst>
                                        </p:cTn>
                                        <p:tgtEl>
                                          <p:spTgt spid="1187843">
                                            <p:txEl>
                                              <p:pRg st="9" end="9"/>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499"/>
                                          </p:stCondLst>
                                        </p:cTn>
                                        <p:tgtEl>
                                          <p:spTgt spid="1187843">
                                            <p:txEl>
                                              <p:pRg st="10" end="1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3" presetClass="emph" presetSubtype="2" fill="hold" grpId="1" nodeType="clickEffect">
                                  <p:stCondLst>
                                    <p:cond delay="0"/>
                                  </p:stCondLst>
                                  <p:childTnLst>
                                    <p:animClr clrSpc="rgb" dir="cw">
                                      <p:cBhvr override="childStyle">
                                        <p:cTn id="44" dur="2000" fill="hold"/>
                                        <p:tgtEl>
                                          <p:spTgt spid="1187843">
                                            <p:txEl>
                                              <p:pRg st="2" end="2"/>
                                            </p:txEl>
                                          </p:spTgt>
                                        </p:tgtEl>
                                        <p:attrNameLst>
                                          <p:attrName>style.color</p:attrName>
                                        </p:attrNameLst>
                                      </p:cBhvr>
                                      <p:to>
                                        <a:schemeClr val="folHlink"/>
                                      </p:to>
                                    </p:animClr>
                                  </p:childTnLst>
                                </p:cTn>
                              </p:par>
                              <p:par>
                                <p:cTn id="45" presetID="3" presetClass="emph" presetSubtype="2" fill="hold" grpId="1" nodeType="withEffect">
                                  <p:stCondLst>
                                    <p:cond delay="0"/>
                                  </p:stCondLst>
                                  <p:childTnLst>
                                    <p:animClr clrSpc="rgb" dir="cw">
                                      <p:cBhvr override="childStyle">
                                        <p:cTn id="46" dur="2000" fill="hold"/>
                                        <p:tgtEl>
                                          <p:spTgt spid="1187843">
                                            <p:txEl>
                                              <p:pRg st="3" end="3"/>
                                            </p:txEl>
                                          </p:spTgt>
                                        </p:tgtEl>
                                        <p:attrNameLst>
                                          <p:attrName>style.color</p:attrName>
                                        </p:attrNameLst>
                                      </p:cBhvr>
                                      <p:to>
                                        <a:schemeClr val="folHlink"/>
                                      </p:to>
                                    </p:animClr>
                                  </p:childTnLst>
                                </p:cTn>
                              </p:par>
                              <p:par>
                                <p:cTn id="47" presetID="3" presetClass="emph" presetSubtype="2" fill="hold" grpId="1" nodeType="withEffect">
                                  <p:stCondLst>
                                    <p:cond delay="0"/>
                                  </p:stCondLst>
                                  <p:iterate type="lt">
                                    <p:tmPct val="0"/>
                                  </p:iterate>
                                  <p:childTnLst>
                                    <p:animClr clrSpc="rgb" dir="cw">
                                      <p:cBhvr override="childStyle">
                                        <p:cTn id="48" dur="2000" fill="hold"/>
                                        <p:tgtEl>
                                          <p:spTgt spid="1187843">
                                            <p:txEl>
                                              <p:pRg st="4" end="4"/>
                                            </p:txEl>
                                          </p:spTgt>
                                        </p:tgtEl>
                                        <p:attrNameLst>
                                          <p:attrName>style.color</p:attrName>
                                        </p:attrNameLst>
                                      </p:cBhvr>
                                      <p:to>
                                        <a:schemeClr val="folHlink"/>
                                      </p:to>
                                    </p:animClr>
                                  </p:childTnLst>
                                </p:cTn>
                              </p:par>
                              <p:par>
                                <p:cTn id="49" presetID="3" presetClass="emph" presetSubtype="2" fill="hold" grpId="1" nodeType="withEffect">
                                  <p:stCondLst>
                                    <p:cond delay="0"/>
                                  </p:stCondLst>
                                  <p:childTnLst>
                                    <p:animClr clrSpc="rgb" dir="cw">
                                      <p:cBhvr override="childStyle">
                                        <p:cTn id="50" dur="2000" fill="hold"/>
                                        <p:tgtEl>
                                          <p:spTgt spid="1187843">
                                            <p:txEl>
                                              <p:pRg st="5" end="5"/>
                                            </p:txEl>
                                          </p:spTgt>
                                        </p:tgtEl>
                                        <p:attrNameLst>
                                          <p:attrName>style.color</p:attrName>
                                        </p:attrNameLst>
                                      </p:cBhvr>
                                      <p:to>
                                        <a:schemeClr val="folHlink"/>
                                      </p:to>
                                    </p:animClr>
                                  </p:childTnLst>
                                </p:cTn>
                              </p:par>
                              <p:par>
                                <p:cTn id="51" presetID="3" presetClass="emph" presetSubtype="2" fill="hold" grpId="1" nodeType="withEffect">
                                  <p:stCondLst>
                                    <p:cond delay="0"/>
                                  </p:stCondLst>
                                  <p:childTnLst>
                                    <p:animClr clrSpc="rgb" dir="cw">
                                      <p:cBhvr override="childStyle">
                                        <p:cTn id="52" dur="2000" fill="hold"/>
                                        <p:tgtEl>
                                          <p:spTgt spid="1187843">
                                            <p:txEl>
                                              <p:pRg st="6" end="6"/>
                                            </p:txEl>
                                          </p:spTgt>
                                        </p:tgtEl>
                                        <p:attrNameLst>
                                          <p:attrName>style.color</p:attrName>
                                        </p:attrNameLst>
                                      </p:cBhvr>
                                      <p:to>
                                        <a:schemeClr val="folHlink"/>
                                      </p:to>
                                    </p:animClr>
                                  </p:childTnLst>
                                </p:cTn>
                              </p:par>
                              <p:par>
                                <p:cTn id="53" presetID="3" presetClass="emph" presetSubtype="2" fill="hold" grpId="1" nodeType="withEffect">
                                  <p:stCondLst>
                                    <p:cond delay="0"/>
                                  </p:stCondLst>
                                  <p:childTnLst>
                                    <p:animClr clrSpc="rgb" dir="cw">
                                      <p:cBhvr override="childStyle">
                                        <p:cTn id="54" dur="2000" fill="hold"/>
                                        <p:tgtEl>
                                          <p:spTgt spid="1187843">
                                            <p:txEl>
                                              <p:pRg st="7" end="7"/>
                                            </p:txEl>
                                          </p:spTgt>
                                        </p:tgtEl>
                                        <p:attrNameLst>
                                          <p:attrName>style.color</p:attrName>
                                        </p:attrNameLst>
                                      </p:cBhvr>
                                      <p:to>
                                        <a:schemeClr val="folHlink"/>
                                      </p:to>
                                    </p:animClr>
                                  </p:childTnLst>
                                </p:cTn>
                              </p:par>
                            </p:childTnLst>
                          </p:cTn>
                        </p:par>
                      </p:childTnLst>
                    </p:cTn>
                  </p:par>
                  <p:par>
                    <p:cTn id="55" fill="hold">
                      <p:stCondLst>
                        <p:cond delay="indefinite"/>
                      </p:stCondLst>
                      <p:childTnLst>
                        <p:par>
                          <p:cTn id="56" fill="hold">
                            <p:stCondLst>
                              <p:cond delay="0"/>
                            </p:stCondLst>
                            <p:childTnLst>
                              <p:par>
                                <p:cTn id="57" presetID="3" presetClass="emph" presetSubtype="2" fill="hold" nodeType="clickEffect">
                                  <p:stCondLst>
                                    <p:cond delay="0"/>
                                  </p:stCondLst>
                                  <p:iterate type="lt">
                                    <p:tmPct val="0"/>
                                  </p:iterate>
                                  <p:childTnLst>
                                    <p:animClr clrSpc="rgb" dir="cw">
                                      <p:cBhvr override="childStyle">
                                        <p:cTn id="58" dur="2000" fill="hold"/>
                                        <p:tgtEl>
                                          <p:spTgt spid="1187843">
                                            <p:txEl>
                                              <p:pRg st="4" end="4"/>
                                            </p:txEl>
                                          </p:spTgt>
                                        </p:tgtEl>
                                        <p:attrNameLst>
                                          <p:attrName>style.color</p:attrName>
                                        </p:attrNameLst>
                                      </p:cBhvr>
                                      <p:to>
                                        <a:schemeClr val="hlink"/>
                                      </p:to>
                                    </p:animClr>
                                  </p:childTnLst>
                                </p:cTn>
                              </p:par>
                              <p:par>
                                <p:cTn id="59" presetID="36" presetClass="emph" presetSubtype="0" repeatCount="indefinite" fill="hold" nodeType="withEffect">
                                  <p:stCondLst>
                                    <p:cond delay="0"/>
                                  </p:stCondLst>
                                  <p:iterate type="lt">
                                    <p:tmPct val="10000"/>
                                  </p:iterate>
                                  <p:childTnLst>
                                    <p:animScale>
                                      <p:cBhvr>
                                        <p:cTn id="60" dur="250" autoRev="1" fill="hold">
                                          <p:stCondLst>
                                            <p:cond delay="0"/>
                                          </p:stCondLst>
                                        </p:cTn>
                                        <p:tgtEl>
                                          <p:spTgt spid="1187843">
                                            <p:txEl>
                                              <p:pRg st="4" end="4"/>
                                            </p:txEl>
                                          </p:spTgt>
                                        </p:tgtEl>
                                      </p:cBhvr>
                                      <p:to x="80000" y="100000"/>
                                    </p:animScale>
                                    <p:anim by="(#ppt_w*0.10)" calcmode="lin" valueType="num">
                                      <p:cBhvr>
                                        <p:cTn id="61" dur="250" autoRev="1" fill="hold">
                                          <p:stCondLst>
                                            <p:cond delay="0"/>
                                          </p:stCondLst>
                                        </p:cTn>
                                        <p:tgtEl>
                                          <p:spTgt spid="1187843">
                                            <p:txEl>
                                              <p:pRg st="4" end="4"/>
                                            </p:txEl>
                                          </p:spTgt>
                                        </p:tgtEl>
                                        <p:attrNameLst>
                                          <p:attrName>ppt_x</p:attrName>
                                        </p:attrNameLst>
                                      </p:cBhvr>
                                    </p:anim>
                                    <p:anim by="(-#ppt_w*0.10)" calcmode="lin" valueType="num">
                                      <p:cBhvr>
                                        <p:cTn id="62" dur="250" autoRev="1" fill="hold">
                                          <p:stCondLst>
                                            <p:cond delay="0"/>
                                          </p:stCondLst>
                                        </p:cTn>
                                        <p:tgtEl>
                                          <p:spTgt spid="1187843">
                                            <p:txEl>
                                              <p:pRg st="4" end="4"/>
                                            </p:txEl>
                                          </p:spTgt>
                                        </p:tgtEl>
                                        <p:attrNameLst>
                                          <p:attrName>ppt_y</p:attrName>
                                        </p:attrNameLst>
                                      </p:cBhvr>
                                    </p:anim>
                                    <p:animRot by="-480000">
                                      <p:cBhvr>
                                        <p:cTn id="63" dur="250" autoRev="1" fill="hold">
                                          <p:stCondLst>
                                            <p:cond delay="0"/>
                                          </p:stCondLst>
                                        </p:cTn>
                                        <p:tgtEl>
                                          <p:spTgt spid="1187843">
                                            <p:txEl>
                                              <p:pRg st="4" end="4"/>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43" grpId="0" build="p" autoUpdateAnimBg="0"/>
      <p:bldP spid="1187843" grpId="1" build="p"/>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8866" name="Rectangle 2"/>
          <p:cNvSpPr>
            <a:spLocks noGrp="1" noChangeArrowheads="1"/>
          </p:cNvSpPr>
          <p:nvPr>
            <p:ph type="title"/>
          </p:nvPr>
        </p:nvSpPr>
        <p:spPr/>
        <p:txBody>
          <a:bodyPr/>
          <a:lstStyle/>
          <a:p>
            <a:r>
              <a:rPr lang="en-US"/>
              <a:t>Page Replacement Algorithms</a:t>
            </a:r>
          </a:p>
        </p:txBody>
      </p:sp>
      <p:sp>
        <p:nvSpPr>
          <p:cNvPr id="1188867" name="Rectangle 3"/>
          <p:cNvSpPr>
            <a:spLocks noGrp="1" noChangeArrowheads="1"/>
          </p:cNvSpPr>
          <p:nvPr>
            <p:ph type="body" idx="1"/>
          </p:nvPr>
        </p:nvSpPr>
        <p:spPr/>
        <p:txBody>
          <a:bodyPr/>
          <a:lstStyle/>
          <a:p>
            <a:r>
              <a:rPr lang="en-US" sz="2400" dirty="0"/>
              <a:t>Page fault	</a:t>
            </a:r>
            <a:r>
              <a:rPr lang="en-US" sz="2400" dirty="0" err="1">
                <a:sym typeface="Symbol" pitchFamily="18" charset="2"/>
              </a:rPr>
              <a:t></a:t>
            </a:r>
            <a:r>
              <a:rPr lang="en-US" sz="2400" dirty="0"/>
              <a:t> OS has to select a page for replacement</a:t>
            </a:r>
            <a:br>
              <a:rPr lang="en-US" sz="2400" dirty="0"/>
            </a:br>
            <a:endParaRPr lang="en-US" sz="2400" dirty="0"/>
          </a:p>
          <a:p>
            <a:pPr lvl="1"/>
            <a:endParaRPr lang="en-US" sz="2000" dirty="0">
              <a:sym typeface="Symbol" pitchFamily="18" charset="2"/>
            </a:endParaRPr>
          </a:p>
          <a:p>
            <a:pPr>
              <a:spcAft>
                <a:spcPts val="1800"/>
              </a:spcAft>
            </a:pPr>
            <a:r>
              <a:rPr lang="en-US" sz="2400" dirty="0">
                <a:sym typeface="Symbol" pitchFamily="18" charset="2"/>
              </a:rPr>
              <a:t>How do we decide which page to replace?</a:t>
            </a:r>
          </a:p>
          <a:p>
            <a:pPr>
              <a:spcAft>
                <a:spcPts val="1800"/>
              </a:spcAft>
              <a:buFont typeface="Wingdings" pitchFamily="2" charset="2"/>
              <a:buNone/>
            </a:pPr>
            <a:r>
              <a:rPr lang="en-US" sz="2400" dirty="0">
                <a:sym typeface="Symbol" pitchFamily="18" charset="2"/>
              </a:rPr>
              <a:t>	</a:t>
            </a:r>
            <a:r>
              <a:rPr lang="en-US" sz="2400" dirty="0" err="1">
                <a:sym typeface="Symbol" pitchFamily="18" charset="2"/>
              </a:rPr>
              <a:t></a:t>
            </a:r>
            <a:r>
              <a:rPr lang="en-US" sz="2400" dirty="0"/>
              <a:t> determined by the </a:t>
            </a:r>
            <a:r>
              <a:rPr lang="en-US" sz="2400" b="1" i="1" dirty="0"/>
              <a:t>page replacement algorithm</a:t>
            </a:r>
            <a:br>
              <a:rPr lang="en-US" sz="2400" b="1" i="1" dirty="0"/>
            </a:br>
            <a:r>
              <a:rPr lang="en-US" sz="2400" dirty="0" err="1">
                <a:sym typeface="Symbol" pitchFamily="18" charset="2"/>
              </a:rPr>
              <a:t></a:t>
            </a:r>
            <a:r>
              <a:rPr lang="en-US" sz="2400" dirty="0">
                <a:sym typeface="Symbol" pitchFamily="18" charset="2"/>
              </a:rPr>
              <a:t> several algorithms exist:</a:t>
            </a:r>
          </a:p>
          <a:p>
            <a:pPr lvl="2">
              <a:spcAft>
                <a:spcPts val="1800"/>
              </a:spcAft>
            </a:pPr>
            <a:r>
              <a:rPr lang="en-US" sz="1800" dirty="0">
                <a:sym typeface="Symbol" pitchFamily="18" charset="2"/>
              </a:rPr>
              <a:t>Random</a:t>
            </a:r>
          </a:p>
          <a:p>
            <a:pPr lvl="2">
              <a:spcAft>
                <a:spcPts val="1800"/>
              </a:spcAft>
            </a:pPr>
            <a:r>
              <a:rPr lang="en-US" sz="1800" dirty="0">
                <a:sym typeface="Symbol" pitchFamily="18" charset="2"/>
              </a:rPr>
              <a:t>Other algorithms take into account usage, age, etc.</a:t>
            </a:r>
            <a:br>
              <a:rPr lang="en-US" sz="1800" dirty="0">
                <a:sym typeface="Symbol" pitchFamily="18" charset="2"/>
              </a:rPr>
            </a:br>
            <a:r>
              <a:rPr lang="en-US" sz="1800" dirty="0">
                <a:sym typeface="Symbol" pitchFamily="18" charset="2"/>
              </a:rPr>
              <a:t>(e.g., FIFO, not recently used, least recently used, second chance, clock, …)</a:t>
            </a:r>
          </a:p>
          <a:p>
            <a:pPr lvl="2">
              <a:spcAft>
                <a:spcPts val="1800"/>
              </a:spcAft>
            </a:pPr>
            <a:r>
              <a:rPr lang="en-US" sz="1800" dirty="0">
                <a:sym typeface="Symbol" pitchFamily="18" charset="2"/>
              </a:rPr>
              <a:t>which is best???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88867">
                                            <p:txEl>
                                              <p:pRg st="2" end="2"/>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1188867">
                                            <p:txEl>
                                              <p:pRg st="3" end="3"/>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499"/>
                                          </p:stCondLst>
                                        </p:cTn>
                                        <p:tgtEl>
                                          <p:spTgt spid="1188867">
                                            <p:txEl>
                                              <p:pRg st="4" end="4"/>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499"/>
                                          </p:stCondLst>
                                        </p:cTn>
                                        <p:tgtEl>
                                          <p:spTgt spid="1188867">
                                            <p:txEl>
                                              <p:pRg st="5" end="5"/>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499"/>
                                          </p:stCondLst>
                                        </p:cTn>
                                        <p:tgtEl>
                                          <p:spTgt spid="118886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8867" grpId="0" build="p" bldLvl="3" autoUpdateAnimBg="0"/>
    </p:bld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9890" name="Rectangle 2"/>
          <p:cNvSpPr>
            <a:spLocks noGrp="1" noChangeArrowheads="1"/>
          </p:cNvSpPr>
          <p:nvPr>
            <p:ph type="title"/>
          </p:nvPr>
        </p:nvSpPr>
        <p:spPr/>
        <p:txBody>
          <a:bodyPr/>
          <a:lstStyle/>
          <a:p>
            <a:r>
              <a:rPr lang="en-US" sz="4000"/>
              <a:t>First In First Out (FIFO)</a:t>
            </a:r>
          </a:p>
        </p:txBody>
      </p:sp>
      <p:sp>
        <p:nvSpPr>
          <p:cNvPr id="1189891" name="Rectangle 3"/>
          <p:cNvSpPr>
            <a:spLocks noGrp="1" noChangeArrowheads="1"/>
          </p:cNvSpPr>
          <p:nvPr>
            <p:ph type="body" idx="1"/>
          </p:nvPr>
        </p:nvSpPr>
        <p:spPr>
          <a:xfrm>
            <a:off x="0" y="866776"/>
            <a:ext cx="9144000" cy="1347788"/>
          </a:xfrm>
        </p:spPr>
        <p:txBody>
          <a:bodyPr/>
          <a:lstStyle/>
          <a:p>
            <a:r>
              <a:rPr lang="en-US" sz="2400"/>
              <a:t>All pages in memory are maintained in a list sorted by age</a:t>
            </a:r>
          </a:p>
          <a:p>
            <a:r>
              <a:rPr lang="en-US" sz="2400"/>
              <a:t>FIFO replaces the oldest page, i.e., the first in the list</a:t>
            </a:r>
          </a:p>
        </p:txBody>
      </p:sp>
      <p:sp>
        <p:nvSpPr>
          <p:cNvPr id="1189892" name="Rectangle 4"/>
          <p:cNvSpPr>
            <a:spLocks noChangeArrowheads="1"/>
          </p:cNvSpPr>
          <p:nvPr/>
        </p:nvSpPr>
        <p:spPr bwMode="auto">
          <a:xfrm>
            <a:off x="152400" y="5397500"/>
            <a:ext cx="8839200" cy="1066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342900" indent="-342900">
              <a:spcBef>
                <a:spcPct val="20000"/>
              </a:spcBef>
              <a:buFontTx/>
              <a:buChar char="•"/>
            </a:pPr>
            <a:r>
              <a:rPr lang="en-US" sz="2000" b="0" dirty="0"/>
              <a:t>Low overhead</a:t>
            </a:r>
          </a:p>
          <a:p>
            <a:pPr marL="342900" indent="-342900">
              <a:spcBef>
                <a:spcPct val="20000"/>
              </a:spcBef>
              <a:buFontTx/>
              <a:buChar char="•"/>
            </a:pPr>
            <a:r>
              <a:rPr lang="en-US" sz="2000" b="0" dirty="0"/>
              <a:t>Non-optimal replacement (and disc accesses are EXPENSIVE)</a:t>
            </a:r>
          </a:p>
          <a:p>
            <a:pPr marL="342900" indent="-342900">
              <a:spcBef>
                <a:spcPct val="20000"/>
              </a:spcBef>
              <a:buFont typeface="Lucida Grande"/>
              <a:buChar char="➥"/>
            </a:pPr>
            <a:r>
              <a:rPr lang="en-US" sz="2000" b="0" dirty="0"/>
              <a:t>FIFO is rarely used in its pure form</a:t>
            </a:r>
          </a:p>
        </p:txBody>
      </p:sp>
      <p:grpSp>
        <p:nvGrpSpPr>
          <p:cNvPr id="1189893" name="Group 5"/>
          <p:cNvGrpSpPr>
            <a:grpSpLocks/>
          </p:cNvGrpSpPr>
          <p:nvPr/>
        </p:nvGrpSpPr>
        <p:grpSpPr bwMode="auto">
          <a:xfrm>
            <a:off x="838200" y="4038601"/>
            <a:ext cx="7467600" cy="1150938"/>
            <a:chOff x="528" y="2544"/>
            <a:chExt cx="4704" cy="725"/>
          </a:xfrm>
        </p:grpSpPr>
        <p:sp>
          <p:nvSpPr>
            <p:cNvPr id="1189894" name="Rectangle 6"/>
            <p:cNvSpPr>
              <a:spLocks noChangeArrowheads="1"/>
            </p:cNvSpPr>
            <p:nvPr/>
          </p:nvSpPr>
          <p:spPr bwMode="auto">
            <a:xfrm>
              <a:off x="1080" y="2544"/>
              <a:ext cx="240" cy="24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89895" name="Line 7"/>
            <p:cNvSpPr>
              <a:spLocks noChangeShapeType="1"/>
            </p:cNvSpPr>
            <p:nvPr/>
          </p:nvSpPr>
          <p:spPr bwMode="auto">
            <a:xfrm>
              <a:off x="1320" y="2664"/>
              <a:ext cx="240"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9896" name="Rectangle 8"/>
            <p:cNvSpPr>
              <a:spLocks noChangeArrowheads="1"/>
            </p:cNvSpPr>
            <p:nvPr/>
          </p:nvSpPr>
          <p:spPr bwMode="auto">
            <a:xfrm>
              <a:off x="1560" y="2544"/>
              <a:ext cx="240" cy="24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89897" name="Line 9"/>
            <p:cNvSpPr>
              <a:spLocks noChangeShapeType="1"/>
            </p:cNvSpPr>
            <p:nvPr/>
          </p:nvSpPr>
          <p:spPr bwMode="auto">
            <a:xfrm>
              <a:off x="1800" y="2664"/>
              <a:ext cx="240"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9898" name="Rectangle 10"/>
            <p:cNvSpPr>
              <a:spLocks noChangeArrowheads="1"/>
            </p:cNvSpPr>
            <p:nvPr/>
          </p:nvSpPr>
          <p:spPr bwMode="auto">
            <a:xfrm>
              <a:off x="2040" y="2544"/>
              <a:ext cx="240" cy="24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89899" name="Line 11"/>
            <p:cNvSpPr>
              <a:spLocks noChangeShapeType="1"/>
            </p:cNvSpPr>
            <p:nvPr/>
          </p:nvSpPr>
          <p:spPr bwMode="auto">
            <a:xfrm>
              <a:off x="2280" y="2664"/>
              <a:ext cx="240"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9900" name="Rectangle 12"/>
            <p:cNvSpPr>
              <a:spLocks noChangeArrowheads="1"/>
            </p:cNvSpPr>
            <p:nvPr/>
          </p:nvSpPr>
          <p:spPr bwMode="auto">
            <a:xfrm>
              <a:off x="2520" y="2544"/>
              <a:ext cx="240" cy="24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89901" name="Line 13"/>
            <p:cNvSpPr>
              <a:spLocks noChangeShapeType="1"/>
            </p:cNvSpPr>
            <p:nvPr/>
          </p:nvSpPr>
          <p:spPr bwMode="auto">
            <a:xfrm>
              <a:off x="2760" y="2664"/>
              <a:ext cx="240"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9902" name="Rectangle 14"/>
            <p:cNvSpPr>
              <a:spLocks noChangeArrowheads="1"/>
            </p:cNvSpPr>
            <p:nvPr/>
          </p:nvSpPr>
          <p:spPr bwMode="auto">
            <a:xfrm>
              <a:off x="3000" y="2544"/>
              <a:ext cx="240" cy="24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89903" name="Line 15"/>
            <p:cNvSpPr>
              <a:spLocks noChangeShapeType="1"/>
            </p:cNvSpPr>
            <p:nvPr/>
          </p:nvSpPr>
          <p:spPr bwMode="auto">
            <a:xfrm>
              <a:off x="3240" y="2664"/>
              <a:ext cx="240"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9904" name="Rectangle 16"/>
            <p:cNvSpPr>
              <a:spLocks noChangeArrowheads="1"/>
            </p:cNvSpPr>
            <p:nvPr/>
          </p:nvSpPr>
          <p:spPr bwMode="auto">
            <a:xfrm>
              <a:off x="3480" y="2544"/>
              <a:ext cx="240" cy="24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89905" name="Line 17"/>
            <p:cNvSpPr>
              <a:spLocks noChangeShapeType="1"/>
            </p:cNvSpPr>
            <p:nvPr/>
          </p:nvSpPr>
          <p:spPr bwMode="auto">
            <a:xfrm>
              <a:off x="3720" y="2664"/>
              <a:ext cx="240"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9906" name="Rectangle 18"/>
            <p:cNvSpPr>
              <a:spLocks noChangeArrowheads="1"/>
            </p:cNvSpPr>
            <p:nvPr/>
          </p:nvSpPr>
          <p:spPr bwMode="auto">
            <a:xfrm>
              <a:off x="3960" y="2544"/>
              <a:ext cx="240" cy="24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89907" name="Line 19"/>
            <p:cNvSpPr>
              <a:spLocks noChangeShapeType="1"/>
            </p:cNvSpPr>
            <p:nvPr/>
          </p:nvSpPr>
          <p:spPr bwMode="auto">
            <a:xfrm>
              <a:off x="4200" y="2664"/>
              <a:ext cx="240"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89908" name="Rectangle 20"/>
            <p:cNvSpPr>
              <a:spLocks noChangeArrowheads="1"/>
            </p:cNvSpPr>
            <p:nvPr/>
          </p:nvSpPr>
          <p:spPr bwMode="auto">
            <a:xfrm>
              <a:off x="4440" y="2544"/>
              <a:ext cx="240" cy="24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89909" name="Text Box 21"/>
            <p:cNvSpPr txBox="1">
              <a:spLocks noChangeArrowheads="1"/>
            </p:cNvSpPr>
            <p:nvPr/>
          </p:nvSpPr>
          <p:spPr bwMode="auto">
            <a:xfrm>
              <a:off x="528" y="2928"/>
              <a:ext cx="1296" cy="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nb-NO" sz="1400" b="0"/>
                <a:t>Page most </a:t>
              </a:r>
              <a:br>
                <a:rPr lang="nb-NO" sz="1400" b="0"/>
              </a:br>
              <a:r>
                <a:rPr lang="nb-NO" sz="1400" b="0"/>
                <a:t>recently loaded</a:t>
              </a:r>
              <a:endParaRPr lang="en-US" sz="1400" b="0"/>
            </a:p>
          </p:txBody>
        </p:sp>
        <p:sp>
          <p:nvSpPr>
            <p:cNvPr id="1189910" name="Text Box 22"/>
            <p:cNvSpPr txBox="1">
              <a:spLocks noChangeArrowheads="1"/>
            </p:cNvSpPr>
            <p:nvPr/>
          </p:nvSpPr>
          <p:spPr bwMode="auto">
            <a:xfrm>
              <a:off x="3936" y="2928"/>
              <a:ext cx="1296" cy="34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nb-NO" sz="1400" b="0"/>
                <a:t>Page first loaded, i.e.,</a:t>
              </a:r>
            </a:p>
            <a:p>
              <a:pPr algn="ctr">
                <a:lnSpc>
                  <a:spcPct val="50000"/>
                </a:lnSpc>
                <a:spcBef>
                  <a:spcPct val="50000"/>
                </a:spcBef>
              </a:pPr>
              <a:r>
                <a:rPr lang="nb-NO" sz="1400" b="0"/>
                <a:t>FIRST REPLACED</a:t>
              </a:r>
              <a:endParaRPr lang="en-US" sz="1400" b="0"/>
            </a:p>
          </p:txBody>
        </p:sp>
      </p:grpSp>
      <p:sp>
        <p:nvSpPr>
          <p:cNvPr id="1189911" name="Text Box 23"/>
          <p:cNvSpPr txBox="1">
            <a:spLocks noChangeArrowheads="1"/>
          </p:cNvSpPr>
          <p:nvPr/>
        </p:nvSpPr>
        <p:spPr bwMode="auto">
          <a:xfrm>
            <a:off x="152401" y="2667001"/>
            <a:ext cx="7433007"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nb-NO" sz="1800">
                <a:latin typeface="Helvetica" pitchFamily="34" charset="0"/>
              </a:rPr>
              <a:t>Reference string:</a:t>
            </a:r>
            <a:r>
              <a:rPr lang="nb-NO" sz="1800" b="0">
                <a:latin typeface="Helvetica" pitchFamily="34" charset="0"/>
              </a:rPr>
              <a:t>    A     B    C     D     A     E     F    G     H     I     A     J</a:t>
            </a:r>
            <a:endParaRPr lang="en-US" sz="1800" b="0">
              <a:latin typeface="Helvetica" pitchFamily="34" charset="0"/>
            </a:endParaRPr>
          </a:p>
        </p:txBody>
      </p:sp>
      <p:grpSp>
        <p:nvGrpSpPr>
          <p:cNvPr id="1189912" name="Group 24"/>
          <p:cNvGrpSpPr>
            <a:grpSpLocks/>
          </p:cNvGrpSpPr>
          <p:nvPr/>
        </p:nvGrpSpPr>
        <p:grpSpPr bwMode="auto">
          <a:xfrm>
            <a:off x="1752601" y="2590801"/>
            <a:ext cx="930275" cy="1830388"/>
            <a:chOff x="1104" y="1632"/>
            <a:chExt cx="586" cy="1153"/>
          </a:xfrm>
        </p:grpSpPr>
        <p:sp>
          <p:nvSpPr>
            <p:cNvPr id="1189913" name="Text Box 25"/>
            <p:cNvSpPr txBox="1">
              <a:spLocks noChangeArrowheads="1"/>
            </p:cNvSpPr>
            <p:nvPr/>
          </p:nvSpPr>
          <p:spPr bwMode="auto">
            <a:xfrm>
              <a:off x="1104" y="257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A</a:t>
              </a:r>
              <a:endParaRPr lang="en-US" sz="1600" b="0">
                <a:latin typeface="Times New Roman" pitchFamily="18" charset="0"/>
              </a:endParaRPr>
            </a:p>
          </p:txBody>
        </p:sp>
        <p:sp>
          <p:nvSpPr>
            <p:cNvPr id="1189914" name="Oval 26"/>
            <p:cNvSpPr>
              <a:spLocks noChangeArrowheads="1"/>
            </p:cNvSpPr>
            <p:nvPr/>
          </p:nvSpPr>
          <p:spPr bwMode="auto">
            <a:xfrm>
              <a:off x="1402"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grpSp>
        <p:nvGrpSpPr>
          <p:cNvPr id="1189915" name="Group 27"/>
          <p:cNvGrpSpPr>
            <a:grpSpLocks/>
          </p:cNvGrpSpPr>
          <p:nvPr/>
        </p:nvGrpSpPr>
        <p:grpSpPr bwMode="auto">
          <a:xfrm>
            <a:off x="1752601" y="2590801"/>
            <a:ext cx="1844675" cy="1830388"/>
            <a:chOff x="1104" y="1632"/>
            <a:chExt cx="1162" cy="1153"/>
          </a:xfrm>
        </p:grpSpPr>
        <p:grpSp>
          <p:nvGrpSpPr>
            <p:cNvPr id="1189916" name="Group 28"/>
            <p:cNvGrpSpPr>
              <a:grpSpLocks/>
            </p:cNvGrpSpPr>
            <p:nvPr/>
          </p:nvGrpSpPr>
          <p:grpSpPr bwMode="auto">
            <a:xfrm>
              <a:off x="1104" y="2572"/>
              <a:ext cx="1152" cy="213"/>
              <a:chOff x="1104" y="1968"/>
              <a:chExt cx="1152" cy="213"/>
            </a:xfrm>
          </p:grpSpPr>
          <p:sp>
            <p:nvSpPr>
              <p:cNvPr id="1189917" name="Text Box 29"/>
              <p:cNvSpPr txBox="1">
                <a:spLocks noChangeArrowheads="1"/>
              </p:cNvSpPr>
              <p:nvPr/>
            </p:nvSpPr>
            <p:spPr bwMode="auto">
              <a:xfrm>
                <a:off x="1104" y="1968"/>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C</a:t>
                </a:r>
                <a:endParaRPr lang="en-US" sz="1600" b="0">
                  <a:latin typeface="Times New Roman" pitchFamily="18" charset="0"/>
                </a:endParaRPr>
              </a:p>
            </p:txBody>
          </p:sp>
          <p:sp>
            <p:nvSpPr>
              <p:cNvPr id="1189918" name="Text Box 30"/>
              <p:cNvSpPr txBox="1">
                <a:spLocks noChangeArrowheads="1"/>
              </p:cNvSpPr>
              <p:nvPr/>
            </p:nvSpPr>
            <p:spPr bwMode="auto">
              <a:xfrm>
                <a:off x="1584" y="1968"/>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B</a:t>
                </a:r>
                <a:endParaRPr lang="en-US" sz="1600" b="0">
                  <a:latin typeface="Times New Roman" pitchFamily="18" charset="0"/>
                </a:endParaRPr>
              </a:p>
            </p:txBody>
          </p:sp>
          <p:sp>
            <p:nvSpPr>
              <p:cNvPr id="1189919" name="Text Box 31"/>
              <p:cNvSpPr txBox="1">
                <a:spLocks noChangeArrowheads="1"/>
              </p:cNvSpPr>
              <p:nvPr/>
            </p:nvSpPr>
            <p:spPr bwMode="auto">
              <a:xfrm>
                <a:off x="2064" y="1968"/>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A</a:t>
                </a:r>
                <a:endParaRPr lang="en-US" sz="1600" b="0">
                  <a:latin typeface="Times New Roman" pitchFamily="18" charset="0"/>
                </a:endParaRPr>
              </a:p>
            </p:txBody>
          </p:sp>
        </p:grpSp>
        <p:sp>
          <p:nvSpPr>
            <p:cNvPr id="1189920" name="Oval 32"/>
            <p:cNvSpPr>
              <a:spLocks noChangeArrowheads="1"/>
            </p:cNvSpPr>
            <p:nvPr/>
          </p:nvSpPr>
          <p:spPr bwMode="auto">
            <a:xfrm>
              <a:off x="1978"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grpSp>
        <p:nvGrpSpPr>
          <p:cNvPr id="1189921" name="Group 33"/>
          <p:cNvGrpSpPr>
            <a:grpSpLocks/>
          </p:cNvGrpSpPr>
          <p:nvPr/>
        </p:nvGrpSpPr>
        <p:grpSpPr bwMode="auto">
          <a:xfrm>
            <a:off x="1752601" y="2590801"/>
            <a:ext cx="1387475" cy="1830388"/>
            <a:chOff x="1104" y="1632"/>
            <a:chExt cx="874" cy="1153"/>
          </a:xfrm>
        </p:grpSpPr>
        <p:grpSp>
          <p:nvGrpSpPr>
            <p:cNvPr id="1189922" name="Group 34"/>
            <p:cNvGrpSpPr>
              <a:grpSpLocks/>
            </p:cNvGrpSpPr>
            <p:nvPr/>
          </p:nvGrpSpPr>
          <p:grpSpPr bwMode="auto">
            <a:xfrm>
              <a:off x="1104" y="2572"/>
              <a:ext cx="672" cy="213"/>
              <a:chOff x="1104" y="2160"/>
              <a:chExt cx="672" cy="213"/>
            </a:xfrm>
          </p:grpSpPr>
          <p:sp>
            <p:nvSpPr>
              <p:cNvPr id="1189923" name="Text Box 35"/>
              <p:cNvSpPr txBox="1">
                <a:spLocks noChangeArrowheads="1"/>
              </p:cNvSpPr>
              <p:nvPr/>
            </p:nvSpPr>
            <p:spPr bwMode="auto">
              <a:xfrm>
                <a:off x="1104" y="21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B</a:t>
                </a:r>
                <a:endParaRPr lang="en-US" sz="1600" b="0">
                  <a:latin typeface="Times New Roman" pitchFamily="18" charset="0"/>
                </a:endParaRPr>
              </a:p>
            </p:txBody>
          </p:sp>
          <p:sp>
            <p:nvSpPr>
              <p:cNvPr id="1189924" name="Text Box 36"/>
              <p:cNvSpPr txBox="1">
                <a:spLocks noChangeArrowheads="1"/>
              </p:cNvSpPr>
              <p:nvPr/>
            </p:nvSpPr>
            <p:spPr bwMode="auto">
              <a:xfrm>
                <a:off x="1584" y="21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A</a:t>
                </a:r>
                <a:endParaRPr lang="en-US" sz="1600" b="0">
                  <a:latin typeface="Times New Roman" pitchFamily="18" charset="0"/>
                </a:endParaRPr>
              </a:p>
            </p:txBody>
          </p:sp>
        </p:grpSp>
        <p:sp>
          <p:nvSpPr>
            <p:cNvPr id="1189925" name="Oval 37"/>
            <p:cNvSpPr>
              <a:spLocks noChangeArrowheads="1"/>
            </p:cNvSpPr>
            <p:nvPr/>
          </p:nvSpPr>
          <p:spPr bwMode="auto">
            <a:xfrm>
              <a:off x="1690"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grpSp>
        <p:nvGrpSpPr>
          <p:cNvPr id="1189926" name="Group 38"/>
          <p:cNvGrpSpPr>
            <a:grpSpLocks/>
          </p:cNvGrpSpPr>
          <p:nvPr/>
        </p:nvGrpSpPr>
        <p:grpSpPr bwMode="auto">
          <a:xfrm>
            <a:off x="1752600" y="2590801"/>
            <a:ext cx="3352800" cy="1830388"/>
            <a:chOff x="1104" y="1632"/>
            <a:chExt cx="2112" cy="1153"/>
          </a:xfrm>
        </p:grpSpPr>
        <p:grpSp>
          <p:nvGrpSpPr>
            <p:cNvPr id="1189927" name="Group 39"/>
            <p:cNvGrpSpPr>
              <a:grpSpLocks/>
            </p:cNvGrpSpPr>
            <p:nvPr/>
          </p:nvGrpSpPr>
          <p:grpSpPr bwMode="auto">
            <a:xfrm>
              <a:off x="1104" y="2572"/>
              <a:ext cx="2112" cy="213"/>
              <a:chOff x="1104" y="1660"/>
              <a:chExt cx="2112" cy="213"/>
            </a:xfrm>
          </p:grpSpPr>
          <p:sp>
            <p:nvSpPr>
              <p:cNvPr id="1189928" name="Text Box 40"/>
              <p:cNvSpPr txBox="1">
                <a:spLocks noChangeArrowheads="1"/>
              </p:cNvSpPr>
              <p:nvPr/>
            </p:nvSpPr>
            <p:spPr bwMode="auto">
              <a:xfrm>
                <a:off x="110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E</a:t>
                </a:r>
                <a:endParaRPr lang="en-US" sz="1600" b="0">
                  <a:latin typeface="Times New Roman" pitchFamily="18" charset="0"/>
                </a:endParaRPr>
              </a:p>
            </p:txBody>
          </p:sp>
          <p:sp>
            <p:nvSpPr>
              <p:cNvPr id="1189929" name="Text Box 41"/>
              <p:cNvSpPr txBox="1">
                <a:spLocks noChangeArrowheads="1"/>
              </p:cNvSpPr>
              <p:nvPr/>
            </p:nvSpPr>
            <p:spPr bwMode="auto">
              <a:xfrm>
                <a:off x="158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D</a:t>
                </a:r>
                <a:endParaRPr lang="en-US" sz="1600" b="0">
                  <a:latin typeface="Times New Roman" pitchFamily="18" charset="0"/>
                </a:endParaRPr>
              </a:p>
            </p:txBody>
          </p:sp>
          <p:sp>
            <p:nvSpPr>
              <p:cNvPr id="1189930" name="Text Box 42"/>
              <p:cNvSpPr txBox="1">
                <a:spLocks noChangeArrowheads="1"/>
              </p:cNvSpPr>
              <p:nvPr/>
            </p:nvSpPr>
            <p:spPr bwMode="auto">
              <a:xfrm>
                <a:off x="206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C</a:t>
                </a:r>
                <a:endParaRPr lang="en-US" sz="1600" b="0">
                  <a:latin typeface="Times New Roman" pitchFamily="18" charset="0"/>
                </a:endParaRPr>
              </a:p>
            </p:txBody>
          </p:sp>
          <p:sp>
            <p:nvSpPr>
              <p:cNvPr id="1189931" name="Text Box 43"/>
              <p:cNvSpPr txBox="1">
                <a:spLocks noChangeArrowheads="1"/>
              </p:cNvSpPr>
              <p:nvPr/>
            </p:nvSpPr>
            <p:spPr bwMode="auto">
              <a:xfrm>
                <a:off x="254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B</a:t>
                </a:r>
                <a:endParaRPr lang="en-US" sz="1600" b="0">
                  <a:latin typeface="Times New Roman" pitchFamily="18" charset="0"/>
                </a:endParaRPr>
              </a:p>
            </p:txBody>
          </p:sp>
          <p:sp>
            <p:nvSpPr>
              <p:cNvPr id="1189932" name="Text Box 44"/>
              <p:cNvSpPr txBox="1">
                <a:spLocks noChangeArrowheads="1"/>
              </p:cNvSpPr>
              <p:nvPr/>
            </p:nvSpPr>
            <p:spPr bwMode="auto">
              <a:xfrm>
                <a:off x="302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A</a:t>
                </a:r>
                <a:endParaRPr lang="en-US" sz="1600" b="0">
                  <a:latin typeface="Times New Roman" pitchFamily="18" charset="0"/>
                </a:endParaRPr>
              </a:p>
            </p:txBody>
          </p:sp>
        </p:grpSp>
        <p:sp>
          <p:nvSpPr>
            <p:cNvPr id="1189933" name="Oval 45"/>
            <p:cNvSpPr>
              <a:spLocks noChangeArrowheads="1"/>
            </p:cNvSpPr>
            <p:nvPr/>
          </p:nvSpPr>
          <p:spPr bwMode="auto">
            <a:xfrm>
              <a:off x="2842"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grpSp>
        <p:nvGrpSpPr>
          <p:cNvPr id="1189934" name="Group 46"/>
          <p:cNvGrpSpPr>
            <a:grpSpLocks/>
          </p:cNvGrpSpPr>
          <p:nvPr/>
        </p:nvGrpSpPr>
        <p:grpSpPr bwMode="auto">
          <a:xfrm>
            <a:off x="1752600" y="2590801"/>
            <a:ext cx="4114800" cy="1830388"/>
            <a:chOff x="1104" y="1632"/>
            <a:chExt cx="2592" cy="1153"/>
          </a:xfrm>
        </p:grpSpPr>
        <p:grpSp>
          <p:nvGrpSpPr>
            <p:cNvPr id="1189935" name="Group 47"/>
            <p:cNvGrpSpPr>
              <a:grpSpLocks/>
            </p:cNvGrpSpPr>
            <p:nvPr/>
          </p:nvGrpSpPr>
          <p:grpSpPr bwMode="auto">
            <a:xfrm>
              <a:off x="1104" y="2572"/>
              <a:ext cx="2592" cy="213"/>
              <a:chOff x="1104" y="1852"/>
              <a:chExt cx="2592" cy="213"/>
            </a:xfrm>
          </p:grpSpPr>
          <p:sp>
            <p:nvSpPr>
              <p:cNvPr id="1189936" name="Text Box 48"/>
              <p:cNvSpPr txBox="1">
                <a:spLocks noChangeArrowheads="1"/>
              </p:cNvSpPr>
              <p:nvPr/>
            </p:nvSpPr>
            <p:spPr bwMode="auto">
              <a:xfrm>
                <a:off x="1104" y="185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F</a:t>
                </a:r>
                <a:endParaRPr lang="en-US" sz="1600" b="0">
                  <a:latin typeface="Times New Roman" pitchFamily="18" charset="0"/>
                </a:endParaRPr>
              </a:p>
            </p:txBody>
          </p:sp>
          <p:sp>
            <p:nvSpPr>
              <p:cNvPr id="1189937" name="Text Box 49"/>
              <p:cNvSpPr txBox="1">
                <a:spLocks noChangeArrowheads="1"/>
              </p:cNvSpPr>
              <p:nvPr/>
            </p:nvSpPr>
            <p:spPr bwMode="auto">
              <a:xfrm>
                <a:off x="1584" y="185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E</a:t>
                </a:r>
                <a:endParaRPr lang="en-US" sz="1600" b="0">
                  <a:latin typeface="Times New Roman" pitchFamily="18" charset="0"/>
                </a:endParaRPr>
              </a:p>
            </p:txBody>
          </p:sp>
          <p:sp>
            <p:nvSpPr>
              <p:cNvPr id="1189938" name="Text Box 50"/>
              <p:cNvSpPr txBox="1">
                <a:spLocks noChangeArrowheads="1"/>
              </p:cNvSpPr>
              <p:nvPr/>
            </p:nvSpPr>
            <p:spPr bwMode="auto">
              <a:xfrm>
                <a:off x="2064" y="185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D</a:t>
                </a:r>
                <a:endParaRPr lang="en-US" sz="1600" b="0">
                  <a:latin typeface="Times New Roman" pitchFamily="18" charset="0"/>
                </a:endParaRPr>
              </a:p>
            </p:txBody>
          </p:sp>
          <p:sp>
            <p:nvSpPr>
              <p:cNvPr id="1189939" name="Text Box 51"/>
              <p:cNvSpPr txBox="1">
                <a:spLocks noChangeArrowheads="1"/>
              </p:cNvSpPr>
              <p:nvPr/>
            </p:nvSpPr>
            <p:spPr bwMode="auto">
              <a:xfrm>
                <a:off x="2544" y="185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C</a:t>
                </a:r>
                <a:endParaRPr lang="en-US" sz="1600" b="0">
                  <a:latin typeface="Times New Roman" pitchFamily="18" charset="0"/>
                </a:endParaRPr>
              </a:p>
            </p:txBody>
          </p:sp>
          <p:sp>
            <p:nvSpPr>
              <p:cNvPr id="1189940" name="Text Box 52"/>
              <p:cNvSpPr txBox="1">
                <a:spLocks noChangeArrowheads="1"/>
              </p:cNvSpPr>
              <p:nvPr/>
            </p:nvSpPr>
            <p:spPr bwMode="auto">
              <a:xfrm>
                <a:off x="3024" y="185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B</a:t>
                </a:r>
                <a:endParaRPr lang="en-US" sz="1600" b="0">
                  <a:latin typeface="Times New Roman" pitchFamily="18" charset="0"/>
                </a:endParaRPr>
              </a:p>
            </p:txBody>
          </p:sp>
          <p:sp>
            <p:nvSpPr>
              <p:cNvPr id="1189941" name="Text Box 53"/>
              <p:cNvSpPr txBox="1">
                <a:spLocks noChangeArrowheads="1"/>
              </p:cNvSpPr>
              <p:nvPr/>
            </p:nvSpPr>
            <p:spPr bwMode="auto">
              <a:xfrm>
                <a:off x="3504" y="185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A</a:t>
                </a:r>
                <a:endParaRPr lang="en-US" sz="1600" b="0">
                  <a:latin typeface="Times New Roman" pitchFamily="18" charset="0"/>
                </a:endParaRPr>
              </a:p>
            </p:txBody>
          </p:sp>
        </p:grpSp>
        <p:sp>
          <p:nvSpPr>
            <p:cNvPr id="1189942" name="Oval 54"/>
            <p:cNvSpPr>
              <a:spLocks noChangeArrowheads="1"/>
            </p:cNvSpPr>
            <p:nvPr/>
          </p:nvSpPr>
          <p:spPr bwMode="auto">
            <a:xfrm>
              <a:off x="3130"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grpSp>
        <p:nvGrpSpPr>
          <p:cNvPr id="1189943" name="Group 55"/>
          <p:cNvGrpSpPr>
            <a:grpSpLocks/>
          </p:cNvGrpSpPr>
          <p:nvPr/>
        </p:nvGrpSpPr>
        <p:grpSpPr bwMode="auto">
          <a:xfrm>
            <a:off x="1752600" y="2590801"/>
            <a:ext cx="4876800" cy="1830388"/>
            <a:chOff x="1104" y="1632"/>
            <a:chExt cx="3072" cy="1153"/>
          </a:xfrm>
        </p:grpSpPr>
        <p:grpSp>
          <p:nvGrpSpPr>
            <p:cNvPr id="1189944" name="Group 56"/>
            <p:cNvGrpSpPr>
              <a:grpSpLocks/>
            </p:cNvGrpSpPr>
            <p:nvPr/>
          </p:nvGrpSpPr>
          <p:grpSpPr bwMode="auto">
            <a:xfrm>
              <a:off x="1104" y="2572"/>
              <a:ext cx="3072" cy="213"/>
              <a:chOff x="1104" y="1660"/>
              <a:chExt cx="3072" cy="213"/>
            </a:xfrm>
          </p:grpSpPr>
          <p:sp>
            <p:nvSpPr>
              <p:cNvPr id="1189945" name="Text Box 57"/>
              <p:cNvSpPr txBox="1">
                <a:spLocks noChangeArrowheads="1"/>
              </p:cNvSpPr>
              <p:nvPr/>
            </p:nvSpPr>
            <p:spPr bwMode="auto">
              <a:xfrm>
                <a:off x="110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G</a:t>
                </a:r>
                <a:endParaRPr lang="en-US" sz="1600" b="0">
                  <a:latin typeface="Times New Roman" pitchFamily="18" charset="0"/>
                </a:endParaRPr>
              </a:p>
            </p:txBody>
          </p:sp>
          <p:sp>
            <p:nvSpPr>
              <p:cNvPr id="1189946" name="Text Box 58"/>
              <p:cNvSpPr txBox="1">
                <a:spLocks noChangeArrowheads="1"/>
              </p:cNvSpPr>
              <p:nvPr/>
            </p:nvSpPr>
            <p:spPr bwMode="auto">
              <a:xfrm>
                <a:off x="158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F</a:t>
                </a:r>
                <a:endParaRPr lang="en-US" sz="1600" b="0">
                  <a:latin typeface="Times New Roman" pitchFamily="18" charset="0"/>
                </a:endParaRPr>
              </a:p>
            </p:txBody>
          </p:sp>
          <p:sp>
            <p:nvSpPr>
              <p:cNvPr id="1189947" name="Text Box 59"/>
              <p:cNvSpPr txBox="1">
                <a:spLocks noChangeArrowheads="1"/>
              </p:cNvSpPr>
              <p:nvPr/>
            </p:nvSpPr>
            <p:spPr bwMode="auto">
              <a:xfrm>
                <a:off x="206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E</a:t>
                </a:r>
                <a:endParaRPr lang="en-US" sz="1600" b="0">
                  <a:latin typeface="Times New Roman" pitchFamily="18" charset="0"/>
                </a:endParaRPr>
              </a:p>
            </p:txBody>
          </p:sp>
          <p:sp>
            <p:nvSpPr>
              <p:cNvPr id="1189948" name="Text Box 60"/>
              <p:cNvSpPr txBox="1">
                <a:spLocks noChangeArrowheads="1"/>
              </p:cNvSpPr>
              <p:nvPr/>
            </p:nvSpPr>
            <p:spPr bwMode="auto">
              <a:xfrm>
                <a:off x="254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D</a:t>
                </a:r>
                <a:endParaRPr lang="en-US" sz="1600" b="0">
                  <a:latin typeface="Times New Roman" pitchFamily="18" charset="0"/>
                </a:endParaRPr>
              </a:p>
            </p:txBody>
          </p:sp>
          <p:sp>
            <p:nvSpPr>
              <p:cNvPr id="1189949" name="Text Box 61"/>
              <p:cNvSpPr txBox="1">
                <a:spLocks noChangeArrowheads="1"/>
              </p:cNvSpPr>
              <p:nvPr/>
            </p:nvSpPr>
            <p:spPr bwMode="auto">
              <a:xfrm>
                <a:off x="302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C</a:t>
                </a:r>
                <a:endParaRPr lang="en-US" sz="1600" b="0">
                  <a:latin typeface="Times New Roman" pitchFamily="18" charset="0"/>
                </a:endParaRPr>
              </a:p>
            </p:txBody>
          </p:sp>
          <p:sp>
            <p:nvSpPr>
              <p:cNvPr id="1189950" name="Text Box 62"/>
              <p:cNvSpPr txBox="1">
                <a:spLocks noChangeArrowheads="1"/>
              </p:cNvSpPr>
              <p:nvPr/>
            </p:nvSpPr>
            <p:spPr bwMode="auto">
              <a:xfrm>
                <a:off x="350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B</a:t>
                </a:r>
                <a:endParaRPr lang="en-US" sz="1600" b="0">
                  <a:latin typeface="Times New Roman" pitchFamily="18" charset="0"/>
                </a:endParaRPr>
              </a:p>
            </p:txBody>
          </p:sp>
          <p:sp>
            <p:nvSpPr>
              <p:cNvPr id="1189951" name="Text Box 63"/>
              <p:cNvSpPr txBox="1">
                <a:spLocks noChangeArrowheads="1"/>
              </p:cNvSpPr>
              <p:nvPr/>
            </p:nvSpPr>
            <p:spPr bwMode="auto">
              <a:xfrm>
                <a:off x="398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A</a:t>
                </a:r>
                <a:endParaRPr lang="en-US" sz="1600" b="0">
                  <a:latin typeface="Times New Roman" pitchFamily="18" charset="0"/>
                </a:endParaRPr>
              </a:p>
            </p:txBody>
          </p:sp>
        </p:grpSp>
        <p:sp>
          <p:nvSpPr>
            <p:cNvPr id="1189952" name="Oval 64"/>
            <p:cNvSpPr>
              <a:spLocks noChangeArrowheads="1"/>
            </p:cNvSpPr>
            <p:nvPr/>
          </p:nvSpPr>
          <p:spPr bwMode="auto">
            <a:xfrm>
              <a:off x="3408"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grpSp>
        <p:nvGrpSpPr>
          <p:cNvPr id="1189953" name="Group 65"/>
          <p:cNvGrpSpPr>
            <a:grpSpLocks/>
          </p:cNvGrpSpPr>
          <p:nvPr/>
        </p:nvGrpSpPr>
        <p:grpSpPr bwMode="auto">
          <a:xfrm>
            <a:off x="1752600" y="2590800"/>
            <a:ext cx="5638800" cy="1862138"/>
            <a:chOff x="1104" y="1632"/>
            <a:chExt cx="3552" cy="1173"/>
          </a:xfrm>
        </p:grpSpPr>
        <p:grpSp>
          <p:nvGrpSpPr>
            <p:cNvPr id="1189954" name="Group 66"/>
            <p:cNvGrpSpPr>
              <a:grpSpLocks/>
            </p:cNvGrpSpPr>
            <p:nvPr/>
          </p:nvGrpSpPr>
          <p:grpSpPr bwMode="auto">
            <a:xfrm>
              <a:off x="1104" y="2592"/>
              <a:ext cx="3552" cy="213"/>
              <a:chOff x="1104" y="1996"/>
              <a:chExt cx="3552" cy="213"/>
            </a:xfrm>
          </p:grpSpPr>
          <p:sp>
            <p:nvSpPr>
              <p:cNvPr id="1189955" name="Text Box 67"/>
              <p:cNvSpPr txBox="1">
                <a:spLocks noChangeArrowheads="1"/>
              </p:cNvSpPr>
              <p:nvPr/>
            </p:nvSpPr>
            <p:spPr bwMode="auto">
              <a:xfrm>
                <a:off x="1104" y="1996"/>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I</a:t>
                </a:r>
                <a:endParaRPr lang="en-US" sz="1600" b="0">
                  <a:latin typeface="Times New Roman" pitchFamily="18" charset="0"/>
                </a:endParaRPr>
              </a:p>
            </p:txBody>
          </p:sp>
          <p:sp>
            <p:nvSpPr>
              <p:cNvPr id="1189956" name="Text Box 68"/>
              <p:cNvSpPr txBox="1">
                <a:spLocks noChangeArrowheads="1"/>
              </p:cNvSpPr>
              <p:nvPr/>
            </p:nvSpPr>
            <p:spPr bwMode="auto">
              <a:xfrm>
                <a:off x="1584" y="1996"/>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H</a:t>
                </a:r>
                <a:endParaRPr lang="en-US" sz="1600" b="0">
                  <a:latin typeface="Times New Roman" pitchFamily="18" charset="0"/>
                </a:endParaRPr>
              </a:p>
            </p:txBody>
          </p:sp>
          <p:sp>
            <p:nvSpPr>
              <p:cNvPr id="1189957" name="Text Box 69"/>
              <p:cNvSpPr txBox="1">
                <a:spLocks noChangeArrowheads="1"/>
              </p:cNvSpPr>
              <p:nvPr/>
            </p:nvSpPr>
            <p:spPr bwMode="auto">
              <a:xfrm>
                <a:off x="2064" y="1996"/>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G</a:t>
                </a:r>
                <a:endParaRPr lang="en-US" sz="1600" b="0">
                  <a:latin typeface="Times New Roman" pitchFamily="18" charset="0"/>
                </a:endParaRPr>
              </a:p>
            </p:txBody>
          </p:sp>
          <p:sp>
            <p:nvSpPr>
              <p:cNvPr id="1189958" name="Text Box 70"/>
              <p:cNvSpPr txBox="1">
                <a:spLocks noChangeArrowheads="1"/>
              </p:cNvSpPr>
              <p:nvPr/>
            </p:nvSpPr>
            <p:spPr bwMode="auto">
              <a:xfrm>
                <a:off x="2544" y="1996"/>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F</a:t>
                </a:r>
                <a:endParaRPr lang="en-US" sz="1600" b="0">
                  <a:latin typeface="Times New Roman" pitchFamily="18" charset="0"/>
                </a:endParaRPr>
              </a:p>
            </p:txBody>
          </p:sp>
          <p:sp>
            <p:nvSpPr>
              <p:cNvPr id="1189959" name="Text Box 71"/>
              <p:cNvSpPr txBox="1">
                <a:spLocks noChangeArrowheads="1"/>
              </p:cNvSpPr>
              <p:nvPr/>
            </p:nvSpPr>
            <p:spPr bwMode="auto">
              <a:xfrm>
                <a:off x="3024" y="1996"/>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E</a:t>
                </a:r>
                <a:endParaRPr lang="en-US" sz="1600" b="0">
                  <a:latin typeface="Times New Roman" pitchFamily="18" charset="0"/>
                </a:endParaRPr>
              </a:p>
            </p:txBody>
          </p:sp>
          <p:sp>
            <p:nvSpPr>
              <p:cNvPr id="1189960" name="Text Box 72"/>
              <p:cNvSpPr txBox="1">
                <a:spLocks noChangeArrowheads="1"/>
              </p:cNvSpPr>
              <p:nvPr/>
            </p:nvSpPr>
            <p:spPr bwMode="auto">
              <a:xfrm>
                <a:off x="3504" y="1996"/>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D</a:t>
                </a:r>
                <a:endParaRPr lang="en-US" sz="1600" b="0">
                  <a:latin typeface="Times New Roman" pitchFamily="18" charset="0"/>
                </a:endParaRPr>
              </a:p>
            </p:txBody>
          </p:sp>
          <p:sp>
            <p:nvSpPr>
              <p:cNvPr id="1189961" name="Text Box 73"/>
              <p:cNvSpPr txBox="1">
                <a:spLocks noChangeArrowheads="1"/>
              </p:cNvSpPr>
              <p:nvPr/>
            </p:nvSpPr>
            <p:spPr bwMode="auto">
              <a:xfrm>
                <a:off x="3984" y="1996"/>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C</a:t>
                </a:r>
                <a:endParaRPr lang="en-US" sz="1600" b="0">
                  <a:latin typeface="Times New Roman" pitchFamily="18" charset="0"/>
                </a:endParaRPr>
              </a:p>
            </p:txBody>
          </p:sp>
          <p:sp>
            <p:nvSpPr>
              <p:cNvPr id="1189962" name="Text Box 74"/>
              <p:cNvSpPr txBox="1">
                <a:spLocks noChangeArrowheads="1"/>
              </p:cNvSpPr>
              <p:nvPr/>
            </p:nvSpPr>
            <p:spPr bwMode="auto">
              <a:xfrm>
                <a:off x="4464" y="1996"/>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B</a:t>
                </a:r>
                <a:endParaRPr lang="en-US" sz="1600" b="0">
                  <a:latin typeface="Times New Roman" pitchFamily="18" charset="0"/>
                </a:endParaRPr>
              </a:p>
            </p:txBody>
          </p:sp>
        </p:grpSp>
        <p:sp>
          <p:nvSpPr>
            <p:cNvPr id="1189963" name="Oval 75"/>
            <p:cNvSpPr>
              <a:spLocks noChangeArrowheads="1"/>
            </p:cNvSpPr>
            <p:nvPr/>
          </p:nvSpPr>
          <p:spPr bwMode="auto">
            <a:xfrm>
              <a:off x="3984"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grpSp>
        <p:nvGrpSpPr>
          <p:cNvPr id="1189964" name="Group 76"/>
          <p:cNvGrpSpPr>
            <a:grpSpLocks/>
          </p:cNvGrpSpPr>
          <p:nvPr/>
        </p:nvGrpSpPr>
        <p:grpSpPr bwMode="auto">
          <a:xfrm>
            <a:off x="1752600" y="2590800"/>
            <a:ext cx="5638800" cy="1862138"/>
            <a:chOff x="1104" y="1632"/>
            <a:chExt cx="3552" cy="1173"/>
          </a:xfrm>
        </p:grpSpPr>
        <p:grpSp>
          <p:nvGrpSpPr>
            <p:cNvPr id="1189965" name="Group 77"/>
            <p:cNvGrpSpPr>
              <a:grpSpLocks/>
            </p:cNvGrpSpPr>
            <p:nvPr/>
          </p:nvGrpSpPr>
          <p:grpSpPr bwMode="auto">
            <a:xfrm>
              <a:off x="1104" y="2592"/>
              <a:ext cx="3552" cy="213"/>
              <a:chOff x="1104" y="1804"/>
              <a:chExt cx="3552" cy="213"/>
            </a:xfrm>
          </p:grpSpPr>
          <p:sp>
            <p:nvSpPr>
              <p:cNvPr id="1189966" name="Text Box 78"/>
              <p:cNvSpPr txBox="1">
                <a:spLocks noChangeArrowheads="1"/>
              </p:cNvSpPr>
              <p:nvPr/>
            </p:nvSpPr>
            <p:spPr bwMode="auto">
              <a:xfrm>
                <a:off x="1104" y="180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A</a:t>
                </a:r>
                <a:endParaRPr lang="en-US" sz="1600" b="0">
                  <a:latin typeface="Times New Roman" pitchFamily="18" charset="0"/>
                </a:endParaRPr>
              </a:p>
            </p:txBody>
          </p:sp>
          <p:sp>
            <p:nvSpPr>
              <p:cNvPr id="1189967" name="Text Box 79"/>
              <p:cNvSpPr txBox="1">
                <a:spLocks noChangeArrowheads="1"/>
              </p:cNvSpPr>
              <p:nvPr/>
            </p:nvSpPr>
            <p:spPr bwMode="auto">
              <a:xfrm>
                <a:off x="1584" y="180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I</a:t>
                </a:r>
                <a:endParaRPr lang="en-US" sz="1600" b="0">
                  <a:latin typeface="Times New Roman" pitchFamily="18" charset="0"/>
                </a:endParaRPr>
              </a:p>
            </p:txBody>
          </p:sp>
          <p:sp>
            <p:nvSpPr>
              <p:cNvPr id="1189968" name="Text Box 80"/>
              <p:cNvSpPr txBox="1">
                <a:spLocks noChangeArrowheads="1"/>
              </p:cNvSpPr>
              <p:nvPr/>
            </p:nvSpPr>
            <p:spPr bwMode="auto">
              <a:xfrm>
                <a:off x="2064" y="180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H</a:t>
                </a:r>
                <a:endParaRPr lang="en-US" sz="1600" b="0">
                  <a:latin typeface="Times New Roman" pitchFamily="18" charset="0"/>
                </a:endParaRPr>
              </a:p>
            </p:txBody>
          </p:sp>
          <p:sp>
            <p:nvSpPr>
              <p:cNvPr id="1189969" name="Text Box 81"/>
              <p:cNvSpPr txBox="1">
                <a:spLocks noChangeArrowheads="1"/>
              </p:cNvSpPr>
              <p:nvPr/>
            </p:nvSpPr>
            <p:spPr bwMode="auto">
              <a:xfrm>
                <a:off x="2544" y="180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G</a:t>
                </a:r>
                <a:endParaRPr lang="en-US" sz="1600" b="0">
                  <a:latin typeface="Times New Roman" pitchFamily="18" charset="0"/>
                </a:endParaRPr>
              </a:p>
            </p:txBody>
          </p:sp>
          <p:sp>
            <p:nvSpPr>
              <p:cNvPr id="1189970" name="Text Box 82"/>
              <p:cNvSpPr txBox="1">
                <a:spLocks noChangeArrowheads="1"/>
              </p:cNvSpPr>
              <p:nvPr/>
            </p:nvSpPr>
            <p:spPr bwMode="auto">
              <a:xfrm>
                <a:off x="3024" y="180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F</a:t>
                </a:r>
                <a:endParaRPr lang="en-US" sz="1600" b="0">
                  <a:latin typeface="Times New Roman" pitchFamily="18" charset="0"/>
                </a:endParaRPr>
              </a:p>
            </p:txBody>
          </p:sp>
          <p:sp>
            <p:nvSpPr>
              <p:cNvPr id="1189971" name="Text Box 83"/>
              <p:cNvSpPr txBox="1">
                <a:spLocks noChangeArrowheads="1"/>
              </p:cNvSpPr>
              <p:nvPr/>
            </p:nvSpPr>
            <p:spPr bwMode="auto">
              <a:xfrm>
                <a:off x="3504" y="180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E</a:t>
                </a:r>
                <a:endParaRPr lang="en-US" sz="1600" b="0">
                  <a:latin typeface="Times New Roman" pitchFamily="18" charset="0"/>
                </a:endParaRPr>
              </a:p>
            </p:txBody>
          </p:sp>
          <p:sp>
            <p:nvSpPr>
              <p:cNvPr id="1189972" name="Text Box 84"/>
              <p:cNvSpPr txBox="1">
                <a:spLocks noChangeArrowheads="1"/>
              </p:cNvSpPr>
              <p:nvPr/>
            </p:nvSpPr>
            <p:spPr bwMode="auto">
              <a:xfrm>
                <a:off x="3984" y="180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D</a:t>
                </a:r>
                <a:endParaRPr lang="en-US" sz="1600" b="0">
                  <a:latin typeface="Times New Roman" pitchFamily="18" charset="0"/>
                </a:endParaRPr>
              </a:p>
            </p:txBody>
          </p:sp>
          <p:sp>
            <p:nvSpPr>
              <p:cNvPr id="1189973" name="Text Box 85"/>
              <p:cNvSpPr txBox="1">
                <a:spLocks noChangeArrowheads="1"/>
              </p:cNvSpPr>
              <p:nvPr/>
            </p:nvSpPr>
            <p:spPr bwMode="auto">
              <a:xfrm>
                <a:off x="4464" y="180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C</a:t>
                </a:r>
                <a:endParaRPr lang="en-US" sz="1600" b="0">
                  <a:latin typeface="Times New Roman" pitchFamily="18" charset="0"/>
                </a:endParaRPr>
              </a:p>
            </p:txBody>
          </p:sp>
        </p:grpSp>
        <p:sp>
          <p:nvSpPr>
            <p:cNvPr id="1189974" name="Oval 86"/>
            <p:cNvSpPr>
              <a:spLocks noChangeArrowheads="1"/>
            </p:cNvSpPr>
            <p:nvPr/>
          </p:nvSpPr>
          <p:spPr bwMode="auto">
            <a:xfrm>
              <a:off x="4272"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grpSp>
        <p:nvGrpSpPr>
          <p:cNvPr id="1189975" name="Group 87"/>
          <p:cNvGrpSpPr>
            <a:grpSpLocks/>
          </p:cNvGrpSpPr>
          <p:nvPr/>
        </p:nvGrpSpPr>
        <p:grpSpPr bwMode="auto">
          <a:xfrm>
            <a:off x="1752600" y="2590800"/>
            <a:ext cx="5943600" cy="1862138"/>
            <a:chOff x="1104" y="1632"/>
            <a:chExt cx="3744" cy="1173"/>
          </a:xfrm>
        </p:grpSpPr>
        <p:grpSp>
          <p:nvGrpSpPr>
            <p:cNvPr id="1189976" name="Group 88"/>
            <p:cNvGrpSpPr>
              <a:grpSpLocks/>
            </p:cNvGrpSpPr>
            <p:nvPr/>
          </p:nvGrpSpPr>
          <p:grpSpPr bwMode="auto">
            <a:xfrm>
              <a:off x="1104" y="2592"/>
              <a:ext cx="3552" cy="213"/>
              <a:chOff x="1104" y="1612"/>
              <a:chExt cx="3552" cy="213"/>
            </a:xfrm>
          </p:grpSpPr>
          <p:sp>
            <p:nvSpPr>
              <p:cNvPr id="1189977" name="Text Box 89"/>
              <p:cNvSpPr txBox="1">
                <a:spLocks noChangeArrowheads="1"/>
              </p:cNvSpPr>
              <p:nvPr/>
            </p:nvSpPr>
            <p:spPr bwMode="auto">
              <a:xfrm>
                <a:off x="1104" y="161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J</a:t>
                </a:r>
                <a:endParaRPr lang="en-US" sz="1600" b="0">
                  <a:latin typeface="Times New Roman" pitchFamily="18" charset="0"/>
                </a:endParaRPr>
              </a:p>
            </p:txBody>
          </p:sp>
          <p:sp>
            <p:nvSpPr>
              <p:cNvPr id="1189978" name="Text Box 90"/>
              <p:cNvSpPr txBox="1">
                <a:spLocks noChangeArrowheads="1"/>
              </p:cNvSpPr>
              <p:nvPr/>
            </p:nvSpPr>
            <p:spPr bwMode="auto">
              <a:xfrm>
                <a:off x="1584" y="161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A</a:t>
                </a:r>
                <a:endParaRPr lang="en-US" sz="1600" b="0">
                  <a:latin typeface="Times New Roman" pitchFamily="18" charset="0"/>
                </a:endParaRPr>
              </a:p>
            </p:txBody>
          </p:sp>
          <p:sp>
            <p:nvSpPr>
              <p:cNvPr id="1189979" name="Text Box 91"/>
              <p:cNvSpPr txBox="1">
                <a:spLocks noChangeArrowheads="1"/>
              </p:cNvSpPr>
              <p:nvPr/>
            </p:nvSpPr>
            <p:spPr bwMode="auto">
              <a:xfrm>
                <a:off x="2064" y="161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I</a:t>
                </a:r>
                <a:endParaRPr lang="en-US" sz="1600" b="0">
                  <a:latin typeface="Times New Roman" pitchFamily="18" charset="0"/>
                </a:endParaRPr>
              </a:p>
            </p:txBody>
          </p:sp>
          <p:sp>
            <p:nvSpPr>
              <p:cNvPr id="1189980" name="Text Box 92"/>
              <p:cNvSpPr txBox="1">
                <a:spLocks noChangeArrowheads="1"/>
              </p:cNvSpPr>
              <p:nvPr/>
            </p:nvSpPr>
            <p:spPr bwMode="auto">
              <a:xfrm>
                <a:off x="2544" y="161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H</a:t>
                </a:r>
                <a:endParaRPr lang="en-US" sz="1600" b="0">
                  <a:latin typeface="Times New Roman" pitchFamily="18" charset="0"/>
                </a:endParaRPr>
              </a:p>
            </p:txBody>
          </p:sp>
          <p:sp>
            <p:nvSpPr>
              <p:cNvPr id="1189981" name="Text Box 93"/>
              <p:cNvSpPr txBox="1">
                <a:spLocks noChangeArrowheads="1"/>
              </p:cNvSpPr>
              <p:nvPr/>
            </p:nvSpPr>
            <p:spPr bwMode="auto">
              <a:xfrm>
                <a:off x="3024" y="161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G</a:t>
                </a:r>
                <a:endParaRPr lang="en-US" sz="1600" b="0">
                  <a:latin typeface="Times New Roman" pitchFamily="18" charset="0"/>
                </a:endParaRPr>
              </a:p>
            </p:txBody>
          </p:sp>
          <p:sp>
            <p:nvSpPr>
              <p:cNvPr id="1189982" name="Text Box 94"/>
              <p:cNvSpPr txBox="1">
                <a:spLocks noChangeArrowheads="1"/>
              </p:cNvSpPr>
              <p:nvPr/>
            </p:nvSpPr>
            <p:spPr bwMode="auto">
              <a:xfrm>
                <a:off x="3504" y="161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F</a:t>
                </a:r>
                <a:endParaRPr lang="en-US" sz="1600" b="0">
                  <a:latin typeface="Times New Roman" pitchFamily="18" charset="0"/>
                </a:endParaRPr>
              </a:p>
            </p:txBody>
          </p:sp>
          <p:sp>
            <p:nvSpPr>
              <p:cNvPr id="1189983" name="Text Box 95"/>
              <p:cNvSpPr txBox="1">
                <a:spLocks noChangeArrowheads="1"/>
              </p:cNvSpPr>
              <p:nvPr/>
            </p:nvSpPr>
            <p:spPr bwMode="auto">
              <a:xfrm>
                <a:off x="3984" y="161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E</a:t>
                </a:r>
                <a:endParaRPr lang="en-US" sz="1600" b="0">
                  <a:latin typeface="Times New Roman" pitchFamily="18" charset="0"/>
                </a:endParaRPr>
              </a:p>
            </p:txBody>
          </p:sp>
          <p:sp>
            <p:nvSpPr>
              <p:cNvPr id="1189984" name="Text Box 96"/>
              <p:cNvSpPr txBox="1">
                <a:spLocks noChangeArrowheads="1"/>
              </p:cNvSpPr>
              <p:nvPr/>
            </p:nvSpPr>
            <p:spPr bwMode="auto">
              <a:xfrm>
                <a:off x="4464" y="161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D</a:t>
                </a:r>
                <a:endParaRPr lang="en-US" sz="1600" b="0">
                  <a:latin typeface="Times New Roman" pitchFamily="18" charset="0"/>
                </a:endParaRPr>
              </a:p>
            </p:txBody>
          </p:sp>
        </p:grpSp>
        <p:sp>
          <p:nvSpPr>
            <p:cNvPr id="1189985" name="Oval 97"/>
            <p:cNvSpPr>
              <a:spLocks noChangeArrowheads="1"/>
            </p:cNvSpPr>
            <p:nvPr/>
          </p:nvSpPr>
          <p:spPr bwMode="auto">
            <a:xfrm>
              <a:off x="4560"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grpSp>
        <p:nvGrpSpPr>
          <p:cNvPr id="1189986" name="Group 98"/>
          <p:cNvGrpSpPr>
            <a:grpSpLocks/>
          </p:cNvGrpSpPr>
          <p:nvPr/>
        </p:nvGrpSpPr>
        <p:grpSpPr bwMode="auto">
          <a:xfrm>
            <a:off x="1752600" y="2590801"/>
            <a:ext cx="2590800" cy="1830388"/>
            <a:chOff x="1104" y="1632"/>
            <a:chExt cx="1632" cy="1153"/>
          </a:xfrm>
        </p:grpSpPr>
        <p:sp>
          <p:nvSpPr>
            <p:cNvPr id="1189987" name="Oval 99"/>
            <p:cNvSpPr>
              <a:spLocks noChangeArrowheads="1"/>
            </p:cNvSpPr>
            <p:nvPr/>
          </p:nvSpPr>
          <p:spPr bwMode="auto">
            <a:xfrm>
              <a:off x="2266"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nvGrpSpPr>
            <p:cNvPr id="1189988" name="Group 100"/>
            <p:cNvGrpSpPr>
              <a:grpSpLocks/>
            </p:cNvGrpSpPr>
            <p:nvPr/>
          </p:nvGrpSpPr>
          <p:grpSpPr bwMode="auto">
            <a:xfrm>
              <a:off x="1104" y="2572"/>
              <a:ext cx="1632" cy="213"/>
              <a:chOff x="1104" y="1824"/>
              <a:chExt cx="1632" cy="213"/>
            </a:xfrm>
          </p:grpSpPr>
          <p:sp>
            <p:nvSpPr>
              <p:cNvPr id="1189989" name="Text Box 101"/>
              <p:cNvSpPr txBox="1">
                <a:spLocks noChangeArrowheads="1"/>
              </p:cNvSpPr>
              <p:nvPr/>
            </p:nvSpPr>
            <p:spPr bwMode="auto">
              <a:xfrm>
                <a:off x="1104" y="182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D</a:t>
                </a:r>
                <a:endParaRPr lang="en-US" sz="1600" b="0">
                  <a:latin typeface="Times New Roman" pitchFamily="18" charset="0"/>
                </a:endParaRPr>
              </a:p>
            </p:txBody>
          </p:sp>
          <p:sp>
            <p:nvSpPr>
              <p:cNvPr id="1189990" name="Text Box 102"/>
              <p:cNvSpPr txBox="1">
                <a:spLocks noChangeArrowheads="1"/>
              </p:cNvSpPr>
              <p:nvPr/>
            </p:nvSpPr>
            <p:spPr bwMode="auto">
              <a:xfrm>
                <a:off x="1584" y="182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C</a:t>
                </a:r>
                <a:endParaRPr lang="en-US" sz="1600" b="0">
                  <a:latin typeface="Times New Roman" pitchFamily="18" charset="0"/>
                </a:endParaRPr>
              </a:p>
            </p:txBody>
          </p:sp>
          <p:sp>
            <p:nvSpPr>
              <p:cNvPr id="1189991" name="Text Box 103"/>
              <p:cNvSpPr txBox="1">
                <a:spLocks noChangeArrowheads="1"/>
              </p:cNvSpPr>
              <p:nvPr/>
            </p:nvSpPr>
            <p:spPr bwMode="auto">
              <a:xfrm>
                <a:off x="2064" y="182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B</a:t>
                </a:r>
                <a:endParaRPr lang="en-US" sz="1600" b="0">
                  <a:latin typeface="Times New Roman" pitchFamily="18" charset="0"/>
                </a:endParaRPr>
              </a:p>
            </p:txBody>
          </p:sp>
          <p:sp>
            <p:nvSpPr>
              <p:cNvPr id="1189992" name="Text Box 104"/>
              <p:cNvSpPr txBox="1">
                <a:spLocks noChangeArrowheads="1"/>
              </p:cNvSpPr>
              <p:nvPr/>
            </p:nvSpPr>
            <p:spPr bwMode="auto">
              <a:xfrm>
                <a:off x="2544" y="182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A</a:t>
                </a:r>
                <a:endParaRPr lang="en-US" sz="1600" b="0">
                  <a:latin typeface="Times New Roman" pitchFamily="18" charset="0"/>
                </a:endParaRPr>
              </a:p>
            </p:txBody>
          </p:sp>
        </p:grpSp>
      </p:grpSp>
      <p:grpSp>
        <p:nvGrpSpPr>
          <p:cNvPr id="1189993" name="Group 105"/>
          <p:cNvGrpSpPr>
            <a:grpSpLocks/>
          </p:cNvGrpSpPr>
          <p:nvPr/>
        </p:nvGrpSpPr>
        <p:grpSpPr bwMode="auto">
          <a:xfrm>
            <a:off x="1752600" y="2590801"/>
            <a:ext cx="3886200" cy="1830388"/>
            <a:chOff x="1104" y="1632"/>
            <a:chExt cx="2448" cy="1153"/>
          </a:xfrm>
        </p:grpSpPr>
        <p:grpSp>
          <p:nvGrpSpPr>
            <p:cNvPr id="1189994" name="Group 106"/>
            <p:cNvGrpSpPr>
              <a:grpSpLocks/>
            </p:cNvGrpSpPr>
            <p:nvPr/>
          </p:nvGrpSpPr>
          <p:grpSpPr bwMode="auto">
            <a:xfrm>
              <a:off x="1104" y="2572"/>
              <a:ext cx="1632" cy="213"/>
              <a:chOff x="1104" y="1824"/>
              <a:chExt cx="1632" cy="213"/>
            </a:xfrm>
          </p:grpSpPr>
          <p:sp>
            <p:nvSpPr>
              <p:cNvPr id="1189995" name="Text Box 107"/>
              <p:cNvSpPr txBox="1">
                <a:spLocks noChangeArrowheads="1"/>
              </p:cNvSpPr>
              <p:nvPr/>
            </p:nvSpPr>
            <p:spPr bwMode="auto">
              <a:xfrm>
                <a:off x="1104" y="182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D</a:t>
                </a:r>
                <a:endParaRPr lang="en-US" sz="1600" b="0">
                  <a:latin typeface="Times New Roman" pitchFamily="18" charset="0"/>
                </a:endParaRPr>
              </a:p>
            </p:txBody>
          </p:sp>
          <p:sp>
            <p:nvSpPr>
              <p:cNvPr id="1189996" name="Text Box 108"/>
              <p:cNvSpPr txBox="1">
                <a:spLocks noChangeArrowheads="1"/>
              </p:cNvSpPr>
              <p:nvPr/>
            </p:nvSpPr>
            <p:spPr bwMode="auto">
              <a:xfrm>
                <a:off x="1584" y="182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C</a:t>
                </a:r>
                <a:endParaRPr lang="en-US" sz="1600" b="0">
                  <a:latin typeface="Times New Roman" pitchFamily="18" charset="0"/>
                </a:endParaRPr>
              </a:p>
            </p:txBody>
          </p:sp>
          <p:sp>
            <p:nvSpPr>
              <p:cNvPr id="1189997" name="Text Box 109"/>
              <p:cNvSpPr txBox="1">
                <a:spLocks noChangeArrowheads="1"/>
              </p:cNvSpPr>
              <p:nvPr/>
            </p:nvSpPr>
            <p:spPr bwMode="auto">
              <a:xfrm>
                <a:off x="2064" y="182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B</a:t>
                </a:r>
                <a:endParaRPr lang="en-US" sz="1600" b="0">
                  <a:latin typeface="Times New Roman" pitchFamily="18" charset="0"/>
                </a:endParaRPr>
              </a:p>
            </p:txBody>
          </p:sp>
          <p:sp>
            <p:nvSpPr>
              <p:cNvPr id="1189998" name="Text Box 110"/>
              <p:cNvSpPr txBox="1">
                <a:spLocks noChangeArrowheads="1"/>
              </p:cNvSpPr>
              <p:nvPr/>
            </p:nvSpPr>
            <p:spPr bwMode="auto">
              <a:xfrm>
                <a:off x="2544" y="182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A</a:t>
                </a:r>
                <a:endParaRPr lang="en-US" sz="1600" b="0">
                  <a:latin typeface="Times New Roman" pitchFamily="18" charset="0"/>
                </a:endParaRPr>
              </a:p>
            </p:txBody>
          </p:sp>
        </p:grpSp>
        <p:sp>
          <p:nvSpPr>
            <p:cNvPr id="1189999" name="Oval 111"/>
            <p:cNvSpPr>
              <a:spLocks noChangeArrowheads="1"/>
            </p:cNvSpPr>
            <p:nvPr/>
          </p:nvSpPr>
          <p:spPr bwMode="auto">
            <a:xfrm>
              <a:off x="2554"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0000" name="Text Box 112"/>
            <p:cNvSpPr txBox="1">
              <a:spLocks noChangeArrowheads="1"/>
            </p:cNvSpPr>
            <p:nvPr/>
          </p:nvSpPr>
          <p:spPr bwMode="auto">
            <a:xfrm>
              <a:off x="2064" y="2160"/>
              <a:ext cx="1488" cy="1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400" b="0">
                  <a:latin typeface="Times New Roman" pitchFamily="18" charset="0"/>
                </a:rPr>
                <a:t>No change in the FIFO chain</a:t>
              </a:r>
              <a:endParaRPr lang="en-US" sz="1400" b="0">
                <a:latin typeface="Times New Roman" pitchFamily="18" charset="0"/>
              </a:endParaRPr>
            </a:p>
          </p:txBody>
        </p:sp>
      </p:grpSp>
      <p:grpSp>
        <p:nvGrpSpPr>
          <p:cNvPr id="1190001" name="Group 113"/>
          <p:cNvGrpSpPr>
            <a:grpSpLocks/>
          </p:cNvGrpSpPr>
          <p:nvPr/>
        </p:nvGrpSpPr>
        <p:grpSpPr bwMode="auto">
          <a:xfrm>
            <a:off x="1752600" y="2590800"/>
            <a:ext cx="5638800" cy="1862138"/>
            <a:chOff x="1104" y="1632"/>
            <a:chExt cx="3552" cy="1173"/>
          </a:xfrm>
        </p:grpSpPr>
        <p:grpSp>
          <p:nvGrpSpPr>
            <p:cNvPr id="1190002" name="Group 114"/>
            <p:cNvGrpSpPr>
              <a:grpSpLocks/>
            </p:cNvGrpSpPr>
            <p:nvPr/>
          </p:nvGrpSpPr>
          <p:grpSpPr bwMode="auto">
            <a:xfrm>
              <a:off x="1104" y="2592"/>
              <a:ext cx="3552" cy="213"/>
              <a:chOff x="1104" y="1660"/>
              <a:chExt cx="3552" cy="213"/>
            </a:xfrm>
          </p:grpSpPr>
          <p:sp>
            <p:nvSpPr>
              <p:cNvPr id="1190003" name="Text Box 115"/>
              <p:cNvSpPr txBox="1">
                <a:spLocks noChangeArrowheads="1"/>
              </p:cNvSpPr>
              <p:nvPr/>
            </p:nvSpPr>
            <p:spPr bwMode="auto">
              <a:xfrm>
                <a:off x="110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H</a:t>
                </a:r>
                <a:endParaRPr lang="en-US" sz="1600" b="0">
                  <a:latin typeface="Times New Roman" pitchFamily="18" charset="0"/>
                </a:endParaRPr>
              </a:p>
            </p:txBody>
          </p:sp>
          <p:sp>
            <p:nvSpPr>
              <p:cNvPr id="1190004" name="Text Box 116"/>
              <p:cNvSpPr txBox="1">
                <a:spLocks noChangeArrowheads="1"/>
              </p:cNvSpPr>
              <p:nvPr/>
            </p:nvSpPr>
            <p:spPr bwMode="auto">
              <a:xfrm>
                <a:off x="158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G</a:t>
                </a:r>
                <a:endParaRPr lang="en-US" sz="1600" b="0">
                  <a:latin typeface="Times New Roman" pitchFamily="18" charset="0"/>
                </a:endParaRPr>
              </a:p>
            </p:txBody>
          </p:sp>
          <p:sp>
            <p:nvSpPr>
              <p:cNvPr id="1190005" name="Text Box 117"/>
              <p:cNvSpPr txBox="1">
                <a:spLocks noChangeArrowheads="1"/>
              </p:cNvSpPr>
              <p:nvPr/>
            </p:nvSpPr>
            <p:spPr bwMode="auto">
              <a:xfrm>
                <a:off x="206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F</a:t>
                </a:r>
                <a:endParaRPr lang="en-US" sz="1600" b="0">
                  <a:latin typeface="Times New Roman" pitchFamily="18" charset="0"/>
                </a:endParaRPr>
              </a:p>
            </p:txBody>
          </p:sp>
          <p:sp>
            <p:nvSpPr>
              <p:cNvPr id="1190006" name="Text Box 118"/>
              <p:cNvSpPr txBox="1">
                <a:spLocks noChangeArrowheads="1"/>
              </p:cNvSpPr>
              <p:nvPr/>
            </p:nvSpPr>
            <p:spPr bwMode="auto">
              <a:xfrm>
                <a:off x="254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E</a:t>
                </a:r>
                <a:endParaRPr lang="en-US" sz="1600" b="0">
                  <a:latin typeface="Times New Roman" pitchFamily="18" charset="0"/>
                </a:endParaRPr>
              </a:p>
            </p:txBody>
          </p:sp>
          <p:sp>
            <p:nvSpPr>
              <p:cNvPr id="1190007" name="Text Box 119"/>
              <p:cNvSpPr txBox="1">
                <a:spLocks noChangeArrowheads="1"/>
              </p:cNvSpPr>
              <p:nvPr/>
            </p:nvSpPr>
            <p:spPr bwMode="auto">
              <a:xfrm>
                <a:off x="302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D</a:t>
                </a:r>
                <a:endParaRPr lang="en-US" sz="1600" b="0">
                  <a:latin typeface="Times New Roman" pitchFamily="18" charset="0"/>
                </a:endParaRPr>
              </a:p>
            </p:txBody>
          </p:sp>
          <p:sp>
            <p:nvSpPr>
              <p:cNvPr id="1190008" name="Text Box 120"/>
              <p:cNvSpPr txBox="1">
                <a:spLocks noChangeArrowheads="1"/>
              </p:cNvSpPr>
              <p:nvPr/>
            </p:nvSpPr>
            <p:spPr bwMode="auto">
              <a:xfrm>
                <a:off x="350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C</a:t>
                </a:r>
                <a:endParaRPr lang="en-US" sz="1600" b="0">
                  <a:latin typeface="Times New Roman" pitchFamily="18" charset="0"/>
                </a:endParaRPr>
              </a:p>
            </p:txBody>
          </p:sp>
          <p:sp>
            <p:nvSpPr>
              <p:cNvPr id="1190009" name="Text Box 121"/>
              <p:cNvSpPr txBox="1">
                <a:spLocks noChangeArrowheads="1"/>
              </p:cNvSpPr>
              <p:nvPr/>
            </p:nvSpPr>
            <p:spPr bwMode="auto">
              <a:xfrm>
                <a:off x="398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B</a:t>
                </a:r>
                <a:endParaRPr lang="en-US" sz="1600" b="0">
                  <a:latin typeface="Times New Roman" pitchFamily="18" charset="0"/>
                </a:endParaRPr>
              </a:p>
            </p:txBody>
          </p:sp>
          <p:sp>
            <p:nvSpPr>
              <p:cNvPr id="1190010" name="Text Box 122"/>
              <p:cNvSpPr txBox="1">
                <a:spLocks noChangeArrowheads="1"/>
              </p:cNvSpPr>
              <p:nvPr/>
            </p:nvSpPr>
            <p:spPr bwMode="auto">
              <a:xfrm>
                <a:off x="446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A</a:t>
                </a:r>
                <a:endParaRPr lang="en-US" sz="1600" b="0">
                  <a:latin typeface="Times New Roman" pitchFamily="18" charset="0"/>
                </a:endParaRPr>
              </a:p>
            </p:txBody>
          </p:sp>
        </p:grpSp>
        <p:sp>
          <p:nvSpPr>
            <p:cNvPr id="1190011" name="Oval 123"/>
            <p:cNvSpPr>
              <a:spLocks noChangeArrowheads="1"/>
            </p:cNvSpPr>
            <p:nvPr/>
          </p:nvSpPr>
          <p:spPr bwMode="auto">
            <a:xfrm>
              <a:off x="3696"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0012" name="Text Box 124"/>
            <p:cNvSpPr txBox="1">
              <a:spLocks noChangeArrowheads="1"/>
            </p:cNvSpPr>
            <p:nvPr/>
          </p:nvSpPr>
          <p:spPr bwMode="auto">
            <a:xfrm>
              <a:off x="1248" y="2160"/>
              <a:ext cx="2976" cy="1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400" b="0">
                  <a:latin typeface="Times New Roman" pitchFamily="18" charset="0"/>
                </a:rPr>
                <a:t>Now the buffer is full, next page fault results in a replacement</a:t>
              </a:r>
              <a:endParaRPr lang="en-US" sz="1400" b="0">
                <a:latin typeface="Times New Roman" pitchFamily="18"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8991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118989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499"/>
                                          </p:stCondLst>
                                        </p:cTn>
                                        <p:tgtEl>
                                          <p:spTgt spid="1189912"/>
                                        </p:tgtEl>
                                        <p:attrNameLst>
                                          <p:attrName>style.visibility</p:attrName>
                                        </p:attrNameLst>
                                      </p:cBhvr>
                                      <p:to>
                                        <p:strVal val="visible"/>
                                      </p:to>
                                    </p:set>
                                  </p:childTnLst>
                                  <p:subTnLst>
                                    <p:set>
                                      <p:cBhvr override="childStyle">
                                        <p:cTn dur="1" fill="hold" display="0" masterRel="nextClick" afterEffect="1"/>
                                        <p:tgtEl>
                                          <p:spTgt spid="1189912"/>
                                        </p:tgtEl>
                                        <p:attrNameLst>
                                          <p:attrName>style.visibility</p:attrName>
                                        </p:attrNameLst>
                                      </p:cBhvr>
                                      <p:to>
                                        <p:strVal val="hidden"/>
                                      </p:to>
                                    </p:set>
                                  </p:subTnLst>
                                </p:cTn>
                              </p:par>
                            </p:childTnLst>
                          </p:cTn>
                        </p:par>
                        <p:par>
                          <p:cTn id="13" fill="hold" nodeType="afterGroup">
                            <p:stCondLst>
                              <p:cond delay="500"/>
                            </p:stCondLst>
                            <p:childTnLst>
                              <p:par>
                                <p:cTn id="14" presetID="1" presetClass="entr" presetSubtype="0" fill="hold" nodeType="afterEffect">
                                  <p:stCondLst>
                                    <p:cond delay="500"/>
                                  </p:stCondLst>
                                  <p:childTnLst>
                                    <p:set>
                                      <p:cBhvr>
                                        <p:cTn id="15" dur="1" fill="hold">
                                          <p:stCondLst>
                                            <p:cond delay="499"/>
                                          </p:stCondLst>
                                        </p:cTn>
                                        <p:tgtEl>
                                          <p:spTgt spid="1189921"/>
                                        </p:tgtEl>
                                        <p:attrNameLst>
                                          <p:attrName>style.visibility</p:attrName>
                                        </p:attrNameLst>
                                      </p:cBhvr>
                                      <p:to>
                                        <p:strVal val="visible"/>
                                      </p:to>
                                    </p:set>
                                  </p:childTnLst>
                                  <p:subTnLst>
                                    <p:set>
                                      <p:cBhvr override="childStyle">
                                        <p:cTn dur="1" fill="hold" display="0" masterRel="nextClick" afterEffect="1"/>
                                        <p:tgtEl>
                                          <p:spTgt spid="1189921"/>
                                        </p:tgtEl>
                                        <p:attrNameLst>
                                          <p:attrName>style.visibility</p:attrName>
                                        </p:attrNameLst>
                                      </p:cBhvr>
                                      <p:to>
                                        <p:strVal val="hidden"/>
                                      </p:to>
                                    </p:set>
                                  </p:subTnLst>
                                </p:cTn>
                              </p:par>
                            </p:childTnLst>
                          </p:cTn>
                        </p:par>
                        <p:par>
                          <p:cTn id="16" fill="hold" nodeType="afterGroup">
                            <p:stCondLst>
                              <p:cond delay="1500"/>
                            </p:stCondLst>
                            <p:childTnLst>
                              <p:par>
                                <p:cTn id="17" presetID="1" presetClass="entr" presetSubtype="0" fill="hold" nodeType="afterEffect">
                                  <p:stCondLst>
                                    <p:cond delay="500"/>
                                  </p:stCondLst>
                                  <p:childTnLst>
                                    <p:set>
                                      <p:cBhvr>
                                        <p:cTn id="18" dur="1" fill="hold">
                                          <p:stCondLst>
                                            <p:cond delay="499"/>
                                          </p:stCondLst>
                                        </p:cTn>
                                        <p:tgtEl>
                                          <p:spTgt spid="1189915"/>
                                        </p:tgtEl>
                                        <p:attrNameLst>
                                          <p:attrName>style.visibility</p:attrName>
                                        </p:attrNameLst>
                                      </p:cBhvr>
                                      <p:to>
                                        <p:strVal val="visible"/>
                                      </p:to>
                                    </p:set>
                                  </p:childTnLst>
                                  <p:subTnLst>
                                    <p:set>
                                      <p:cBhvr override="childStyle">
                                        <p:cTn dur="1" fill="hold" display="0" masterRel="nextClick" afterEffect="1"/>
                                        <p:tgtEl>
                                          <p:spTgt spid="1189915"/>
                                        </p:tgtEl>
                                        <p:attrNameLst>
                                          <p:attrName>style.visibility</p:attrName>
                                        </p:attrNameLst>
                                      </p:cBhvr>
                                      <p:to>
                                        <p:strVal val="hidden"/>
                                      </p:to>
                                    </p:set>
                                  </p:subTnLst>
                                </p:cTn>
                              </p:par>
                            </p:childTnLst>
                          </p:cTn>
                        </p:par>
                        <p:par>
                          <p:cTn id="19" fill="hold" nodeType="afterGroup">
                            <p:stCondLst>
                              <p:cond delay="2500"/>
                            </p:stCondLst>
                            <p:childTnLst>
                              <p:par>
                                <p:cTn id="20" presetID="1" presetClass="entr" presetSubtype="0" fill="hold" nodeType="afterEffect">
                                  <p:stCondLst>
                                    <p:cond delay="500"/>
                                  </p:stCondLst>
                                  <p:childTnLst>
                                    <p:set>
                                      <p:cBhvr>
                                        <p:cTn id="21" dur="1" fill="hold">
                                          <p:stCondLst>
                                            <p:cond delay="499"/>
                                          </p:stCondLst>
                                        </p:cTn>
                                        <p:tgtEl>
                                          <p:spTgt spid="1189986"/>
                                        </p:tgtEl>
                                        <p:attrNameLst>
                                          <p:attrName>style.visibility</p:attrName>
                                        </p:attrNameLst>
                                      </p:cBhvr>
                                      <p:to>
                                        <p:strVal val="visible"/>
                                      </p:to>
                                    </p:set>
                                  </p:childTnLst>
                                  <p:subTnLst>
                                    <p:set>
                                      <p:cBhvr override="childStyle">
                                        <p:cTn dur="1" fill="hold" display="0" masterRel="nextClick" afterEffect="1"/>
                                        <p:tgtEl>
                                          <p:spTgt spid="1189986"/>
                                        </p:tgtEl>
                                        <p:attrNameLst>
                                          <p:attrName>style.visibility</p:attrName>
                                        </p:attrNameLst>
                                      </p:cBhvr>
                                      <p:to>
                                        <p:strVal val="hidden"/>
                                      </p:to>
                                    </p:set>
                                  </p:subTnLst>
                                </p:cTn>
                              </p:par>
                            </p:childTnLst>
                          </p:cTn>
                        </p:par>
                        <p:par>
                          <p:cTn id="22" fill="hold" nodeType="withGroup">
                            <p:stCondLst>
                              <p:cond delay="3500"/>
                            </p:stCondLst>
                            <p:childTnLst>
                              <p:par>
                                <p:cTn id="23" presetID="1" presetClass="entr" presetSubtype="0" fill="hold" nodeType="afterEffect">
                                  <p:stCondLst>
                                    <p:cond delay="500"/>
                                  </p:stCondLst>
                                  <p:childTnLst>
                                    <p:set>
                                      <p:cBhvr>
                                        <p:cTn id="24" dur="1" fill="hold">
                                          <p:stCondLst>
                                            <p:cond delay="499"/>
                                          </p:stCondLst>
                                        </p:cTn>
                                        <p:tgtEl>
                                          <p:spTgt spid="1189993"/>
                                        </p:tgtEl>
                                        <p:attrNameLst>
                                          <p:attrName>style.visibility</p:attrName>
                                        </p:attrNameLst>
                                      </p:cBhvr>
                                      <p:to>
                                        <p:strVal val="visible"/>
                                      </p:to>
                                    </p:set>
                                  </p:childTnLst>
                                  <p:subTnLst>
                                    <p:set>
                                      <p:cBhvr override="childStyle">
                                        <p:cTn dur="1" fill="hold" display="0" masterRel="nextClick" afterEffect="1"/>
                                        <p:tgtEl>
                                          <p:spTgt spid="1189993"/>
                                        </p:tgtEl>
                                        <p:attrNameLst>
                                          <p:attrName>style.visibility</p:attrName>
                                        </p:attrNameLst>
                                      </p:cBhvr>
                                      <p:to>
                                        <p:strVal val="hidden"/>
                                      </p:to>
                                    </p:set>
                                  </p:sub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nodeType="clickEffect">
                                  <p:stCondLst>
                                    <p:cond delay="1000"/>
                                  </p:stCondLst>
                                  <p:childTnLst>
                                    <p:set>
                                      <p:cBhvr>
                                        <p:cTn id="28" dur="1" fill="hold">
                                          <p:stCondLst>
                                            <p:cond delay="499"/>
                                          </p:stCondLst>
                                        </p:cTn>
                                        <p:tgtEl>
                                          <p:spTgt spid="1189926"/>
                                        </p:tgtEl>
                                        <p:attrNameLst>
                                          <p:attrName>style.visibility</p:attrName>
                                        </p:attrNameLst>
                                      </p:cBhvr>
                                      <p:to>
                                        <p:strVal val="visible"/>
                                      </p:to>
                                    </p:set>
                                  </p:childTnLst>
                                  <p:subTnLst>
                                    <p:set>
                                      <p:cBhvr override="childStyle">
                                        <p:cTn dur="1" fill="hold" display="0" masterRel="nextClick" afterEffect="1"/>
                                        <p:tgtEl>
                                          <p:spTgt spid="1189926"/>
                                        </p:tgtEl>
                                        <p:attrNameLst>
                                          <p:attrName>style.visibility</p:attrName>
                                        </p:attrNameLst>
                                      </p:cBhvr>
                                      <p:to>
                                        <p:strVal val="hidden"/>
                                      </p:to>
                                    </p:set>
                                  </p:subTnLst>
                                </p:cTn>
                              </p:par>
                            </p:childTnLst>
                          </p:cTn>
                        </p:par>
                        <p:par>
                          <p:cTn id="29" fill="hold" nodeType="afterGroup">
                            <p:stCondLst>
                              <p:cond delay="1500"/>
                            </p:stCondLst>
                            <p:childTnLst>
                              <p:par>
                                <p:cTn id="30" presetID="1" presetClass="entr" presetSubtype="0" fill="hold" nodeType="afterEffect">
                                  <p:stCondLst>
                                    <p:cond delay="500"/>
                                  </p:stCondLst>
                                  <p:childTnLst>
                                    <p:set>
                                      <p:cBhvr>
                                        <p:cTn id="31" dur="1" fill="hold">
                                          <p:stCondLst>
                                            <p:cond delay="499"/>
                                          </p:stCondLst>
                                        </p:cTn>
                                        <p:tgtEl>
                                          <p:spTgt spid="1189934"/>
                                        </p:tgtEl>
                                        <p:attrNameLst>
                                          <p:attrName>style.visibility</p:attrName>
                                        </p:attrNameLst>
                                      </p:cBhvr>
                                      <p:to>
                                        <p:strVal val="visible"/>
                                      </p:to>
                                    </p:set>
                                  </p:childTnLst>
                                  <p:subTnLst>
                                    <p:set>
                                      <p:cBhvr override="childStyle">
                                        <p:cTn dur="1" fill="hold" display="0" masterRel="nextClick" afterEffect="1"/>
                                        <p:tgtEl>
                                          <p:spTgt spid="1189934"/>
                                        </p:tgtEl>
                                        <p:attrNameLst>
                                          <p:attrName>style.visibility</p:attrName>
                                        </p:attrNameLst>
                                      </p:cBhvr>
                                      <p:to>
                                        <p:strVal val="hidden"/>
                                      </p:to>
                                    </p:set>
                                  </p:subTnLst>
                                </p:cTn>
                              </p:par>
                            </p:childTnLst>
                          </p:cTn>
                        </p:par>
                        <p:par>
                          <p:cTn id="32" fill="hold" nodeType="afterGroup">
                            <p:stCondLst>
                              <p:cond delay="2500"/>
                            </p:stCondLst>
                            <p:childTnLst>
                              <p:par>
                                <p:cTn id="33" presetID="1" presetClass="entr" presetSubtype="0" fill="hold" nodeType="afterEffect">
                                  <p:stCondLst>
                                    <p:cond delay="500"/>
                                  </p:stCondLst>
                                  <p:childTnLst>
                                    <p:set>
                                      <p:cBhvr>
                                        <p:cTn id="34" dur="1" fill="hold">
                                          <p:stCondLst>
                                            <p:cond delay="499"/>
                                          </p:stCondLst>
                                        </p:cTn>
                                        <p:tgtEl>
                                          <p:spTgt spid="1189943"/>
                                        </p:tgtEl>
                                        <p:attrNameLst>
                                          <p:attrName>style.visibility</p:attrName>
                                        </p:attrNameLst>
                                      </p:cBhvr>
                                      <p:to>
                                        <p:strVal val="visible"/>
                                      </p:to>
                                    </p:set>
                                  </p:childTnLst>
                                  <p:subTnLst>
                                    <p:set>
                                      <p:cBhvr override="childStyle">
                                        <p:cTn dur="1" fill="hold" display="0" masterRel="nextClick" afterEffect="1"/>
                                        <p:tgtEl>
                                          <p:spTgt spid="1189943"/>
                                        </p:tgtEl>
                                        <p:attrNameLst>
                                          <p:attrName>style.visibility</p:attrName>
                                        </p:attrNameLst>
                                      </p:cBhvr>
                                      <p:to>
                                        <p:strVal val="hidden"/>
                                      </p:to>
                                    </p:set>
                                  </p:subTnLst>
                                </p:cTn>
                              </p:par>
                            </p:childTnLst>
                          </p:cTn>
                        </p:par>
                        <p:par>
                          <p:cTn id="35" fill="hold" nodeType="afterGroup">
                            <p:stCondLst>
                              <p:cond delay="3500"/>
                            </p:stCondLst>
                            <p:childTnLst>
                              <p:par>
                                <p:cTn id="36" presetID="1" presetClass="entr" presetSubtype="0" fill="hold" nodeType="afterEffect">
                                  <p:stCondLst>
                                    <p:cond delay="500"/>
                                  </p:stCondLst>
                                  <p:childTnLst>
                                    <p:set>
                                      <p:cBhvr>
                                        <p:cTn id="37" dur="1" fill="hold">
                                          <p:stCondLst>
                                            <p:cond delay="499"/>
                                          </p:stCondLst>
                                        </p:cTn>
                                        <p:tgtEl>
                                          <p:spTgt spid="1190001"/>
                                        </p:tgtEl>
                                        <p:attrNameLst>
                                          <p:attrName>style.visibility</p:attrName>
                                        </p:attrNameLst>
                                      </p:cBhvr>
                                      <p:to>
                                        <p:strVal val="visible"/>
                                      </p:to>
                                    </p:set>
                                  </p:childTnLst>
                                  <p:subTnLst>
                                    <p:set>
                                      <p:cBhvr override="childStyle">
                                        <p:cTn dur="1" fill="hold" display="0" masterRel="nextClick" afterEffect="1"/>
                                        <p:tgtEl>
                                          <p:spTgt spid="1190001"/>
                                        </p:tgtEl>
                                        <p:attrNameLst>
                                          <p:attrName>style.visibility</p:attrName>
                                        </p:attrNameLst>
                                      </p:cBhvr>
                                      <p:to>
                                        <p:strVal val="hidden"/>
                                      </p:to>
                                    </p:set>
                                  </p:subTnLst>
                                </p:cTn>
                              </p:par>
                            </p:childTnLst>
                          </p:cTn>
                        </p:par>
                      </p:childTnLst>
                    </p:cTn>
                  </p:par>
                  <p:par>
                    <p:cTn id="38" fill="hold">
                      <p:stCondLst>
                        <p:cond delay="indefinite"/>
                      </p:stCondLst>
                      <p:childTnLst>
                        <p:par>
                          <p:cTn id="39" fill="hold">
                            <p:stCondLst>
                              <p:cond delay="0"/>
                            </p:stCondLst>
                            <p:childTnLst>
                              <p:par>
                                <p:cTn id="40" presetID="1" presetClass="entr" presetSubtype="0" fill="hold" nodeType="clickEffect">
                                  <p:stCondLst>
                                    <p:cond delay="0"/>
                                  </p:stCondLst>
                                  <p:childTnLst>
                                    <p:set>
                                      <p:cBhvr>
                                        <p:cTn id="41" dur="1" fill="hold">
                                          <p:stCondLst>
                                            <p:cond delay="499"/>
                                          </p:stCondLst>
                                        </p:cTn>
                                        <p:tgtEl>
                                          <p:spTgt spid="1189953"/>
                                        </p:tgtEl>
                                        <p:attrNameLst>
                                          <p:attrName>style.visibility</p:attrName>
                                        </p:attrNameLst>
                                      </p:cBhvr>
                                      <p:to>
                                        <p:strVal val="visible"/>
                                      </p:to>
                                    </p:set>
                                  </p:childTnLst>
                                  <p:subTnLst>
                                    <p:set>
                                      <p:cBhvr override="childStyle">
                                        <p:cTn dur="1" fill="hold" display="0" masterRel="nextClick" afterEffect="1"/>
                                        <p:tgtEl>
                                          <p:spTgt spid="1189953"/>
                                        </p:tgtEl>
                                        <p:attrNameLst>
                                          <p:attrName>style.visibility</p:attrName>
                                        </p:attrNameLst>
                                      </p:cBhvr>
                                      <p:to>
                                        <p:strVal val="hidden"/>
                                      </p:to>
                                    </p:set>
                                  </p:sub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499"/>
                                          </p:stCondLst>
                                        </p:cTn>
                                        <p:tgtEl>
                                          <p:spTgt spid="1189964"/>
                                        </p:tgtEl>
                                        <p:attrNameLst>
                                          <p:attrName>style.visibility</p:attrName>
                                        </p:attrNameLst>
                                      </p:cBhvr>
                                      <p:to>
                                        <p:strVal val="visible"/>
                                      </p:to>
                                    </p:set>
                                  </p:childTnLst>
                                  <p:subTnLst>
                                    <p:set>
                                      <p:cBhvr override="childStyle">
                                        <p:cTn dur="1" fill="hold" display="0" masterRel="nextClick" afterEffect="1"/>
                                        <p:tgtEl>
                                          <p:spTgt spid="1189964"/>
                                        </p:tgtEl>
                                        <p:attrNameLst>
                                          <p:attrName>style.visibility</p:attrName>
                                        </p:attrNameLst>
                                      </p:cBhvr>
                                      <p:to>
                                        <p:strVal val="hidden"/>
                                      </p:to>
                                    </p:set>
                                  </p:sub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499"/>
                                          </p:stCondLst>
                                        </p:cTn>
                                        <p:tgtEl>
                                          <p:spTgt spid="1189975"/>
                                        </p:tgtEl>
                                        <p:attrNameLst>
                                          <p:attrName>style.visibility</p:attrName>
                                        </p:attrNameLst>
                                      </p:cBhvr>
                                      <p:to>
                                        <p:strVal val="visible"/>
                                      </p:to>
                                    </p:set>
                                  </p:childTnLst>
                                  <p:subTnLst>
                                    <p:set>
                                      <p:cBhvr override="childStyle">
                                        <p:cTn dur="1" fill="hold" display="0" masterRel="nextClick" afterEffect="1"/>
                                        <p:tgtEl>
                                          <p:spTgt spid="1189975"/>
                                        </p:tgtEl>
                                        <p:attrNameLst>
                                          <p:attrName>style.visibility</p:attrName>
                                        </p:attrNameLst>
                                      </p:cBhvr>
                                      <p:to>
                                        <p:strVal val="hidden"/>
                                      </p:to>
                                    </p:set>
                                  </p:sub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499"/>
                                          </p:stCondLst>
                                        </p:cTn>
                                        <p:tgtEl>
                                          <p:spTgt spid="1189892">
                                            <p:txEl>
                                              <p:pRg st="0" end="0"/>
                                            </p:txEl>
                                          </p:spTgt>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499"/>
                                          </p:stCondLst>
                                        </p:cTn>
                                        <p:tgtEl>
                                          <p:spTgt spid="1189892">
                                            <p:txEl>
                                              <p:pRg st="1" end="1"/>
                                            </p:txEl>
                                          </p:spTgt>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499"/>
                                          </p:stCondLst>
                                        </p:cTn>
                                        <p:tgtEl>
                                          <p:spTgt spid="118989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9892" grpId="0" build="p" autoUpdateAnimBg="0"/>
      <p:bldP spid="1189911"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pSp>
        <p:nvGrpSpPr>
          <p:cNvPr id="1190914" name="Group 2"/>
          <p:cNvGrpSpPr>
            <a:grpSpLocks/>
          </p:cNvGrpSpPr>
          <p:nvPr/>
        </p:nvGrpSpPr>
        <p:grpSpPr bwMode="auto">
          <a:xfrm>
            <a:off x="838200" y="4322288"/>
            <a:ext cx="7467600" cy="1346201"/>
            <a:chOff x="528" y="2650"/>
            <a:chExt cx="4704" cy="848"/>
          </a:xfrm>
        </p:grpSpPr>
        <p:grpSp>
          <p:nvGrpSpPr>
            <p:cNvPr id="1190915" name="Group 3"/>
            <p:cNvGrpSpPr>
              <a:grpSpLocks/>
            </p:cNvGrpSpPr>
            <p:nvPr/>
          </p:nvGrpSpPr>
          <p:grpSpPr bwMode="auto">
            <a:xfrm>
              <a:off x="1080" y="2928"/>
              <a:ext cx="3600" cy="192"/>
              <a:chOff x="1104" y="3024"/>
              <a:chExt cx="3600" cy="192"/>
            </a:xfrm>
          </p:grpSpPr>
          <p:sp>
            <p:nvSpPr>
              <p:cNvPr id="1190916" name="Rectangle 4"/>
              <p:cNvSpPr>
                <a:spLocks noChangeArrowheads="1"/>
              </p:cNvSpPr>
              <p:nvPr/>
            </p:nvSpPr>
            <p:spPr bwMode="auto">
              <a:xfrm>
                <a:off x="1104" y="3024"/>
                <a:ext cx="240" cy="192"/>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0917" name="Rectangle 5"/>
              <p:cNvSpPr>
                <a:spLocks noChangeArrowheads="1"/>
              </p:cNvSpPr>
              <p:nvPr/>
            </p:nvSpPr>
            <p:spPr bwMode="auto">
              <a:xfrm>
                <a:off x="4464" y="3024"/>
                <a:ext cx="240" cy="192"/>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0918" name="Rectangle 6"/>
              <p:cNvSpPr>
                <a:spLocks noChangeArrowheads="1"/>
              </p:cNvSpPr>
              <p:nvPr/>
            </p:nvSpPr>
            <p:spPr bwMode="auto">
              <a:xfrm>
                <a:off x="1584" y="3024"/>
                <a:ext cx="240" cy="192"/>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0919" name="Rectangle 7"/>
              <p:cNvSpPr>
                <a:spLocks noChangeArrowheads="1"/>
              </p:cNvSpPr>
              <p:nvPr/>
            </p:nvSpPr>
            <p:spPr bwMode="auto">
              <a:xfrm>
                <a:off x="2064" y="3024"/>
                <a:ext cx="240" cy="192"/>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0920" name="Rectangle 8"/>
              <p:cNvSpPr>
                <a:spLocks noChangeArrowheads="1"/>
              </p:cNvSpPr>
              <p:nvPr/>
            </p:nvSpPr>
            <p:spPr bwMode="auto">
              <a:xfrm>
                <a:off x="2544" y="3024"/>
                <a:ext cx="240" cy="192"/>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0921" name="Rectangle 9"/>
              <p:cNvSpPr>
                <a:spLocks noChangeArrowheads="1"/>
              </p:cNvSpPr>
              <p:nvPr/>
            </p:nvSpPr>
            <p:spPr bwMode="auto">
              <a:xfrm>
                <a:off x="3024" y="3024"/>
                <a:ext cx="240" cy="192"/>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0922" name="Rectangle 10"/>
              <p:cNvSpPr>
                <a:spLocks noChangeArrowheads="1"/>
              </p:cNvSpPr>
              <p:nvPr/>
            </p:nvSpPr>
            <p:spPr bwMode="auto">
              <a:xfrm>
                <a:off x="3504" y="3024"/>
                <a:ext cx="240" cy="192"/>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0923" name="Rectangle 11"/>
              <p:cNvSpPr>
                <a:spLocks noChangeArrowheads="1"/>
              </p:cNvSpPr>
              <p:nvPr/>
            </p:nvSpPr>
            <p:spPr bwMode="auto">
              <a:xfrm>
                <a:off x="3984" y="3024"/>
                <a:ext cx="240" cy="192"/>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sp>
          <p:nvSpPr>
            <p:cNvPr id="1190924" name="Rectangle 12"/>
            <p:cNvSpPr>
              <a:spLocks noChangeArrowheads="1"/>
            </p:cNvSpPr>
            <p:nvPr/>
          </p:nvSpPr>
          <p:spPr bwMode="auto">
            <a:xfrm>
              <a:off x="1080" y="2650"/>
              <a:ext cx="240" cy="24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0925" name="Line 13"/>
            <p:cNvSpPr>
              <a:spLocks noChangeShapeType="1"/>
            </p:cNvSpPr>
            <p:nvPr/>
          </p:nvSpPr>
          <p:spPr bwMode="auto">
            <a:xfrm>
              <a:off x="1320" y="2770"/>
              <a:ext cx="240"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90926" name="Rectangle 14"/>
            <p:cNvSpPr>
              <a:spLocks noChangeArrowheads="1"/>
            </p:cNvSpPr>
            <p:nvPr/>
          </p:nvSpPr>
          <p:spPr bwMode="auto">
            <a:xfrm>
              <a:off x="1560" y="2650"/>
              <a:ext cx="240" cy="24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0927" name="Line 15"/>
            <p:cNvSpPr>
              <a:spLocks noChangeShapeType="1"/>
            </p:cNvSpPr>
            <p:nvPr/>
          </p:nvSpPr>
          <p:spPr bwMode="auto">
            <a:xfrm>
              <a:off x="1800" y="2770"/>
              <a:ext cx="240"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90928" name="Rectangle 16"/>
            <p:cNvSpPr>
              <a:spLocks noChangeArrowheads="1"/>
            </p:cNvSpPr>
            <p:nvPr/>
          </p:nvSpPr>
          <p:spPr bwMode="auto">
            <a:xfrm>
              <a:off x="2040" y="2650"/>
              <a:ext cx="240" cy="24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0929" name="Line 17"/>
            <p:cNvSpPr>
              <a:spLocks noChangeShapeType="1"/>
            </p:cNvSpPr>
            <p:nvPr/>
          </p:nvSpPr>
          <p:spPr bwMode="auto">
            <a:xfrm>
              <a:off x="2280" y="2770"/>
              <a:ext cx="240"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90930" name="Rectangle 18"/>
            <p:cNvSpPr>
              <a:spLocks noChangeArrowheads="1"/>
            </p:cNvSpPr>
            <p:nvPr/>
          </p:nvSpPr>
          <p:spPr bwMode="auto">
            <a:xfrm>
              <a:off x="2520" y="2650"/>
              <a:ext cx="240" cy="24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0931" name="Line 19"/>
            <p:cNvSpPr>
              <a:spLocks noChangeShapeType="1"/>
            </p:cNvSpPr>
            <p:nvPr/>
          </p:nvSpPr>
          <p:spPr bwMode="auto">
            <a:xfrm>
              <a:off x="2760" y="2770"/>
              <a:ext cx="240"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90932" name="Rectangle 20"/>
            <p:cNvSpPr>
              <a:spLocks noChangeArrowheads="1"/>
            </p:cNvSpPr>
            <p:nvPr/>
          </p:nvSpPr>
          <p:spPr bwMode="auto">
            <a:xfrm>
              <a:off x="3000" y="2650"/>
              <a:ext cx="240" cy="24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0933" name="Line 21"/>
            <p:cNvSpPr>
              <a:spLocks noChangeShapeType="1"/>
            </p:cNvSpPr>
            <p:nvPr/>
          </p:nvSpPr>
          <p:spPr bwMode="auto">
            <a:xfrm>
              <a:off x="3240" y="2770"/>
              <a:ext cx="240"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90934" name="Rectangle 22"/>
            <p:cNvSpPr>
              <a:spLocks noChangeArrowheads="1"/>
            </p:cNvSpPr>
            <p:nvPr/>
          </p:nvSpPr>
          <p:spPr bwMode="auto">
            <a:xfrm>
              <a:off x="3480" y="2650"/>
              <a:ext cx="240" cy="24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0935" name="Line 23"/>
            <p:cNvSpPr>
              <a:spLocks noChangeShapeType="1"/>
            </p:cNvSpPr>
            <p:nvPr/>
          </p:nvSpPr>
          <p:spPr bwMode="auto">
            <a:xfrm>
              <a:off x="3720" y="2770"/>
              <a:ext cx="240"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90936" name="Rectangle 24"/>
            <p:cNvSpPr>
              <a:spLocks noChangeArrowheads="1"/>
            </p:cNvSpPr>
            <p:nvPr/>
          </p:nvSpPr>
          <p:spPr bwMode="auto">
            <a:xfrm>
              <a:off x="3960" y="2650"/>
              <a:ext cx="240" cy="24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0937" name="Line 25"/>
            <p:cNvSpPr>
              <a:spLocks noChangeShapeType="1"/>
            </p:cNvSpPr>
            <p:nvPr/>
          </p:nvSpPr>
          <p:spPr bwMode="auto">
            <a:xfrm>
              <a:off x="4200" y="2770"/>
              <a:ext cx="240"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90938" name="Rectangle 26"/>
            <p:cNvSpPr>
              <a:spLocks noChangeArrowheads="1"/>
            </p:cNvSpPr>
            <p:nvPr/>
          </p:nvSpPr>
          <p:spPr bwMode="auto">
            <a:xfrm>
              <a:off x="4440" y="2650"/>
              <a:ext cx="240" cy="24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0939" name="Text Box 27"/>
            <p:cNvSpPr txBox="1">
              <a:spLocks noChangeArrowheads="1"/>
            </p:cNvSpPr>
            <p:nvPr/>
          </p:nvSpPr>
          <p:spPr bwMode="auto">
            <a:xfrm>
              <a:off x="528" y="3168"/>
              <a:ext cx="1296" cy="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nb-NO" sz="1400" b="0" dirty="0" err="1"/>
                <a:t>Page</a:t>
              </a:r>
              <a:r>
                <a:rPr lang="nb-NO" sz="1400" b="0" dirty="0"/>
                <a:t> most </a:t>
              </a:r>
              <a:br>
                <a:rPr lang="nb-NO" sz="1400" b="0" dirty="0"/>
              </a:br>
              <a:r>
                <a:rPr lang="nb-NO" sz="1400" b="0" dirty="0" err="1"/>
                <a:t>recently</a:t>
              </a:r>
              <a:r>
                <a:rPr lang="nb-NO" sz="1400" b="0" dirty="0"/>
                <a:t> </a:t>
              </a:r>
              <a:r>
                <a:rPr lang="nb-NO" sz="1400" b="0" dirty="0" err="1"/>
                <a:t>loaded</a:t>
              </a:r>
              <a:endParaRPr lang="en-US" sz="1400" b="0" dirty="0"/>
            </a:p>
          </p:txBody>
        </p:sp>
        <p:sp>
          <p:nvSpPr>
            <p:cNvPr id="1190940" name="Text Box 28"/>
            <p:cNvSpPr txBox="1">
              <a:spLocks noChangeArrowheads="1"/>
            </p:cNvSpPr>
            <p:nvPr/>
          </p:nvSpPr>
          <p:spPr bwMode="auto">
            <a:xfrm>
              <a:off x="3936" y="3168"/>
              <a:ext cx="1296" cy="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nb-NO" sz="1400" b="0"/>
                <a:t>Page first </a:t>
              </a:r>
              <a:br>
                <a:rPr lang="nb-NO" sz="1400" b="0"/>
              </a:br>
              <a:r>
                <a:rPr lang="nb-NO" sz="1400" b="0"/>
                <a:t>loaded</a:t>
              </a:r>
              <a:endParaRPr lang="en-US" sz="1400" b="0"/>
            </a:p>
          </p:txBody>
        </p:sp>
        <p:sp>
          <p:nvSpPr>
            <p:cNvPr id="1190941" name="Text Box 29"/>
            <p:cNvSpPr txBox="1">
              <a:spLocks noChangeArrowheads="1"/>
            </p:cNvSpPr>
            <p:nvPr/>
          </p:nvSpPr>
          <p:spPr bwMode="auto">
            <a:xfrm>
              <a:off x="624" y="2928"/>
              <a:ext cx="432" cy="1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nb-NO" sz="1400"/>
                <a:t>R</a:t>
              </a:r>
              <a:r>
                <a:rPr lang="nb-NO" sz="1400" b="0"/>
                <a:t>-bit</a:t>
              </a:r>
              <a:endParaRPr lang="en-US" sz="1400" b="0"/>
            </a:p>
          </p:txBody>
        </p:sp>
      </p:grpSp>
      <p:sp>
        <p:nvSpPr>
          <p:cNvPr id="1190942" name="Rectangle 30"/>
          <p:cNvSpPr>
            <a:spLocks noGrp="1" noChangeArrowheads="1"/>
          </p:cNvSpPr>
          <p:nvPr>
            <p:ph type="title"/>
          </p:nvPr>
        </p:nvSpPr>
        <p:spPr/>
        <p:txBody>
          <a:bodyPr/>
          <a:lstStyle/>
          <a:p>
            <a:r>
              <a:rPr lang="nb-NO" sz="4000"/>
              <a:t>Second Chance</a:t>
            </a:r>
            <a:endParaRPr lang="en-US" sz="4000"/>
          </a:p>
        </p:txBody>
      </p:sp>
      <p:sp>
        <p:nvSpPr>
          <p:cNvPr id="1190943" name="Rectangle 31"/>
          <p:cNvSpPr>
            <a:spLocks noGrp="1" noChangeArrowheads="1"/>
          </p:cNvSpPr>
          <p:nvPr>
            <p:ph type="body" idx="1"/>
          </p:nvPr>
        </p:nvSpPr>
        <p:spPr>
          <a:xfrm>
            <a:off x="0" y="981075"/>
            <a:ext cx="9144000" cy="1562100"/>
          </a:xfrm>
        </p:spPr>
        <p:txBody>
          <a:bodyPr/>
          <a:lstStyle/>
          <a:p>
            <a:pPr>
              <a:spcAft>
                <a:spcPct val="50000"/>
              </a:spcAft>
            </a:pPr>
            <a:r>
              <a:rPr lang="nb-NO" sz="2400"/>
              <a:t>Modification of FIFO</a:t>
            </a:r>
          </a:p>
          <a:p>
            <a:pPr>
              <a:spcAft>
                <a:spcPct val="50000"/>
              </a:spcAft>
            </a:pPr>
            <a:r>
              <a:rPr lang="nb-NO" sz="2400" b="1" i="1"/>
              <a:t>R</a:t>
            </a:r>
            <a:r>
              <a:rPr lang="nb-NO" sz="2400"/>
              <a:t> bit: when a page is referenced again, the R bit is set, 	</a:t>
            </a:r>
            <a:br>
              <a:rPr lang="nb-NO" sz="2400"/>
            </a:br>
            <a:r>
              <a:rPr lang="nb-NO" sz="2400"/>
              <a:t>	   and the page will be treated as a newly loaded page</a:t>
            </a:r>
            <a:endParaRPr lang="en-US" sz="2400"/>
          </a:p>
        </p:txBody>
      </p:sp>
      <p:sp>
        <p:nvSpPr>
          <p:cNvPr id="1190944" name="Text Box 32"/>
          <p:cNvSpPr txBox="1">
            <a:spLocks noChangeArrowheads="1"/>
          </p:cNvSpPr>
          <p:nvPr/>
        </p:nvSpPr>
        <p:spPr bwMode="auto">
          <a:xfrm>
            <a:off x="152400" y="2987675"/>
            <a:ext cx="654754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nb-NO" sz="1800">
                <a:latin typeface="Helvetica" pitchFamily="34" charset="0"/>
              </a:rPr>
              <a:t>Reference string:</a:t>
            </a:r>
            <a:r>
              <a:rPr lang="nb-NO" sz="1800" b="0">
                <a:latin typeface="Helvetica" pitchFamily="34" charset="0"/>
              </a:rPr>
              <a:t>    A     B    C     D     A     E     F    G     H     I  </a:t>
            </a:r>
            <a:endParaRPr lang="en-US" sz="1800" b="0">
              <a:latin typeface="Helvetica" pitchFamily="34" charset="0"/>
            </a:endParaRPr>
          </a:p>
        </p:txBody>
      </p:sp>
      <p:grpSp>
        <p:nvGrpSpPr>
          <p:cNvPr id="1190945" name="Group 33"/>
          <p:cNvGrpSpPr>
            <a:grpSpLocks/>
          </p:cNvGrpSpPr>
          <p:nvPr/>
        </p:nvGrpSpPr>
        <p:grpSpPr bwMode="auto">
          <a:xfrm>
            <a:off x="1752600" y="2895601"/>
            <a:ext cx="3352800" cy="2208213"/>
            <a:chOff x="1104" y="1632"/>
            <a:chExt cx="2112" cy="1391"/>
          </a:xfrm>
        </p:grpSpPr>
        <p:grpSp>
          <p:nvGrpSpPr>
            <p:cNvPr id="1190946" name="Group 34"/>
            <p:cNvGrpSpPr>
              <a:grpSpLocks/>
            </p:cNvGrpSpPr>
            <p:nvPr/>
          </p:nvGrpSpPr>
          <p:grpSpPr bwMode="auto">
            <a:xfrm>
              <a:off x="1104" y="2572"/>
              <a:ext cx="2112" cy="451"/>
              <a:chOff x="1104" y="1660"/>
              <a:chExt cx="2112" cy="451"/>
            </a:xfrm>
          </p:grpSpPr>
          <p:sp>
            <p:nvSpPr>
              <p:cNvPr id="1190947" name="Text Box 35"/>
              <p:cNvSpPr txBox="1">
                <a:spLocks noChangeArrowheads="1"/>
              </p:cNvSpPr>
              <p:nvPr/>
            </p:nvSpPr>
            <p:spPr bwMode="auto">
              <a:xfrm>
                <a:off x="110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E</a:t>
                </a:r>
              </a:p>
              <a:p>
                <a:pPr>
                  <a:spcBef>
                    <a:spcPct val="50000"/>
                  </a:spcBef>
                </a:pPr>
                <a:r>
                  <a:rPr lang="nb-NO" sz="1600" b="0"/>
                  <a:t>0</a:t>
                </a:r>
                <a:endParaRPr lang="en-US" sz="1600" b="0"/>
              </a:p>
            </p:txBody>
          </p:sp>
          <p:sp>
            <p:nvSpPr>
              <p:cNvPr id="1190948" name="Text Box 36"/>
              <p:cNvSpPr txBox="1">
                <a:spLocks noChangeArrowheads="1"/>
              </p:cNvSpPr>
              <p:nvPr/>
            </p:nvSpPr>
            <p:spPr bwMode="auto">
              <a:xfrm>
                <a:off x="1584" y="1660"/>
                <a:ext cx="226"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nb-NO" sz="1600" b="0" dirty="0"/>
                  <a:t>D</a:t>
                </a:r>
              </a:p>
              <a:p>
                <a:pPr>
                  <a:spcBef>
                    <a:spcPct val="50000"/>
                  </a:spcBef>
                </a:pPr>
                <a:r>
                  <a:rPr lang="nb-NO" sz="1600" b="0" dirty="0"/>
                  <a:t>0</a:t>
                </a:r>
                <a:endParaRPr lang="en-US" sz="1600" b="0" dirty="0"/>
              </a:p>
            </p:txBody>
          </p:sp>
          <p:sp>
            <p:nvSpPr>
              <p:cNvPr id="1190949" name="Text Box 37"/>
              <p:cNvSpPr txBox="1">
                <a:spLocks noChangeArrowheads="1"/>
              </p:cNvSpPr>
              <p:nvPr/>
            </p:nvSpPr>
            <p:spPr bwMode="auto">
              <a:xfrm>
                <a:off x="206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C</a:t>
                </a:r>
              </a:p>
              <a:p>
                <a:pPr>
                  <a:spcBef>
                    <a:spcPct val="50000"/>
                  </a:spcBef>
                </a:pPr>
                <a:r>
                  <a:rPr lang="nb-NO" sz="1600" b="0"/>
                  <a:t>0</a:t>
                </a:r>
                <a:endParaRPr lang="en-US" sz="1600" b="0"/>
              </a:p>
            </p:txBody>
          </p:sp>
          <p:sp>
            <p:nvSpPr>
              <p:cNvPr id="1190950" name="Text Box 38"/>
              <p:cNvSpPr txBox="1">
                <a:spLocks noChangeArrowheads="1"/>
              </p:cNvSpPr>
              <p:nvPr/>
            </p:nvSpPr>
            <p:spPr bwMode="auto">
              <a:xfrm>
                <a:off x="254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B</a:t>
                </a:r>
              </a:p>
              <a:p>
                <a:pPr>
                  <a:spcBef>
                    <a:spcPct val="50000"/>
                  </a:spcBef>
                </a:pPr>
                <a:r>
                  <a:rPr lang="nb-NO" sz="1600" b="0"/>
                  <a:t>0</a:t>
                </a:r>
                <a:endParaRPr lang="en-US" sz="1600" b="0"/>
              </a:p>
            </p:txBody>
          </p:sp>
          <p:sp>
            <p:nvSpPr>
              <p:cNvPr id="1190951" name="Text Box 39"/>
              <p:cNvSpPr txBox="1">
                <a:spLocks noChangeArrowheads="1"/>
              </p:cNvSpPr>
              <p:nvPr/>
            </p:nvSpPr>
            <p:spPr bwMode="auto">
              <a:xfrm>
                <a:off x="302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A</a:t>
                </a:r>
              </a:p>
              <a:p>
                <a:pPr>
                  <a:spcBef>
                    <a:spcPct val="50000"/>
                  </a:spcBef>
                </a:pPr>
                <a:r>
                  <a:rPr lang="nb-NO" sz="1600" b="0"/>
                  <a:t>1</a:t>
                </a:r>
                <a:endParaRPr lang="en-US" sz="1600" b="0"/>
              </a:p>
            </p:txBody>
          </p:sp>
        </p:grpSp>
        <p:sp>
          <p:nvSpPr>
            <p:cNvPr id="1190952" name="Oval 40"/>
            <p:cNvSpPr>
              <a:spLocks noChangeArrowheads="1"/>
            </p:cNvSpPr>
            <p:nvPr/>
          </p:nvSpPr>
          <p:spPr bwMode="auto">
            <a:xfrm>
              <a:off x="2842"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grpSp>
        <p:nvGrpSpPr>
          <p:cNvPr id="1190953" name="Group 41"/>
          <p:cNvGrpSpPr>
            <a:grpSpLocks/>
          </p:cNvGrpSpPr>
          <p:nvPr/>
        </p:nvGrpSpPr>
        <p:grpSpPr bwMode="auto">
          <a:xfrm>
            <a:off x="1763713" y="2895601"/>
            <a:ext cx="4114800" cy="2208213"/>
            <a:chOff x="1104" y="1632"/>
            <a:chExt cx="2592" cy="1391"/>
          </a:xfrm>
        </p:grpSpPr>
        <p:grpSp>
          <p:nvGrpSpPr>
            <p:cNvPr id="1190954" name="Group 42"/>
            <p:cNvGrpSpPr>
              <a:grpSpLocks/>
            </p:cNvGrpSpPr>
            <p:nvPr/>
          </p:nvGrpSpPr>
          <p:grpSpPr bwMode="auto">
            <a:xfrm>
              <a:off x="1104" y="2572"/>
              <a:ext cx="2592" cy="451"/>
              <a:chOff x="1104" y="1852"/>
              <a:chExt cx="2592" cy="451"/>
            </a:xfrm>
          </p:grpSpPr>
          <p:sp>
            <p:nvSpPr>
              <p:cNvPr id="1190955" name="Text Box 43"/>
              <p:cNvSpPr txBox="1">
                <a:spLocks noChangeArrowheads="1"/>
              </p:cNvSpPr>
              <p:nvPr/>
            </p:nvSpPr>
            <p:spPr bwMode="auto">
              <a:xfrm>
                <a:off x="1104" y="1852"/>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F</a:t>
                </a:r>
              </a:p>
              <a:p>
                <a:pPr>
                  <a:spcBef>
                    <a:spcPct val="50000"/>
                  </a:spcBef>
                </a:pPr>
                <a:r>
                  <a:rPr lang="nb-NO" sz="1600" b="0"/>
                  <a:t>0</a:t>
                </a:r>
                <a:endParaRPr lang="en-US" sz="1600" b="0"/>
              </a:p>
            </p:txBody>
          </p:sp>
          <p:sp>
            <p:nvSpPr>
              <p:cNvPr id="1190956" name="Text Box 44"/>
              <p:cNvSpPr txBox="1">
                <a:spLocks noChangeArrowheads="1"/>
              </p:cNvSpPr>
              <p:nvPr/>
            </p:nvSpPr>
            <p:spPr bwMode="auto">
              <a:xfrm>
                <a:off x="1584" y="1852"/>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E</a:t>
                </a:r>
              </a:p>
              <a:p>
                <a:pPr>
                  <a:spcBef>
                    <a:spcPct val="50000"/>
                  </a:spcBef>
                </a:pPr>
                <a:r>
                  <a:rPr lang="nb-NO" sz="1600" b="0"/>
                  <a:t>0</a:t>
                </a:r>
                <a:endParaRPr lang="en-US" sz="1600" b="0"/>
              </a:p>
            </p:txBody>
          </p:sp>
          <p:sp>
            <p:nvSpPr>
              <p:cNvPr id="1190957" name="Text Box 45"/>
              <p:cNvSpPr txBox="1">
                <a:spLocks noChangeArrowheads="1"/>
              </p:cNvSpPr>
              <p:nvPr/>
            </p:nvSpPr>
            <p:spPr bwMode="auto">
              <a:xfrm>
                <a:off x="2064" y="1852"/>
                <a:ext cx="236"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nb-NO" sz="1600" b="0" dirty="0"/>
                  <a:t>D</a:t>
                </a:r>
              </a:p>
              <a:p>
                <a:pPr>
                  <a:spcBef>
                    <a:spcPct val="50000"/>
                  </a:spcBef>
                </a:pPr>
                <a:r>
                  <a:rPr lang="nb-NO" sz="1600" b="0" dirty="0"/>
                  <a:t>0</a:t>
                </a:r>
                <a:endParaRPr lang="en-US" sz="1600" b="0" dirty="0"/>
              </a:p>
            </p:txBody>
          </p:sp>
          <p:sp>
            <p:nvSpPr>
              <p:cNvPr id="1190958" name="Text Box 46"/>
              <p:cNvSpPr txBox="1">
                <a:spLocks noChangeArrowheads="1"/>
              </p:cNvSpPr>
              <p:nvPr/>
            </p:nvSpPr>
            <p:spPr bwMode="auto">
              <a:xfrm>
                <a:off x="2544" y="1852"/>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C</a:t>
                </a:r>
              </a:p>
              <a:p>
                <a:pPr>
                  <a:spcBef>
                    <a:spcPct val="50000"/>
                  </a:spcBef>
                </a:pPr>
                <a:r>
                  <a:rPr lang="nb-NO" sz="1600" b="0"/>
                  <a:t>0</a:t>
                </a:r>
                <a:endParaRPr lang="en-US" sz="1600" b="0"/>
              </a:p>
            </p:txBody>
          </p:sp>
          <p:sp>
            <p:nvSpPr>
              <p:cNvPr id="1190959" name="Text Box 47"/>
              <p:cNvSpPr txBox="1">
                <a:spLocks noChangeArrowheads="1"/>
              </p:cNvSpPr>
              <p:nvPr/>
            </p:nvSpPr>
            <p:spPr bwMode="auto">
              <a:xfrm>
                <a:off x="3024" y="1852"/>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B</a:t>
                </a:r>
              </a:p>
              <a:p>
                <a:pPr>
                  <a:spcBef>
                    <a:spcPct val="50000"/>
                  </a:spcBef>
                </a:pPr>
                <a:r>
                  <a:rPr lang="nb-NO" sz="1600" b="0"/>
                  <a:t>0</a:t>
                </a:r>
                <a:endParaRPr lang="en-US" sz="1600" b="0"/>
              </a:p>
            </p:txBody>
          </p:sp>
          <p:sp>
            <p:nvSpPr>
              <p:cNvPr id="1190960" name="Text Box 48"/>
              <p:cNvSpPr txBox="1">
                <a:spLocks noChangeArrowheads="1"/>
              </p:cNvSpPr>
              <p:nvPr/>
            </p:nvSpPr>
            <p:spPr bwMode="auto">
              <a:xfrm>
                <a:off x="3504" y="1852"/>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A</a:t>
                </a:r>
              </a:p>
              <a:p>
                <a:pPr>
                  <a:spcBef>
                    <a:spcPct val="50000"/>
                  </a:spcBef>
                </a:pPr>
                <a:r>
                  <a:rPr lang="nb-NO" sz="1600" b="0"/>
                  <a:t>1</a:t>
                </a:r>
                <a:endParaRPr lang="en-US" sz="1600" b="0"/>
              </a:p>
            </p:txBody>
          </p:sp>
        </p:grpSp>
        <p:sp>
          <p:nvSpPr>
            <p:cNvPr id="1190961" name="Oval 49"/>
            <p:cNvSpPr>
              <a:spLocks noChangeArrowheads="1"/>
            </p:cNvSpPr>
            <p:nvPr/>
          </p:nvSpPr>
          <p:spPr bwMode="auto">
            <a:xfrm>
              <a:off x="3130"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grpSp>
        <p:nvGrpSpPr>
          <p:cNvPr id="1190962" name="Group 50"/>
          <p:cNvGrpSpPr>
            <a:grpSpLocks/>
          </p:cNvGrpSpPr>
          <p:nvPr/>
        </p:nvGrpSpPr>
        <p:grpSpPr bwMode="auto">
          <a:xfrm>
            <a:off x="1752600" y="2895601"/>
            <a:ext cx="4876800" cy="2208213"/>
            <a:chOff x="1104" y="1632"/>
            <a:chExt cx="3072" cy="1391"/>
          </a:xfrm>
        </p:grpSpPr>
        <p:grpSp>
          <p:nvGrpSpPr>
            <p:cNvPr id="1190963" name="Group 51"/>
            <p:cNvGrpSpPr>
              <a:grpSpLocks/>
            </p:cNvGrpSpPr>
            <p:nvPr/>
          </p:nvGrpSpPr>
          <p:grpSpPr bwMode="auto">
            <a:xfrm>
              <a:off x="1104" y="2572"/>
              <a:ext cx="3072" cy="451"/>
              <a:chOff x="1104" y="1660"/>
              <a:chExt cx="3072" cy="451"/>
            </a:xfrm>
          </p:grpSpPr>
          <p:sp>
            <p:nvSpPr>
              <p:cNvPr id="1190964" name="Text Box 52"/>
              <p:cNvSpPr txBox="1">
                <a:spLocks noChangeArrowheads="1"/>
              </p:cNvSpPr>
              <p:nvPr/>
            </p:nvSpPr>
            <p:spPr bwMode="auto">
              <a:xfrm>
                <a:off x="1104" y="1660"/>
                <a:ext cx="224"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nb-NO" sz="1600" b="0" dirty="0"/>
                  <a:t>G</a:t>
                </a:r>
              </a:p>
              <a:p>
                <a:pPr>
                  <a:spcBef>
                    <a:spcPct val="50000"/>
                  </a:spcBef>
                </a:pPr>
                <a:r>
                  <a:rPr lang="nb-NO" sz="1600" b="0" dirty="0"/>
                  <a:t>0</a:t>
                </a:r>
                <a:endParaRPr lang="en-US" sz="1600" b="0" dirty="0"/>
              </a:p>
            </p:txBody>
          </p:sp>
          <p:sp>
            <p:nvSpPr>
              <p:cNvPr id="1190965" name="Text Box 53"/>
              <p:cNvSpPr txBox="1">
                <a:spLocks noChangeArrowheads="1"/>
              </p:cNvSpPr>
              <p:nvPr/>
            </p:nvSpPr>
            <p:spPr bwMode="auto">
              <a:xfrm>
                <a:off x="158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F</a:t>
                </a:r>
              </a:p>
              <a:p>
                <a:pPr>
                  <a:spcBef>
                    <a:spcPct val="50000"/>
                  </a:spcBef>
                </a:pPr>
                <a:r>
                  <a:rPr lang="nb-NO" sz="1600" b="0"/>
                  <a:t>0</a:t>
                </a:r>
                <a:endParaRPr lang="en-US" sz="1600" b="0"/>
              </a:p>
            </p:txBody>
          </p:sp>
          <p:sp>
            <p:nvSpPr>
              <p:cNvPr id="1190966" name="Text Box 54"/>
              <p:cNvSpPr txBox="1">
                <a:spLocks noChangeArrowheads="1"/>
              </p:cNvSpPr>
              <p:nvPr/>
            </p:nvSpPr>
            <p:spPr bwMode="auto">
              <a:xfrm>
                <a:off x="206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E</a:t>
                </a:r>
              </a:p>
              <a:p>
                <a:pPr>
                  <a:spcBef>
                    <a:spcPct val="50000"/>
                  </a:spcBef>
                </a:pPr>
                <a:r>
                  <a:rPr lang="nb-NO" sz="1600" b="0"/>
                  <a:t>0</a:t>
                </a:r>
                <a:endParaRPr lang="en-US" sz="1600" b="0"/>
              </a:p>
            </p:txBody>
          </p:sp>
          <p:sp>
            <p:nvSpPr>
              <p:cNvPr id="1190967" name="Text Box 55"/>
              <p:cNvSpPr txBox="1">
                <a:spLocks noChangeArrowheads="1"/>
              </p:cNvSpPr>
              <p:nvPr/>
            </p:nvSpPr>
            <p:spPr bwMode="auto">
              <a:xfrm>
                <a:off x="2544" y="1660"/>
                <a:ext cx="244"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nb-NO" sz="1600" b="0" dirty="0"/>
                  <a:t>D</a:t>
                </a:r>
              </a:p>
              <a:p>
                <a:pPr>
                  <a:spcBef>
                    <a:spcPct val="50000"/>
                  </a:spcBef>
                </a:pPr>
                <a:r>
                  <a:rPr lang="nb-NO" sz="1600" b="0" dirty="0"/>
                  <a:t>0</a:t>
                </a:r>
                <a:endParaRPr lang="en-US" sz="1600" b="0" dirty="0"/>
              </a:p>
            </p:txBody>
          </p:sp>
          <p:sp>
            <p:nvSpPr>
              <p:cNvPr id="1190968" name="Text Box 56"/>
              <p:cNvSpPr txBox="1">
                <a:spLocks noChangeArrowheads="1"/>
              </p:cNvSpPr>
              <p:nvPr/>
            </p:nvSpPr>
            <p:spPr bwMode="auto">
              <a:xfrm>
                <a:off x="302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C</a:t>
                </a:r>
              </a:p>
              <a:p>
                <a:pPr>
                  <a:spcBef>
                    <a:spcPct val="50000"/>
                  </a:spcBef>
                </a:pPr>
                <a:r>
                  <a:rPr lang="nb-NO" sz="1600" b="0"/>
                  <a:t>0</a:t>
                </a:r>
                <a:endParaRPr lang="en-US" sz="1600" b="0"/>
              </a:p>
            </p:txBody>
          </p:sp>
          <p:sp>
            <p:nvSpPr>
              <p:cNvPr id="1190969" name="Text Box 57"/>
              <p:cNvSpPr txBox="1">
                <a:spLocks noChangeArrowheads="1"/>
              </p:cNvSpPr>
              <p:nvPr/>
            </p:nvSpPr>
            <p:spPr bwMode="auto">
              <a:xfrm>
                <a:off x="350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B</a:t>
                </a:r>
              </a:p>
              <a:p>
                <a:pPr>
                  <a:spcBef>
                    <a:spcPct val="50000"/>
                  </a:spcBef>
                </a:pPr>
                <a:r>
                  <a:rPr lang="nb-NO" sz="1600" b="0"/>
                  <a:t>0</a:t>
                </a:r>
                <a:endParaRPr lang="en-US" sz="1600" b="0"/>
              </a:p>
            </p:txBody>
          </p:sp>
          <p:sp>
            <p:nvSpPr>
              <p:cNvPr id="1190970" name="Text Box 58"/>
              <p:cNvSpPr txBox="1">
                <a:spLocks noChangeArrowheads="1"/>
              </p:cNvSpPr>
              <p:nvPr/>
            </p:nvSpPr>
            <p:spPr bwMode="auto">
              <a:xfrm>
                <a:off x="398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A</a:t>
                </a:r>
              </a:p>
              <a:p>
                <a:pPr>
                  <a:spcBef>
                    <a:spcPct val="50000"/>
                  </a:spcBef>
                </a:pPr>
                <a:r>
                  <a:rPr lang="nb-NO" sz="1600" b="0"/>
                  <a:t>1</a:t>
                </a:r>
                <a:endParaRPr lang="en-US" sz="1600" b="0"/>
              </a:p>
            </p:txBody>
          </p:sp>
        </p:grpSp>
        <p:sp>
          <p:nvSpPr>
            <p:cNvPr id="1190971" name="Oval 59"/>
            <p:cNvSpPr>
              <a:spLocks noChangeArrowheads="1"/>
            </p:cNvSpPr>
            <p:nvPr/>
          </p:nvSpPr>
          <p:spPr bwMode="auto">
            <a:xfrm>
              <a:off x="3408"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grpSp>
        <p:nvGrpSpPr>
          <p:cNvPr id="1190972" name="Group 60"/>
          <p:cNvGrpSpPr>
            <a:grpSpLocks/>
          </p:cNvGrpSpPr>
          <p:nvPr/>
        </p:nvGrpSpPr>
        <p:grpSpPr bwMode="auto">
          <a:xfrm>
            <a:off x="1752600" y="2901950"/>
            <a:ext cx="2590800" cy="2208212"/>
            <a:chOff x="1104" y="1632"/>
            <a:chExt cx="1632" cy="1391"/>
          </a:xfrm>
        </p:grpSpPr>
        <p:sp>
          <p:nvSpPr>
            <p:cNvPr id="1190973" name="Oval 61"/>
            <p:cNvSpPr>
              <a:spLocks noChangeArrowheads="1"/>
            </p:cNvSpPr>
            <p:nvPr/>
          </p:nvSpPr>
          <p:spPr bwMode="auto">
            <a:xfrm>
              <a:off x="2266"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nvGrpSpPr>
            <p:cNvPr id="1190974" name="Group 62"/>
            <p:cNvGrpSpPr>
              <a:grpSpLocks/>
            </p:cNvGrpSpPr>
            <p:nvPr/>
          </p:nvGrpSpPr>
          <p:grpSpPr bwMode="auto">
            <a:xfrm>
              <a:off x="1104" y="2572"/>
              <a:ext cx="1632" cy="451"/>
              <a:chOff x="1104" y="1824"/>
              <a:chExt cx="1632" cy="451"/>
            </a:xfrm>
          </p:grpSpPr>
          <p:sp>
            <p:nvSpPr>
              <p:cNvPr id="1190975" name="Text Box 63"/>
              <p:cNvSpPr txBox="1">
                <a:spLocks noChangeArrowheads="1"/>
              </p:cNvSpPr>
              <p:nvPr/>
            </p:nvSpPr>
            <p:spPr bwMode="auto">
              <a:xfrm>
                <a:off x="1104" y="1824"/>
                <a:ext cx="255"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nb-NO" sz="1600" b="0" dirty="0"/>
                  <a:t>D</a:t>
                </a:r>
              </a:p>
              <a:p>
                <a:pPr>
                  <a:spcBef>
                    <a:spcPct val="50000"/>
                  </a:spcBef>
                </a:pPr>
                <a:r>
                  <a:rPr lang="nb-NO" sz="1600" b="0" dirty="0"/>
                  <a:t>0</a:t>
                </a:r>
                <a:endParaRPr lang="en-US" sz="1600" b="0" dirty="0"/>
              </a:p>
            </p:txBody>
          </p:sp>
          <p:sp>
            <p:nvSpPr>
              <p:cNvPr id="1190976" name="Text Box 64"/>
              <p:cNvSpPr txBox="1">
                <a:spLocks noChangeArrowheads="1"/>
              </p:cNvSpPr>
              <p:nvPr/>
            </p:nvSpPr>
            <p:spPr bwMode="auto">
              <a:xfrm>
                <a:off x="1584" y="1824"/>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C</a:t>
                </a:r>
              </a:p>
              <a:p>
                <a:pPr>
                  <a:spcBef>
                    <a:spcPct val="50000"/>
                  </a:spcBef>
                </a:pPr>
                <a:r>
                  <a:rPr lang="nb-NO" sz="1600" b="0"/>
                  <a:t>0</a:t>
                </a:r>
                <a:endParaRPr lang="en-US" sz="1600" b="0"/>
              </a:p>
            </p:txBody>
          </p:sp>
          <p:sp>
            <p:nvSpPr>
              <p:cNvPr id="1190977" name="Text Box 65"/>
              <p:cNvSpPr txBox="1">
                <a:spLocks noChangeArrowheads="1"/>
              </p:cNvSpPr>
              <p:nvPr/>
            </p:nvSpPr>
            <p:spPr bwMode="auto">
              <a:xfrm>
                <a:off x="2064" y="1824"/>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B</a:t>
                </a:r>
              </a:p>
              <a:p>
                <a:pPr>
                  <a:spcBef>
                    <a:spcPct val="50000"/>
                  </a:spcBef>
                </a:pPr>
                <a:r>
                  <a:rPr lang="nb-NO" sz="1600" b="0"/>
                  <a:t>0</a:t>
                </a:r>
                <a:endParaRPr lang="en-US" sz="1600" b="0"/>
              </a:p>
            </p:txBody>
          </p:sp>
          <p:sp>
            <p:nvSpPr>
              <p:cNvPr id="1190978" name="Text Box 66"/>
              <p:cNvSpPr txBox="1">
                <a:spLocks noChangeArrowheads="1"/>
              </p:cNvSpPr>
              <p:nvPr/>
            </p:nvSpPr>
            <p:spPr bwMode="auto">
              <a:xfrm>
                <a:off x="2544" y="1824"/>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A</a:t>
                </a:r>
              </a:p>
              <a:p>
                <a:pPr>
                  <a:spcBef>
                    <a:spcPct val="50000"/>
                  </a:spcBef>
                </a:pPr>
                <a:r>
                  <a:rPr lang="nb-NO" sz="1600" b="0"/>
                  <a:t>0</a:t>
                </a:r>
                <a:endParaRPr lang="en-US" sz="1600" b="0"/>
              </a:p>
            </p:txBody>
          </p:sp>
        </p:grpSp>
      </p:grpSp>
      <p:grpSp>
        <p:nvGrpSpPr>
          <p:cNvPr id="1190979" name="Group 67"/>
          <p:cNvGrpSpPr>
            <a:grpSpLocks/>
          </p:cNvGrpSpPr>
          <p:nvPr/>
        </p:nvGrpSpPr>
        <p:grpSpPr bwMode="auto">
          <a:xfrm>
            <a:off x="1752600" y="2895601"/>
            <a:ext cx="3886200" cy="2208213"/>
            <a:chOff x="1104" y="1632"/>
            <a:chExt cx="2448" cy="1391"/>
          </a:xfrm>
        </p:grpSpPr>
        <p:grpSp>
          <p:nvGrpSpPr>
            <p:cNvPr id="1190980" name="Group 68"/>
            <p:cNvGrpSpPr>
              <a:grpSpLocks/>
            </p:cNvGrpSpPr>
            <p:nvPr/>
          </p:nvGrpSpPr>
          <p:grpSpPr bwMode="auto">
            <a:xfrm>
              <a:off x="1104" y="2572"/>
              <a:ext cx="1632" cy="451"/>
              <a:chOff x="1104" y="1824"/>
              <a:chExt cx="1632" cy="451"/>
            </a:xfrm>
          </p:grpSpPr>
          <p:sp>
            <p:nvSpPr>
              <p:cNvPr id="1190981" name="Text Box 69"/>
              <p:cNvSpPr txBox="1">
                <a:spLocks noChangeArrowheads="1"/>
              </p:cNvSpPr>
              <p:nvPr/>
            </p:nvSpPr>
            <p:spPr bwMode="auto">
              <a:xfrm>
                <a:off x="1104" y="1824"/>
                <a:ext cx="23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nb-NO" sz="1600" b="0" dirty="0"/>
                  <a:t>D</a:t>
                </a:r>
              </a:p>
              <a:p>
                <a:pPr>
                  <a:spcBef>
                    <a:spcPct val="50000"/>
                  </a:spcBef>
                </a:pPr>
                <a:r>
                  <a:rPr lang="nb-NO" sz="1600" b="0" dirty="0"/>
                  <a:t>0</a:t>
                </a:r>
                <a:endParaRPr lang="en-US" sz="1600" b="0" dirty="0"/>
              </a:p>
            </p:txBody>
          </p:sp>
          <p:sp>
            <p:nvSpPr>
              <p:cNvPr id="1190982" name="Text Box 70"/>
              <p:cNvSpPr txBox="1">
                <a:spLocks noChangeArrowheads="1"/>
              </p:cNvSpPr>
              <p:nvPr/>
            </p:nvSpPr>
            <p:spPr bwMode="auto">
              <a:xfrm>
                <a:off x="1584" y="1824"/>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C</a:t>
                </a:r>
              </a:p>
              <a:p>
                <a:pPr>
                  <a:spcBef>
                    <a:spcPct val="50000"/>
                  </a:spcBef>
                </a:pPr>
                <a:r>
                  <a:rPr lang="nb-NO" sz="1600" b="0"/>
                  <a:t>0</a:t>
                </a:r>
                <a:endParaRPr lang="en-US" sz="1600" b="0"/>
              </a:p>
            </p:txBody>
          </p:sp>
          <p:sp>
            <p:nvSpPr>
              <p:cNvPr id="1190983" name="Text Box 71"/>
              <p:cNvSpPr txBox="1">
                <a:spLocks noChangeArrowheads="1"/>
              </p:cNvSpPr>
              <p:nvPr/>
            </p:nvSpPr>
            <p:spPr bwMode="auto">
              <a:xfrm>
                <a:off x="2064" y="1824"/>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B</a:t>
                </a:r>
              </a:p>
              <a:p>
                <a:pPr>
                  <a:spcBef>
                    <a:spcPct val="50000"/>
                  </a:spcBef>
                </a:pPr>
                <a:r>
                  <a:rPr lang="nb-NO" sz="1600" b="0"/>
                  <a:t>0</a:t>
                </a:r>
                <a:endParaRPr lang="en-US" sz="1600" b="0"/>
              </a:p>
            </p:txBody>
          </p:sp>
          <p:sp>
            <p:nvSpPr>
              <p:cNvPr id="1190984" name="Text Box 72"/>
              <p:cNvSpPr txBox="1">
                <a:spLocks noChangeArrowheads="1"/>
              </p:cNvSpPr>
              <p:nvPr/>
            </p:nvSpPr>
            <p:spPr bwMode="auto">
              <a:xfrm>
                <a:off x="2544" y="1824"/>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A</a:t>
                </a:r>
              </a:p>
              <a:p>
                <a:pPr>
                  <a:spcBef>
                    <a:spcPct val="50000"/>
                  </a:spcBef>
                </a:pPr>
                <a:r>
                  <a:rPr lang="nb-NO" sz="1600" b="0"/>
                  <a:t>1</a:t>
                </a:r>
                <a:endParaRPr lang="en-US" sz="1600" b="0"/>
              </a:p>
            </p:txBody>
          </p:sp>
        </p:grpSp>
        <p:sp>
          <p:nvSpPr>
            <p:cNvPr id="1190985" name="Oval 73"/>
            <p:cNvSpPr>
              <a:spLocks noChangeArrowheads="1"/>
            </p:cNvSpPr>
            <p:nvPr/>
          </p:nvSpPr>
          <p:spPr bwMode="auto">
            <a:xfrm>
              <a:off x="2554"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0986" name="Text Box 74"/>
            <p:cNvSpPr txBox="1">
              <a:spLocks noChangeArrowheads="1"/>
            </p:cNvSpPr>
            <p:nvPr/>
          </p:nvSpPr>
          <p:spPr bwMode="auto">
            <a:xfrm>
              <a:off x="2064" y="2160"/>
              <a:ext cx="1488" cy="1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400" b="0"/>
                <a:t>The R-bit for page A is set</a:t>
              </a:r>
              <a:endParaRPr lang="en-US" sz="1400" b="0"/>
            </a:p>
          </p:txBody>
        </p:sp>
      </p:grpSp>
      <p:grpSp>
        <p:nvGrpSpPr>
          <p:cNvPr id="1190987" name="Group 75"/>
          <p:cNvGrpSpPr>
            <a:grpSpLocks/>
          </p:cNvGrpSpPr>
          <p:nvPr/>
        </p:nvGrpSpPr>
        <p:grpSpPr bwMode="auto">
          <a:xfrm>
            <a:off x="1749425" y="2895601"/>
            <a:ext cx="5664200" cy="2239963"/>
            <a:chOff x="1088" y="1632"/>
            <a:chExt cx="3568" cy="1411"/>
          </a:xfrm>
        </p:grpSpPr>
        <p:grpSp>
          <p:nvGrpSpPr>
            <p:cNvPr id="1190988" name="Group 76"/>
            <p:cNvGrpSpPr>
              <a:grpSpLocks/>
            </p:cNvGrpSpPr>
            <p:nvPr/>
          </p:nvGrpSpPr>
          <p:grpSpPr bwMode="auto">
            <a:xfrm>
              <a:off x="1088" y="2592"/>
              <a:ext cx="3568" cy="451"/>
              <a:chOff x="1088" y="1660"/>
              <a:chExt cx="3568" cy="451"/>
            </a:xfrm>
          </p:grpSpPr>
          <p:sp>
            <p:nvSpPr>
              <p:cNvPr id="1190989" name="Text Box 77"/>
              <p:cNvSpPr txBox="1">
                <a:spLocks noChangeArrowheads="1"/>
              </p:cNvSpPr>
              <p:nvPr/>
            </p:nvSpPr>
            <p:spPr bwMode="auto">
              <a:xfrm>
                <a:off x="1088" y="1660"/>
                <a:ext cx="210"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nb-NO" sz="1600" b="0" dirty="0"/>
                  <a:t>H</a:t>
                </a:r>
              </a:p>
              <a:p>
                <a:pPr>
                  <a:spcBef>
                    <a:spcPct val="50000"/>
                  </a:spcBef>
                </a:pPr>
                <a:r>
                  <a:rPr lang="nb-NO" sz="1600" b="0" dirty="0"/>
                  <a:t>0</a:t>
                </a:r>
                <a:endParaRPr lang="en-US" sz="1600" b="0" dirty="0"/>
              </a:p>
            </p:txBody>
          </p:sp>
          <p:sp>
            <p:nvSpPr>
              <p:cNvPr id="1190990" name="Text Box 78"/>
              <p:cNvSpPr txBox="1">
                <a:spLocks noChangeArrowheads="1"/>
              </p:cNvSpPr>
              <p:nvPr/>
            </p:nvSpPr>
            <p:spPr bwMode="auto">
              <a:xfrm>
                <a:off x="1584" y="1660"/>
                <a:ext cx="235"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nb-NO" sz="1600" b="0" dirty="0"/>
                  <a:t>G</a:t>
                </a:r>
              </a:p>
              <a:p>
                <a:pPr>
                  <a:spcBef>
                    <a:spcPct val="50000"/>
                  </a:spcBef>
                </a:pPr>
                <a:r>
                  <a:rPr lang="nb-NO" sz="1600" b="0" dirty="0"/>
                  <a:t>0</a:t>
                </a:r>
                <a:endParaRPr lang="en-US" sz="1600" b="0" dirty="0"/>
              </a:p>
            </p:txBody>
          </p:sp>
          <p:sp>
            <p:nvSpPr>
              <p:cNvPr id="1190991" name="Text Box 79"/>
              <p:cNvSpPr txBox="1">
                <a:spLocks noChangeArrowheads="1"/>
              </p:cNvSpPr>
              <p:nvPr/>
            </p:nvSpPr>
            <p:spPr bwMode="auto">
              <a:xfrm>
                <a:off x="206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F</a:t>
                </a:r>
              </a:p>
              <a:p>
                <a:pPr>
                  <a:spcBef>
                    <a:spcPct val="50000"/>
                  </a:spcBef>
                </a:pPr>
                <a:r>
                  <a:rPr lang="nb-NO" sz="1600" b="0"/>
                  <a:t>0</a:t>
                </a:r>
                <a:endParaRPr lang="en-US" sz="1600" b="0"/>
              </a:p>
            </p:txBody>
          </p:sp>
          <p:sp>
            <p:nvSpPr>
              <p:cNvPr id="1190992" name="Text Box 80"/>
              <p:cNvSpPr txBox="1">
                <a:spLocks noChangeArrowheads="1"/>
              </p:cNvSpPr>
              <p:nvPr/>
            </p:nvSpPr>
            <p:spPr bwMode="auto">
              <a:xfrm>
                <a:off x="254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E</a:t>
                </a:r>
              </a:p>
              <a:p>
                <a:pPr>
                  <a:spcBef>
                    <a:spcPct val="50000"/>
                  </a:spcBef>
                </a:pPr>
                <a:r>
                  <a:rPr lang="nb-NO" sz="1600" b="0"/>
                  <a:t>0</a:t>
                </a:r>
                <a:endParaRPr lang="en-US" sz="1600" b="0"/>
              </a:p>
            </p:txBody>
          </p:sp>
          <p:sp>
            <p:nvSpPr>
              <p:cNvPr id="1190993" name="Text Box 81"/>
              <p:cNvSpPr txBox="1">
                <a:spLocks noChangeArrowheads="1"/>
              </p:cNvSpPr>
              <p:nvPr/>
            </p:nvSpPr>
            <p:spPr bwMode="auto">
              <a:xfrm>
                <a:off x="3024" y="1660"/>
                <a:ext cx="240"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nb-NO" sz="1600" b="0" dirty="0"/>
                  <a:t>D</a:t>
                </a:r>
              </a:p>
              <a:p>
                <a:pPr>
                  <a:spcBef>
                    <a:spcPct val="50000"/>
                  </a:spcBef>
                </a:pPr>
                <a:r>
                  <a:rPr lang="nb-NO" sz="1600" b="0" dirty="0"/>
                  <a:t>0</a:t>
                </a:r>
                <a:endParaRPr lang="en-US" sz="1600" b="0" dirty="0"/>
              </a:p>
            </p:txBody>
          </p:sp>
          <p:sp>
            <p:nvSpPr>
              <p:cNvPr id="1190994" name="Text Box 82"/>
              <p:cNvSpPr txBox="1">
                <a:spLocks noChangeArrowheads="1"/>
              </p:cNvSpPr>
              <p:nvPr/>
            </p:nvSpPr>
            <p:spPr bwMode="auto">
              <a:xfrm>
                <a:off x="350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C</a:t>
                </a:r>
              </a:p>
              <a:p>
                <a:pPr>
                  <a:spcBef>
                    <a:spcPct val="50000"/>
                  </a:spcBef>
                </a:pPr>
                <a:r>
                  <a:rPr lang="nb-NO" sz="1600" b="0"/>
                  <a:t>0</a:t>
                </a:r>
                <a:endParaRPr lang="en-US" sz="1600" b="0"/>
              </a:p>
            </p:txBody>
          </p:sp>
          <p:sp>
            <p:nvSpPr>
              <p:cNvPr id="1190995" name="Text Box 83"/>
              <p:cNvSpPr txBox="1">
                <a:spLocks noChangeArrowheads="1"/>
              </p:cNvSpPr>
              <p:nvPr/>
            </p:nvSpPr>
            <p:spPr bwMode="auto">
              <a:xfrm>
                <a:off x="398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B</a:t>
                </a:r>
              </a:p>
              <a:p>
                <a:pPr>
                  <a:spcBef>
                    <a:spcPct val="50000"/>
                  </a:spcBef>
                </a:pPr>
                <a:r>
                  <a:rPr lang="nb-NO" sz="1600" b="0"/>
                  <a:t>0</a:t>
                </a:r>
                <a:endParaRPr lang="en-US" sz="1600" b="0"/>
              </a:p>
            </p:txBody>
          </p:sp>
          <p:sp>
            <p:nvSpPr>
              <p:cNvPr id="1190996" name="Text Box 84"/>
              <p:cNvSpPr txBox="1">
                <a:spLocks noChangeArrowheads="1"/>
              </p:cNvSpPr>
              <p:nvPr/>
            </p:nvSpPr>
            <p:spPr bwMode="auto">
              <a:xfrm>
                <a:off x="446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A</a:t>
                </a:r>
              </a:p>
              <a:p>
                <a:pPr>
                  <a:spcBef>
                    <a:spcPct val="50000"/>
                  </a:spcBef>
                </a:pPr>
                <a:r>
                  <a:rPr lang="nb-NO" sz="1600" b="0"/>
                  <a:t>1</a:t>
                </a:r>
                <a:endParaRPr lang="en-US" sz="1600" b="0"/>
              </a:p>
            </p:txBody>
          </p:sp>
        </p:grpSp>
        <p:sp>
          <p:nvSpPr>
            <p:cNvPr id="1190997" name="Oval 85"/>
            <p:cNvSpPr>
              <a:spLocks noChangeArrowheads="1"/>
            </p:cNvSpPr>
            <p:nvPr/>
          </p:nvSpPr>
          <p:spPr bwMode="auto">
            <a:xfrm>
              <a:off x="3696"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0998" name="Text Box 86"/>
            <p:cNvSpPr txBox="1">
              <a:spLocks noChangeArrowheads="1"/>
            </p:cNvSpPr>
            <p:nvPr/>
          </p:nvSpPr>
          <p:spPr bwMode="auto">
            <a:xfrm>
              <a:off x="1248" y="2160"/>
              <a:ext cx="2976" cy="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400" b="0"/>
                <a:t>Now the buffer is full, next page fault results in a replacement</a:t>
              </a:r>
              <a:endParaRPr lang="en-US" sz="1400" b="0"/>
            </a:p>
          </p:txBody>
        </p:sp>
      </p:grpSp>
      <p:grpSp>
        <p:nvGrpSpPr>
          <p:cNvPr id="1190999" name="Group 87"/>
          <p:cNvGrpSpPr>
            <a:grpSpLocks/>
          </p:cNvGrpSpPr>
          <p:nvPr/>
        </p:nvGrpSpPr>
        <p:grpSpPr bwMode="auto">
          <a:xfrm>
            <a:off x="1066800" y="2895600"/>
            <a:ext cx="6858000" cy="2222500"/>
            <a:chOff x="672" y="2160"/>
            <a:chExt cx="4320" cy="1400"/>
          </a:xfrm>
        </p:grpSpPr>
        <p:grpSp>
          <p:nvGrpSpPr>
            <p:cNvPr id="1191000" name="Group 88"/>
            <p:cNvGrpSpPr>
              <a:grpSpLocks/>
            </p:cNvGrpSpPr>
            <p:nvPr/>
          </p:nvGrpSpPr>
          <p:grpSpPr bwMode="auto">
            <a:xfrm>
              <a:off x="1096" y="3109"/>
              <a:ext cx="3560" cy="451"/>
              <a:chOff x="1096" y="1660"/>
              <a:chExt cx="3560" cy="451"/>
            </a:xfrm>
          </p:grpSpPr>
          <p:sp>
            <p:nvSpPr>
              <p:cNvPr id="1191001" name="Text Box 89"/>
              <p:cNvSpPr txBox="1">
                <a:spLocks noChangeArrowheads="1"/>
              </p:cNvSpPr>
              <p:nvPr/>
            </p:nvSpPr>
            <p:spPr bwMode="auto">
              <a:xfrm>
                <a:off x="1096" y="1660"/>
                <a:ext cx="224"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nb-NO" sz="1600" b="0" dirty="0"/>
                  <a:t>H</a:t>
                </a:r>
              </a:p>
              <a:p>
                <a:pPr>
                  <a:spcBef>
                    <a:spcPct val="50000"/>
                  </a:spcBef>
                </a:pPr>
                <a:r>
                  <a:rPr lang="nb-NO" sz="1600" b="0" dirty="0"/>
                  <a:t>0</a:t>
                </a:r>
                <a:endParaRPr lang="en-US" sz="1600" b="0" dirty="0"/>
              </a:p>
            </p:txBody>
          </p:sp>
          <p:sp>
            <p:nvSpPr>
              <p:cNvPr id="1191002" name="Text Box 90"/>
              <p:cNvSpPr txBox="1">
                <a:spLocks noChangeArrowheads="1"/>
              </p:cNvSpPr>
              <p:nvPr/>
            </p:nvSpPr>
            <p:spPr bwMode="auto">
              <a:xfrm>
                <a:off x="1584" y="1660"/>
                <a:ext cx="233"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nb-NO" sz="1600" b="0" dirty="0"/>
                  <a:t>G</a:t>
                </a:r>
              </a:p>
              <a:p>
                <a:pPr>
                  <a:spcBef>
                    <a:spcPct val="50000"/>
                  </a:spcBef>
                </a:pPr>
                <a:r>
                  <a:rPr lang="nb-NO" sz="1600" b="0" dirty="0"/>
                  <a:t>0</a:t>
                </a:r>
                <a:endParaRPr lang="en-US" sz="1600" b="0" dirty="0"/>
              </a:p>
            </p:txBody>
          </p:sp>
          <p:sp>
            <p:nvSpPr>
              <p:cNvPr id="1191003" name="Text Box 91"/>
              <p:cNvSpPr txBox="1">
                <a:spLocks noChangeArrowheads="1"/>
              </p:cNvSpPr>
              <p:nvPr/>
            </p:nvSpPr>
            <p:spPr bwMode="auto">
              <a:xfrm>
                <a:off x="206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F</a:t>
                </a:r>
              </a:p>
              <a:p>
                <a:pPr>
                  <a:spcBef>
                    <a:spcPct val="50000"/>
                  </a:spcBef>
                </a:pPr>
                <a:r>
                  <a:rPr lang="nb-NO" sz="1600" b="0"/>
                  <a:t>0</a:t>
                </a:r>
                <a:endParaRPr lang="en-US" sz="1600" b="0"/>
              </a:p>
            </p:txBody>
          </p:sp>
          <p:sp>
            <p:nvSpPr>
              <p:cNvPr id="1191004" name="Text Box 92"/>
              <p:cNvSpPr txBox="1">
                <a:spLocks noChangeArrowheads="1"/>
              </p:cNvSpPr>
              <p:nvPr/>
            </p:nvSpPr>
            <p:spPr bwMode="auto">
              <a:xfrm>
                <a:off x="254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E</a:t>
                </a:r>
              </a:p>
              <a:p>
                <a:pPr>
                  <a:spcBef>
                    <a:spcPct val="50000"/>
                  </a:spcBef>
                </a:pPr>
                <a:r>
                  <a:rPr lang="nb-NO" sz="1600" b="0"/>
                  <a:t>0</a:t>
                </a:r>
                <a:endParaRPr lang="en-US" sz="1600" b="0"/>
              </a:p>
            </p:txBody>
          </p:sp>
          <p:sp>
            <p:nvSpPr>
              <p:cNvPr id="1191005" name="Text Box 93"/>
              <p:cNvSpPr txBox="1">
                <a:spLocks noChangeArrowheads="1"/>
              </p:cNvSpPr>
              <p:nvPr/>
            </p:nvSpPr>
            <p:spPr bwMode="auto">
              <a:xfrm>
                <a:off x="3024" y="1660"/>
                <a:ext cx="246"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nb-NO" sz="1600" b="0" dirty="0"/>
                  <a:t>D</a:t>
                </a:r>
              </a:p>
              <a:p>
                <a:pPr>
                  <a:spcBef>
                    <a:spcPct val="50000"/>
                  </a:spcBef>
                </a:pPr>
                <a:r>
                  <a:rPr lang="nb-NO" sz="1600" b="0" dirty="0"/>
                  <a:t>0</a:t>
                </a:r>
                <a:endParaRPr lang="en-US" sz="1600" b="0" dirty="0"/>
              </a:p>
            </p:txBody>
          </p:sp>
          <p:sp>
            <p:nvSpPr>
              <p:cNvPr id="1191006" name="Text Box 94"/>
              <p:cNvSpPr txBox="1">
                <a:spLocks noChangeArrowheads="1"/>
              </p:cNvSpPr>
              <p:nvPr/>
            </p:nvSpPr>
            <p:spPr bwMode="auto">
              <a:xfrm>
                <a:off x="350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C</a:t>
                </a:r>
              </a:p>
              <a:p>
                <a:pPr>
                  <a:spcBef>
                    <a:spcPct val="50000"/>
                  </a:spcBef>
                </a:pPr>
                <a:r>
                  <a:rPr lang="nb-NO" sz="1600" b="0"/>
                  <a:t>0</a:t>
                </a:r>
                <a:endParaRPr lang="en-US" sz="1600" b="0"/>
              </a:p>
            </p:txBody>
          </p:sp>
          <p:sp>
            <p:nvSpPr>
              <p:cNvPr id="1191007" name="Text Box 95"/>
              <p:cNvSpPr txBox="1">
                <a:spLocks noChangeArrowheads="1"/>
              </p:cNvSpPr>
              <p:nvPr/>
            </p:nvSpPr>
            <p:spPr bwMode="auto">
              <a:xfrm>
                <a:off x="398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B</a:t>
                </a:r>
              </a:p>
              <a:p>
                <a:pPr>
                  <a:spcBef>
                    <a:spcPct val="50000"/>
                  </a:spcBef>
                </a:pPr>
                <a:r>
                  <a:rPr lang="nb-NO" sz="1600" b="0"/>
                  <a:t>0</a:t>
                </a:r>
                <a:endParaRPr lang="en-US" sz="1600" b="0"/>
              </a:p>
            </p:txBody>
          </p:sp>
          <p:sp>
            <p:nvSpPr>
              <p:cNvPr id="1191008" name="Text Box 96"/>
              <p:cNvSpPr txBox="1">
                <a:spLocks noChangeArrowheads="1"/>
              </p:cNvSpPr>
              <p:nvPr/>
            </p:nvSpPr>
            <p:spPr bwMode="auto">
              <a:xfrm>
                <a:off x="446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A</a:t>
                </a:r>
              </a:p>
              <a:p>
                <a:pPr>
                  <a:spcBef>
                    <a:spcPct val="50000"/>
                  </a:spcBef>
                </a:pPr>
                <a:r>
                  <a:rPr lang="nb-NO" sz="1600" b="0"/>
                  <a:t>1</a:t>
                </a:r>
                <a:endParaRPr lang="en-US" sz="1600" b="0"/>
              </a:p>
            </p:txBody>
          </p:sp>
        </p:grpSp>
        <p:sp>
          <p:nvSpPr>
            <p:cNvPr id="1191009" name="Oval 97"/>
            <p:cNvSpPr>
              <a:spLocks noChangeArrowheads="1"/>
            </p:cNvSpPr>
            <p:nvPr/>
          </p:nvSpPr>
          <p:spPr bwMode="auto">
            <a:xfrm>
              <a:off x="3984" y="2160"/>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010" name="Text Box 98"/>
            <p:cNvSpPr txBox="1">
              <a:spLocks noChangeArrowheads="1"/>
            </p:cNvSpPr>
            <p:nvPr/>
          </p:nvSpPr>
          <p:spPr bwMode="auto">
            <a:xfrm>
              <a:off x="672" y="2496"/>
              <a:ext cx="4320" cy="50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nSpc>
                  <a:spcPct val="75000"/>
                </a:lnSpc>
                <a:spcBef>
                  <a:spcPct val="50000"/>
                </a:spcBef>
              </a:pPr>
              <a:r>
                <a:rPr lang="nb-NO" sz="1400" b="0"/>
                <a:t>Page I will be inserted, find a page to page out by looking at the first page loaded:</a:t>
              </a:r>
            </a:p>
            <a:p>
              <a:pPr>
                <a:lnSpc>
                  <a:spcPct val="75000"/>
                </a:lnSpc>
                <a:spcBef>
                  <a:spcPct val="50000"/>
                </a:spcBef>
              </a:pPr>
              <a:r>
                <a:rPr lang="nb-NO" sz="1400" b="0"/>
                <a:t>    -if R-bit = 0 </a:t>
              </a:r>
              <a:r>
                <a:rPr lang="nb-NO" sz="1400" b="0">
                  <a:sym typeface="Symbol" pitchFamily="18" charset="2"/>
                </a:rPr>
                <a:t> replace</a:t>
              </a:r>
            </a:p>
            <a:p>
              <a:pPr>
                <a:lnSpc>
                  <a:spcPct val="75000"/>
                </a:lnSpc>
                <a:spcBef>
                  <a:spcPct val="50000"/>
                </a:spcBef>
              </a:pPr>
              <a:r>
                <a:rPr lang="nb-NO" sz="1400" b="0">
                  <a:sym typeface="Symbol" pitchFamily="18" charset="2"/>
                </a:rPr>
                <a:t>    -if R-bit = 1  clear R-bit, move page last, and finally look at the new first page </a:t>
              </a:r>
              <a:endParaRPr lang="en-US" sz="1400" b="0">
                <a:sym typeface="Symbol" pitchFamily="18" charset="2"/>
              </a:endParaRPr>
            </a:p>
          </p:txBody>
        </p:sp>
      </p:grpSp>
      <p:grpSp>
        <p:nvGrpSpPr>
          <p:cNvPr id="1191011" name="Group 99"/>
          <p:cNvGrpSpPr>
            <a:grpSpLocks/>
          </p:cNvGrpSpPr>
          <p:nvPr/>
        </p:nvGrpSpPr>
        <p:grpSpPr bwMode="auto">
          <a:xfrm>
            <a:off x="1066800" y="2895600"/>
            <a:ext cx="6858000" cy="2222500"/>
            <a:chOff x="672" y="2784"/>
            <a:chExt cx="4320" cy="1400"/>
          </a:xfrm>
        </p:grpSpPr>
        <p:grpSp>
          <p:nvGrpSpPr>
            <p:cNvPr id="1191012" name="Group 100"/>
            <p:cNvGrpSpPr>
              <a:grpSpLocks/>
            </p:cNvGrpSpPr>
            <p:nvPr/>
          </p:nvGrpSpPr>
          <p:grpSpPr bwMode="auto">
            <a:xfrm>
              <a:off x="1104" y="3733"/>
              <a:ext cx="3552" cy="451"/>
              <a:chOff x="1104" y="1660"/>
              <a:chExt cx="3552" cy="451"/>
            </a:xfrm>
          </p:grpSpPr>
          <p:sp>
            <p:nvSpPr>
              <p:cNvPr id="1191013" name="Text Box 101"/>
              <p:cNvSpPr txBox="1">
                <a:spLocks noChangeArrowheads="1"/>
              </p:cNvSpPr>
              <p:nvPr/>
            </p:nvSpPr>
            <p:spPr bwMode="auto">
              <a:xfrm>
                <a:off x="110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A</a:t>
                </a:r>
              </a:p>
              <a:p>
                <a:pPr>
                  <a:spcBef>
                    <a:spcPct val="50000"/>
                  </a:spcBef>
                </a:pPr>
                <a:r>
                  <a:rPr lang="nb-NO" sz="1600" b="0"/>
                  <a:t>0</a:t>
                </a:r>
                <a:endParaRPr lang="en-US" sz="1600" b="0"/>
              </a:p>
            </p:txBody>
          </p:sp>
          <p:sp>
            <p:nvSpPr>
              <p:cNvPr id="1191014" name="Text Box 102"/>
              <p:cNvSpPr txBox="1">
                <a:spLocks noChangeArrowheads="1"/>
              </p:cNvSpPr>
              <p:nvPr/>
            </p:nvSpPr>
            <p:spPr bwMode="auto">
              <a:xfrm>
                <a:off x="1584" y="1660"/>
                <a:ext cx="264"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nb-NO" sz="1600" b="0" dirty="0"/>
                  <a:t>H</a:t>
                </a:r>
              </a:p>
              <a:p>
                <a:pPr>
                  <a:spcBef>
                    <a:spcPct val="50000"/>
                  </a:spcBef>
                </a:pPr>
                <a:r>
                  <a:rPr lang="nb-NO" sz="1600" b="0" dirty="0"/>
                  <a:t>0</a:t>
                </a:r>
                <a:endParaRPr lang="en-US" sz="1600" b="0" dirty="0"/>
              </a:p>
            </p:txBody>
          </p:sp>
          <p:sp>
            <p:nvSpPr>
              <p:cNvPr id="1191015" name="Text Box 103"/>
              <p:cNvSpPr txBox="1">
                <a:spLocks noChangeArrowheads="1"/>
              </p:cNvSpPr>
              <p:nvPr/>
            </p:nvSpPr>
            <p:spPr bwMode="auto">
              <a:xfrm>
                <a:off x="2064" y="1660"/>
                <a:ext cx="243"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nb-NO" sz="1600" b="0" dirty="0"/>
                  <a:t>G</a:t>
                </a:r>
              </a:p>
              <a:p>
                <a:pPr>
                  <a:spcBef>
                    <a:spcPct val="50000"/>
                  </a:spcBef>
                </a:pPr>
                <a:r>
                  <a:rPr lang="nb-NO" sz="1600" b="0" dirty="0"/>
                  <a:t>0</a:t>
                </a:r>
                <a:endParaRPr lang="en-US" sz="1600" b="0" dirty="0"/>
              </a:p>
            </p:txBody>
          </p:sp>
          <p:sp>
            <p:nvSpPr>
              <p:cNvPr id="1191016" name="Text Box 104"/>
              <p:cNvSpPr txBox="1">
                <a:spLocks noChangeArrowheads="1"/>
              </p:cNvSpPr>
              <p:nvPr/>
            </p:nvSpPr>
            <p:spPr bwMode="auto">
              <a:xfrm>
                <a:off x="254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F</a:t>
                </a:r>
              </a:p>
              <a:p>
                <a:pPr>
                  <a:spcBef>
                    <a:spcPct val="50000"/>
                  </a:spcBef>
                </a:pPr>
                <a:r>
                  <a:rPr lang="nb-NO" sz="1600" b="0"/>
                  <a:t>0</a:t>
                </a:r>
                <a:endParaRPr lang="en-US" sz="1600" b="0"/>
              </a:p>
            </p:txBody>
          </p:sp>
          <p:sp>
            <p:nvSpPr>
              <p:cNvPr id="1191017" name="Text Box 105"/>
              <p:cNvSpPr txBox="1">
                <a:spLocks noChangeArrowheads="1"/>
              </p:cNvSpPr>
              <p:nvPr/>
            </p:nvSpPr>
            <p:spPr bwMode="auto">
              <a:xfrm>
                <a:off x="302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E</a:t>
                </a:r>
              </a:p>
              <a:p>
                <a:pPr>
                  <a:spcBef>
                    <a:spcPct val="50000"/>
                  </a:spcBef>
                </a:pPr>
                <a:r>
                  <a:rPr lang="nb-NO" sz="1600" b="0"/>
                  <a:t>0</a:t>
                </a:r>
                <a:endParaRPr lang="en-US" sz="1600" b="0"/>
              </a:p>
            </p:txBody>
          </p:sp>
          <p:sp>
            <p:nvSpPr>
              <p:cNvPr id="1191018" name="Text Box 106"/>
              <p:cNvSpPr txBox="1">
                <a:spLocks noChangeArrowheads="1"/>
              </p:cNvSpPr>
              <p:nvPr/>
            </p:nvSpPr>
            <p:spPr bwMode="auto">
              <a:xfrm>
                <a:off x="3504" y="1660"/>
                <a:ext cx="247"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nb-NO" sz="1600" b="0" dirty="0"/>
                  <a:t>D</a:t>
                </a:r>
              </a:p>
              <a:p>
                <a:pPr>
                  <a:spcBef>
                    <a:spcPct val="50000"/>
                  </a:spcBef>
                </a:pPr>
                <a:r>
                  <a:rPr lang="nb-NO" sz="1600" b="0" dirty="0"/>
                  <a:t>0</a:t>
                </a:r>
                <a:endParaRPr lang="en-US" sz="1600" b="0" dirty="0"/>
              </a:p>
            </p:txBody>
          </p:sp>
          <p:sp>
            <p:nvSpPr>
              <p:cNvPr id="1191019" name="Text Box 107"/>
              <p:cNvSpPr txBox="1">
                <a:spLocks noChangeArrowheads="1"/>
              </p:cNvSpPr>
              <p:nvPr/>
            </p:nvSpPr>
            <p:spPr bwMode="auto">
              <a:xfrm>
                <a:off x="398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C</a:t>
                </a:r>
              </a:p>
              <a:p>
                <a:pPr>
                  <a:spcBef>
                    <a:spcPct val="50000"/>
                  </a:spcBef>
                </a:pPr>
                <a:r>
                  <a:rPr lang="nb-NO" sz="1600" b="0"/>
                  <a:t>0</a:t>
                </a:r>
                <a:endParaRPr lang="en-US" sz="1600" b="0"/>
              </a:p>
            </p:txBody>
          </p:sp>
          <p:sp>
            <p:nvSpPr>
              <p:cNvPr id="1191020" name="Text Box 108"/>
              <p:cNvSpPr txBox="1">
                <a:spLocks noChangeArrowheads="1"/>
              </p:cNvSpPr>
              <p:nvPr/>
            </p:nvSpPr>
            <p:spPr bwMode="auto">
              <a:xfrm>
                <a:off x="446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B</a:t>
                </a:r>
              </a:p>
              <a:p>
                <a:pPr>
                  <a:spcBef>
                    <a:spcPct val="50000"/>
                  </a:spcBef>
                </a:pPr>
                <a:r>
                  <a:rPr lang="nb-NO" sz="1600" b="0"/>
                  <a:t>0</a:t>
                </a:r>
                <a:endParaRPr lang="en-US" sz="1600" b="0"/>
              </a:p>
            </p:txBody>
          </p:sp>
        </p:grpSp>
        <p:sp>
          <p:nvSpPr>
            <p:cNvPr id="1191021" name="Oval 109"/>
            <p:cNvSpPr>
              <a:spLocks noChangeArrowheads="1"/>
            </p:cNvSpPr>
            <p:nvPr/>
          </p:nvSpPr>
          <p:spPr bwMode="auto">
            <a:xfrm>
              <a:off x="3984" y="2784"/>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022" name="Text Box 110"/>
            <p:cNvSpPr txBox="1">
              <a:spLocks noChangeArrowheads="1"/>
            </p:cNvSpPr>
            <p:nvPr/>
          </p:nvSpPr>
          <p:spPr bwMode="auto">
            <a:xfrm>
              <a:off x="672" y="3120"/>
              <a:ext cx="4320" cy="3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nSpc>
                  <a:spcPct val="75000"/>
                </a:lnSpc>
                <a:spcBef>
                  <a:spcPct val="50000"/>
                </a:spcBef>
              </a:pPr>
              <a:endParaRPr lang="nb-NO" sz="1400" b="0">
                <a:sym typeface="Symbol" pitchFamily="18" charset="2"/>
              </a:endParaRPr>
            </a:p>
            <a:p>
              <a:pPr>
                <a:lnSpc>
                  <a:spcPct val="75000"/>
                </a:lnSpc>
                <a:spcBef>
                  <a:spcPct val="50000"/>
                </a:spcBef>
              </a:pPr>
              <a:r>
                <a:rPr lang="nb-NO" sz="1400" b="0">
                  <a:sym typeface="Symbol" pitchFamily="18" charset="2"/>
                </a:rPr>
                <a:t>Page A’s R-bit = 1  move last in chain and clear R-bit, look at new first page (B)</a:t>
              </a:r>
              <a:endParaRPr lang="en-US" sz="1400" b="0">
                <a:sym typeface="Symbol" pitchFamily="18" charset="2"/>
              </a:endParaRPr>
            </a:p>
          </p:txBody>
        </p:sp>
      </p:grpSp>
      <p:grpSp>
        <p:nvGrpSpPr>
          <p:cNvPr id="1191023" name="Group 111"/>
          <p:cNvGrpSpPr>
            <a:grpSpLocks/>
          </p:cNvGrpSpPr>
          <p:nvPr/>
        </p:nvGrpSpPr>
        <p:grpSpPr bwMode="auto">
          <a:xfrm>
            <a:off x="1066800" y="2886075"/>
            <a:ext cx="6858000" cy="2222500"/>
            <a:chOff x="672" y="2784"/>
            <a:chExt cx="4320" cy="1400"/>
          </a:xfrm>
        </p:grpSpPr>
        <p:grpSp>
          <p:nvGrpSpPr>
            <p:cNvPr id="1191024" name="Group 112"/>
            <p:cNvGrpSpPr>
              <a:grpSpLocks/>
            </p:cNvGrpSpPr>
            <p:nvPr/>
          </p:nvGrpSpPr>
          <p:grpSpPr bwMode="auto">
            <a:xfrm>
              <a:off x="1104" y="3733"/>
              <a:ext cx="3552" cy="451"/>
              <a:chOff x="1104" y="1660"/>
              <a:chExt cx="3552" cy="451"/>
            </a:xfrm>
          </p:grpSpPr>
          <p:sp>
            <p:nvSpPr>
              <p:cNvPr id="1191025" name="Text Box 113"/>
              <p:cNvSpPr txBox="1">
                <a:spLocks noChangeArrowheads="1"/>
              </p:cNvSpPr>
              <p:nvPr/>
            </p:nvSpPr>
            <p:spPr bwMode="auto">
              <a:xfrm>
                <a:off x="110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dirty="0"/>
                  <a:t>I</a:t>
                </a:r>
              </a:p>
              <a:p>
                <a:pPr>
                  <a:spcBef>
                    <a:spcPct val="50000"/>
                  </a:spcBef>
                </a:pPr>
                <a:r>
                  <a:rPr lang="nb-NO" sz="1600" b="0" dirty="0"/>
                  <a:t>0</a:t>
                </a:r>
                <a:endParaRPr lang="en-US" sz="1600" b="0" dirty="0"/>
              </a:p>
            </p:txBody>
          </p:sp>
          <p:sp>
            <p:nvSpPr>
              <p:cNvPr id="1191026" name="Text Box 114"/>
              <p:cNvSpPr txBox="1">
                <a:spLocks noChangeArrowheads="1"/>
              </p:cNvSpPr>
              <p:nvPr/>
            </p:nvSpPr>
            <p:spPr bwMode="auto">
              <a:xfrm>
                <a:off x="158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A</a:t>
                </a:r>
              </a:p>
              <a:p>
                <a:pPr>
                  <a:spcBef>
                    <a:spcPct val="50000"/>
                  </a:spcBef>
                </a:pPr>
                <a:r>
                  <a:rPr lang="nb-NO" sz="1600" b="0"/>
                  <a:t>0</a:t>
                </a:r>
                <a:endParaRPr lang="en-US" sz="1600" b="0"/>
              </a:p>
            </p:txBody>
          </p:sp>
          <p:sp>
            <p:nvSpPr>
              <p:cNvPr id="1191027" name="Text Box 115"/>
              <p:cNvSpPr txBox="1">
                <a:spLocks noChangeArrowheads="1"/>
              </p:cNvSpPr>
              <p:nvPr/>
            </p:nvSpPr>
            <p:spPr bwMode="auto">
              <a:xfrm>
                <a:off x="2064" y="1660"/>
                <a:ext cx="235"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nb-NO" sz="1600" b="0" dirty="0"/>
                  <a:t>H</a:t>
                </a:r>
              </a:p>
              <a:p>
                <a:pPr>
                  <a:spcBef>
                    <a:spcPct val="50000"/>
                  </a:spcBef>
                </a:pPr>
                <a:r>
                  <a:rPr lang="nb-NO" sz="1600" b="0" dirty="0"/>
                  <a:t>0</a:t>
                </a:r>
                <a:endParaRPr lang="en-US" sz="1600" b="0" dirty="0"/>
              </a:p>
            </p:txBody>
          </p:sp>
          <p:sp>
            <p:nvSpPr>
              <p:cNvPr id="1191028" name="Text Box 116"/>
              <p:cNvSpPr txBox="1">
                <a:spLocks noChangeArrowheads="1"/>
              </p:cNvSpPr>
              <p:nvPr/>
            </p:nvSpPr>
            <p:spPr bwMode="auto">
              <a:xfrm>
                <a:off x="2544" y="1660"/>
                <a:ext cx="25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nb-NO" sz="1600" b="0" dirty="0"/>
                  <a:t>G</a:t>
                </a:r>
              </a:p>
              <a:p>
                <a:pPr>
                  <a:spcBef>
                    <a:spcPct val="50000"/>
                  </a:spcBef>
                </a:pPr>
                <a:r>
                  <a:rPr lang="nb-NO" sz="1600" b="0" dirty="0"/>
                  <a:t>0</a:t>
                </a:r>
                <a:endParaRPr lang="en-US" sz="1600" b="0" dirty="0"/>
              </a:p>
            </p:txBody>
          </p:sp>
          <p:sp>
            <p:nvSpPr>
              <p:cNvPr id="1191029" name="Text Box 117"/>
              <p:cNvSpPr txBox="1">
                <a:spLocks noChangeArrowheads="1"/>
              </p:cNvSpPr>
              <p:nvPr/>
            </p:nvSpPr>
            <p:spPr bwMode="auto">
              <a:xfrm>
                <a:off x="302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F</a:t>
                </a:r>
              </a:p>
              <a:p>
                <a:pPr>
                  <a:spcBef>
                    <a:spcPct val="50000"/>
                  </a:spcBef>
                </a:pPr>
                <a:r>
                  <a:rPr lang="nb-NO" sz="1600" b="0"/>
                  <a:t>0</a:t>
                </a:r>
                <a:endParaRPr lang="en-US" sz="1600" b="0"/>
              </a:p>
            </p:txBody>
          </p:sp>
          <p:sp>
            <p:nvSpPr>
              <p:cNvPr id="1191030" name="Text Box 118"/>
              <p:cNvSpPr txBox="1">
                <a:spLocks noChangeArrowheads="1"/>
              </p:cNvSpPr>
              <p:nvPr/>
            </p:nvSpPr>
            <p:spPr bwMode="auto">
              <a:xfrm>
                <a:off x="350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E</a:t>
                </a:r>
              </a:p>
              <a:p>
                <a:pPr>
                  <a:spcBef>
                    <a:spcPct val="50000"/>
                  </a:spcBef>
                </a:pPr>
                <a:r>
                  <a:rPr lang="nb-NO" sz="1600" b="0"/>
                  <a:t>0</a:t>
                </a:r>
                <a:endParaRPr lang="en-US" sz="1600" b="0"/>
              </a:p>
            </p:txBody>
          </p:sp>
          <p:sp>
            <p:nvSpPr>
              <p:cNvPr id="1191031" name="Text Box 119"/>
              <p:cNvSpPr txBox="1">
                <a:spLocks noChangeArrowheads="1"/>
              </p:cNvSpPr>
              <p:nvPr/>
            </p:nvSpPr>
            <p:spPr bwMode="auto">
              <a:xfrm>
                <a:off x="3984" y="1660"/>
                <a:ext cx="233"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spcBef>
                    <a:spcPct val="50000"/>
                  </a:spcBef>
                </a:pPr>
                <a:r>
                  <a:rPr lang="nb-NO" sz="1600" b="0" dirty="0"/>
                  <a:t>D</a:t>
                </a:r>
              </a:p>
              <a:p>
                <a:pPr>
                  <a:spcBef>
                    <a:spcPct val="50000"/>
                  </a:spcBef>
                </a:pPr>
                <a:r>
                  <a:rPr lang="nb-NO" sz="1600" b="0" dirty="0"/>
                  <a:t>0</a:t>
                </a:r>
                <a:endParaRPr lang="en-US" sz="1600" b="0" dirty="0"/>
              </a:p>
            </p:txBody>
          </p:sp>
          <p:sp>
            <p:nvSpPr>
              <p:cNvPr id="1191032" name="Text Box 120"/>
              <p:cNvSpPr txBox="1">
                <a:spLocks noChangeArrowheads="1"/>
              </p:cNvSpPr>
              <p:nvPr/>
            </p:nvSpPr>
            <p:spPr bwMode="auto">
              <a:xfrm>
                <a:off x="4464" y="1660"/>
                <a:ext cx="192" cy="45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t>C</a:t>
                </a:r>
              </a:p>
              <a:p>
                <a:pPr>
                  <a:spcBef>
                    <a:spcPct val="50000"/>
                  </a:spcBef>
                </a:pPr>
                <a:r>
                  <a:rPr lang="nb-NO" sz="1600" b="0"/>
                  <a:t>0</a:t>
                </a:r>
                <a:endParaRPr lang="en-US" sz="1600" b="0"/>
              </a:p>
            </p:txBody>
          </p:sp>
        </p:grpSp>
        <p:sp>
          <p:nvSpPr>
            <p:cNvPr id="1191033" name="Oval 121"/>
            <p:cNvSpPr>
              <a:spLocks noChangeArrowheads="1"/>
            </p:cNvSpPr>
            <p:nvPr/>
          </p:nvSpPr>
          <p:spPr bwMode="auto">
            <a:xfrm>
              <a:off x="3984" y="2784"/>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034" name="Text Box 122"/>
            <p:cNvSpPr txBox="1">
              <a:spLocks noChangeArrowheads="1"/>
            </p:cNvSpPr>
            <p:nvPr/>
          </p:nvSpPr>
          <p:spPr bwMode="auto">
            <a:xfrm>
              <a:off x="672" y="3120"/>
              <a:ext cx="4320" cy="33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nSpc>
                  <a:spcPct val="75000"/>
                </a:lnSpc>
                <a:spcBef>
                  <a:spcPct val="50000"/>
                </a:spcBef>
              </a:pPr>
              <a:endParaRPr lang="nb-NO" sz="1400" b="0">
                <a:sym typeface="Symbol" pitchFamily="18" charset="2"/>
              </a:endParaRPr>
            </a:p>
            <a:p>
              <a:pPr>
                <a:lnSpc>
                  <a:spcPct val="75000"/>
                </a:lnSpc>
                <a:spcBef>
                  <a:spcPct val="50000"/>
                </a:spcBef>
              </a:pPr>
              <a:r>
                <a:rPr lang="nb-NO" sz="1400" b="0">
                  <a:sym typeface="Symbol" pitchFamily="18" charset="2"/>
                </a:rPr>
                <a:t>Page B’s R-bit = 0  page out, shift chain left, and insert I last in the chain</a:t>
              </a:r>
              <a:endParaRPr lang="en-US" sz="1400" b="0">
                <a:sym typeface="Symbol" pitchFamily="18" charset="2"/>
              </a:endParaRPr>
            </a:p>
          </p:txBody>
        </p:sp>
      </p:grpSp>
      <p:sp>
        <p:nvSpPr>
          <p:cNvPr id="1191035" name="Rectangle 123"/>
          <p:cNvSpPr>
            <a:spLocks noChangeArrowheads="1"/>
          </p:cNvSpPr>
          <p:nvPr/>
        </p:nvSpPr>
        <p:spPr bwMode="auto">
          <a:xfrm>
            <a:off x="152400" y="5862639"/>
            <a:ext cx="8839200" cy="77628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342900" indent="-342900">
              <a:spcBef>
                <a:spcPct val="20000"/>
              </a:spcBef>
              <a:buFontTx/>
              <a:buChar char="•"/>
            </a:pPr>
            <a:r>
              <a:rPr lang="nb-NO" sz="2000" b="0" i="1"/>
              <a:t>Second chance </a:t>
            </a:r>
            <a:r>
              <a:rPr lang="nb-NO" sz="2000" b="0"/>
              <a:t>is a reasonable algorithm, </a:t>
            </a:r>
            <a:br>
              <a:rPr lang="nb-NO" sz="2000" b="0"/>
            </a:br>
            <a:r>
              <a:rPr lang="nb-NO" sz="2000" b="0"/>
              <a:t>but inefficient because it is moving pages around the list</a:t>
            </a:r>
            <a:endParaRPr lang="en-US" sz="2000" b="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19094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11909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499"/>
                                          </p:stCondLst>
                                        </p:cTn>
                                        <p:tgtEl>
                                          <p:spTgt spid="1190972"/>
                                        </p:tgtEl>
                                        <p:attrNameLst>
                                          <p:attrName>style.visibility</p:attrName>
                                        </p:attrNameLst>
                                      </p:cBhvr>
                                      <p:to>
                                        <p:strVal val="visible"/>
                                      </p:to>
                                    </p:set>
                                  </p:childTnLst>
                                  <p:subTnLst>
                                    <p:set>
                                      <p:cBhvr override="childStyle">
                                        <p:cTn dur="1" fill="hold" display="0" masterRel="nextClick" afterEffect="1"/>
                                        <p:tgtEl>
                                          <p:spTgt spid="1190972"/>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190979"/>
                                        </p:tgtEl>
                                        <p:attrNameLst>
                                          <p:attrName>style.visibility</p:attrName>
                                        </p:attrNameLst>
                                      </p:cBhvr>
                                      <p:to>
                                        <p:strVal val="visible"/>
                                      </p:to>
                                    </p:set>
                                  </p:childTnLst>
                                  <p:subTnLst>
                                    <p:set>
                                      <p:cBhvr override="childStyle">
                                        <p:cTn dur="1" fill="hold" display="0" masterRel="nextClick" afterEffect="1"/>
                                        <p:tgtEl>
                                          <p:spTgt spid="1190979"/>
                                        </p:tgtEl>
                                        <p:attrNameLst>
                                          <p:attrName>style.visibility</p:attrName>
                                        </p:attrNameLst>
                                      </p:cBhvr>
                                      <p:to>
                                        <p:strVal val="hidden"/>
                                      </p:to>
                                    </p:set>
                                  </p:sub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1190945"/>
                                        </p:tgtEl>
                                        <p:attrNameLst>
                                          <p:attrName>style.visibility</p:attrName>
                                        </p:attrNameLst>
                                      </p:cBhvr>
                                      <p:to>
                                        <p:strVal val="visible"/>
                                      </p:to>
                                    </p:set>
                                  </p:childTnLst>
                                  <p:subTnLst>
                                    <p:set>
                                      <p:cBhvr override="childStyle">
                                        <p:cTn dur="1" fill="hold" display="0" masterRel="nextClick" afterEffect="1"/>
                                        <p:tgtEl>
                                          <p:spTgt spid="1190945"/>
                                        </p:tgtEl>
                                        <p:attrNameLst>
                                          <p:attrName>style.visibility</p:attrName>
                                        </p:attrNameLst>
                                      </p:cBhvr>
                                      <p:to>
                                        <p:strVal val="hidden"/>
                                      </p:to>
                                    </p:set>
                                  </p:sub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1190953"/>
                                        </p:tgtEl>
                                        <p:attrNameLst>
                                          <p:attrName>style.visibility</p:attrName>
                                        </p:attrNameLst>
                                      </p:cBhvr>
                                      <p:to>
                                        <p:strVal val="visible"/>
                                      </p:to>
                                    </p:set>
                                  </p:childTnLst>
                                  <p:subTnLst>
                                    <p:set>
                                      <p:cBhvr override="childStyle">
                                        <p:cTn dur="1" fill="hold" display="0" masterRel="nextClick" afterEffect="1"/>
                                        <p:tgtEl>
                                          <p:spTgt spid="1190953"/>
                                        </p:tgtEl>
                                        <p:attrNameLst>
                                          <p:attrName>style.visibility</p:attrName>
                                        </p:attrNameLst>
                                      </p:cBhvr>
                                      <p:to>
                                        <p:strVal val="hidden"/>
                                      </p:to>
                                    </p:set>
                                  </p:sub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1190962"/>
                                        </p:tgtEl>
                                        <p:attrNameLst>
                                          <p:attrName>style.visibility</p:attrName>
                                        </p:attrNameLst>
                                      </p:cBhvr>
                                      <p:to>
                                        <p:strVal val="visible"/>
                                      </p:to>
                                    </p:set>
                                  </p:childTnLst>
                                  <p:subTnLst>
                                    <p:set>
                                      <p:cBhvr override="childStyle">
                                        <p:cTn dur="1" fill="hold" display="0" masterRel="nextClick" afterEffect="1"/>
                                        <p:tgtEl>
                                          <p:spTgt spid="1190962"/>
                                        </p:tgtEl>
                                        <p:attrNameLst>
                                          <p:attrName>style.visibility</p:attrName>
                                        </p:attrNameLst>
                                      </p:cBhvr>
                                      <p:to>
                                        <p:strVal val="hidden"/>
                                      </p:to>
                                    </p:set>
                                  </p:sub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nodeType="clickEffect">
                                  <p:stCondLst>
                                    <p:cond delay="0"/>
                                  </p:stCondLst>
                                  <p:childTnLst>
                                    <p:set>
                                      <p:cBhvr>
                                        <p:cTn id="30" dur="1" fill="hold">
                                          <p:stCondLst>
                                            <p:cond delay="499"/>
                                          </p:stCondLst>
                                        </p:cTn>
                                        <p:tgtEl>
                                          <p:spTgt spid="1190987"/>
                                        </p:tgtEl>
                                        <p:attrNameLst>
                                          <p:attrName>style.visibility</p:attrName>
                                        </p:attrNameLst>
                                      </p:cBhvr>
                                      <p:to>
                                        <p:strVal val="visible"/>
                                      </p:to>
                                    </p:set>
                                  </p:childTnLst>
                                  <p:subTnLst>
                                    <p:set>
                                      <p:cBhvr override="childStyle">
                                        <p:cTn dur="1" fill="hold" display="0" masterRel="nextClick" afterEffect="1"/>
                                        <p:tgtEl>
                                          <p:spTgt spid="1190987"/>
                                        </p:tgtEl>
                                        <p:attrNameLst>
                                          <p:attrName>style.visibility</p:attrName>
                                        </p:attrNameLst>
                                      </p:cBhvr>
                                      <p:to>
                                        <p:strVal val="hidden"/>
                                      </p:to>
                                    </p:set>
                                  </p:sub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1190999"/>
                                        </p:tgtEl>
                                        <p:attrNameLst>
                                          <p:attrName>style.visibility</p:attrName>
                                        </p:attrNameLst>
                                      </p:cBhvr>
                                      <p:to>
                                        <p:strVal val="visible"/>
                                      </p:to>
                                    </p:set>
                                  </p:childTnLst>
                                  <p:subTnLst>
                                    <p:set>
                                      <p:cBhvr override="childStyle">
                                        <p:cTn dur="1" fill="hold" display="0" masterRel="nextClick" afterEffect="1"/>
                                        <p:tgtEl>
                                          <p:spTgt spid="1190999"/>
                                        </p:tgtEl>
                                        <p:attrNameLst>
                                          <p:attrName>style.visibility</p:attrName>
                                        </p:attrNameLst>
                                      </p:cBhvr>
                                      <p:to>
                                        <p:strVal val="hidden"/>
                                      </p:to>
                                    </p:set>
                                  </p:subTnLst>
                                </p:cTn>
                              </p:par>
                            </p:childTnLst>
                          </p:cTn>
                        </p:par>
                      </p:childTnLst>
                    </p:cTn>
                  </p:par>
                  <p:par>
                    <p:cTn id="35" fill="hold" nodeType="clickPar">
                      <p:stCondLst>
                        <p:cond delay="indefinite"/>
                      </p:stCondLst>
                      <p:childTnLst>
                        <p:par>
                          <p:cTn id="36" fill="hold" nodeType="withGroup">
                            <p:stCondLst>
                              <p:cond delay="0"/>
                            </p:stCondLst>
                            <p:childTnLst>
                              <p:par>
                                <p:cTn id="37" presetID="1" presetClass="entr" presetSubtype="0" fill="hold" nodeType="clickEffect">
                                  <p:stCondLst>
                                    <p:cond delay="0"/>
                                  </p:stCondLst>
                                  <p:childTnLst>
                                    <p:set>
                                      <p:cBhvr>
                                        <p:cTn id="38" dur="1" fill="hold">
                                          <p:stCondLst>
                                            <p:cond delay="499"/>
                                          </p:stCondLst>
                                        </p:cTn>
                                        <p:tgtEl>
                                          <p:spTgt spid="1191011"/>
                                        </p:tgtEl>
                                        <p:attrNameLst>
                                          <p:attrName>style.visibility</p:attrName>
                                        </p:attrNameLst>
                                      </p:cBhvr>
                                      <p:to>
                                        <p:strVal val="visible"/>
                                      </p:to>
                                    </p:set>
                                  </p:childTnLst>
                                  <p:subTnLst>
                                    <p:set>
                                      <p:cBhvr override="childStyle">
                                        <p:cTn dur="1" fill="hold" display="0" masterRel="nextClick" afterEffect="1"/>
                                        <p:tgtEl>
                                          <p:spTgt spid="1191011"/>
                                        </p:tgtEl>
                                        <p:attrNameLst>
                                          <p:attrName>style.visibility</p:attrName>
                                        </p:attrNameLst>
                                      </p:cBhvr>
                                      <p:to>
                                        <p:strVal val="hidden"/>
                                      </p:to>
                                    </p:set>
                                  </p:subTnLst>
                                </p:cTn>
                              </p:par>
                            </p:childTnLst>
                          </p:cTn>
                        </p:par>
                      </p:childTnLst>
                    </p:cTn>
                  </p:par>
                  <p:par>
                    <p:cTn id="39" fill="hold" nodeType="clickPar">
                      <p:stCondLst>
                        <p:cond delay="indefinite"/>
                      </p:stCondLst>
                      <p:childTnLst>
                        <p:par>
                          <p:cTn id="40" fill="hold" nodeType="withGroup">
                            <p:stCondLst>
                              <p:cond delay="0"/>
                            </p:stCondLst>
                            <p:childTnLst>
                              <p:par>
                                <p:cTn id="41" presetID="1" presetClass="entr" presetSubtype="0" fill="hold" nodeType="clickEffect">
                                  <p:stCondLst>
                                    <p:cond delay="0"/>
                                  </p:stCondLst>
                                  <p:childTnLst>
                                    <p:set>
                                      <p:cBhvr>
                                        <p:cTn id="42" dur="1" fill="hold">
                                          <p:stCondLst>
                                            <p:cond delay="499"/>
                                          </p:stCondLst>
                                        </p:cTn>
                                        <p:tgtEl>
                                          <p:spTgt spid="1191023"/>
                                        </p:tgtEl>
                                        <p:attrNameLst>
                                          <p:attrName>style.visibility</p:attrName>
                                        </p:attrNameLst>
                                      </p:cBhvr>
                                      <p:to>
                                        <p:strVal val="visible"/>
                                      </p:to>
                                    </p:set>
                                  </p:childTnLst>
                                </p:cTn>
                              </p:par>
                            </p:childTnLst>
                          </p:cTn>
                        </p:par>
                      </p:childTnLst>
                    </p:cTn>
                  </p:par>
                  <p:par>
                    <p:cTn id="43" fill="hold" nodeType="clickPar">
                      <p:stCondLst>
                        <p:cond delay="indefinite"/>
                      </p:stCondLst>
                      <p:childTnLst>
                        <p:par>
                          <p:cTn id="44" fill="hold" nodeType="withGroup">
                            <p:stCondLst>
                              <p:cond delay="0"/>
                            </p:stCondLst>
                            <p:childTnLst>
                              <p:par>
                                <p:cTn id="45" presetID="1" presetClass="entr" presetSubtype="0" fill="hold" grpId="0" nodeType="clickEffect">
                                  <p:stCondLst>
                                    <p:cond delay="0"/>
                                  </p:stCondLst>
                                  <p:childTnLst>
                                    <p:set>
                                      <p:cBhvr>
                                        <p:cTn id="46" dur="1" fill="hold">
                                          <p:stCondLst>
                                            <p:cond delay="499"/>
                                          </p:stCondLst>
                                        </p:cTn>
                                        <p:tgtEl>
                                          <p:spTgt spid="119103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0944" grpId="0" autoUpdateAnimBg="0"/>
      <p:bldP spid="1191035" grpId="0" build="p"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1938" name="Text Box 2"/>
          <p:cNvSpPr txBox="1">
            <a:spLocks noChangeArrowheads="1"/>
          </p:cNvSpPr>
          <p:nvPr/>
        </p:nvSpPr>
        <p:spPr bwMode="auto">
          <a:xfrm>
            <a:off x="152400" y="3406775"/>
            <a:ext cx="654754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nb-NO" sz="1800">
                <a:latin typeface="Helvetica" pitchFamily="34" charset="0"/>
              </a:rPr>
              <a:t>Reference string:</a:t>
            </a:r>
            <a:r>
              <a:rPr lang="nb-NO" sz="1800" b="0">
                <a:latin typeface="Helvetica" pitchFamily="34" charset="0"/>
              </a:rPr>
              <a:t>    A     B    C     D     A     E     F    G     H     I  </a:t>
            </a:r>
            <a:endParaRPr lang="en-US" sz="1800" b="0">
              <a:latin typeface="Helvetica" pitchFamily="34" charset="0"/>
            </a:endParaRPr>
          </a:p>
        </p:txBody>
      </p:sp>
      <p:sp>
        <p:nvSpPr>
          <p:cNvPr id="1191939" name="Rectangle 3"/>
          <p:cNvSpPr>
            <a:spLocks noGrp="1" noChangeArrowheads="1"/>
          </p:cNvSpPr>
          <p:nvPr>
            <p:ph type="title"/>
          </p:nvPr>
        </p:nvSpPr>
        <p:spPr/>
        <p:txBody>
          <a:bodyPr/>
          <a:lstStyle/>
          <a:p>
            <a:r>
              <a:rPr lang="nb-NO" sz="4000"/>
              <a:t>Clock</a:t>
            </a:r>
            <a:endParaRPr lang="en-US" sz="4000"/>
          </a:p>
        </p:txBody>
      </p:sp>
      <p:sp>
        <p:nvSpPr>
          <p:cNvPr id="1191940" name="Rectangle 4"/>
          <p:cNvSpPr>
            <a:spLocks noGrp="1" noChangeArrowheads="1"/>
          </p:cNvSpPr>
          <p:nvPr>
            <p:ph type="body" idx="1"/>
          </p:nvPr>
        </p:nvSpPr>
        <p:spPr>
          <a:xfrm>
            <a:off x="152400" y="944564"/>
            <a:ext cx="8839200" cy="2439987"/>
          </a:xfrm>
        </p:spPr>
        <p:txBody>
          <a:bodyPr/>
          <a:lstStyle/>
          <a:p>
            <a:r>
              <a:rPr lang="nb-NO" sz="2400"/>
              <a:t>More efficient implemention </a:t>
            </a:r>
            <a:r>
              <a:rPr lang="nb-NO" sz="2400" b="1" i="1"/>
              <a:t>Second Chance</a:t>
            </a:r>
          </a:p>
          <a:p>
            <a:r>
              <a:rPr lang="nb-NO" sz="2400"/>
              <a:t>Circular list in form of a clock</a:t>
            </a:r>
          </a:p>
          <a:p>
            <a:r>
              <a:rPr lang="nb-NO" sz="2400"/>
              <a:t>Pointer to the oldest page:</a:t>
            </a:r>
          </a:p>
          <a:p>
            <a:pPr lvl="1"/>
            <a:r>
              <a:rPr lang="nb-NO" sz="2000"/>
              <a:t>R-bit = 0  </a:t>
            </a:r>
            <a:r>
              <a:rPr lang="nb-NO" sz="2000">
                <a:sym typeface="Symbol" pitchFamily="18" charset="2"/>
              </a:rPr>
              <a:t> replace and advance pointer</a:t>
            </a:r>
          </a:p>
          <a:p>
            <a:pPr lvl="1"/>
            <a:r>
              <a:rPr lang="nb-NO" sz="2000">
                <a:sym typeface="Symbol" pitchFamily="18" charset="2"/>
              </a:rPr>
              <a:t>R-bit = 1   set R-bit to 0, advance pointer until R-bit = 0, replace 		     and advance pointer</a:t>
            </a:r>
            <a:endParaRPr lang="en-US" sz="2000">
              <a:sym typeface="Symbol" pitchFamily="18" charset="2"/>
            </a:endParaRPr>
          </a:p>
          <a:p>
            <a:endParaRPr lang="en-US" sz="2400"/>
          </a:p>
        </p:txBody>
      </p:sp>
      <p:grpSp>
        <p:nvGrpSpPr>
          <p:cNvPr id="1191941" name="Group 5"/>
          <p:cNvGrpSpPr>
            <a:grpSpLocks/>
          </p:cNvGrpSpPr>
          <p:nvPr/>
        </p:nvGrpSpPr>
        <p:grpSpPr bwMode="auto">
          <a:xfrm>
            <a:off x="1731963" y="3992563"/>
            <a:ext cx="2590800" cy="2743200"/>
            <a:chOff x="2016" y="2016"/>
            <a:chExt cx="1632" cy="1728"/>
          </a:xfrm>
        </p:grpSpPr>
        <p:grpSp>
          <p:nvGrpSpPr>
            <p:cNvPr id="1191942" name="Group 6"/>
            <p:cNvGrpSpPr>
              <a:grpSpLocks/>
            </p:cNvGrpSpPr>
            <p:nvPr/>
          </p:nvGrpSpPr>
          <p:grpSpPr bwMode="auto">
            <a:xfrm>
              <a:off x="2112" y="2208"/>
              <a:ext cx="1440" cy="1344"/>
              <a:chOff x="2112" y="2208"/>
              <a:chExt cx="1440" cy="1344"/>
            </a:xfrm>
          </p:grpSpPr>
          <p:sp>
            <p:nvSpPr>
              <p:cNvPr id="1191943" name="Oval 7"/>
              <p:cNvSpPr>
                <a:spLocks noChangeArrowheads="1"/>
              </p:cNvSpPr>
              <p:nvPr/>
            </p:nvSpPr>
            <p:spPr bwMode="auto">
              <a:xfrm>
                <a:off x="2112" y="2208"/>
                <a:ext cx="1440" cy="1344"/>
              </a:xfrm>
              <a:prstGeom prst="ellipse">
                <a:avLst/>
              </a:prstGeom>
              <a:noFill/>
              <a:ln w="19050">
                <a:solidFill>
                  <a:schemeClr val="tx1"/>
                </a:solidFill>
                <a:round/>
                <a:headEnd/>
                <a:tailEnd/>
              </a:ln>
              <a:effectLst/>
              <a:extLst>
                <a:ext uri="{909E8E84-426E-40dd-AFC4-6F175D3DCCD1}">
                  <a14:hiddenFill xmlns:a14="http://schemas.microsoft.com/office/drawing/2010/main" xmlns="">
                    <a:solidFill>
                      <a:srgbClr val="FFFF00"/>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944" name="Oval 8"/>
              <p:cNvSpPr>
                <a:spLocks noChangeArrowheads="1"/>
              </p:cNvSpPr>
              <p:nvPr/>
            </p:nvSpPr>
            <p:spPr bwMode="auto">
              <a:xfrm>
                <a:off x="2760" y="2808"/>
                <a:ext cx="144" cy="144"/>
              </a:xfrm>
              <a:prstGeom prst="ellipse">
                <a:avLst/>
              </a:prstGeom>
              <a:solidFill>
                <a:schemeClr val="tx2"/>
              </a:solidFill>
              <a:ln w="9525">
                <a:solidFill>
                  <a:schemeClr val="tx1"/>
                </a:solidFill>
                <a:round/>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sp>
          <p:nvSpPr>
            <p:cNvPr id="1191945" name="Rectangle 9"/>
            <p:cNvSpPr>
              <a:spLocks noChangeArrowheads="1"/>
            </p:cNvSpPr>
            <p:nvPr/>
          </p:nvSpPr>
          <p:spPr bwMode="auto">
            <a:xfrm>
              <a:off x="2736" y="2016"/>
              <a:ext cx="192" cy="384"/>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946" name="Rectangle 10"/>
            <p:cNvSpPr>
              <a:spLocks noChangeArrowheads="1"/>
            </p:cNvSpPr>
            <p:nvPr/>
          </p:nvSpPr>
          <p:spPr bwMode="auto">
            <a:xfrm>
              <a:off x="3216" y="2160"/>
              <a:ext cx="192" cy="384"/>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947" name="Rectangle 11"/>
            <p:cNvSpPr>
              <a:spLocks noChangeArrowheads="1"/>
            </p:cNvSpPr>
            <p:nvPr/>
          </p:nvSpPr>
          <p:spPr bwMode="auto">
            <a:xfrm>
              <a:off x="2256" y="2160"/>
              <a:ext cx="192" cy="384"/>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948" name="Rectangle 12"/>
            <p:cNvSpPr>
              <a:spLocks noChangeArrowheads="1"/>
            </p:cNvSpPr>
            <p:nvPr/>
          </p:nvSpPr>
          <p:spPr bwMode="auto">
            <a:xfrm>
              <a:off x="2256" y="3216"/>
              <a:ext cx="192" cy="384"/>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949" name="Rectangle 13"/>
            <p:cNvSpPr>
              <a:spLocks noChangeArrowheads="1"/>
            </p:cNvSpPr>
            <p:nvPr/>
          </p:nvSpPr>
          <p:spPr bwMode="auto">
            <a:xfrm>
              <a:off x="3216" y="3216"/>
              <a:ext cx="192" cy="384"/>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950" name="Rectangle 14"/>
            <p:cNvSpPr>
              <a:spLocks noChangeArrowheads="1"/>
            </p:cNvSpPr>
            <p:nvPr/>
          </p:nvSpPr>
          <p:spPr bwMode="auto">
            <a:xfrm>
              <a:off x="2736" y="3360"/>
              <a:ext cx="192" cy="384"/>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951" name="Rectangle 15"/>
            <p:cNvSpPr>
              <a:spLocks noChangeArrowheads="1"/>
            </p:cNvSpPr>
            <p:nvPr/>
          </p:nvSpPr>
          <p:spPr bwMode="auto">
            <a:xfrm>
              <a:off x="3456" y="2688"/>
              <a:ext cx="192" cy="384"/>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952" name="Rectangle 16"/>
            <p:cNvSpPr>
              <a:spLocks noChangeArrowheads="1"/>
            </p:cNvSpPr>
            <p:nvPr/>
          </p:nvSpPr>
          <p:spPr bwMode="auto">
            <a:xfrm>
              <a:off x="2016" y="2688"/>
              <a:ext cx="192" cy="384"/>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sp>
        <p:nvSpPr>
          <p:cNvPr id="1191953" name="Oval 17"/>
          <p:cNvSpPr>
            <a:spLocks noChangeArrowheads="1"/>
          </p:cNvSpPr>
          <p:nvPr/>
        </p:nvSpPr>
        <p:spPr bwMode="auto">
          <a:xfrm>
            <a:off x="3635376" y="3371851"/>
            <a:ext cx="396875" cy="428625"/>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954" name="Text Box 18"/>
          <p:cNvSpPr txBox="1">
            <a:spLocks noChangeArrowheads="1"/>
          </p:cNvSpPr>
          <p:nvPr/>
        </p:nvSpPr>
        <p:spPr bwMode="auto">
          <a:xfrm>
            <a:off x="2851674" y="4002089"/>
            <a:ext cx="351378"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nb-NO" sz="1600">
                <a:latin typeface="Times New Roman" pitchFamily="18" charset="0"/>
              </a:rPr>
              <a:t>A</a:t>
            </a:r>
          </a:p>
          <a:p>
            <a:pPr algn="ctr"/>
            <a:r>
              <a:rPr lang="nb-NO" sz="1600" b="0">
                <a:latin typeface="Times New Roman" pitchFamily="18" charset="0"/>
              </a:rPr>
              <a:t>0</a:t>
            </a:r>
            <a:endParaRPr lang="en-US" sz="1600" b="0">
              <a:latin typeface="Times New Roman" pitchFamily="18" charset="0"/>
            </a:endParaRPr>
          </a:p>
        </p:txBody>
      </p:sp>
      <p:sp>
        <p:nvSpPr>
          <p:cNvPr id="1191955" name="Text Box 19"/>
          <p:cNvSpPr txBox="1">
            <a:spLocks noChangeArrowheads="1"/>
          </p:cNvSpPr>
          <p:nvPr/>
        </p:nvSpPr>
        <p:spPr bwMode="auto">
          <a:xfrm>
            <a:off x="3635641" y="5907089"/>
            <a:ext cx="332844"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nb-NO" sz="1600">
                <a:latin typeface="Times New Roman" pitchFamily="18" charset="0"/>
              </a:rPr>
              <a:t>D</a:t>
            </a:r>
          </a:p>
          <a:p>
            <a:pPr algn="ctr"/>
            <a:r>
              <a:rPr lang="nb-NO" sz="1600" b="0">
                <a:latin typeface="Times New Roman" pitchFamily="18" charset="0"/>
              </a:rPr>
              <a:t>0</a:t>
            </a:r>
            <a:endParaRPr lang="en-US" sz="1600" b="0">
              <a:latin typeface="Times New Roman" pitchFamily="18" charset="0"/>
            </a:endParaRPr>
          </a:p>
        </p:txBody>
      </p:sp>
      <p:sp>
        <p:nvSpPr>
          <p:cNvPr id="1191956" name="Text Box 20"/>
          <p:cNvSpPr txBox="1">
            <a:spLocks noChangeArrowheads="1"/>
          </p:cNvSpPr>
          <p:nvPr/>
        </p:nvSpPr>
        <p:spPr bwMode="auto">
          <a:xfrm>
            <a:off x="3629396" y="4230689"/>
            <a:ext cx="321522"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nb-NO" sz="1600">
                <a:latin typeface="Times New Roman" pitchFamily="18" charset="0"/>
              </a:rPr>
              <a:t>B</a:t>
            </a:r>
          </a:p>
          <a:p>
            <a:pPr algn="ctr"/>
            <a:r>
              <a:rPr lang="nb-NO" sz="1600" b="0">
                <a:latin typeface="Times New Roman" pitchFamily="18" charset="0"/>
              </a:rPr>
              <a:t>0</a:t>
            </a:r>
            <a:endParaRPr lang="en-US" sz="1600" b="0">
              <a:latin typeface="Times New Roman" pitchFamily="18" charset="0"/>
            </a:endParaRPr>
          </a:p>
        </p:txBody>
      </p:sp>
      <p:sp>
        <p:nvSpPr>
          <p:cNvPr id="1191957" name="Text Box 21"/>
          <p:cNvSpPr txBox="1">
            <a:spLocks noChangeArrowheads="1"/>
          </p:cNvSpPr>
          <p:nvPr/>
        </p:nvSpPr>
        <p:spPr bwMode="auto">
          <a:xfrm>
            <a:off x="4016641" y="5040314"/>
            <a:ext cx="332844"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nb-NO" sz="1600">
                <a:latin typeface="Times New Roman" pitchFamily="18" charset="0"/>
              </a:rPr>
              <a:t>C</a:t>
            </a:r>
          </a:p>
          <a:p>
            <a:pPr algn="ctr"/>
            <a:r>
              <a:rPr lang="nb-NO" sz="1600" b="0">
                <a:latin typeface="Times New Roman" pitchFamily="18" charset="0"/>
              </a:rPr>
              <a:t>0</a:t>
            </a:r>
            <a:endParaRPr lang="en-US" sz="1600" b="0">
              <a:latin typeface="Times New Roman" pitchFamily="18" charset="0"/>
            </a:endParaRPr>
          </a:p>
        </p:txBody>
      </p:sp>
      <p:sp>
        <p:nvSpPr>
          <p:cNvPr id="1191958" name="Line 22"/>
          <p:cNvSpPr>
            <a:spLocks noChangeShapeType="1"/>
          </p:cNvSpPr>
          <p:nvPr/>
        </p:nvSpPr>
        <p:spPr bwMode="auto">
          <a:xfrm flipH="1">
            <a:off x="3008313" y="5373688"/>
            <a:ext cx="11112" cy="7620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91959" name="Oval 23"/>
          <p:cNvSpPr>
            <a:spLocks noChangeArrowheads="1"/>
          </p:cNvSpPr>
          <p:nvPr/>
        </p:nvSpPr>
        <p:spPr bwMode="auto">
          <a:xfrm>
            <a:off x="4106864" y="3365500"/>
            <a:ext cx="396875" cy="428625"/>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960" name="Text Box 24"/>
          <p:cNvSpPr txBox="1">
            <a:spLocks noChangeArrowheads="1"/>
          </p:cNvSpPr>
          <p:nvPr/>
        </p:nvSpPr>
        <p:spPr bwMode="auto">
          <a:xfrm>
            <a:off x="2851674" y="4002089"/>
            <a:ext cx="351378"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nb-NO" sz="1600">
                <a:latin typeface="Times New Roman" pitchFamily="18" charset="0"/>
              </a:rPr>
              <a:t>A</a:t>
            </a:r>
          </a:p>
          <a:p>
            <a:pPr algn="ctr"/>
            <a:r>
              <a:rPr lang="nb-NO" sz="1600" b="0">
                <a:latin typeface="Times New Roman" pitchFamily="18" charset="0"/>
              </a:rPr>
              <a:t>1</a:t>
            </a:r>
            <a:endParaRPr lang="en-US" sz="1600" b="0">
              <a:latin typeface="Times New Roman" pitchFamily="18" charset="0"/>
            </a:endParaRPr>
          </a:p>
        </p:txBody>
      </p:sp>
      <p:sp>
        <p:nvSpPr>
          <p:cNvPr id="1191961" name="Oval 25"/>
          <p:cNvSpPr>
            <a:spLocks noChangeArrowheads="1"/>
          </p:cNvSpPr>
          <p:nvPr/>
        </p:nvSpPr>
        <p:spPr bwMode="auto">
          <a:xfrm>
            <a:off x="4567239" y="3370264"/>
            <a:ext cx="396875" cy="428625"/>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962" name="Text Box 26"/>
          <p:cNvSpPr txBox="1">
            <a:spLocks noChangeArrowheads="1"/>
          </p:cNvSpPr>
          <p:nvPr/>
        </p:nvSpPr>
        <p:spPr bwMode="auto">
          <a:xfrm>
            <a:off x="2878508" y="6134101"/>
            <a:ext cx="321522"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nb-NO" sz="1600">
                <a:latin typeface="Times New Roman" pitchFamily="18" charset="0"/>
              </a:rPr>
              <a:t>E</a:t>
            </a:r>
          </a:p>
          <a:p>
            <a:pPr algn="ctr"/>
            <a:r>
              <a:rPr lang="nb-NO" sz="1600" b="0">
                <a:latin typeface="Times New Roman" pitchFamily="18" charset="0"/>
              </a:rPr>
              <a:t>0</a:t>
            </a:r>
            <a:endParaRPr lang="en-US" sz="1600" b="0">
              <a:latin typeface="Times New Roman" pitchFamily="18" charset="0"/>
            </a:endParaRPr>
          </a:p>
        </p:txBody>
      </p:sp>
      <p:sp>
        <p:nvSpPr>
          <p:cNvPr id="1191963" name="Line 27"/>
          <p:cNvSpPr>
            <a:spLocks noChangeShapeType="1"/>
          </p:cNvSpPr>
          <p:nvPr/>
        </p:nvSpPr>
        <p:spPr bwMode="auto">
          <a:xfrm flipH="1">
            <a:off x="2413001" y="5376864"/>
            <a:ext cx="604839" cy="52863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91964" name="Oval 28"/>
          <p:cNvSpPr>
            <a:spLocks noChangeArrowheads="1"/>
          </p:cNvSpPr>
          <p:nvPr/>
        </p:nvSpPr>
        <p:spPr bwMode="auto">
          <a:xfrm>
            <a:off x="5038725" y="3375025"/>
            <a:ext cx="396875" cy="428625"/>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965" name="Text Box 29"/>
          <p:cNvSpPr txBox="1">
            <a:spLocks noChangeArrowheads="1"/>
          </p:cNvSpPr>
          <p:nvPr/>
        </p:nvSpPr>
        <p:spPr bwMode="auto">
          <a:xfrm>
            <a:off x="2114171" y="5916614"/>
            <a:ext cx="302386"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nb-NO" sz="1600">
                <a:latin typeface="Times New Roman" pitchFamily="18" charset="0"/>
              </a:rPr>
              <a:t>F</a:t>
            </a:r>
          </a:p>
          <a:p>
            <a:pPr algn="ctr"/>
            <a:r>
              <a:rPr lang="nb-NO" sz="1600" b="0">
                <a:latin typeface="Times New Roman" pitchFamily="18" charset="0"/>
              </a:rPr>
              <a:t>0</a:t>
            </a:r>
            <a:endParaRPr lang="en-US" sz="1600" b="0">
              <a:latin typeface="Times New Roman" pitchFamily="18" charset="0"/>
            </a:endParaRPr>
          </a:p>
        </p:txBody>
      </p:sp>
      <p:sp>
        <p:nvSpPr>
          <p:cNvPr id="1191966" name="Line 30"/>
          <p:cNvSpPr>
            <a:spLocks noChangeShapeType="1"/>
          </p:cNvSpPr>
          <p:nvPr/>
        </p:nvSpPr>
        <p:spPr bwMode="auto">
          <a:xfrm flipH="1">
            <a:off x="2027239" y="5365750"/>
            <a:ext cx="990600"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91967" name="Oval 31"/>
          <p:cNvSpPr>
            <a:spLocks noChangeArrowheads="1"/>
          </p:cNvSpPr>
          <p:nvPr/>
        </p:nvSpPr>
        <p:spPr bwMode="auto">
          <a:xfrm>
            <a:off x="5465764" y="3368675"/>
            <a:ext cx="396875" cy="428625"/>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968" name="Text Box 32"/>
          <p:cNvSpPr txBox="1">
            <a:spLocks noChangeArrowheads="1"/>
          </p:cNvSpPr>
          <p:nvPr/>
        </p:nvSpPr>
        <p:spPr bwMode="auto">
          <a:xfrm>
            <a:off x="1720168" y="5065714"/>
            <a:ext cx="344265"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nb-NO" sz="1600">
                <a:latin typeface="Times New Roman" pitchFamily="18" charset="0"/>
              </a:rPr>
              <a:t>G</a:t>
            </a:r>
          </a:p>
          <a:p>
            <a:pPr algn="ctr"/>
            <a:r>
              <a:rPr lang="nb-NO" sz="1600" b="0">
                <a:latin typeface="Times New Roman" pitchFamily="18" charset="0"/>
              </a:rPr>
              <a:t>0</a:t>
            </a:r>
            <a:endParaRPr lang="en-US" sz="1600" b="0">
              <a:latin typeface="Times New Roman" pitchFamily="18" charset="0"/>
            </a:endParaRPr>
          </a:p>
        </p:txBody>
      </p:sp>
      <p:sp>
        <p:nvSpPr>
          <p:cNvPr id="1191969" name="Line 33"/>
          <p:cNvSpPr>
            <a:spLocks noChangeShapeType="1"/>
          </p:cNvSpPr>
          <p:nvPr/>
        </p:nvSpPr>
        <p:spPr bwMode="auto">
          <a:xfrm flipH="1" flipV="1">
            <a:off x="2424114" y="4826001"/>
            <a:ext cx="604837" cy="5397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91970" name="Oval 34"/>
          <p:cNvSpPr>
            <a:spLocks noChangeArrowheads="1"/>
          </p:cNvSpPr>
          <p:nvPr/>
        </p:nvSpPr>
        <p:spPr bwMode="auto">
          <a:xfrm>
            <a:off x="5926139" y="3373439"/>
            <a:ext cx="396875" cy="428625"/>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971" name="Text Box 35"/>
          <p:cNvSpPr txBox="1">
            <a:spLocks noChangeArrowheads="1"/>
          </p:cNvSpPr>
          <p:nvPr/>
        </p:nvSpPr>
        <p:spPr bwMode="auto">
          <a:xfrm>
            <a:off x="2102756" y="4237039"/>
            <a:ext cx="344265"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nb-NO" sz="1600">
                <a:latin typeface="Times New Roman" pitchFamily="18" charset="0"/>
              </a:rPr>
              <a:t>H</a:t>
            </a:r>
          </a:p>
          <a:p>
            <a:pPr algn="ctr"/>
            <a:r>
              <a:rPr lang="nb-NO" sz="1600" b="0">
                <a:latin typeface="Times New Roman" pitchFamily="18" charset="0"/>
              </a:rPr>
              <a:t>0</a:t>
            </a:r>
            <a:endParaRPr lang="en-US" sz="1600" b="0">
              <a:latin typeface="Times New Roman" pitchFamily="18" charset="0"/>
            </a:endParaRPr>
          </a:p>
        </p:txBody>
      </p:sp>
      <p:sp>
        <p:nvSpPr>
          <p:cNvPr id="1191972" name="Line 36"/>
          <p:cNvSpPr>
            <a:spLocks noChangeShapeType="1"/>
          </p:cNvSpPr>
          <p:nvPr/>
        </p:nvSpPr>
        <p:spPr bwMode="auto">
          <a:xfrm flipH="1" flipV="1">
            <a:off x="3008314" y="4605339"/>
            <a:ext cx="9525" cy="738187"/>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91973" name="Oval 37"/>
          <p:cNvSpPr>
            <a:spLocks noChangeArrowheads="1"/>
          </p:cNvSpPr>
          <p:nvPr/>
        </p:nvSpPr>
        <p:spPr bwMode="auto">
          <a:xfrm>
            <a:off x="6375401" y="3378200"/>
            <a:ext cx="396875" cy="428625"/>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974" name="Line 38"/>
          <p:cNvSpPr>
            <a:spLocks noChangeShapeType="1"/>
          </p:cNvSpPr>
          <p:nvPr/>
        </p:nvSpPr>
        <p:spPr bwMode="auto">
          <a:xfrm flipV="1">
            <a:off x="3028952" y="4826001"/>
            <a:ext cx="606425" cy="53975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91975" name="Oval 39"/>
          <p:cNvSpPr>
            <a:spLocks noChangeArrowheads="1"/>
          </p:cNvSpPr>
          <p:nvPr/>
        </p:nvSpPr>
        <p:spPr bwMode="auto">
          <a:xfrm>
            <a:off x="2820988" y="4295776"/>
            <a:ext cx="406400" cy="254000"/>
          </a:xfrm>
          <a:prstGeom prst="ellipse">
            <a:avLst/>
          </a:prstGeom>
          <a:noFill/>
          <a:ln w="952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976" name="Oval 40"/>
          <p:cNvSpPr>
            <a:spLocks noChangeArrowheads="1"/>
          </p:cNvSpPr>
          <p:nvPr/>
        </p:nvSpPr>
        <p:spPr bwMode="auto">
          <a:xfrm>
            <a:off x="3587751" y="4522789"/>
            <a:ext cx="406400" cy="254000"/>
          </a:xfrm>
          <a:prstGeom prst="ellipse">
            <a:avLst/>
          </a:prstGeom>
          <a:noFill/>
          <a:ln w="9525">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977" name="Text Box 41"/>
          <p:cNvSpPr txBox="1">
            <a:spLocks noChangeArrowheads="1"/>
          </p:cNvSpPr>
          <p:nvPr/>
        </p:nvSpPr>
        <p:spPr bwMode="auto">
          <a:xfrm>
            <a:off x="3645735" y="4237039"/>
            <a:ext cx="287258" cy="5847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nb-NO" sz="1600">
                <a:latin typeface="Times New Roman" pitchFamily="18" charset="0"/>
              </a:rPr>
              <a:t>I</a:t>
            </a:r>
          </a:p>
          <a:p>
            <a:pPr algn="ctr"/>
            <a:r>
              <a:rPr lang="nb-NO" sz="1600" b="0">
                <a:latin typeface="Times New Roman" pitchFamily="18" charset="0"/>
              </a:rPr>
              <a:t>0</a:t>
            </a:r>
            <a:endParaRPr lang="en-US" sz="1600" b="0">
              <a:latin typeface="Times New Roman" pitchFamily="18" charset="0"/>
            </a:endParaRPr>
          </a:p>
        </p:txBody>
      </p:sp>
      <p:sp>
        <p:nvSpPr>
          <p:cNvPr id="1191978" name="Line 42"/>
          <p:cNvSpPr>
            <a:spLocks noChangeShapeType="1"/>
          </p:cNvSpPr>
          <p:nvPr/>
        </p:nvSpPr>
        <p:spPr bwMode="auto">
          <a:xfrm>
            <a:off x="3084513" y="5376863"/>
            <a:ext cx="925512"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91979" name="Rectangle 43"/>
          <p:cNvSpPr>
            <a:spLocks noChangeArrowheads="1"/>
          </p:cNvSpPr>
          <p:nvPr/>
        </p:nvSpPr>
        <p:spPr bwMode="auto">
          <a:xfrm>
            <a:off x="1714500" y="4359275"/>
            <a:ext cx="381000" cy="3810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980" name="Rectangle 44"/>
          <p:cNvSpPr>
            <a:spLocks noChangeArrowheads="1"/>
          </p:cNvSpPr>
          <p:nvPr/>
        </p:nvSpPr>
        <p:spPr bwMode="auto">
          <a:xfrm>
            <a:off x="2476500" y="4359275"/>
            <a:ext cx="381000" cy="3810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981" name="Rectangle 45"/>
          <p:cNvSpPr>
            <a:spLocks noChangeArrowheads="1"/>
          </p:cNvSpPr>
          <p:nvPr/>
        </p:nvSpPr>
        <p:spPr bwMode="auto">
          <a:xfrm>
            <a:off x="3238500" y="4359275"/>
            <a:ext cx="381000" cy="3810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982" name="Rectangle 46"/>
          <p:cNvSpPr>
            <a:spLocks noChangeArrowheads="1"/>
          </p:cNvSpPr>
          <p:nvPr/>
        </p:nvSpPr>
        <p:spPr bwMode="auto">
          <a:xfrm>
            <a:off x="4000500" y="4359275"/>
            <a:ext cx="381000" cy="3810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983" name="Rectangle 47"/>
          <p:cNvSpPr>
            <a:spLocks noChangeArrowheads="1"/>
          </p:cNvSpPr>
          <p:nvPr/>
        </p:nvSpPr>
        <p:spPr bwMode="auto">
          <a:xfrm>
            <a:off x="4762500" y="4359275"/>
            <a:ext cx="381000" cy="3810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984" name="Rectangle 48"/>
          <p:cNvSpPr>
            <a:spLocks noChangeArrowheads="1"/>
          </p:cNvSpPr>
          <p:nvPr/>
        </p:nvSpPr>
        <p:spPr bwMode="auto">
          <a:xfrm>
            <a:off x="5524500" y="4359275"/>
            <a:ext cx="381000" cy="3810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985" name="Rectangle 49"/>
          <p:cNvSpPr>
            <a:spLocks noChangeArrowheads="1"/>
          </p:cNvSpPr>
          <p:nvPr/>
        </p:nvSpPr>
        <p:spPr bwMode="auto">
          <a:xfrm>
            <a:off x="6286500" y="4359275"/>
            <a:ext cx="381000" cy="3810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1986" name="Rectangle 50"/>
          <p:cNvSpPr>
            <a:spLocks noChangeArrowheads="1"/>
          </p:cNvSpPr>
          <p:nvPr/>
        </p:nvSpPr>
        <p:spPr bwMode="auto">
          <a:xfrm>
            <a:off x="7048500" y="4359275"/>
            <a:ext cx="381000" cy="38100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0" presetClass="path" presetSubtype="0" accel="50000" decel="50000" fill="hold" grpId="0" nodeType="clickEffect">
                                  <p:stCondLst>
                                    <p:cond delay="0"/>
                                  </p:stCondLst>
                                  <p:childTnLst>
                                    <p:animMotion origin="layout" path="M 1.66667E-6 -1.34384E-6 L -0.00156 0.12187 " pathEditMode="relative" ptsTypes="AA">
                                      <p:cBhvr>
                                        <p:cTn id="6" dur="500" fill="hold"/>
                                        <p:tgtEl>
                                          <p:spTgt spid="1191979"/>
                                        </p:tgtEl>
                                        <p:attrNameLst>
                                          <p:attrName>ppt_x</p:attrName>
                                          <p:attrName>ppt_y</p:attrName>
                                        </p:attrNameLst>
                                      </p:cBhvr>
                                    </p:animMotion>
                                  </p:childTnLst>
                                </p:cTn>
                              </p:par>
                              <p:par>
                                <p:cTn id="7" presetID="0" presetClass="path" presetSubtype="0" accel="50000" decel="50000" fill="hold" grpId="0" nodeType="withEffect">
                                  <p:stCondLst>
                                    <p:cond delay="0"/>
                                  </p:stCondLst>
                                  <p:childTnLst>
                                    <p:animMotion origin="layout" path="M -3.88889E-6 -1.34384E-6 L -0.04062 0.00186 " pathEditMode="relative" ptsTypes="AA">
                                      <p:cBhvr>
                                        <p:cTn id="8" dur="500" fill="hold"/>
                                        <p:tgtEl>
                                          <p:spTgt spid="1191980"/>
                                        </p:tgtEl>
                                        <p:attrNameLst>
                                          <p:attrName>ppt_x</p:attrName>
                                          <p:attrName>ppt_y</p:attrName>
                                        </p:attrNameLst>
                                      </p:cBhvr>
                                    </p:animMotion>
                                  </p:childTnLst>
                                </p:cTn>
                              </p:par>
                              <p:par>
                                <p:cTn id="9" presetID="0" presetClass="path" presetSubtype="0" accel="50000" decel="50000" fill="hold" grpId="0" nodeType="withEffect">
                                  <p:stCondLst>
                                    <p:cond delay="0"/>
                                  </p:stCondLst>
                                  <p:childTnLst>
                                    <p:animMotion origin="layout" path="M 5.55112E-17 -7.78499E-7 L -0.04497 -0.04078 " pathEditMode="relative" rAng="0" ptsTypes="AA">
                                      <p:cBhvr>
                                        <p:cTn id="10" dur="500" fill="hold"/>
                                        <p:tgtEl>
                                          <p:spTgt spid="1191981"/>
                                        </p:tgtEl>
                                        <p:attrNameLst>
                                          <p:attrName>ppt_x</p:attrName>
                                          <p:attrName>ppt_y</p:attrName>
                                        </p:attrNameLst>
                                      </p:cBhvr>
                                      <p:rCtr x="-2257" y="-2039"/>
                                    </p:animMotion>
                                  </p:childTnLst>
                                </p:cTn>
                              </p:par>
                              <p:par>
                                <p:cTn id="11" presetID="0" presetClass="path" presetSubtype="0" accel="50000" decel="50000" fill="hold" grpId="0" nodeType="withEffect">
                                  <p:stCondLst>
                                    <p:cond delay="0"/>
                                  </p:stCondLst>
                                  <p:childTnLst>
                                    <p:animMotion origin="layout" path="M 6.11111E-6 5.08804E-6 L -0.04062 5.08804E-6 " pathEditMode="relative" ptsTypes="AA">
                                      <p:cBhvr>
                                        <p:cTn id="12" dur="500" fill="hold"/>
                                        <p:tgtEl>
                                          <p:spTgt spid="1191982"/>
                                        </p:tgtEl>
                                        <p:attrNameLst>
                                          <p:attrName>ppt_x</p:attrName>
                                          <p:attrName>ppt_y</p:attrName>
                                        </p:attrNameLst>
                                      </p:cBhvr>
                                    </p:animMotion>
                                  </p:childTnLst>
                                </p:cTn>
                              </p:par>
                              <p:par>
                                <p:cTn id="13" presetID="0" presetClass="path" presetSubtype="0" accel="50000" decel="50000" fill="hold" grpId="0" nodeType="withEffect">
                                  <p:stCondLst>
                                    <p:cond delay="0"/>
                                  </p:stCondLst>
                                  <p:childTnLst>
                                    <p:animMotion origin="layout" path="M 1.66667E-6 5.08804E-6 L -0.29289 0.2419 " pathEditMode="relative" ptsTypes="AA">
                                      <p:cBhvr>
                                        <p:cTn id="14" dur="500" fill="hold"/>
                                        <p:tgtEl>
                                          <p:spTgt spid="1191983"/>
                                        </p:tgtEl>
                                        <p:attrNameLst>
                                          <p:attrName>ppt_x</p:attrName>
                                          <p:attrName>ppt_y</p:attrName>
                                        </p:attrNameLst>
                                      </p:cBhvr>
                                    </p:animMotion>
                                  </p:childTnLst>
                                </p:cTn>
                              </p:par>
                              <p:par>
                                <p:cTn id="15" presetID="0" presetClass="path" presetSubtype="0" accel="50000" decel="50000" fill="hold" grpId="0" nodeType="withEffect">
                                  <p:stCondLst>
                                    <p:cond delay="0"/>
                                  </p:stCondLst>
                                  <p:childTnLst>
                                    <p:animMotion origin="layout" path="M -3.88889E-6 -1.34384E-6 L -0.29288 0.28244 " pathEditMode="relative" ptsTypes="AA">
                                      <p:cBhvr>
                                        <p:cTn id="16" dur="500" fill="hold"/>
                                        <p:tgtEl>
                                          <p:spTgt spid="1191984"/>
                                        </p:tgtEl>
                                        <p:attrNameLst>
                                          <p:attrName>ppt_x</p:attrName>
                                          <p:attrName>ppt_y</p:attrName>
                                        </p:attrNameLst>
                                      </p:cBhvr>
                                    </p:animMotion>
                                  </p:childTnLst>
                                </p:cTn>
                              </p:par>
                              <p:par>
                                <p:cTn id="17" presetID="0" presetClass="path" presetSubtype="0" accel="50000" decel="50000" fill="hold" grpId="0" nodeType="withEffect">
                                  <p:stCondLst>
                                    <p:cond delay="0"/>
                                  </p:stCondLst>
                                  <p:childTnLst>
                                    <p:animMotion origin="layout" path="M 3.88889E-6 -3.74421E-6 L -0.29566 0.24166 " pathEditMode="relative" ptsTypes="AA">
                                      <p:cBhvr>
                                        <p:cTn id="18" dur="500" fill="hold"/>
                                        <p:tgtEl>
                                          <p:spTgt spid="1191985"/>
                                        </p:tgtEl>
                                        <p:attrNameLst>
                                          <p:attrName>ppt_x</p:attrName>
                                          <p:attrName>ppt_y</p:attrName>
                                        </p:attrNameLst>
                                      </p:cBhvr>
                                    </p:animMotion>
                                  </p:childTnLst>
                                </p:cTn>
                              </p:par>
                              <p:par>
                                <p:cTn id="19" presetID="0" presetClass="path" presetSubtype="0" accel="50000" decel="50000" fill="hold" grpId="0" nodeType="withEffect">
                                  <p:stCondLst>
                                    <p:cond delay="0"/>
                                  </p:stCondLst>
                                  <p:childTnLst>
                                    <p:animMotion origin="layout" path="M -0.00035 -0.00069 L -0.33664 0.11747 " pathEditMode="relative" ptsTypes="AA">
                                      <p:cBhvr>
                                        <p:cTn id="20" dur="500" fill="hold"/>
                                        <p:tgtEl>
                                          <p:spTgt spid="1191986"/>
                                        </p:tgtEl>
                                        <p:attrNameLst>
                                          <p:attrName>ppt_x</p:attrName>
                                          <p:attrName>ppt_y</p:attrName>
                                        </p:attrNameLst>
                                      </p:cBhvr>
                                    </p:animMotion>
                                  </p:childTnLst>
                                </p:cTn>
                              </p:par>
                            </p:childTnLst>
                          </p:cTn>
                        </p:par>
                        <p:par>
                          <p:cTn id="21" fill="hold" nodeType="afterGroup">
                            <p:stCondLst>
                              <p:cond delay="500"/>
                            </p:stCondLst>
                            <p:childTnLst>
                              <p:par>
                                <p:cTn id="22" presetID="10" presetClass="exit" presetSubtype="0" fill="hold" grpId="1" nodeType="afterEffect">
                                  <p:stCondLst>
                                    <p:cond delay="0"/>
                                  </p:stCondLst>
                                  <p:childTnLst>
                                    <p:animEffect transition="out" filter="fade">
                                      <p:cBhvr>
                                        <p:cTn id="23" dur="500"/>
                                        <p:tgtEl>
                                          <p:spTgt spid="1191979"/>
                                        </p:tgtEl>
                                      </p:cBhvr>
                                    </p:animEffect>
                                    <p:set>
                                      <p:cBhvr>
                                        <p:cTn id="24" dur="1" fill="hold">
                                          <p:stCondLst>
                                            <p:cond delay="499"/>
                                          </p:stCondLst>
                                        </p:cTn>
                                        <p:tgtEl>
                                          <p:spTgt spid="1191979"/>
                                        </p:tgtEl>
                                        <p:attrNameLst>
                                          <p:attrName>style.visibility</p:attrName>
                                        </p:attrNameLst>
                                      </p:cBhvr>
                                      <p:to>
                                        <p:strVal val="hidden"/>
                                      </p:to>
                                    </p:set>
                                  </p:childTnLst>
                                </p:cTn>
                              </p:par>
                              <p:par>
                                <p:cTn id="25" presetID="10" presetClass="exit" presetSubtype="0" fill="hold" grpId="1" nodeType="withEffect">
                                  <p:stCondLst>
                                    <p:cond delay="0"/>
                                  </p:stCondLst>
                                  <p:childTnLst>
                                    <p:animEffect transition="out" filter="fade">
                                      <p:cBhvr>
                                        <p:cTn id="26" dur="500"/>
                                        <p:tgtEl>
                                          <p:spTgt spid="1191980"/>
                                        </p:tgtEl>
                                      </p:cBhvr>
                                    </p:animEffect>
                                    <p:set>
                                      <p:cBhvr>
                                        <p:cTn id="27" dur="1" fill="hold">
                                          <p:stCondLst>
                                            <p:cond delay="499"/>
                                          </p:stCondLst>
                                        </p:cTn>
                                        <p:tgtEl>
                                          <p:spTgt spid="1191980"/>
                                        </p:tgtEl>
                                        <p:attrNameLst>
                                          <p:attrName>style.visibility</p:attrName>
                                        </p:attrNameLst>
                                      </p:cBhvr>
                                      <p:to>
                                        <p:strVal val="hidden"/>
                                      </p:to>
                                    </p:set>
                                  </p:childTnLst>
                                </p:cTn>
                              </p:par>
                              <p:par>
                                <p:cTn id="28" presetID="10" presetClass="exit" presetSubtype="0" fill="hold" grpId="1" nodeType="withEffect">
                                  <p:stCondLst>
                                    <p:cond delay="0"/>
                                  </p:stCondLst>
                                  <p:childTnLst>
                                    <p:animEffect transition="out" filter="fade">
                                      <p:cBhvr>
                                        <p:cTn id="29" dur="500"/>
                                        <p:tgtEl>
                                          <p:spTgt spid="1191981"/>
                                        </p:tgtEl>
                                      </p:cBhvr>
                                    </p:animEffect>
                                    <p:set>
                                      <p:cBhvr>
                                        <p:cTn id="30" dur="1" fill="hold">
                                          <p:stCondLst>
                                            <p:cond delay="499"/>
                                          </p:stCondLst>
                                        </p:cTn>
                                        <p:tgtEl>
                                          <p:spTgt spid="1191981"/>
                                        </p:tgtEl>
                                        <p:attrNameLst>
                                          <p:attrName>style.visibility</p:attrName>
                                        </p:attrNameLst>
                                      </p:cBhvr>
                                      <p:to>
                                        <p:strVal val="hidden"/>
                                      </p:to>
                                    </p:set>
                                  </p:childTnLst>
                                </p:cTn>
                              </p:par>
                              <p:par>
                                <p:cTn id="31" presetID="10" presetClass="exit" presetSubtype="0" fill="hold" grpId="1" nodeType="withEffect">
                                  <p:stCondLst>
                                    <p:cond delay="0"/>
                                  </p:stCondLst>
                                  <p:childTnLst>
                                    <p:animEffect transition="out" filter="fade">
                                      <p:cBhvr>
                                        <p:cTn id="32" dur="500"/>
                                        <p:tgtEl>
                                          <p:spTgt spid="1191982"/>
                                        </p:tgtEl>
                                      </p:cBhvr>
                                    </p:animEffect>
                                    <p:set>
                                      <p:cBhvr>
                                        <p:cTn id="33" dur="1" fill="hold">
                                          <p:stCondLst>
                                            <p:cond delay="499"/>
                                          </p:stCondLst>
                                        </p:cTn>
                                        <p:tgtEl>
                                          <p:spTgt spid="1191982"/>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500"/>
                                        <p:tgtEl>
                                          <p:spTgt spid="1191983"/>
                                        </p:tgtEl>
                                      </p:cBhvr>
                                    </p:animEffect>
                                    <p:set>
                                      <p:cBhvr>
                                        <p:cTn id="36" dur="1" fill="hold">
                                          <p:stCondLst>
                                            <p:cond delay="499"/>
                                          </p:stCondLst>
                                        </p:cTn>
                                        <p:tgtEl>
                                          <p:spTgt spid="1191983"/>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500"/>
                                        <p:tgtEl>
                                          <p:spTgt spid="1191984"/>
                                        </p:tgtEl>
                                      </p:cBhvr>
                                    </p:animEffect>
                                    <p:set>
                                      <p:cBhvr>
                                        <p:cTn id="39" dur="1" fill="hold">
                                          <p:stCondLst>
                                            <p:cond delay="499"/>
                                          </p:stCondLst>
                                        </p:cTn>
                                        <p:tgtEl>
                                          <p:spTgt spid="1191984"/>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500"/>
                                        <p:tgtEl>
                                          <p:spTgt spid="1191985"/>
                                        </p:tgtEl>
                                      </p:cBhvr>
                                    </p:animEffect>
                                    <p:set>
                                      <p:cBhvr>
                                        <p:cTn id="42" dur="1" fill="hold">
                                          <p:stCondLst>
                                            <p:cond delay="499"/>
                                          </p:stCondLst>
                                        </p:cTn>
                                        <p:tgtEl>
                                          <p:spTgt spid="1191985"/>
                                        </p:tgtEl>
                                        <p:attrNameLst>
                                          <p:attrName>style.visibility</p:attrName>
                                        </p:attrNameLst>
                                      </p:cBhvr>
                                      <p:to>
                                        <p:strVal val="hidden"/>
                                      </p:to>
                                    </p:set>
                                  </p:childTnLst>
                                </p:cTn>
                              </p:par>
                              <p:par>
                                <p:cTn id="43" presetID="10" presetClass="exit" presetSubtype="0" fill="hold" grpId="1" nodeType="withEffect">
                                  <p:stCondLst>
                                    <p:cond delay="0"/>
                                  </p:stCondLst>
                                  <p:childTnLst>
                                    <p:animEffect transition="out" filter="fade">
                                      <p:cBhvr>
                                        <p:cTn id="44" dur="500"/>
                                        <p:tgtEl>
                                          <p:spTgt spid="1191986"/>
                                        </p:tgtEl>
                                      </p:cBhvr>
                                    </p:animEffect>
                                    <p:set>
                                      <p:cBhvr>
                                        <p:cTn id="45" dur="1" fill="hold">
                                          <p:stCondLst>
                                            <p:cond delay="499"/>
                                          </p:stCondLst>
                                        </p:cTn>
                                        <p:tgtEl>
                                          <p:spTgt spid="1191986"/>
                                        </p:tgtEl>
                                        <p:attrNameLst>
                                          <p:attrName>style.visibility</p:attrName>
                                        </p:attrNameLst>
                                      </p:cBhvr>
                                      <p:to>
                                        <p:strVal val="hidden"/>
                                      </p:to>
                                    </p:set>
                                  </p:childTnLst>
                                </p:cTn>
                              </p:par>
                              <p:par>
                                <p:cTn id="46" presetID="10" presetClass="entr" presetSubtype="0" fill="hold" nodeType="withEffect">
                                  <p:stCondLst>
                                    <p:cond delay="0"/>
                                  </p:stCondLst>
                                  <p:childTnLst>
                                    <p:set>
                                      <p:cBhvr>
                                        <p:cTn id="47" dur="1" fill="hold">
                                          <p:stCondLst>
                                            <p:cond delay="0"/>
                                          </p:stCondLst>
                                        </p:cTn>
                                        <p:tgtEl>
                                          <p:spTgt spid="1191941"/>
                                        </p:tgtEl>
                                        <p:attrNameLst>
                                          <p:attrName>style.visibility</p:attrName>
                                        </p:attrNameLst>
                                      </p:cBhvr>
                                      <p:to>
                                        <p:strVal val="visible"/>
                                      </p:to>
                                    </p:set>
                                    <p:animEffect transition="in" filter="fade">
                                      <p:cBhvr>
                                        <p:cTn id="48" dur="1000"/>
                                        <p:tgtEl>
                                          <p:spTgt spid="1191941"/>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1191953"/>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119195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119195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1191957"/>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1191955"/>
                                        </p:tgtEl>
                                        <p:attrNameLst>
                                          <p:attrName>style.visibility</p:attrName>
                                        </p:attrNameLst>
                                      </p:cBhvr>
                                      <p:to>
                                        <p:strVal val="visible"/>
                                      </p:to>
                                    </p:set>
                                  </p:childTnLst>
                                </p:cTn>
                              </p:par>
                            </p:childTnLst>
                          </p:cTn>
                        </p:par>
                      </p:childTnLst>
                    </p:cTn>
                  </p:par>
                  <p:par>
                    <p:cTn id="61" fill="hold" nodeType="clickPar">
                      <p:stCondLst>
                        <p:cond delay="indefinite"/>
                      </p:stCondLst>
                      <p:childTnLst>
                        <p:par>
                          <p:cTn id="62" fill="hold" nodeType="withGroup">
                            <p:stCondLst>
                              <p:cond delay="0"/>
                            </p:stCondLst>
                            <p:childTnLst>
                              <p:par>
                                <p:cTn id="63" presetID="22" presetClass="entr" presetSubtype="1" fill="hold" grpId="0" nodeType="clickEffect">
                                  <p:stCondLst>
                                    <p:cond delay="0"/>
                                  </p:stCondLst>
                                  <p:childTnLst>
                                    <p:set>
                                      <p:cBhvr>
                                        <p:cTn id="64" dur="1" fill="hold">
                                          <p:stCondLst>
                                            <p:cond delay="0"/>
                                          </p:stCondLst>
                                        </p:cTn>
                                        <p:tgtEl>
                                          <p:spTgt spid="1191958"/>
                                        </p:tgtEl>
                                        <p:attrNameLst>
                                          <p:attrName>style.visibility</p:attrName>
                                        </p:attrNameLst>
                                      </p:cBhvr>
                                      <p:to>
                                        <p:strVal val="visible"/>
                                      </p:to>
                                    </p:set>
                                    <p:animEffect transition="in" filter="wipe(up)">
                                      <p:cBhvr>
                                        <p:cTn id="65" dur="500"/>
                                        <p:tgtEl>
                                          <p:spTgt spid="1191958"/>
                                        </p:tgtEl>
                                      </p:cBhvr>
                                    </p:animEffect>
                                  </p:childTnLst>
                                </p:cTn>
                              </p:par>
                            </p:childTnLst>
                          </p:cTn>
                        </p:par>
                      </p:childTnLst>
                    </p:cTn>
                  </p:par>
                  <p:par>
                    <p:cTn id="66" fill="hold" nodeType="clickPar">
                      <p:stCondLst>
                        <p:cond delay="indefinite"/>
                      </p:stCondLst>
                      <p:childTnLst>
                        <p:par>
                          <p:cTn id="67" fill="hold" nodeType="withGroup">
                            <p:stCondLst>
                              <p:cond delay="0"/>
                            </p:stCondLst>
                            <p:childTnLst>
                              <p:par>
                                <p:cTn id="68" presetID="1" presetClass="exit" presetSubtype="0" fill="hold" grpId="1" nodeType="clickEffect">
                                  <p:stCondLst>
                                    <p:cond delay="0"/>
                                  </p:stCondLst>
                                  <p:childTnLst>
                                    <p:set>
                                      <p:cBhvr>
                                        <p:cTn id="69" dur="1" fill="hold">
                                          <p:stCondLst>
                                            <p:cond delay="0"/>
                                          </p:stCondLst>
                                        </p:cTn>
                                        <p:tgtEl>
                                          <p:spTgt spid="1191953"/>
                                        </p:tgtEl>
                                        <p:attrNameLst>
                                          <p:attrName>style.visibility</p:attrName>
                                        </p:attrNameLst>
                                      </p:cBhvr>
                                      <p:to>
                                        <p:strVal val="hidden"/>
                                      </p:to>
                                    </p:set>
                                  </p:childTnLst>
                                </p:cTn>
                              </p:par>
                              <p:par>
                                <p:cTn id="70" presetID="1" presetClass="entr" presetSubtype="0" fill="hold" grpId="0" nodeType="withEffect">
                                  <p:stCondLst>
                                    <p:cond delay="0"/>
                                  </p:stCondLst>
                                  <p:childTnLst>
                                    <p:set>
                                      <p:cBhvr>
                                        <p:cTn id="71" dur="1" fill="hold">
                                          <p:stCondLst>
                                            <p:cond delay="0"/>
                                          </p:stCondLst>
                                        </p:cTn>
                                        <p:tgtEl>
                                          <p:spTgt spid="1191959"/>
                                        </p:tgtEl>
                                        <p:attrNameLst>
                                          <p:attrName>style.visibility</p:attrName>
                                        </p:attrNameLst>
                                      </p:cBhvr>
                                      <p:to>
                                        <p:strVal val="visible"/>
                                      </p:to>
                                    </p:set>
                                  </p:childTnLst>
                                </p:cTn>
                              </p:par>
                              <p:par>
                                <p:cTn id="72" presetID="8" presetClass="emph" presetSubtype="0" fill="hold" grpId="2" nodeType="withEffect">
                                  <p:stCondLst>
                                    <p:cond delay="0"/>
                                  </p:stCondLst>
                                  <p:childTnLst>
                                    <p:animRot by="21600000">
                                      <p:cBhvr>
                                        <p:cTn id="73" dur="2000" fill="hold"/>
                                        <p:tgtEl>
                                          <p:spTgt spid="1191954"/>
                                        </p:tgtEl>
                                        <p:attrNameLst>
                                          <p:attrName>r</p:attrName>
                                        </p:attrNameLst>
                                      </p:cBhvr>
                                    </p:animRot>
                                  </p:childTnLst>
                                </p:cTn>
                              </p:par>
                            </p:childTnLst>
                          </p:cTn>
                        </p:par>
                      </p:childTnLst>
                    </p:cTn>
                  </p:par>
                  <p:par>
                    <p:cTn id="74" fill="hold" nodeType="clickPar">
                      <p:stCondLst>
                        <p:cond delay="indefinite"/>
                      </p:stCondLst>
                      <p:childTnLst>
                        <p:par>
                          <p:cTn id="75" fill="hold" nodeType="withGroup">
                            <p:stCondLst>
                              <p:cond delay="0"/>
                            </p:stCondLst>
                            <p:childTnLst>
                              <p:par>
                                <p:cTn id="76" presetID="1" presetClass="entr" presetSubtype="0" fill="hold" grpId="0" nodeType="clickEffect">
                                  <p:stCondLst>
                                    <p:cond delay="0"/>
                                  </p:stCondLst>
                                  <p:childTnLst>
                                    <p:set>
                                      <p:cBhvr>
                                        <p:cTn id="77" dur="1" fill="hold">
                                          <p:stCondLst>
                                            <p:cond delay="0"/>
                                          </p:stCondLst>
                                        </p:cTn>
                                        <p:tgtEl>
                                          <p:spTgt spid="1191960"/>
                                        </p:tgtEl>
                                        <p:attrNameLst>
                                          <p:attrName>style.visibility</p:attrName>
                                        </p:attrNameLst>
                                      </p:cBhvr>
                                      <p:to>
                                        <p:strVal val="visible"/>
                                      </p:to>
                                    </p:set>
                                  </p:childTnLst>
                                </p:cTn>
                              </p:par>
                              <p:par>
                                <p:cTn id="78" presetID="1" presetClass="exit" presetSubtype="0" fill="hold" grpId="1" nodeType="withEffect">
                                  <p:stCondLst>
                                    <p:cond delay="0"/>
                                  </p:stCondLst>
                                  <p:childTnLst>
                                    <p:set>
                                      <p:cBhvr>
                                        <p:cTn id="79" dur="1" fill="hold">
                                          <p:stCondLst>
                                            <p:cond delay="0"/>
                                          </p:stCondLst>
                                        </p:cTn>
                                        <p:tgtEl>
                                          <p:spTgt spid="1191954"/>
                                        </p:tgtEl>
                                        <p:attrNameLst>
                                          <p:attrName>style.visibility</p:attrName>
                                        </p:attrNameLst>
                                      </p:cBhvr>
                                      <p:to>
                                        <p:strVal val="hidden"/>
                                      </p:to>
                                    </p:set>
                                  </p:childTnLst>
                                </p:cTn>
                              </p:par>
                            </p:childTnLst>
                          </p:cTn>
                        </p:par>
                      </p:childTnLst>
                    </p:cTn>
                  </p:par>
                  <p:par>
                    <p:cTn id="80" fill="hold" nodeType="clickPar">
                      <p:stCondLst>
                        <p:cond delay="indefinite"/>
                      </p:stCondLst>
                      <p:childTnLst>
                        <p:par>
                          <p:cTn id="81" fill="hold" nodeType="withGroup">
                            <p:stCondLst>
                              <p:cond delay="0"/>
                            </p:stCondLst>
                            <p:childTnLst>
                              <p:par>
                                <p:cTn id="82" presetID="1" presetClass="exit" presetSubtype="0" fill="hold" grpId="1" nodeType="clickEffect">
                                  <p:stCondLst>
                                    <p:cond delay="0"/>
                                  </p:stCondLst>
                                  <p:childTnLst>
                                    <p:set>
                                      <p:cBhvr>
                                        <p:cTn id="83" dur="1" fill="hold">
                                          <p:stCondLst>
                                            <p:cond delay="0"/>
                                          </p:stCondLst>
                                        </p:cTn>
                                        <p:tgtEl>
                                          <p:spTgt spid="1191959"/>
                                        </p:tgtEl>
                                        <p:attrNameLst>
                                          <p:attrName>style.visibility</p:attrName>
                                        </p:attrNameLst>
                                      </p:cBhvr>
                                      <p:to>
                                        <p:strVal val="hidden"/>
                                      </p:to>
                                    </p:set>
                                  </p:childTnLst>
                                </p:cTn>
                              </p:par>
                              <p:par>
                                <p:cTn id="84" presetID="1" presetClass="entr" presetSubtype="0" fill="hold" grpId="0" nodeType="withEffect">
                                  <p:stCondLst>
                                    <p:cond delay="0"/>
                                  </p:stCondLst>
                                  <p:childTnLst>
                                    <p:set>
                                      <p:cBhvr>
                                        <p:cTn id="85" dur="1" fill="hold">
                                          <p:stCondLst>
                                            <p:cond delay="0"/>
                                          </p:stCondLst>
                                        </p:cTn>
                                        <p:tgtEl>
                                          <p:spTgt spid="1191961"/>
                                        </p:tgtEl>
                                        <p:attrNameLst>
                                          <p:attrName>style.visibility</p:attrName>
                                        </p:attrNameLst>
                                      </p:cBhvr>
                                      <p:to>
                                        <p:strVal val="visible"/>
                                      </p:to>
                                    </p:set>
                                  </p:childTnLst>
                                </p:cTn>
                              </p:par>
                              <p:par>
                                <p:cTn id="86" presetID="1" presetClass="entr" presetSubtype="0" fill="hold" grpId="0" nodeType="withEffect">
                                  <p:stCondLst>
                                    <p:cond delay="0"/>
                                  </p:stCondLst>
                                  <p:childTnLst>
                                    <p:set>
                                      <p:cBhvr>
                                        <p:cTn id="87" dur="1" fill="hold">
                                          <p:stCondLst>
                                            <p:cond delay="0"/>
                                          </p:stCondLst>
                                        </p:cTn>
                                        <p:tgtEl>
                                          <p:spTgt spid="1191962"/>
                                        </p:tgtEl>
                                        <p:attrNameLst>
                                          <p:attrName>style.visibility</p:attrName>
                                        </p:attrNameLst>
                                      </p:cBhvr>
                                      <p:to>
                                        <p:strVal val="visible"/>
                                      </p:to>
                                    </p:set>
                                  </p:childTnLst>
                                </p:cTn>
                              </p:par>
                            </p:childTnLst>
                          </p:cTn>
                        </p:par>
                      </p:childTnLst>
                    </p:cTn>
                  </p:par>
                  <p:par>
                    <p:cTn id="88" fill="hold" nodeType="clickPar">
                      <p:stCondLst>
                        <p:cond delay="indefinite"/>
                      </p:stCondLst>
                      <p:childTnLst>
                        <p:par>
                          <p:cTn id="89" fill="hold" nodeType="withGroup">
                            <p:stCondLst>
                              <p:cond delay="0"/>
                            </p:stCondLst>
                            <p:childTnLst>
                              <p:par>
                                <p:cTn id="90" presetID="22" presetClass="exit" presetSubtype="4" fill="hold" grpId="2" nodeType="clickEffect">
                                  <p:stCondLst>
                                    <p:cond delay="0"/>
                                  </p:stCondLst>
                                  <p:childTnLst>
                                    <p:animEffect transition="out" filter="wipe(down)">
                                      <p:cBhvr>
                                        <p:cTn id="91" dur="500"/>
                                        <p:tgtEl>
                                          <p:spTgt spid="1191958"/>
                                        </p:tgtEl>
                                      </p:cBhvr>
                                    </p:animEffect>
                                    <p:set>
                                      <p:cBhvr>
                                        <p:cTn id="92" dur="1" fill="hold">
                                          <p:stCondLst>
                                            <p:cond delay="499"/>
                                          </p:stCondLst>
                                        </p:cTn>
                                        <p:tgtEl>
                                          <p:spTgt spid="1191958"/>
                                        </p:tgtEl>
                                        <p:attrNameLst>
                                          <p:attrName>style.visibility</p:attrName>
                                        </p:attrNameLst>
                                      </p:cBhvr>
                                      <p:to>
                                        <p:strVal val="hidden"/>
                                      </p:to>
                                    </p:set>
                                  </p:childTnLst>
                                </p:cTn>
                              </p:par>
                            </p:childTnLst>
                          </p:cTn>
                        </p:par>
                        <p:par>
                          <p:cTn id="93" fill="hold" nodeType="afterGroup">
                            <p:stCondLst>
                              <p:cond delay="500"/>
                            </p:stCondLst>
                            <p:childTnLst>
                              <p:par>
                                <p:cTn id="94" presetID="22" presetClass="entr" presetSubtype="1" fill="hold" grpId="0" nodeType="afterEffect">
                                  <p:stCondLst>
                                    <p:cond delay="0"/>
                                  </p:stCondLst>
                                  <p:childTnLst>
                                    <p:set>
                                      <p:cBhvr>
                                        <p:cTn id="95" dur="1" fill="hold">
                                          <p:stCondLst>
                                            <p:cond delay="0"/>
                                          </p:stCondLst>
                                        </p:cTn>
                                        <p:tgtEl>
                                          <p:spTgt spid="1191963"/>
                                        </p:tgtEl>
                                        <p:attrNameLst>
                                          <p:attrName>style.visibility</p:attrName>
                                        </p:attrNameLst>
                                      </p:cBhvr>
                                      <p:to>
                                        <p:strVal val="visible"/>
                                      </p:to>
                                    </p:set>
                                    <p:animEffect transition="in" filter="wipe(up)">
                                      <p:cBhvr>
                                        <p:cTn id="96" dur="500"/>
                                        <p:tgtEl>
                                          <p:spTgt spid="1191963"/>
                                        </p:tgtEl>
                                      </p:cBhvr>
                                    </p:animEffect>
                                  </p:childTnLst>
                                </p:cTn>
                              </p:par>
                            </p:childTnLst>
                          </p:cTn>
                        </p:par>
                      </p:childTnLst>
                    </p:cTn>
                  </p:par>
                  <p:par>
                    <p:cTn id="97" fill="hold" nodeType="clickPar">
                      <p:stCondLst>
                        <p:cond delay="indefinite"/>
                      </p:stCondLst>
                      <p:childTnLst>
                        <p:par>
                          <p:cTn id="98" fill="hold" nodeType="withGroup">
                            <p:stCondLst>
                              <p:cond delay="0"/>
                            </p:stCondLst>
                            <p:childTnLst>
                              <p:par>
                                <p:cTn id="99" presetID="1" presetClass="exit" presetSubtype="0" fill="hold" grpId="1" nodeType="clickEffect">
                                  <p:stCondLst>
                                    <p:cond delay="0"/>
                                  </p:stCondLst>
                                  <p:childTnLst>
                                    <p:set>
                                      <p:cBhvr>
                                        <p:cTn id="100" dur="1" fill="hold">
                                          <p:stCondLst>
                                            <p:cond delay="0"/>
                                          </p:stCondLst>
                                        </p:cTn>
                                        <p:tgtEl>
                                          <p:spTgt spid="1191961"/>
                                        </p:tgtEl>
                                        <p:attrNameLst>
                                          <p:attrName>style.visibility</p:attrName>
                                        </p:attrNameLst>
                                      </p:cBhvr>
                                      <p:to>
                                        <p:strVal val="hidden"/>
                                      </p:to>
                                    </p:set>
                                  </p:childTnLst>
                                </p:cTn>
                              </p:par>
                              <p:par>
                                <p:cTn id="101" presetID="1" presetClass="entr" presetSubtype="0" fill="hold" grpId="0" nodeType="withEffect">
                                  <p:stCondLst>
                                    <p:cond delay="0"/>
                                  </p:stCondLst>
                                  <p:childTnLst>
                                    <p:set>
                                      <p:cBhvr>
                                        <p:cTn id="102" dur="1" fill="hold">
                                          <p:stCondLst>
                                            <p:cond delay="0"/>
                                          </p:stCondLst>
                                        </p:cTn>
                                        <p:tgtEl>
                                          <p:spTgt spid="1191964"/>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191965"/>
                                        </p:tgtEl>
                                        <p:attrNameLst>
                                          <p:attrName>style.visibility</p:attrName>
                                        </p:attrNameLst>
                                      </p:cBhvr>
                                      <p:to>
                                        <p:strVal val="visible"/>
                                      </p:to>
                                    </p:set>
                                  </p:childTnLst>
                                </p:cTn>
                              </p:par>
                            </p:childTnLst>
                          </p:cTn>
                        </p:par>
                        <p:par>
                          <p:cTn id="105" fill="hold" nodeType="afterGroup">
                            <p:stCondLst>
                              <p:cond delay="0"/>
                            </p:stCondLst>
                            <p:childTnLst>
                              <p:par>
                                <p:cTn id="106" presetID="22" presetClass="exit" presetSubtype="4" fill="hold" grpId="1" nodeType="afterEffect">
                                  <p:stCondLst>
                                    <p:cond delay="0"/>
                                  </p:stCondLst>
                                  <p:childTnLst>
                                    <p:animEffect transition="out" filter="wipe(down)">
                                      <p:cBhvr>
                                        <p:cTn id="107" dur="500"/>
                                        <p:tgtEl>
                                          <p:spTgt spid="1191963"/>
                                        </p:tgtEl>
                                      </p:cBhvr>
                                    </p:animEffect>
                                    <p:set>
                                      <p:cBhvr>
                                        <p:cTn id="108" dur="1" fill="hold">
                                          <p:stCondLst>
                                            <p:cond delay="499"/>
                                          </p:stCondLst>
                                        </p:cTn>
                                        <p:tgtEl>
                                          <p:spTgt spid="1191963"/>
                                        </p:tgtEl>
                                        <p:attrNameLst>
                                          <p:attrName>style.visibility</p:attrName>
                                        </p:attrNameLst>
                                      </p:cBhvr>
                                      <p:to>
                                        <p:strVal val="hidden"/>
                                      </p:to>
                                    </p:set>
                                  </p:childTnLst>
                                </p:cTn>
                              </p:par>
                            </p:childTnLst>
                          </p:cTn>
                        </p:par>
                        <p:par>
                          <p:cTn id="109" fill="hold" nodeType="afterGroup">
                            <p:stCondLst>
                              <p:cond delay="500"/>
                            </p:stCondLst>
                            <p:childTnLst>
                              <p:par>
                                <p:cTn id="110" presetID="22" presetClass="entr" presetSubtype="2" fill="hold" grpId="0" nodeType="afterEffect">
                                  <p:stCondLst>
                                    <p:cond delay="0"/>
                                  </p:stCondLst>
                                  <p:childTnLst>
                                    <p:set>
                                      <p:cBhvr>
                                        <p:cTn id="111" dur="1" fill="hold">
                                          <p:stCondLst>
                                            <p:cond delay="0"/>
                                          </p:stCondLst>
                                        </p:cTn>
                                        <p:tgtEl>
                                          <p:spTgt spid="1191966"/>
                                        </p:tgtEl>
                                        <p:attrNameLst>
                                          <p:attrName>style.visibility</p:attrName>
                                        </p:attrNameLst>
                                      </p:cBhvr>
                                      <p:to>
                                        <p:strVal val="visible"/>
                                      </p:to>
                                    </p:set>
                                    <p:animEffect transition="in" filter="wipe(right)">
                                      <p:cBhvr>
                                        <p:cTn id="112" dur="500"/>
                                        <p:tgtEl>
                                          <p:spTgt spid="1191966"/>
                                        </p:tgtEl>
                                      </p:cBhvr>
                                    </p:animEffec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1" presetClass="exit" presetSubtype="0" fill="hold" grpId="1" nodeType="clickEffect">
                                  <p:stCondLst>
                                    <p:cond delay="0"/>
                                  </p:stCondLst>
                                  <p:childTnLst>
                                    <p:set>
                                      <p:cBhvr>
                                        <p:cTn id="116" dur="1" fill="hold">
                                          <p:stCondLst>
                                            <p:cond delay="0"/>
                                          </p:stCondLst>
                                        </p:cTn>
                                        <p:tgtEl>
                                          <p:spTgt spid="1191964"/>
                                        </p:tgtEl>
                                        <p:attrNameLst>
                                          <p:attrName>style.visibility</p:attrName>
                                        </p:attrNameLst>
                                      </p:cBhvr>
                                      <p:to>
                                        <p:strVal val="hidden"/>
                                      </p:to>
                                    </p:set>
                                  </p:childTnLst>
                                </p:cTn>
                              </p:par>
                              <p:par>
                                <p:cTn id="117" presetID="1" presetClass="entr" presetSubtype="0" fill="hold" grpId="0" nodeType="withEffect">
                                  <p:stCondLst>
                                    <p:cond delay="0"/>
                                  </p:stCondLst>
                                  <p:childTnLst>
                                    <p:set>
                                      <p:cBhvr>
                                        <p:cTn id="118" dur="1" fill="hold">
                                          <p:stCondLst>
                                            <p:cond delay="0"/>
                                          </p:stCondLst>
                                        </p:cTn>
                                        <p:tgtEl>
                                          <p:spTgt spid="1191967"/>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191968"/>
                                        </p:tgtEl>
                                        <p:attrNameLst>
                                          <p:attrName>style.visibility</p:attrName>
                                        </p:attrNameLst>
                                      </p:cBhvr>
                                      <p:to>
                                        <p:strVal val="visible"/>
                                      </p:to>
                                    </p:set>
                                  </p:childTnLst>
                                </p:cTn>
                              </p:par>
                            </p:childTnLst>
                          </p:cTn>
                        </p:par>
                        <p:par>
                          <p:cTn id="121" fill="hold" nodeType="afterGroup">
                            <p:stCondLst>
                              <p:cond delay="0"/>
                            </p:stCondLst>
                            <p:childTnLst>
                              <p:par>
                                <p:cTn id="122" presetID="22" presetClass="exit" presetSubtype="8" fill="hold" grpId="1" nodeType="afterEffect">
                                  <p:stCondLst>
                                    <p:cond delay="0"/>
                                  </p:stCondLst>
                                  <p:childTnLst>
                                    <p:animEffect transition="out" filter="wipe(left)">
                                      <p:cBhvr>
                                        <p:cTn id="123" dur="500"/>
                                        <p:tgtEl>
                                          <p:spTgt spid="1191966"/>
                                        </p:tgtEl>
                                      </p:cBhvr>
                                    </p:animEffect>
                                    <p:set>
                                      <p:cBhvr>
                                        <p:cTn id="124" dur="1" fill="hold">
                                          <p:stCondLst>
                                            <p:cond delay="499"/>
                                          </p:stCondLst>
                                        </p:cTn>
                                        <p:tgtEl>
                                          <p:spTgt spid="1191966"/>
                                        </p:tgtEl>
                                        <p:attrNameLst>
                                          <p:attrName>style.visibility</p:attrName>
                                        </p:attrNameLst>
                                      </p:cBhvr>
                                      <p:to>
                                        <p:strVal val="hidden"/>
                                      </p:to>
                                    </p:set>
                                  </p:childTnLst>
                                </p:cTn>
                              </p:par>
                            </p:childTnLst>
                          </p:cTn>
                        </p:par>
                        <p:par>
                          <p:cTn id="125" fill="hold" nodeType="afterGroup">
                            <p:stCondLst>
                              <p:cond delay="500"/>
                            </p:stCondLst>
                            <p:childTnLst>
                              <p:par>
                                <p:cTn id="126" presetID="22" presetClass="entr" presetSubtype="4" fill="hold" grpId="0" nodeType="afterEffect">
                                  <p:stCondLst>
                                    <p:cond delay="0"/>
                                  </p:stCondLst>
                                  <p:childTnLst>
                                    <p:set>
                                      <p:cBhvr>
                                        <p:cTn id="127" dur="1" fill="hold">
                                          <p:stCondLst>
                                            <p:cond delay="0"/>
                                          </p:stCondLst>
                                        </p:cTn>
                                        <p:tgtEl>
                                          <p:spTgt spid="1191969"/>
                                        </p:tgtEl>
                                        <p:attrNameLst>
                                          <p:attrName>style.visibility</p:attrName>
                                        </p:attrNameLst>
                                      </p:cBhvr>
                                      <p:to>
                                        <p:strVal val="visible"/>
                                      </p:to>
                                    </p:set>
                                    <p:animEffect transition="in" filter="wipe(down)">
                                      <p:cBhvr>
                                        <p:cTn id="128" dur="500"/>
                                        <p:tgtEl>
                                          <p:spTgt spid="1191969"/>
                                        </p:tgtEl>
                                      </p:cBhvr>
                                    </p:animEffect>
                                  </p:childTnLst>
                                </p:cTn>
                              </p:par>
                            </p:childTnLst>
                          </p:cTn>
                        </p:par>
                      </p:childTnLst>
                    </p:cTn>
                  </p:par>
                  <p:par>
                    <p:cTn id="129" fill="hold" nodeType="clickPar">
                      <p:stCondLst>
                        <p:cond delay="indefinite"/>
                      </p:stCondLst>
                      <p:childTnLst>
                        <p:par>
                          <p:cTn id="130" fill="hold" nodeType="withGroup">
                            <p:stCondLst>
                              <p:cond delay="0"/>
                            </p:stCondLst>
                            <p:childTnLst>
                              <p:par>
                                <p:cTn id="131" presetID="1" presetClass="exit" presetSubtype="0" fill="hold" grpId="1" nodeType="clickEffect">
                                  <p:stCondLst>
                                    <p:cond delay="0"/>
                                  </p:stCondLst>
                                  <p:childTnLst>
                                    <p:set>
                                      <p:cBhvr>
                                        <p:cTn id="132" dur="1" fill="hold">
                                          <p:stCondLst>
                                            <p:cond delay="0"/>
                                          </p:stCondLst>
                                        </p:cTn>
                                        <p:tgtEl>
                                          <p:spTgt spid="1191967"/>
                                        </p:tgtEl>
                                        <p:attrNameLst>
                                          <p:attrName>style.visibility</p:attrName>
                                        </p:attrNameLst>
                                      </p:cBhvr>
                                      <p:to>
                                        <p:strVal val="hidden"/>
                                      </p:to>
                                    </p:set>
                                  </p:childTnLst>
                                </p:cTn>
                              </p:par>
                              <p:par>
                                <p:cTn id="133" presetID="1" presetClass="entr" presetSubtype="0" fill="hold" grpId="0" nodeType="withEffect">
                                  <p:stCondLst>
                                    <p:cond delay="0"/>
                                  </p:stCondLst>
                                  <p:childTnLst>
                                    <p:set>
                                      <p:cBhvr>
                                        <p:cTn id="134" dur="1" fill="hold">
                                          <p:stCondLst>
                                            <p:cond delay="0"/>
                                          </p:stCondLst>
                                        </p:cTn>
                                        <p:tgtEl>
                                          <p:spTgt spid="1191970"/>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1191971"/>
                                        </p:tgtEl>
                                        <p:attrNameLst>
                                          <p:attrName>style.visibility</p:attrName>
                                        </p:attrNameLst>
                                      </p:cBhvr>
                                      <p:to>
                                        <p:strVal val="visible"/>
                                      </p:to>
                                    </p:set>
                                  </p:childTnLst>
                                </p:cTn>
                              </p:par>
                            </p:childTnLst>
                          </p:cTn>
                        </p:par>
                        <p:par>
                          <p:cTn id="137" fill="hold" nodeType="afterGroup">
                            <p:stCondLst>
                              <p:cond delay="0"/>
                            </p:stCondLst>
                            <p:childTnLst>
                              <p:par>
                                <p:cTn id="138" presetID="22" presetClass="exit" presetSubtype="1" fill="hold" grpId="1" nodeType="afterEffect">
                                  <p:stCondLst>
                                    <p:cond delay="0"/>
                                  </p:stCondLst>
                                  <p:childTnLst>
                                    <p:animEffect transition="out" filter="wipe(up)">
                                      <p:cBhvr>
                                        <p:cTn id="139" dur="500"/>
                                        <p:tgtEl>
                                          <p:spTgt spid="1191969"/>
                                        </p:tgtEl>
                                      </p:cBhvr>
                                    </p:animEffect>
                                    <p:set>
                                      <p:cBhvr>
                                        <p:cTn id="140" dur="1" fill="hold">
                                          <p:stCondLst>
                                            <p:cond delay="499"/>
                                          </p:stCondLst>
                                        </p:cTn>
                                        <p:tgtEl>
                                          <p:spTgt spid="1191969"/>
                                        </p:tgtEl>
                                        <p:attrNameLst>
                                          <p:attrName>style.visibility</p:attrName>
                                        </p:attrNameLst>
                                      </p:cBhvr>
                                      <p:to>
                                        <p:strVal val="hidden"/>
                                      </p:to>
                                    </p:set>
                                  </p:childTnLst>
                                </p:cTn>
                              </p:par>
                            </p:childTnLst>
                          </p:cTn>
                        </p:par>
                        <p:par>
                          <p:cTn id="141" fill="hold" nodeType="afterGroup">
                            <p:stCondLst>
                              <p:cond delay="500"/>
                            </p:stCondLst>
                            <p:childTnLst>
                              <p:par>
                                <p:cTn id="142" presetID="22" presetClass="entr" presetSubtype="4" fill="hold" grpId="0" nodeType="afterEffect">
                                  <p:stCondLst>
                                    <p:cond delay="0"/>
                                  </p:stCondLst>
                                  <p:childTnLst>
                                    <p:set>
                                      <p:cBhvr>
                                        <p:cTn id="143" dur="1" fill="hold">
                                          <p:stCondLst>
                                            <p:cond delay="0"/>
                                          </p:stCondLst>
                                        </p:cTn>
                                        <p:tgtEl>
                                          <p:spTgt spid="1191972"/>
                                        </p:tgtEl>
                                        <p:attrNameLst>
                                          <p:attrName>style.visibility</p:attrName>
                                        </p:attrNameLst>
                                      </p:cBhvr>
                                      <p:to>
                                        <p:strVal val="visible"/>
                                      </p:to>
                                    </p:set>
                                    <p:animEffect transition="in" filter="wipe(down)">
                                      <p:cBhvr>
                                        <p:cTn id="144" dur="500"/>
                                        <p:tgtEl>
                                          <p:spTgt spid="1191972"/>
                                        </p:tgtEl>
                                      </p:cBhvr>
                                    </p:animEffect>
                                  </p:childTnLst>
                                </p:cTn>
                              </p:par>
                            </p:childTnLst>
                          </p:cTn>
                        </p:par>
                      </p:childTnLst>
                    </p:cTn>
                  </p:par>
                  <p:par>
                    <p:cTn id="145" fill="hold" nodeType="clickPar">
                      <p:stCondLst>
                        <p:cond delay="indefinite"/>
                      </p:stCondLst>
                      <p:childTnLst>
                        <p:par>
                          <p:cTn id="146" fill="hold" nodeType="withGroup">
                            <p:stCondLst>
                              <p:cond delay="0"/>
                            </p:stCondLst>
                            <p:childTnLst>
                              <p:par>
                                <p:cTn id="147" presetID="1" presetClass="exit" presetSubtype="0" fill="hold" grpId="1" nodeType="clickEffect">
                                  <p:stCondLst>
                                    <p:cond delay="0"/>
                                  </p:stCondLst>
                                  <p:childTnLst>
                                    <p:set>
                                      <p:cBhvr>
                                        <p:cTn id="148" dur="1" fill="hold">
                                          <p:stCondLst>
                                            <p:cond delay="0"/>
                                          </p:stCondLst>
                                        </p:cTn>
                                        <p:tgtEl>
                                          <p:spTgt spid="1191970"/>
                                        </p:tgtEl>
                                        <p:attrNameLst>
                                          <p:attrName>style.visibility</p:attrName>
                                        </p:attrNameLst>
                                      </p:cBhvr>
                                      <p:to>
                                        <p:strVal val="hidden"/>
                                      </p:to>
                                    </p:set>
                                  </p:childTnLst>
                                </p:cTn>
                              </p:par>
                              <p:par>
                                <p:cTn id="149" presetID="1" presetClass="entr" presetSubtype="0" fill="hold" grpId="0" nodeType="withEffect">
                                  <p:stCondLst>
                                    <p:cond delay="0"/>
                                  </p:stCondLst>
                                  <p:childTnLst>
                                    <p:set>
                                      <p:cBhvr>
                                        <p:cTn id="150" dur="1" fill="hold">
                                          <p:stCondLst>
                                            <p:cond delay="0"/>
                                          </p:stCondLst>
                                        </p:cTn>
                                        <p:tgtEl>
                                          <p:spTgt spid="1191973"/>
                                        </p:tgtEl>
                                        <p:attrNameLst>
                                          <p:attrName>style.visibility</p:attrName>
                                        </p:attrNameLst>
                                      </p:cBhvr>
                                      <p:to>
                                        <p:strVal val="visible"/>
                                      </p:to>
                                    </p:set>
                                  </p:childTnLst>
                                </p:cTn>
                              </p:par>
                              <p:par>
                                <p:cTn id="151" presetID="10" presetClass="entr" presetSubtype="0" fill="hold" grpId="0" nodeType="withEffect">
                                  <p:stCondLst>
                                    <p:cond delay="0"/>
                                  </p:stCondLst>
                                  <p:childTnLst>
                                    <p:set>
                                      <p:cBhvr>
                                        <p:cTn id="152" dur="1" fill="hold">
                                          <p:stCondLst>
                                            <p:cond delay="0"/>
                                          </p:stCondLst>
                                        </p:cTn>
                                        <p:tgtEl>
                                          <p:spTgt spid="1191975"/>
                                        </p:tgtEl>
                                        <p:attrNameLst>
                                          <p:attrName>style.visibility</p:attrName>
                                        </p:attrNameLst>
                                      </p:cBhvr>
                                      <p:to>
                                        <p:strVal val="visible"/>
                                      </p:to>
                                    </p:set>
                                    <p:animEffect transition="in" filter="fade">
                                      <p:cBhvr>
                                        <p:cTn id="153" dur="2000"/>
                                        <p:tgtEl>
                                          <p:spTgt spid="1191975"/>
                                        </p:tgtEl>
                                      </p:cBhvr>
                                    </p:animEffect>
                                  </p:childTnLst>
                                </p:cTn>
                              </p:par>
                            </p:childTnLst>
                          </p:cTn>
                        </p:par>
                      </p:childTnLst>
                    </p:cTn>
                  </p:par>
                  <p:par>
                    <p:cTn id="154" fill="hold" nodeType="clickPar">
                      <p:stCondLst>
                        <p:cond delay="indefinite"/>
                      </p:stCondLst>
                      <p:childTnLst>
                        <p:par>
                          <p:cTn id="155" fill="hold" nodeType="withGroup">
                            <p:stCondLst>
                              <p:cond delay="0"/>
                            </p:stCondLst>
                            <p:childTnLst>
                              <p:par>
                                <p:cTn id="156" presetID="1" presetClass="exit" presetSubtype="0" fill="hold" grpId="1" nodeType="clickEffect">
                                  <p:stCondLst>
                                    <p:cond delay="0"/>
                                  </p:stCondLst>
                                  <p:childTnLst>
                                    <p:set>
                                      <p:cBhvr>
                                        <p:cTn id="157" dur="1" fill="hold">
                                          <p:stCondLst>
                                            <p:cond delay="0"/>
                                          </p:stCondLst>
                                        </p:cTn>
                                        <p:tgtEl>
                                          <p:spTgt spid="1191960"/>
                                        </p:tgtEl>
                                        <p:attrNameLst>
                                          <p:attrName>style.visibility</p:attrName>
                                        </p:attrNameLst>
                                      </p:cBhvr>
                                      <p:to>
                                        <p:strVal val="hidden"/>
                                      </p:to>
                                    </p:set>
                                  </p:childTnLst>
                                </p:cTn>
                              </p:par>
                              <p:par>
                                <p:cTn id="158" presetID="1" presetClass="entr" presetSubtype="0" fill="hold" grpId="3" nodeType="withEffect">
                                  <p:stCondLst>
                                    <p:cond delay="0"/>
                                  </p:stCondLst>
                                  <p:childTnLst>
                                    <p:set>
                                      <p:cBhvr>
                                        <p:cTn id="159" dur="1" fill="hold">
                                          <p:stCondLst>
                                            <p:cond delay="0"/>
                                          </p:stCondLst>
                                        </p:cTn>
                                        <p:tgtEl>
                                          <p:spTgt spid="1191954"/>
                                        </p:tgtEl>
                                        <p:attrNameLst>
                                          <p:attrName>style.visibility</p:attrName>
                                        </p:attrNameLst>
                                      </p:cBhvr>
                                      <p:to>
                                        <p:strVal val="visible"/>
                                      </p:to>
                                    </p:set>
                                  </p:childTnLst>
                                </p:cTn>
                              </p:par>
                            </p:childTnLst>
                          </p:cTn>
                        </p:par>
                      </p:childTnLst>
                    </p:cTn>
                  </p:par>
                  <p:par>
                    <p:cTn id="160" fill="hold" nodeType="clickPar">
                      <p:stCondLst>
                        <p:cond delay="indefinite"/>
                      </p:stCondLst>
                      <p:childTnLst>
                        <p:par>
                          <p:cTn id="161" fill="hold" nodeType="withGroup">
                            <p:stCondLst>
                              <p:cond delay="0"/>
                            </p:stCondLst>
                            <p:childTnLst>
                              <p:par>
                                <p:cTn id="162" presetID="1" presetClass="exit" presetSubtype="0" fill="hold" grpId="1" nodeType="clickEffect">
                                  <p:stCondLst>
                                    <p:cond delay="0"/>
                                  </p:stCondLst>
                                  <p:childTnLst>
                                    <p:set>
                                      <p:cBhvr>
                                        <p:cTn id="163" dur="1" fill="hold">
                                          <p:stCondLst>
                                            <p:cond delay="0"/>
                                          </p:stCondLst>
                                        </p:cTn>
                                        <p:tgtEl>
                                          <p:spTgt spid="1191975"/>
                                        </p:tgtEl>
                                        <p:attrNameLst>
                                          <p:attrName>style.visibility</p:attrName>
                                        </p:attrNameLst>
                                      </p:cBhvr>
                                      <p:to>
                                        <p:strVal val="hidden"/>
                                      </p:to>
                                    </p:set>
                                  </p:childTnLst>
                                </p:cTn>
                              </p:par>
                              <p:par>
                                <p:cTn id="164" presetID="22" presetClass="exit" presetSubtype="1" fill="hold" grpId="1" nodeType="withEffect">
                                  <p:stCondLst>
                                    <p:cond delay="0"/>
                                  </p:stCondLst>
                                  <p:childTnLst>
                                    <p:animEffect transition="out" filter="wipe(up)">
                                      <p:cBhvr>
                                        <p:cTn id="165" dur="500"/>
                                        <p:tgtEl>
                                          <p:spTgt spid="1191972"/>
                                        </p:tgtEl>
                                      </p:cBhvr>
                                    </p:animEffect>
                                    <p:set>
                                      <p:cBhvr>
                                        <p:cTn id="166" dur="1" fill="hold">
                                          <p:stCondLst>
                                            <p:cond delay="499"/>
                                          </p:stCondLst>
                                        </p:cTn>
                                        <p:tgtEl>
                                          <p:spTgt spid="1191972"/>
                                        </p:tgtEl>
                                        <p:attrNameLst>
                                          <p:attrName>style.visibility</p:attrName>
                                        </p:attrNameLst>
                                      </p:cBhvr>
                                      <p:to>
                                        <p:strVal val="hidden"/>
                                      </p:to>
                                    </p:set>
                                  </p:childTnLst>
                                </p:cTn>
                              </p:par>
                            </p:childTnLst>
                          </p:cTn>
                        </p:par>
                        <p:par>
                          <p:cTn id="167" fill="hold" nodeType="afterGroup">
                            <p:stCondLst>
                              <p:cond delay="500"/>
                            </p:stCondLst>
                            <p:childTnLst>
                              <p:par>
                                <p:cTn id="168" presetID="22" presetClass="entr" presetSubtype="4" fill="hold" grpId="0" nodeType="afterEffect">
                                  <p:stCondLst>
                                    <p:cond delay="0"/>
                                  </p:stCondLst>
                                  <p:childTnLst>
                                    <p:set>
                                      <p:cBhvr>
                                        <p:cTn id="169" dur="1" fill="hold">
                                          <p:stCondLst>
                                            <p:cond delay="0"/>
                                          </p:stCondLst>
                                        </p:cTn>
                                        <p:tgtEl>
                                          <p:spTgt spid="1191974"/>
                                        </p:tgtEl>
                                        <p:attrNameLst>
                                          <p:attrName>style.visibility</p:attrName>
                                        </p:attrNameLst>
                                      </p:cBhvr>
                                      <p:to>
                                        <p:strVal val="visible"/>
                                      </p:to>
                                    </p:set>
                                    <p:animEffect transition="in" filter="wipe(down)">
                                      <p:cBhvr>
                                        <p:cTn id="170" dur="500"/>
                                        <p:tgtEl>
                                          <p:spTgt spid="1191974"/>
                                        </p:tgtEl>
                                      </p:cBhvr>
                                    </p:animEffect>
                                  </p:childTnLst>
                                </p:cTn>
                              </p:par>
                            </p:childTnLst>
                          </p:cTn>
                        </p:par>
                        <p:par>
                          <p:cTn id="171" fill="hold" nodeType="afterGroup">
                            <p:stCondLst>
                              <p:cond delay="1000"/>
                            </p:stCondLst>
                            <p:childTnLst>
                              <p:par>
                                <p:cTn id="172" presetID="10" presetClass="entr" presetSubtype="0" fill="hold" grpId="0" nodeType="afterEffect">
                                  <p:stCondLst>
                                    <p:cond delay="0"/>
                                  </p:stCondLst>
                                  <p:childTnLst>
                                    <p:set>
                                      <p:cBhvr>
                                        <p:cTn id="173" dur="1" fill="hold">
                                          <p:stCondLst>
                                            <p:cond delay="0"/>
                                          </p:stCondLst>
                                        </p:cTn>
                                        <p:tgtEl>
                                          <p:spTgt spid="1191976"/>
                                        </p:tgtEl>
                                        <p:attrNameLst>
                                          <p:attrName>style.visibility</p:attrName>
                                        </p:attrNameLst>
                                      </p:cBhvr>
                                      <p:to>
                                        <p:strVal val="visible"/>
                                      </p:to>
                                    </p:set>
                                    <p:animEffect transition="in" filter="fade">
                                      <p:cBhvr>
                                        <p:cTn id="174" dur="2000"/>
                                        <p:tgtEl>
                                          <p:spTgt spid="1191976"/>
                                        </p:tgtEl>
                                      </p:cBhvr>
                                    </p:animEffect>
                                  </p:childTnLst>
                                </p:cTn>
                              </p:par>
                            </p:childTnLst>
                          </p:cTn>
                        </p:par>
                      </p:childTnLst>
                    </p:cTn>
                  </p:par>
                  <p:par>
                    <p:cTn id="175" fill="hold" nodeType="clickPar">
                      <p:stCondLst>
                        <p:cond delay="indefinite"/>
                      </p:stCondLst>
                      <p:childTnLst>
                        <p:par>
                          <p:cTn id="176" fill="hold" nodeType="withGroup">
                            <p:stCondLst>
                              <p:cond delay="0"/>
                            </p:stCondLst>
                            <p:childTnLst>
                              <p:par>
                                <p:cTn id="177" presetID="1" presetClass="exit" presetSubtype="0" fill="hold" grpId="1" nodeType="clickEffect">
                                  <p:stCondLst>
                                    <p:cond delay="0"/>
                                  </p:stCondLst>
                                  <p:childTnLst>
                                    <p:set>
                                      <p:cBhvr>
                                        <p:cTn id="178" dur="1" fill="hold">
                                          <p:stCondLst>
                                            <p:cond delay="0"/>
                                          </p:stCondLst>
                                        </p:cTn>
                                        <p:tgtEl>
                                          <p:spTgt spid="1191976"/>
                                        </p:tgtEl>
                                        <p:attrNameLst>
                                          <p:attrName>style.visibility</p:attrName>
                                        </p:attrNameLst>
                                      </p:cBhvr>
                                      <p:to>
                                        <p:strVal val="hidden"/>
                                      </p:to>
                                    </p:set>
                                  </p:childTnLst>
                                </p:cTn>
                              </p:par>
                              <p:par>
                                <p:cTn id="179" presetID="2" presetClass="exit" presetSubtype="2" fill="hold" grpId="1" nodeType="withEffect">
                                  <p:stCondLst>
                                    <p:cond delay="0"/>
                                  </p:stCondLst>
                                  <p:childTnLst>
                                    <p:anim calcmode="lin" valueType="num">
                                      <p:cBhvr additive="base">
                                        <p:cTn id="180" dur="2000"/>
                                        <p:tgtEl>
                                          <p:spTgt spid="1191956"/>
                                        </p:tgtEl>
                                        <p:attrNameLst>
                                          <p:attrName>ppt_x</p:attrName>
                                        </p:attrNameLst>
                                      </p:cBhvr>
                                      <p:tavLst>
                                        <p:tav tm="0">
                                          <p:val>
                                            <p:strVal val="ppt_x"/>
                                          </p:val>
                                        </p:tav>
                                        <p:tav tm="100000">
                                          <p:val>
                                            <p:strVal val="1+ppt_w/2"/>
                                          </p:val>
                                        </p:tav>
                                      </p:tavLst>
                                    </p:anim>
                                    <p:anim calcmode="lin" valueType="num">
                                      <p:cBhvr additive="base">
                                        <p:cTn id="181" dur="2000"/>
                                        <p:tgtEl>
                                          <p:spTgt spid="1191956"/>
                                        </p:tgtEl>
                                        <p:attrNameLst>
                                          <p:attrName>ppt_y</p:attrName>
                                        </p:attrNameLst>
                                      </p:cBhvr>
                                      <p:tavLst>
                                        <p:tav tm="0">
                                          <p:val>
                                            <p:strVal val="ppt_y"/>
                                          </p:val>
                                        </p:tav>
                                        <p:tav tm="100000">
                                          <p:val>
                                            <p:strVal val="ppt_y"/>
                                          </p:val>
                                        </p:tav>
                                      </p:tavLst>
                                    </p:anim>
                                    <p:set>
                                      <p:cBhvr>
                                        <p:cTn id="182" dur="1" fill="hold">
                                          <p:stCondLst>
                                            <p:cond delay="1999"/>
                                          </p:stCondLst>
                                        </p:cTn>
                                        <p:tgtEl>
                                          <p:spTgt spid="1191956"/>
                                        </p:tgtEl>
                                        <p:attrNameLst>
                                          <p:attrName>style.visibility</p:attrName>
                                        </p:attrNameLst>
                                      </p:cBhvr>
                                      <p:to>
                                        <p:strVal val="hidden"/>
                                      </p:to>
                                    </p:set>
                                  </p:childTnLst>
                                </p:cTn>
                              </p:par>
                            </p:childTnLst>
                          </p:cTn>
                        </p:par>
                        <p:par>
                          <p:cTn id="183" fill="hold" nodeType="afterGroup">
                            <p:stCondLst>
                              <p:cond delay="2000"/>
                            </p:stCondLst>
                            <p:childTnLst>
                              <p:par>
                                <p:cTn id="184" presetID="1" presetClass="entr" presetSubtype="0" fill="hold" grpId="0" nodeType="afterEffect">
                                  <p:stCondLst>
                                    <p:cond delay="0"/>
                                  </p:stCondLst>
                                  <p:childTnLst>
                                    <p:set>
                                      <p:cBhvr>
                                        <p:cTn id="185" dur="1" fill="hold">
                                          <p:stCondLst>
                                            <p:cond delay="0"/>
                                          </p:stCondLst>
                                        </p:cTn>
                                        <p:tgtEl>
                                          <p:spTgt spid="1191977"/>
                                        </p:tgtEl>
                                        <p:attrNameLst>
                                          <p:attrName>style.visibility</p:attrName>
                                        </p:attrNameLst>
                                      </p:cBhvr>
                                      <p:to>
                                        <p:strVal val="visible"/>
                                      </p:to>
                                    </p:set>
                                  </p:childTnLst>
                                </p:cTn>
                              </p:par>
                            </p:childTnLst>
                          </p:cTn>
                        </p:par>
                        <p:par>
                          <p:cTn id="186" fill="hold" nodeType="afterGroup">
                            <p:stCondLst>
                              <p:cond delay="2000"/>
                            </p:stCondLst>
                            <p:childTnLst>
                              <p:par>
                                <p:cTn id="187" presetID="22" presetClass="exit" presetSubtype="1" fill="hold" grpId="1" nodeType="afterEffect">
                                  <p:stCondLst>
                                    <p:cond delay="0"/>
                                  </p:stCondLst>
                                  <p:childTnLst>
                                    <p:animEffect transition="out" filter="wipe(up)">
                                      <p:cBhvr>
                                        <p:cTn id="188" dur="500"/>
                                        <p:tgtEl>
                                          <p:spTgt spid="1191974"/>
                                        </p:tgtEl>
                                      </p:cBhvr>
                                    </p:animEffect>
                                    <p:set>
                                      <p:cBhvr>
                                        <p:cTn id="189" dur="1" fill="hold">
                                          <p:stCondLst>
                                            <p:cond delay="499"/>
                                          </p:stCondLst>
                                        </p:cTn>
                                        <p:tgtEl>
                                          <p:spTgt spid="1191974"/>
                                        </p:tgtEl>
                                        <p:attrNameLst>
                                          <p:attrName>style.visibility</p:attrName>
                                        </p:attrNameLst>
                                      </p:cBhvr>
                                      <p:to>
                                        <p:strVal val="hidden"/>
                                      </p:to>
                                    </p:set>
                                  </p:childTnLst>
                                </p:cTn>
                              </p:par>
                            </p:childTnLst>
                          </p:cTn>
                        </p:par>
                        <p:par>
                          <p:cTn id="190" fill="hold" nodeType="afterGroup">
                            <p:stCondLst>
                              <p:cond delay="2500"/>
                            </p:stCondLst>
                            <p:childTnLst>
                              <p:par>
                                <p:cTn id="191" presetID="22" presetClass="entr" presetSubtype="8" fill="hold" grpId="0" nodeType="afterEffect">
                                  <p:stCondLst>
                                    <p:cond delay="0"/>
                                  </p:stCondLst>
                                  <p:childTnLst>
                                    <p:set>
                                      <p:cBhvr>
                                        <p:cTn id="192" dur="1" fill="hold">
                                          <p:stCondLst>
                                            <p:cond delay="0"/>
                                          </p:stCondLst>
                                        </p:cTn>
                                        <p:tgtEl>
                                          <p:spTgt spid="1191978"/>
                                        </p:tgtEl>
                                        <p:attrNameLst>
                                          <p:attrName>style.visibility</p:attrName>
                                        </p:attrNameLst>
                                      </p:cBhvr>
                                      <p:to>
                                        <p:strVal val="visible"/>
                                      </p:to>
                                    </p:set>
                                    <p:animEffect transition="in" filter="wipe(left)">
                                      <p:cBhvr>
                                        <p:cTn id="193" dur="500"/>
                                        <p:tgtEl>
                                          <p:spTgt spid="11919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1953" grpId="0" animBg="1"/>
      <p:bldP spid="1191953" grpId="1" animBg="1"/>
      <p:bldP spid="1191954" grpId="0"/>
      <p:bldP spid="1191954" grpId="1"/>
      <p:bldP spid="1191954" grpId="2"/>
      <p:bldP spid="1191954" grpId="3"/>
      <p:bldP spid="1191955" grpId="0"/>
      <p:bldP spid="1191956" grpId="0"/>
      <p:bldP spid="1191956" grpId="1"/>
      <p:bldP spid="1191957" grpId="0"/>
      <p:bldP spid="1191958" grpId="0" animBg="1"/>
      <p:bldP spid="1191958" grpId="2" animBg="1"/>
      <p:bldP spid="1191959" grpId="0" animBg="1"/>
      <p:bldP spid="1191959" grpId="1" animBg="1"/>
      <p:bldP spid="1191960" grpId="0"/>
      <p:bldP spid="1191960" grpId="1"/>
      <p:bldP spid="1191961" grpId="0" animBg="1"/>
      <p:bldP spid="1191961" grpId="1" animBg="1"/>
      <p:bldP spid="1191962" grpId="0"/>
      <p:bldP spid="1191963" grpId="0" animBg="1"/>
      <p:bldP spid="1191963" grpId="1" animBg="1"/>
      <p:bldP spid="1191964" grpId="0" animBg="1"/>
      <p:bldP spid="1191964" grpId="1" animBg="1"/>
      <p:bldP spid="1191965" grpId="0"/>
      <p:bldP spid="1191966" grpId="0" animBg="1"/>
      <p:bldP spid="1191966" grpId="1" animBg="1"/>
      <p:bldP spid="1191967" grpId="0" animBg="1"/>
      <p:bldP spid="1191967" grpId="1" animBg="1"/>
      <p:bldP spid="1191968" grpId="0"/>
      <p:bldP spid="1191969" grpId="0" animBg="1"/>
      <p:bldP spid="1191969" grpId="1" animBg="1"/>
      <p:bldP spid="1191970" grpId="0" animBg="1"/>
      <p:bldP spid="1191970" grpId="1" animBg="1"/>
      <p:bldP spid="1191971" grpId="0"/>
      <p:bldP spid="1191972" grpId="0" animBg="1"/>
      <p:bldP spid="1191972" grpId="1" animBg="1"/>
      <p:bldP spid="1191973" grpId="0" animBg="1"/>
      <p:bldP spid="1191974" grpId="0" animBg="1"/>
      <p:bldP spid="1191974" grpId="1" animBg="1"/>
      <p:bldP spid="1191975" grpId="0" animBg="1"/>
      <p:bldP spid="1191975" grpId="1" animBg="1"/>
      <p:bldP spid="1191976" grpId="0" animBg="1"/>
      <p:bldP spid="1191976" grpId="1" animBg="1"/>
      <p:bldP spid="1191977" grpId="0"/>
      <p:bldP spid="1191978" grpId="0" animBg="1"/>
      <p:bldP spid="1191979" grpId="0" animBg="1"/>
      <p:bldP spid="1191979" grpId="1" animBg="1"/>
      <p:bldP spid="1191980" grpId="0" animBg="1"/>
      <p:bldP spid="1191980" grpId="1" animBg="1"/>
      <p:bldP spid="1191981" grpId="0" animBg="1"/>
      <p:bldP spid="1191981" grpId="1" animBg="1"/>
      <p:bldP spid="1191982" grpId="0" animBg="1"/>
      <p:bldP spid="1191982" grpId="1" animBg="1"/>
      <p:bldP spid="1191983" grpId="0" animBg="1"/>
      <p:bldP spid="1191983" grpId="1" animBg="1"/>
      <p:bldP spid="1191984" grpId="0" animBg="1"/>
      <p:bldP spid="1191984" grpId="1" animBg="1"/>
      <p:bldP spid="1191985" grpId="0" animBg="1"/>
      <p:bldP spid="1191985" grpId="1" animBg="1"/>
      <p:bldP spid="1191986" grpId="0" animBg="1"/>
      <p:bldP spid="1191986" grpId="1" animBg="1"/>
    </p:bldLst>
  </p:timing>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2962" name="Rectangle 2"/>
          <p:cNvSpPr>
            <a:spLocks noGrp="1" noChangeArrowheads="1"/>
          </p:cNvSpPr>
          <p:nvPr>
            <p:ph type="title"/>
          </p:nvPr>
        </p:nvSpPr>
        <p:spPr/>
        <p:txBody>
          <a:bodyPr/>
          <a:lstStyle/>
          <a:p>
            <a:r>
              <a:rPr lang="en-US"/>
              <a:t>Least Recently Used (LRU)</a:t>
            </a:r>
          </a:p>
        </p:txBody>
      </p:sp>
      <p:sp>
        <p:nvSpPr>
          <p:cNvPr id="1192963" name="Rectangle 3"/>
          <p:cNvSpPr>
            <a:spLocks noGrp="1" noChangeArrowheads="1"/>
          </p:cNvSpPr>
          <p:nvPr>
            <p:ph type="body" idx="1"/>
          </p:nvPr>
        </p:nvSpPr>
        <p:spPr>
          <a:xfrm>
            <a:off x="0" y="1176338"/>
            <a:ext cx="9144000" cy="4992687"/>
          </a:xfrm>
        </p:spPr>
        <p:txBody>
          <a:bodyPr/>
          <a:lstStyle/>
          <a:p>
            <a:r>
              <a:rPr lang="en-US" sz="2400" dirty="0"/>
              <a:t>Replace the page that has the longest time since last reference</a:t>
            </a:r>
            <a:br>
              <a:rPr lang="en-US" sz="2400" dirty="0"/>
            </a:br>
            <a:br>
              <a:rPr lang="en-US" sz="2400" dirty="0"/>
            </a:br>
            <a:endParaRPr lang="en-US" sz="2400" dirty="0"/>
          </a:p>
          <a:p>
            <a:r>
              <a:rPr lang="en-US" sz="2400" dirty="0"/>
              <a:t>Based on the observation that </a:t>
            </a:r>
            <a:br>
              <a:rPr lang="en-US" sz="2400" dirty="0"/>
            </a:br>
            <a:br>
              <a:rPr lang="en-US" sz="2400" dirty="0"/>
            </a:br>
            <a:r>
              <a:rPr lang="en-US" sz="2400" dirty="0"/>
              <a:t>	</a:t>
            </a:r>
            <a:r>
              <a:rPr lang="en-US" sz="2000" b="1" i="1" dirty="0">
                <a:solidFill>
                  <a:srgbClr val="0000FF"/>
                </a:solidFill>
              </a:rPr>
              <a:t>pages that was heavily used in the last few 	</a:t>
            </a:r>
            <a:br>
              <a:rPr lang="en-US" sz="2000" b="1" i="1" dirty="0">
                <a:solidFill>
                  <a:srgbClr val="0000FF"/>
                </a:solidFill>
              </a:rPr>
            </a:br>
            <a:r>
              <a:rPr lang="en-US" sz="2000" b="1" i="1" dirty="0">
                <a:solidFill>
                  <a:srgbClr val="0000FF"/>
                </a:solidFill>
              </a:rPr>
              <a:t>	instructions will probably be used again in </a:t>
            </a:r>
            <a:br>
              <a:rPr lang="en-US" sz="2000" b="1" i="1" dirty="0">
                <a:solidFill>
                  <a:srgbClr val="0000FF"/>
                </a:solidFill>
              </a:rPr>
            </a:br>
            <a:r>
              <a:rPr lang="en-US" sz="2000" b="1" i="1" dirty="0">
                <a:solidFill>
                  <a:srgbClr val="0000FF"/>
                </a:solidFill>
              </a:rPr>
              <a:t>	the next few instructions</a:t>
            </a:r>
            <a:br>
              <a:rPr lang="en-US" sz="2000" b="1" i="1" dirty="0">
                <a:solidFill>
                  <a:srgbClr val="0000FF"/>
                </a:solidFill>
              </a:rPr>
            </a:br>
            <a:br>
              <a:rPr lang="en-US" sz="2400" i="1" dirty="0"/>
            </a:br>
            <a:endParaRPr lang="en-US" sz="2400" dirty="0"/>
          </a:p>
          <a:p>
            <a:r>
              <a:rPr lang="en-US" sz="2400" dirty="0"/>
              <a:t>Several ways to implement this algorithm</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3986" name="Rectangle 2"/>
          <p:cNvSpPr>
            <a:spLocks noGrp="1" noChangeArrowheads="1"/>
          </p:cNvSpPr>
          <p:nvPr>
            <p:ph type="title"/>
          </p:nvPr>
        </p:nvSpPr>
        <p:spPr/>
        <p:txBody>
          <a:bodyPr/>
          <a:lstStyle/>
          <a:p>
            <a:r>
              <a:rPr lang="nb-NO"/>
              <a:t>Least Recently Used (LRU)</a:t>
            </a:r>
            <a:endParaRPr lang="en-US"/>
          </a:p>
        </p:txBody>
      </p:sp>
      <p:sp>
        <p:nvSpPr>
          <p:cNvPr id="1193987" name="Rectangle 3"/>
          <p:cNvSpPr>
            <a:spLocks noGrp="1" noChangeArrowheads="1"/>
          </p:cNvSpPr>
          <p:nvPr>
            <p:ph type="body" idx="1"/>
          </p:nvPr>
        </p:nvSpPr>
        <p:spPr>
          <a:xfrm>
            <a:off x="88900" y="876300"/>
            <a:ext cx="8839200" cy="546100"/>
          </a:xfrm>
        </p:spPr>
        <p:txBody>
          <a:bodyPr/>
          <a:lstStyle/>
          <a:p>
            <a:r>
              <a:rPr lang="nb-NO"/>
              <a:t>LRU as a linked list:</a:t>
            </a:r>
            <a:endParaRPr lang="en-US"/>
          </a:p>
        </p:txBody>
      </p:sp>
      <p:grpSp>
        <p:nvGrpSpPr>
          <p:cNvPr id="1193988" name="Group 4"/>
          <p:cNvGrpSpPr>
            <a:grpSpLocks/>
          </p:cNvGrpSpPr>
          <p:nvPr/>
        </p:nvGrpSpPr>
        <p:grpSpPr bwMode="auto">
          <a:xfrm>
            <a:off x="838200" y="3047998"/>
            <a:ext cx="7467600" cy="1133474"/>
            <a:chOff x="528" y="2544"/>
            <a:chExt cx="4704" cy="714"/>
          </a:xfrm>
        </p:grpSpPr>
        <p:sp>
          <p:nvSpPr>
            <p:cNvPr id="1193989" name="Rectangle 5"/>
            <p:cNvSpPr>
              <a:spLocks noChangeArrowheads="1"/>
            </p:cNvSpPr>
            <p:nvPr/>
          </p:nvSpPr>
          <p:spPr bwMode="auto">
            <a:xfrm>
              <a:off x="1080" y="2544"/>
              <a:ext cx="240" cy="24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3990" name="Line 6"/>
            <p:cNvSpPr>
              <a:spLocks noChangeShapeType="1"/>
            </p:cNvSpPr>
            <p:nvPr/>
          </p:nvSpPr>
          <p:spPr bwMode="auto">
            <a:xfrm>
              <a:off x="1320" y="2664"/>
              <a:ext cx="240"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93991" name="Rectangle 7"/>
            <p:cNvSpPr>
              <a:spLocks noChangeArrowheads="1"/>
            </p:cNvSpPr>
            <p:nvPr/>
          </p:nvSpPr>
          <p:spPr bwMode="auto">
            <a:xfrm>
              <a:off x="1560" y="2544"/>
              <a:ext cx="240" cy="24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3992" name="Line 8"/>
            <p:cNvSpPr>
              <a:spLocks noChangeShapeType="1"/>
            </p:cNvSpPr>
            <p:nvPr/>
          </p:nvSpPr>
          <p:spPr bwMode="auto">
            <a:xfrm>
              <a:off x="1800" y="2664"/>
              <a:ext cx="240"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93993" name="Rectangle 9"/>
            <p:cNvSpPr>
              <a:spLocks noChangeArrowheads="1"/>
            </p:cNvSpPr>
            <p:nvPr/>
          </p:nvSpPr>
          <p:spPr bwMode="auto">
            <a:xfrm>
              <a:off x="2040" y="2544"/>
              <a:ext cx="240" cy="24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3994" name="Line 10"/>
            <p:cNvSpPr>
              <a:spLocks noChangeShapeType="1"/>
            </p:cNvSpPr>
            <p:nvPr/>
          </p:nvSpPr>
          <p:spPr bwMode="auto">
            <a:xfrm>
              <a:off x="2280" y="2664"/>
              <a:ext cx="240"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93995" name="Rectangle 11"/>
            <p:cNvSpPr>
              <a:spLocks noChangeArrowheads="1"/>
            </p:cNvSpPr>
            <p:nvPr/>
          </p:nvSpPr>
          <p:spPr bwMode="auto">
            <a:xfrm>
              <a:off x="2520" y="2544"/>
              <a:ext cx="240" cy="24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3996" name="Line 12"/>
            <p:cNvSpPr>
              <a:spLocks noChangeShapeType="1"/>
            </p:cNvSpPr>
            <p:nvPr/>
          </p:nvSpPr>
          <p:spPr bwMode="auto">
            <a:xfrm>
              <a:off x="2760" y="2664"/>
              <a:ext cx="240"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93997" name="Rectangle 13"/>
            <p:cNvSpPr>
              <a:spLocks noChangeArrowheads="1"/>
            </p:cNvSpPr>
            <p:nvPr/>
          </p:nvSpPr>
          <p:spPr bwMode="auto">
            <a:xfrm>
              <a:off x="3000" y="2544"/>
              <a:ext cx="240" cy="24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3998" name="Line 14"/>
            <p:cNvSpPr>
              <a:spLocks noChangeShapeType="1"/>
            </p:cNvSpPr>
            <p:nvPr/>
          </p:nvSpPr>
          <p:spPr bwMode="auto">
            <a:xfrm>
              <a:off x="3240" y="2664"/>
              <a:ext cx="240"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93999" name="Rectangle 15"/>
            <p:cNvSpPr>
              <a:spLocks noChangeArrowheads="1"/>
            </p:cNvSpPr>
            <p:nvPr/>
          </p:nvSpPr>
          <p:spPr bwMode="auto">
            <a:xfrm>
              <a:off x="3480" y="2544"/>
              <a:ext cx="240" cy="24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4000" name="Line 16"/>
            <p:cNvSpPr>
              <a:spLocks noChangeShapeType="1"/>
            </p:cNvSpPr>
            <p:nvPr/>
          </p:nvSpPr>
          <p:spPr bwMode="auto">
            <a:xfrm>
              <a:off x="3720" y="2664"/>
              <a:ext cx="240"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94001" name="Rectangle 17"/>
            <p:cNvSpPr>
              <a:spLocks noChangeArrowheads="1"/>
            </p:cNvSpPr>
            <p:nvPr/>
          </p:nvSpPr>
          <p:spPr bwMode="auto">
            <a:xfrm>
              <a:off x="3960" y="2544"/>
              <a:ext cx="240" cy="24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4002" name="Line 18"/>
            <p:cNvSpPr>
              <a:spLocks noChangeShapeType="1"/>
            </p:cNvSpPr>
            <p:nvPr/>
          </p:nvSpPr>
          <p:spPr bwMode="auto">
            <a:xfrm>
              <a:off x="4200" y="2664"/>
              <a:ext cx="240" cy="0"/>
            </a:xfrm>
            <a:prstGeom prst="line">
              <a:avLst/>
            </a:prstGeom>
            <a:noFill/>
            <a:ln w="9525">
              <a:solidFill>
                <a:schemeClr val="bg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94003" name="Rectangle 19"/>
            <p:cNvSpPr>
              <a:spLocks noChangeArrowheads="1"/>
            </p:cNvSpPr>
            <p:nvPr/>
          </p:nvSpPr>
          <p:spPr bwMode="auto">
            <a:xfrm>
              <a:off x="4440" y="2544"/>
              <a:ext cx="240" cy="240"/>
            </a:xfrm>
            <a:prstGeom prst="rect">
              <a:avLst/>
            </a:prstGeom>
            <a:solidFill>
              <a:srgbClr val="FFFF00"/>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4004" name="Text Box 20"/>
            <p:cNvSpPr txBox="1">
              <a:spLocks noChangeArrowheads="1"/>
            </p:cNvSpPr>
            <p:nvPr/>
          </p:nvSpPr>
          <p:spPr bwMode="auto">
            <a:xfrm>
              <a:off x="528" y="2928"/>
              <a:ext cx="1296" cy="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nb-NO" sz="1400" b="0"/>
                <a:t>Page most </a:t>
              </a:r>
              <a:br>
                <a:rPr lang="nb-NO" sz="1400" b="0"/>
              </a:br>
              <a:r>
                <a:rPr lang="nb-NO" sz="1400" b="0"/>
                <a:t>recently used</a:t>
              </a:r>
              <a:endParaRPr lang="en-US" sz="1400" b="0"/>
            </a:p>
          </p:txBody>
        </p:sp>
        <p:sp>
          <p:nvSpPr>
            <p:cNvPr id="1194005" name="Text Box 21"/>
            <p:cNvSpPr txBox="1">
              <a:spLocks noChangeArrowheads="1"/>
            </p:cNvSpPr>
            <p:nvPr/>
          </p:nvSpPr>
          <p:spPr bwMode="auto">
            <a:xfrm>
              <a:off x="3936" y="2928"/>
              <a:ext cx="1296" cy="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nb-NO" sz="1400" b="0"/>
                <a:t>Page least </a:t>
              </a:r>
              <a:br>
                <a:rPr lang="nb-NO" sz="1400" b="0"/>
              </a:br>
              <a:r>
                <a:rPr lang="nb-NO" sz="1400" b="0"/>
                <a:t>recently used</a:t>
              </a:r>
              <a:endParaRPr lang="en-US" sz="1400" b="0"/>
            </a:p>
          </p:txBody>
        </p:sp>
      </p:grpSp>
      <p:sp>
        <p:nvSpPr>
          <p:cNvPr id="1194006" name="Text Box 22"/>
          <p:cNvSpPr txBox="1">
            <a:spLocks noChangeArrowheads="1"/>
          </p:cNvSpPr>
          <p:nvPr/>
        </p:nvSpPr>
        <p:spPr bwMode="auto">
          <a:xfrm>
            <a:off x="152400" y="1676401"/>
            <a:ext cx="7420158"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nb-NO" sz="1800">
                <a:latin typeface="Helvetica" pitchFamily="34" charset="0"/>
              </a:rPr>
              <a:t>Reference string:</a:t>
            </a:r>
            <a:r>
              <a:rPr lang="nb-NO" sz="1800" b="0">
                <a:latin typeface="Helvetica" pitchFamily="34" charset="0"/>
              </a:rPr>
              <a:t>    A     B    C     D     A     E     F    G     H    A     C     I</a:t>
            </a:r>
            <a:endParaRPr lang="en-US" sz="1800" b="0">
              <a:latin typeface="Helvetica" pitchFamily="34" charset="0"/>
            </a:endParaRPr>
          </a:p>
        </p:txBody>
      </p:sp>
      <p:grpSp>
        <p:nvGrpSpPr>
          <p:cNvPr id="1194007" name="Group 23"/>
          <p:cNvGrpSpPr>
            <a:grpSpLocks/>
          </p:cNvGrpSpPr>
          <p:nvPr/>
        </p:nvGrpSpPr>
        <p:grpSpPr bwMode="auto">
          <a:xfrm>
            <a:off x="1752600" y="1584326"/>
            <a:ext cx="3352800" cy="1830388"/>
            <a:chOff x="1104" y="1632"/>
            <a:chExt cx="2112" cy="1153"/>
          </a:xfrm>
        </p:grpSpPr>
        <p:grpSp>
          <p:nvGrpSpPr>
            <p:cNvPr id="1194008" name="Group 24"/>
            <p:cNvGrpSpPr>
              <a:grpSpLocks/>
            </p:cNvGrpSpPr>
            <p:nvPr/>
          </p:nvGrpSpPr>
          <p:grpSpPr bwMode="auto">
            <a:xfrm>
              <a:off x="1104" y="2572"/>
              <a:ext cx="2112" cy="213"/>
              <a:chOff x="1104" y="1660"/>
              <a:chExt cx="2112" cy="213"/>
            </a:xfrm>
          </p:grpSpPr>
          <p:sp>
            <p:nvSpPr>
              <p:cNvPr id="1194009" name="Text Box 25"/>
              <p:cNvSpPr txBox="1">
                <a:spLocks noChangeArrowheads="1"/>
              </p:cNvSpPr>
              <p:nvPr/>
            </p:nvSpPr>
            <p:spPr bwMode="auto">
              <a:xfrm>
                <a:off x="110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E</a:t>
                </a:r>
                <a:endParaRPr lang="en-US" sz="1600" b="0">
                  <a:latin typeface="Times New Roman" pitchFamily="18" charset="0"/>
                </a:endParaRPr>
              </a:p>
            </p:txBody>
          </p:sp>
          <p:sp>
            <p:nvSpPr>
              <p:cNvPr id="1194010" name="Text Box 26"/>
              <p:cNvSpPr txBox="1">
                <a:spLocks noChangeArrowheads="1"/>
              </p:cNvSpPr>
              <p:nvPr/>
            </p:nvSpPr>
            <p:spPr bwMode="auto">
              <a:xfrm>
                <a:off x="158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A</a:t>
                </a:r>
                <a:endParaRPr lang="en-US" sz="1600" b="0">
                  <a:latin typeface="Times New Roman" pitchFamily="18" charset="0"/>
                </a:endParaRPr>
              </a:p>
            </p:txBody>
          </p:sp>
          <p:sp>
            <p:nvSpPr>
              <p:cNvPr id="1194011" name="Text Box 27"/>
              <p:cNvSpPr txBox="1">
                <a:spLocks noChangeArrowheads="1"/>
              </p:cNvSpPr>
              <p:nvPr/>
            </p:nvSpPr>
            <p:spPr bwMode="auto">
              <a:xfrm>
                <a:off x="206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D</a:t>
                </a:r>
                <a:endParaRPr lang="en-US" sz="1600" b="0">
                  <a:latin typeface="Times New Roman" pitchFamily="18" charset="0"/>
                </a:endParaRPr>
              </a:p>
            </p:txBody>
          </p:sp>
          <p:sp>
            <p:nvSpPr>
              <p:cNvPr id="1194012" name="Text Box 28"/>
              <p:cNvSpPr txBox="1">
                <a:spLocks noChangeArrowheads="1"/>
              </p:cNvSpPr>
              <p:nvPr/>
            </p:nvSpPr>
            <p:spPr bwMode="auto">
              <a:xfrm>
                <a:off x="254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C</a:t>
                </a:r>
                <a:endParaRPr lang="en-US" sz="1600" b="0">
                  <a:latin typeface="Times New Roman" pitchFamily="18" charset="0"/>
                </a:endParaRPr>
              </a:p>
            </p:txBody>
          </p:sp>
          <p:sp>
            <p:nvSpPr>
              <p:cNvPr id="1194013" name="Text Box 29"/>
              <p:cNvSpPr txBox="1">
                <a:spLocks noChangeArrowheads="1"/>
              </p:cNvSpPr>
              <p:nvPr/>
            </p:nvSpPr>
            <p:spPr bwMode="auto">
              <a:xfrm>
                <a:off x="302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B</a:t>
                </a:r>
                <a:endParaRPr lang="en-US" sz="1600" b="0">
                  <a:latin typeface="Times New Roman" pitchFamily="18" charset="0"/>
                </a:endParaRPr>
              </a:p>
            </p:txBody>
          </p:sp>
        </p:grpSp>
        <p:sp>
          <p:nvSpPr>
            <p:cNvPr id="1194014" name="Oval 30"/>
            <p:cNvSpPr>
              <a:spLocks noChangeArrowheads="1"/>
            </p:cNvSpPr>
            <p:nvPr/>
          </p:nvSpPr>
          <p:spPr bwMode="auto">
            <a:xfrm>
              <a:off x="2842"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grpSp>
        <p:nvGrpSpPr>
          <p:cNvPr id="1194015" name="Group 31"/>
          <p:cNvGrpSpPr>
            <a:grpSpLocks/>
          </p:cNvGrpSpPr>
          <p:nvPr/>
        </p:nvGrpSpPr>
        <p:grpSpPr bwMode="auto">
          <a:xfrm>
            <a:off x="1752600" y="1584326"/>
            <a:ext cx="4114800" cy="1830388"/>
            <a:chOff x="1104" y="1632"/>
            <a:chExt cx="2592" cy="1153"/>
          </a:xfrm>
        </p:grpSpPr>
        <p:grpSp>
          <p:nvGrpSpPr>
            <p:cNvPr id="1194016" name="Group 32"/>
            <p:cNvGrpSpPr>
              <a:grpSpLocks/>
            </p:cNvGrpSpPr>
            <p:nvPr/>
          </p:nvGrpSpPr>
          <p:grpSpPr bwMode="auto">
            <a:xfrm>
              <a:off x="1104" y="2572"/>
              <a:ext cx="2592" cy="213"/>
              <a:chOff x="1104" y="1852"/>
              <a:chExt cx="2592" cy="213"/>
            </a:xfrm>
          </p:grpSpPr>
          <p:sp>
            <p:nvSpPr>
              <p:cNvPr id="1194017" name="Text Box 33"/>
              <p:cNvSpPr txBox="1">
                <a:spLocks noChangeArrowheads="1"/>
              </p:cNvSpPr>
              <p:nvPr/>
            </p:nvSpPr>
            <p:spPr bwMode="auto">
              <a:xfrm>
                <a:off x="1104" y="185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F</a:t>
                </a:r>
                <a:endParaRPr lang="en-US" sz="1600" b="0">
                  <a:latin typeface="Times New Roman" pitchFamily="18" charset="0"/>
                </a:endParaRPr>
              </a:p>
            </p:txBody>
          </p:sp>
          <p:sp>
            <p:nvSpPr>
              <p:cNvPr id="1194018" name="Text Box 34"/>
              <p:cNvSpPr txBox="1">
                <a:spLocks noChangeArrowheads="1"/>
              </p:cNvSpPr>
              <p:nvPr/>
            </p:nvSpPr>
            <p:spPr bwMode="auto">
              <a:xfrm>
                <a:off x="1584" y="185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E</a:t>
                </a:r>
                <a:endParaRPr lang="en-US" sz="1600" b="0">
                  <a:latin typeface="Times New Roman" pitchFamily="18" charset="0"/>
                </a:endParaRPr>
              </a:p>
            </p:txBody>
          </p:sp>
          <p:sp>
            <p:nvSpPr>
              <p:cNvPr id="1194019" name="Text Box 35"/>
              <p:cNvSpPr txBox="1">
                <a:spLocks noChangeArrowheads="1"/>
              </p:cNvSpPr>
              <p:nvPr/>
            </p:nvSpPr>
            <p:spPr bwMode="auto">
              <a:xfrm>
                <a:off x="2064" y="185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A</a:t>
                </a:r>
                <a:endParaRPr lang="en-US" sz="1600" b="0">
                  <a:latin typeface="Times New Roman" pitchFamily="18" charset="0"/>
                </a:endParaRPr>
              </a:p>
            </p:txBody>
          </p:sp>
          <p:sp>
            <p:nvSpPr>
              <p:cNvPr id="1194020" name="Text Box 36"/>
              <p:cNvSpPr txBox="1">
                <a:spLocks noChangeArrowheads="1"/>
              </p:cNvSpPr>
              <p:nvPr/>
            </p:nvSpPr>
            <p:spPr bwMode="auto">
              <a:xfrm>
                <a:off x="2544" y="185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D</a:t>
                </a:r>
                <a:endParaRPr lang="en-US" sz="1600" b="0">
                  <a:latin typeface="Times New Roman" pitchFamily="18" charset="0"/>
                </a:endParaRPr>
              </a:p>
            </p:txBody>
          </p:sp>
          <p:sp>
            <p:nvSpPr>
              <p:cNvPr id="1194021" name="Text Box 37"/>
              <p:cNvSpPr txBox="1">
                <a:spLocks noChangeArrowheads="1"/>
              </p:cNvSpPr>
              <p:nvPr/>
            </p:nvSpPr>
            <p:spPr bwMode="auto">
              <a:xfrm>
                <a:off x="3024" y="185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C</a:t>
                </a:r>
                <a:endParaRPr lang="en-US" sz="1600" b="0">
                  <a:latin typeface="Times New Roman" pitchFamily="18" charset="0"/>
                </a:endParaRPr>
              </a:p>
            </p:txBody>
          </p:sp>
          <p:sp>
            <p:nvSpPr>
              <p:cNvPr id="1194022" name="Text Box 38"/>
              <p:cNvSpPr txBox="1">
                <a:spLocks noChangeArrowheads="1"/>
              </p:cNvSpPr>
              <p:nvPr/>
            </p:nvSpPr>
            <p:spPr bwMode="auto">
              <a:xfrm>
                <a:off x="3504" y="185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B</a:t>
                </a:r>
                <a:endParaRPr lang="en-US" sz="1600" b="0">
                  <a:latin typeface="Times New Roman" pitchFamily="18" charset="0"/>
                </a:endParaRPr>
              </a:p>
            </p:txBody>
          </p:sp>
        </p:grpSp>
        <p:sp>
          <p:nvSpPr>
            <p:cNvPr id="1194023" name="Oval 39"/>
            <p:cNvSpPr>
              <a:spLocks noChangeArrowheads="1"/>
            </p:cNvSpPr>
            <p:nvPr/>
          </p:nvSpPr>
          <p:spPr bwMode="auto">
            <a:xfrm>
              <a:off x="3130"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grpSp>
        <p:nvGrpSpPr>
          <p:cNvPr id="1194024" name="Group 40"/>
          <p:cNvGrpSpPr>
            <a:grpSpLocks/>
          </p:cNvGrpSpPr>
          <p:nvPr/>
        </p:nvGrpSpPr>
        <p:grpSpPr bwMode="auto">
          <a:xfrm>
            <a:off x="1752600" y="1584326"/>
            <a:ext cx="4876800" cy="1830388"/>
            <a:chOff x="1104" y="1632"/>
            <a:chExt cx="3072" cy="1153"/>
          </a:xfrm>
        </p:grpSpPr>
        <p:grpSp>
          <p:nvGrpSpPr>
            <p:cNvPr id="1194025" name="Group 41"/>
            <p:cNvGrpSpPr>
              <a:grpSpLocks/>
            </p:cNvGrpSpPr>
            <p:nvPr/>
          </p:nvGrpSpPr>
          <p:grpSpPr bwMode="auto">
            <a:xfrm>
              <a:off x="1104" y="2572"/>
              <a:ext cx="3072" cy="213"/>
              <a:chOff x="1104" y="1660"/>
              <a:chExt cx="3072" cy="213"/>
            </a:xfrm>
          </p:grpSpPr>
          <p:sp>
            <p:nvSpPr>
              <p:cNvPr id="1194026" name="Text Box 42"/>
              <p:cNvSpPr txBox="1">
                <a:spLocks noChangeArrowheads="1"/>
              </p:cNvSpPr>
              <p:nvPr/>
            </p:nvSpPr>
            <p:spPr bwMode="auto">
              <a:xfrm>
                <a:off x="110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G</a:t>
                </a:r>
                <a:endParaRPr lang="en-US" sz="1600" b="0">
                  <a:latin typeface="Times New Roman" pitchFamily="18" charset="0"/>
                </a:endParaRPr>
              </a:p>
            </p:txBody>
          </p:sp>
          <p:sp>
            <p:nvSpPr>
              <p:cNvPr id="1194027" name="Text Box 43"/>
              <p:cNvSpPr txBox="1">
                <a:spLocks noChangeArrowheads="1"/>
              </p:cNvSpPr>
              <p:nvPr/>
            </p:nvSpPr>
            <p:spPr bwMode="auto">
              <a:xfrm>
                <a:off x="158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F</a:t>
                </a:r>
                <a:endParaRPr lang="en-US" sz="1600" b="0">
                  <a:latin typeface="Times New Roman" pitchFamily="18" charset="0"/>
                </a:endParaRPr>
              </a:p>
            </p:txBody>
          </p:sp>
          <p:sp>
            <p:nvSpPr>
              <p:cNvPr id="1194028" name="Text Box 44"/>
              <p:cNvSpPr txBox="1">
                <a:spLocks noChangeArrowheads="1"/>
              </p:cNvSpPr>
              <p:nvPr/>
            </p:nvSpPr>
            <p:spPr bwMode="auto">
              <a:xfrm>
                <a:off x="206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E</a:t>
                </a:r>
                <a:endParaRPr lang="en-US" sz="1600" b="0">
                  <a:latin typeface="Times New Roman" pitchFamily="18" charset="0"/>
                </a:endParaRPr>
              </a:p>
            </p:txBody>
          </p:sp>
          <p:sp>
            <p:nvSpPr>
              <p:cNvPr id="1194029" name="Text Box 45"/>
              <p:cNvSpPr txBox="1">
                <a:spLocks noChangeArrowheads="1"/>
              </p:cNvSpPr>
              <p:nvPr/>
            </p:nvSpPr>
            <p:spPr bwMode="auto">
              <a:xfrm>
                <a:off x="254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A</a:t>
                </a:r>
                <a:endParaRPr lang="en-US" sz="1600" b="0">
                  <a:latin typeface="Times New Roman" pitchFamily="18" charset="0"/>
                </a:endParaRPr>
              </a:p>
            </p:txBody>
          </p:sp>
          <p:sp>
            <p:nvSpPr>
              <p:cNvPr id="1194030" name="Text Box 46"/>
              <p:cNvSpPr txBox="1">
                <a:spLocks noChangeArrowheads="1"/>
              </p:cNvSpPr>
              <p:nvPr/>
            </p:nvSpPr>
            <p:spPr bwMode="auto">
              <a:xfrm>
                <a:off x="302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D</a:t>
                </a:r>
                <a:endParaRPr lang="en-US" sz="1600" b="0">
                  <a:latin typeface="Times New Roman" pitchFamily="18" charset="0"/>
                </a:endParaRPr>
              </a:p>
            </p:txBody>
          </p:sp>
          <p:sp>
            <p:nvSpPr>
              <p:cNvPr id="1194031" name="Text Box 47"/>
              <p:cNvSpPr txBox="1">
                <a:spLocks noChangeArrowheads="1"/>
              </p:cNvSpPr>
              <p:nvPr/>
            </p:nvSpPr>
            <p:spPr bwMode="auto">
              <a:xfrm>
                <a:off x="350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C</a:t>
                </a:r>
                <a:endParaRPr lang="en-US" sz="1600" b="0">
                  <a:latin typeface="Times New Roman" pitchFamily="18" charset="0"/>
                </a:endParaRPr>
              </a:p>
            </p:txBody>
          </p:sp>
          <p:sp>
            <p:nvSpPr>
              <p:cNvPr id="1194032" name="Text Box 48"/>
              <p:cNvSpPr txBox="1">
                <a:spLocks noChangeArrowheads="1"/>
              </p:cNvSpPr>
              <p:nvPr/>
            </p:nvSpPr>
            <p:spPr bwMode="auto">
              <a:xfrm>
                <a:off x="398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B</a:t>
                </a:r>
                <a:endParaRPr lang="en-US" sz="1600" b="0">
                  <a:latin typeface="Times New Roman" pitchFamily="18" charset="0"/>
                </a:endParaRPr>
              </a:p>
            </p:txBody>
          </p:sp>
        </p:grpSp>
        <p:sp>
          <p:nvSpPr>
            <p:cNvPr id="1194033" name="Oval 49"/>
            <p:cNvSpPr>
              <a:spLocks noChangeArrowheads="1"/>
            </p:cNvSpPr>
            <p:nvPr/>
          </p:nvSpPr>
          <p:spPr bwMode="auto">
            <a:xfrm>
              <a:off x="3408"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grpSp>
        <p:nvGrpSpPr>
          <p:cNvPr id="1194034" name="Group 50"/>
          <p:cNvGrpSpPr>
            <a:grpSpLocks/>
          </p:cNvGrpSpPr>
          <p:nvPr/>
        </p:nvGrpSpPr>
        <p:grpSpPr bwMode="auto">
          <a:xfrm>
            <a:off x="1752600" y="1600201"/>
            <a:ext cx="2590800" cy="1830388"/>
            <a:chOff x="1104" y="1632"/>
            <a:chExt cx="1632" cy="1153"/>
          </a:xfrm>
        </p:grpSpPr>
        <p:sp>
          <p:nvSpPr>
            <p:cNvPr id="1194035" name="Oval 51"/>
            <p:cNvSpPr>
              <a:spLocks noChangeArrowheads="1"/>
            </p:cNvSpPr>
            <p:nvPr/>
          </p:nvSpPr>
          <p:spPr bwMode="auto">
            <a:xfrm>
              <a:off x="2266"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nvGrpSpPr>
            <p:cNvPr id="1194036" name="Group 52"/>
            <p:cNvGrpSpPr>
              <a:grpSpLocks/>
            </p:cNvGrpSpPr>
            <p:nvPr/>
          </p:nvGrpSpPr>
          <p:grpSpPr bwMode="auto">
            <a:xfrm>
              <a:off x="1104" y="2572"/>
              <a:ext cx="1632" cy="213"/>
              <a:chOff x="1104" y="1824"/>
              <a:chExt cx="1632" cy="213"/>
            </a:xfrm>
          </p:grpSpPr>
          <p:sp>
            <p:nvSpPr>
              <p:cNvPr id="1194037" name="Text Box 53"/>
              <p:cNvSpPr txBox="1">
                <a:spLocks noChangeArrowheads="1"/>
              </p:cNvSpPr>
              <p:nvPr/>
            </p:nvSpPr>
            <p:spPr bwMode="auto">
              <a:xfrm>
                <a:off x="1104" y="182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D</a:t>
                </a:r>
                <a:endParaRPr lang="en-US" sz="1600" b="0">
                  <a:latin typeface="Times New Roman" pitchFamily="18" charset="0"/>
                </a:endParaRPr>
              </a:p>
            </p:txBody>
          </p:sp>
          <p:sp>
            <p:nvSpPr>
              <p:cNvPr id="1194038" name="Text Box 54"/>
              <p:cNvSpPr txBox="1">
                <a:spLocks noChangeArrowheads="1"/>
              </p:cNvSpPr>
              <p:nvPr/>
            </p:nvSpPr>
            <p:spPr bwMode="auto">
              <a:xfrm>
                <a:off x="1584" y="182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C</a:t>
                </a:r>
                <a:endParaRPr lang="en-US" sz="1600" b="0">
                  <a:latin typeface="Times New Roman" pitchFamily="18" charset="0"/>
                </a:endParaRPr>
              </a:p>
            </p:txBody>
          </p:sp>
          <p:sp>
            <p:nvSpPr>
              <p:cNvPr id="1194039" name="Text Box 55"/>
              <p:cNvSpPr txBox="1">
                <a:spLocks noChangeArrowheads="1"/>
              </p:cNvSpPr>
              <p:nvPr/>
            </p:nvSpPr>
            <p:spPr bwMode="auto">
              <a:xfrm>
                <a:off x="2064" y="182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B</a:t>
                </a:r>
                <a:endParaRPr lang="en-US" sz="1600" b="0">
                  <a:latin typeface="Times New Roman" pitchFamily="18" charset="0"/>
                </a:endParaRPr>
              </a:p>
            </p:txBody>
          </p:sp>
          <p:sp>
            <p:nvSpPr>
              <p:cNvPr id="1194040" name="Text Box 56"/>
              <p:cNvSpPr txBox="1">
                <a:spLocks noChangeArrowheads="1"/>
              </p:cNvSpPr>
              <p:nvPr/>
            </p:nvSpPr>
            <p:spPr bwMode="auto">
              <a:xfrm>
                <a:off x="2544" y="182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A</a:t>
                </a:r>
                <a:endParaRPr lang="en-US" sz="1600" b="0">
                  <a:latin typeface="Times New Roman" pitchFamily="18" charset="0"/>
                </a:endParaRPr>
              </a:p>
            </p:txBody>
          </p:sp>
        </p:grpSp>
      </p:grpSp>
      <p:grpSp>
        <p:nvGrpSpPr>
          <p:cNvPr id="1194041" name="Group 57"/>
          <p:cNvGrpSpPr>
            <a:grpSpLocks/>
          </p:cNvGrpSpPr>
          <p:nvPr/>
        </p:nvGrpSpPr>
        <p:grpSpPr bwMode="auto">
          <a:xfrm>
            <a:off x="1752600" y="1584326"/>
            <a:ext cx="3886200" cy="1830388"/>
            <a:chOff x="1104" y="1632"/>
            <a:chExt cx="2448" cy="1153"/>
          </a:xfrm>
        </p:grpSpPr>
        <p:grpSp>
          <p:nvGrpSpPr>
            <p:cNvPr id="1194042" name="Group 58"/>
            <p:cNvGrpSpPr>
              <a:grpSpLocks/>
            </p:cNvGrpSpPr>
            <p:nvPr/>
          </p:nvGrpSpPr>
          <p:grpSpPr bwMode="auto">
            <a:xfrm>
              <a:off x="1104" y="2572"/>
              <a:ext cx="1632" cy="213"/>
              <a:chOff x="1104" y="1824"/>
              <a:chExt cx="1632" cy="213"/>
            </a:xfrm>
          </p:grpSpPr>
          <p:sp>
            <p:nvSpPr>
              <p:cNvPr id="1194043" name="Text Box 59"/>
              <p:cNvSpPr txBox="1">
                <a:spLocks noChangeArrowheads="1"/>
              </p:cNvSpPr>
              <p:nvPr/>
            </p:nvSpPr>
            <p:spPr bwMode="auto">
              <a:xfrm>
                <a:off x="1104" y="182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A</a:t>
                </a:r>
                <a:endParaRPr lang="en-US" sz="1600" b="0">
                  <a:latin typeface="Times New Roman" pitchFamily="18" charset="0"/>
                </a:endParaRPr>
              </a:p>
            </p:txBody>
          </p:sp>
          <p:sp>
            <p:nvSpPr>
              <p:cNvPr id="1194044" name="Text Box 60"/>
              <p:cNvSpPr txBox="1">
                <a:spLocks noChangeArrowheads="1"/>
              </p:cNvSpPr>
              <p:nvPr/>
            </p:nvSpPr>
            <p:spPr bwMode="auto">
              <a:xfrm>
                <a:off x="1584" y="182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D</a:t>
                </a:r>
                <a:endParaRPr lang="en-US" sz="1600" b="0">
                  <a:latin typeface="Times New Roman" pitchFamily="18" charset="0"/>
                </a:endParaRPr>
              </a:p>
            </p:txBody>
          </p:sp>
          <p:sp>
            <p:nvSpPr>
              <p:cNvPr id="1194045" name="Text Box 61"/>
              <p:cNvSpPr txBox="1">
                <a:spLocks noChangeArrowheads="1"/>
              </p:cNvSpPr>
              <p:nvPr/>
            </p:nvSpPr>
            <p:spPr bwMode="auto">
              <a:xfrm>
                <a:off x="2064" y="182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B</a:t>
                </a:r>
                <a:endParaRPr lang="en-US" sz="1600" b="0">
                  <a:latin typeface="Times New Roman" pitchFamily="18" charset="0"/>
                </a:endParaRPr>
              </a:p>
            </p:txBody>
          </p:sp>
          <p:sp>
            <p:nvSpPr>
              <p:cNvPr id="1194046" name="Text Box 62"/>
              <p:cNvSpPr txBox="1">
                <a:spLocks noChangeArrowheads="1"/>
              </p:cNvSpPr>
              <p:nvPr/>
            </p:nvSpPr>
            <p:spPr bwMode="auto">
              <a:xfrm>
                <a:off x="2544" y="182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C</a:t>
                </a:r>
                <a:endParaRPr lang="en-US" sz="1600" b="0">
                  <a:latin typeface="Times New Roman" pitchFamily="18" charset="0"/>
                </a:endParaRPr>
              </a:p>
            </p:txBody>
          </p:sp>
        </p:grpSp>
        <p:sp>
          <p:nvSpPr>
            <p:cNvPr id="1194047" name="Oval 63"/>
            <p:cNvSpPr>
              <a:spLocks noChangeArrowheads="1"/>
            </p:cNvSpPr>
            <p:nvPr/>
          </p:nvSpPr>
          <p:spPr bwMode="auto">
            <a:xfrm>
              <a:off x="2554"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4048" name="Text Box 64"/>
            <p:cNvSpPr txBox="1">
              <a:spLocks noChangeArrowheads="1"/>
            </p:cNvSpPr>
            <p:nvPr/>
          </p:nvSpPr>
          <p:spPr bwMode="auto">
            <a:xfrm>
              <a:off x="2064" y="2160"/>
              <a:ext cx="1488" cy="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lgn="ctr">
                <a:spcBef>
                  <a:spcPct val="50000"/>
                </a:spcBef>
              </a:pPr>
              <a:r>
                <a:rPr lang="nb-NO" sz="1400" b="0">
                  <a:latin typeface="Times New Roman" pitchFamily="18" charset="0"/>
                </a:rPr>
                <a:t>Move A last in the chain (most recently used)</a:t>
              </a:r>
              <a:endParaRPr lang="en-US" sz="1400" b="0">
                <a:latin typeface="Times New Roman" pitchFamily="18" charset="0"/>
              </a:endParaRPr>
            </a:p>
          </p:txBody>
        </p:sp>
      </p:grpSp>
      <p:grpSp>
        <p:nvGrpSpPr>
          <p:cNvPr id="1194049" name="Group 65"/>
          <p:cNvGrpSpPr>
            <a:grpSpLocks/>
          </p:cNvGrpSpPr>
          <p:nvPr/>
        </p:nvGrpSpPr>
        <p:grpSpPr bwMode="auto">
          <a:xfrm>
            <a:off x="1752600" y="1584325"/>
            <a:ext cx="5638800" cy="1862138"/>
            <a:chOff x="1104" y="1632"/>
            <a:chExt cx="3552" cy="1173"/>
          </a:xfrm>
        </p:grpSpPr>
        <p:grpSp>
          <p:nvGrpSpPr>
            <p:cNvPr id="1194050" name="Group 66"/>
            <p:cNvGrpSpPr>
              <a:grpSpLocks/>
            </p:cNvGrpSpPr>
            <p:nvPr/>
          </p:nvGrpSpPr>
          <p:grpSpPr bwMode="auto">
            <a:xfrm>
              <a:off x="1104" y="2592"/>
              <a:ext cx="3552" cy="213"/>
              <a:chOff x="1104" y="1660"/>
              <a:chExt cx="3552" cy="213"/>
            </a:xfrm>
          </p:grpSpPr>
          <p:sp>
            <p:nvSpPr>
              <p:cNvPr id="1194051" name="Text Box 67"/>
              <p:cNvSpPr txBox="1">
                <a:spLocks noChangeArrowheads="1"/>
              </p:cNvSpPr>
              <p:nvPr/>
            </p:nvSpPr>
            <p:spPr bwMode="auto">
              <a:xfrm>
                <a:off x="110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H</a:t>
                </a:r>
                <a:endParaRPr lang="en-US" sz="1600" b="0">
                  <a:latin typeface="Times New Roman" pitchFamily="18" charset="0"/>
                </a:endParaRPr>
              </a:p>
            </p:txBody>
          </p:sp>
          <p:sp>
            <p:nvSpPr>
              <p:cNvPr id="1194052" name="Text Box 68"/>
              <p:cNvSpPr txBox="1">
                <a:spLocks noChangeArrowheads="1"/>
              </p:cNvSpPr>
              <p:nvPr/>
            </p:nvSpPr>
            <p:spPr bwMode="auto">
              <a:xfrm>
                <a:off x="158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G</a:t>
                </a:r>
                <a:endParaRPr lang="en-US" sz="1600" b="0">
                  <a:latin typeface="Times New Roman" pitchFamily="18" charset="0"/>
                </a:endParaRPr>
              </a:p>
            </p:txBody>
          </p:sp>
          <p:sp>
            <p:nvSpPr>
              <p:cNvPr id="1194053" name="Text Box 69"/>
              <p:cNvSpPr txBox="1">
                <a:spLocks noChangeArrowheads="1"/>
              </p:cNvSpPr>
              <p:nvPr/>
            </p:nvSpPr>
            <p:spPr bwMode="auto">
              <a:xfrm>
                <a:off x="206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F</a:t>
                </a:r>
                <a:endParaRPr lang="en-US" sz="1600" b="0">
                  <a:latin typeface="Times New Roman" pitchFamily="18" charset="0"/>
                </a:endParaRPr>
              </a:p>
            </p:txBody>
          </p:sp>
          <p:sp>
            <p:nvSpPr>
              <p:cNvPr id="1194054" name="Text Box 70"/>
              <p:cNvSpPr txBox="1">
                <a:spLocks noChangeArrowheads="1"/>
              </p:cNvSpPr>
              <p:nvPr/>
            </p:nvSpPr>
            <p:spPr bwMode="auto">
              <a:xfrm>
                <a:off x="254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E</a:t>
                </a:r>
                <a:endParaRPr lang="en-US" sz="1600" b="0">
                  <a:latin typeface="Times New Roman" pitchFamily="18" charset="0"/>
                </a:endParaRPr>
              </a:p>
            </p:txBody>
          </p:sp>
          <p:sp>
            <p:nvSpPr>
              <p:cNvPr id="1194055" name="Text Box 71"/>
              <p:cNvSpPr txBox="1">
                <a:spLocks noChangeArrowheads="1"/>
              </p:cNvSpPr>
              <p:nvPr/>
            </p:nvSpPr>
            <p:spPr bwMode="auto">
              <a:xfrm>
                <a:off x="302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A</a:t>
                </a:r>
                <a:endParaRPr lang="en-US" sz="1600" b="0">
                  <a:latin typeface="Times New Roman" pitchFamily="18" charset="0"/>
                </a:endParaRPr>
              </a:p>
            </p:txBody>
          </p:sp>
          <p:sp>
            <p:nvSpPr>
              <p:cNvPr id="1194056" name="Text Box 72"/>
              <p:cNvSpPr txBox="1">
                <a:spLocks noChangeArrowheads="1"/>
              </p:cNvSpPr>
              <p:nvPr/>
            </p:nvSpPr>
            <p:spPr bwMode="auto">
              <a:xfrm>
                <a:off x="350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D</a:t>
                </a:r>
                <a:endParaRPr lang="en-US" sz="1600" b="0">
                  <a:latin typeface="Times New Roman" pitchFamily="18" charset="0"/>
                </a:endParaRPr>
              </a:p>
            </p:txBody>
          </p:sp>
          <p:sp>
            <p:nvSpPr>
              <p:cNvPr id="1194057" name="Text Box 73"/>
              <p:cNvSpPr txBox="1">
                <a:spLocks noChangeArrowheads="1"/>
              </p:cNvSpPr>
              <p:nvPr/>
            </p:nvSpPr>
            <p:spPr bwMode="auto">
              <a:xfrm>
                <a:off x="398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C</a:t>
                </a:r>
                <a:endParaRPr lang="en-US" sz="1600" b="0">
                  <a:latin typeface="Times New Roman" pitchFamily="18" charset="0"/>
                </a:endParaRPr>
              </a:p>
            </p:txBody>
          </p:sp>
          <p:sp>
            <p:nvSpPr>
              <p:cNvPr id="1194058" name="Text Box 74"/>
              <p:cNvSpPr txBox="1">
                <a:spLocks noChangeArrowheads="1"/>
              </p:cNvSpPr>
              <p:nvPr/>
            </p:nvSpPr>
            <p:spPr bwMode="auto">
              <a:xfrm>
                <a:off x="4464" y="1660"/>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B</a:t>
                </a:r>
                <a:endParaRPr lang="en-US" sz="1600" b="0">
                  <a:latin typeface="Times New Roman" pitchFamily="18" charset="0"/>
                </a:endParaRPr>
              </a:p>
            </p:txBody>
          </p:sp>
        </p:grpSp>
        <p:sp>
          <p:nvSpPr>
            <p:cNvPr id="1194059" name="Oval 75"/>
            <p:cNvSpPr>
              <a:spLocks noChangeArrowheads="1"/>
            </p:cNvSpPr>
            <p:nvPr/>
          </p:nvSpPr>
          <p:spPr bwMode="auto">
            <a:xfrm>
              <a:off x="3696"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4060" name="Text Box 76"/>
            <p:cNvSpPr txBox="1">
              <a:spLocks noChangeArrowheads="1"/>
            </p:cNvSpPr>
            <p:nvPr/>
          </p:nvSpPr>
          <p:spPr bwMode="auto">
            <a:xfrm>
              <a:off x="1248" y="2160"/>
              <a:ext cx="2976" cy="1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400" b="0">
                  <a:latin typeface="Times New Roman" pitchFamily="18" charset="0"/>
                </a:rPr>
                <a:t>Now the buffer is full, next page fault results in a replacement</a:t>
              </a:r>
              <a:endParaRPr lang="en-US" sz="1400" b="0">
                <a:latin typeface="Times New Roman" pitchFamily="18" charset="0"/>
              </a:endParaRPr>
            </a:p>
          </p:txBody>
        </p:sp>
      </p:grpSp>
      <p:grpSp>
        <p:nvGrpSpPr>
          <p:cNvPr id="1194061" name="Group 77"/>
          <p:cNvGrpSpPr>
            <a:grpSpLocks/>
          </p:cNvGrpSpPr>
          <p:nvPr/>
        </p:nvGrpSpPr>
        <p:grpSpPr bwMode="auto">
          <a:xfrm>
            <a:off x="1752600" y="1584325"/>
            <a:ext cx="5943600" cy="1862138"/>
            <a:chOff x="1104" y="2160"/>
            <a:chExt cx="3744" cy="1173"/>
          </a:xfrm>
        </p:grpSpPr>
        <p:grpSp>
          <p:nvGrpSpPr>
            <p:cNvPr id="1194062" name="Group 78"/>
            <p:cNvGrpSpPr>
              <a:grpSpLocks/>
            </p:cNvGrpSpPr>
            <p:nvPr/>
          </p:nvGrpSpPr>
          <p:grpSpPr bwMode="auto">
            <a:xfrm>
              <a:off x="1104" y="2160"/>
              <a:ext cx="3744" cy="1173"/>
              <a:chOff x="1104" y="1632"/>
              <a:chExt cx="3744" cy="1173"/>
            </a:xfrm>
          </p:grpSpPr>
          <p:grpSp>
            <p:nvGrpSpPr>
              <p:cNvPr id="1194063" name="Group 79"/>
              <p:cNvGrpSpPr>
                <a:grpSpLocks/>
              </p:cNvGrpSpPr>
              <p:nvPr/>
            </p:nvGrpSpPr>
            <p:grpSpPr bwMode="auto">
              <a:xfrm>
                <a:off x="1104" y="2592"/>
                <a:ext cx="3552" cy="213"/>
                <a:chOff x="1104" y="1612"/>
                <a:chExt cx="3552" cy="213"/>
              </a:xfrm>
            </p:grpSpPr>
            <p:sp>
              <p:nvSpPr>
                <p:cNvPr id="1194064" name="Text Box 80"/>
                <p:cNvSpPr txBox="1">
                  <a:spLocks noChangeArrowheads="1"/>
                </p:cNvSpPr>
                <p:nvPr/>
              </p:nvSpPr>
              <p:spPr bwMode="auto">
                <a:xfrm>
                  <a:off x="1104" y="161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I</a:t>
                  </a:r>
                  <a:endParaRPr lang="en-US" sz="1600" b="0">
                    <a:latin typeface="Times New Roman" pitchFamily="18" charset="0"/>
                  </a:endParaRPr>
                </a:p>
              </p:txBody>
            </p:sp>
            <p:sp>
              <p:nvSpPr>
                <p:cNvPr id="1194065" name="Text Box 81"/>
                <p:cNvSpPr txBox="1">
                  <a:spLocks noChangeArrowheads="1"/>
                </p:cNvSpPr>
                <p:nvPr/>
              </p:nvSpPr>
              <p:spPr bwMode="auto">
                <a:xfrm>
                  <a:off x="1584" y="161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C</a:t>
                  </a:r>
                  <a:endParaRPr lang="en-US" sz="1600" b="0">
                    <a:latin typeface="Times New Roman" pitchFamily="18" charset="0"/>
                  </a:endParaRPr>
                </a:p>
              </p:txBody>
            </p:sp>
            <p:sp>
              <p:nvSpPr>
                <p:cNvPr id="1194066" name="Text Box 82"/>
                <p:cNvSpPr txBox="1">
                  <a:spLocks noChangeArrowheads="1"/>
                </p:cNvSpPr>
                <p:nvPr/>
              </p:nvSpPr>
              <p:spPr bwMode="auto">
                <a:xfrm>
                  <a:off x="2064" y="161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A</a:t>
                  </a:r>
                  <a:endParaRPr lang="en-US" sz="1600" b="0">
                    <a:latin typeface="Times New Roman" pitchFamily="18" charset="0"/>
                  </a:endParaRPr>
                </a:p>
              </p:txBody>
            </p:sp>
            <p:sp>
              <p:nvSpPr>
                <p:cNvPr id="1194067" name="Text Box 83"/>
                <p:cNvSpPr txBox="1">
                  <a:spLocks noChangeArrowheads="1"/>
                </p:cNvSpPr>
                <p:nvPr/>
              </p:nvSpPr>
              <p:spPr bwMode="auto">
                <a:xfrm>
                  <a:off x="2544" y="161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H</a:t>
                  </a:r>
                  <a:endParaRPr lang="en-US" sz="1600" b="0">
                    <a:latin typeface="Times New Roman" pitchFamily="18" charset="0"/>
                  </a:endParaRPr>
                </a:p>
              </p:txBody>
            </p:sp>
            <p:sp>
              <p:nvSpPr>
                <p:cNvPr id="1194068" name="Text Box 84"/>
                <p:cNvSpPr txBox="1">
                  <a:spLocks noChangeArrowheads="1"/>
                </p:cNvSpPr>
                <p:nvPr/>
              </p:nvSpPr>
              <p:spPr bwMode="auto">
                <a:xfrm>
                  <a:off x="3024" y="161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G</a:t>
                  </a:r>
                  <a:endParaRPr lang="en-US" sz="1600" b="0">
                    <a:latin typeface="Times New Roman" pitchFamily="18" charset="0"/>
                  </a:endParaRPr>
                </a:p>
              </p:txBody>
            </p:sp>
            <p:sp>
              <p:nvSpPr>
                <p:cNvPr id="1194069" name="Text Box 85"/>
                <p:cNvSpPr txBox="1">
                  <a:spLocks noChangeArrowheads="1"/>
                </p:cNvSpPr>
                <p:nvPr/>
              </p:nvSpPr>
              <p:spPr bwMode="auto">
                <a:xfrm>
                  <a:off x="3504" y="161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F</a:t>
                  </a:r>
                  <a:endParaRPr lang="en-US" sz="1600" b="0">
                    <a:latin typeface="Times New Roman" pitchFamily="18" charset="0"/>
                  </a:endParaRPr>
                </a:p>
              </p:txBody>
            </p:sp>
            <p:sp>
              <p:nvSpPr>
                <p:cNvPr id="1194070" name="Text Box 86"/>
                <p:cNvSpPr txBox="1">
                  <a:spLocks noChangeArrowheads="1"/>
                </p:cNvSpPr>
                <p:nvPr/>
              </p:nvSpPr>
              <p:spPr bwMode="auto">
                <a:xfrm>
                  <a:off x="3984" y="161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E</a:t>
                  </a:r>
                  <a:endParaRPr lang="en-US" sz="1600" b="0">
                    <a:latin typeface="Times New Roman" pitchFamily="18" charset="0"/>
                  </a:endParaRPr>
                </a:p>
              </p:txBody>
            </p:sp>
            <p:sp>
              <p:nvSpPr>
                <p:cNvPr id="1194071" name="Text Box 87"/>
                <p:cNvSpPr txBox="1">
                  <a:spLocks noChangeArrowheads="1"/>
                </p:cNvSpPr>
                <p:nvPr/>
              </p:nvSpPr>
              <p:spPr bwMode="auto">
                <a:xfrm>
                  <a:off x="4464" y="1612"/>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D</a:t>
                  </a:r>
                  <a:endParaRPr lang="en-US" sz="1600" b="0">
                    <a:latin typeface="Times New Roman" pitchFamily="18" charset="0"/>
                  </a:endParaRPr>
                </a:p>
              </p:txBody>
            </p:sp>
          </p:grpSp>
          <p:sp>
            <p:nvSpPr>
              <p:cNvPr id="1194072" name="Oval 88"/>
              <p:cNvSpPr>
                <a:spLocks noChangeArrowheads="1"/>
              </p:cNvSpPr>
              <p:nvPr/>
            </p:nvSpPr>
            <p:spPr bwMode="auto">
              <a:xfrm>
                <a:off x="4560"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sp>
          <p:nvSpPr>
            <p:cNvPr id="1194073" name="Text Box 89"/>
            <p:cNvSpPr txBox="1">
              <a:spLocks noChangeArrowheads="1"/>
            </p:cNvSpPr>
            <p:nvPr/>
          </p:nvSpPr>
          <p:spPr bwMode="auto">
            <a:xfrm>
              <a:off x="2000" y="2688"/>
              <a:ext cx="1683" cy="1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spcBef>
                  <a:spcPct val="50000"/>
                </a:spcBef>
              </a:pPr>
              <a:r>
                <a:rPr lang="nb-NO" sz="1400" b="0">
                  <a:latin typeface="Times New Roman" pitchFamily="18" charset="0"/>
                </a:rPr>
                <a:t>Page fault, replace LRU (B) with I</a:t>
              </a:r>
              <a:endParaRPr lang="en-US" sz="2400" b="0">
                <a:latin typeface="Times New Roman" pitchFamily="18" charset="0"/>
              </a:endParaRPr>
            </a:p>
          </p:txBody>
        </p:sp>
      </p:grpSp>
      <p:grpSp>
        <p:nvGrpSpPr>
          <p:cNvPr id="1194074" name="Group 90"/>
          <p:cNvGrpSpPr>
            <a:grpSpLocks/>
          </p:cNvGrpSpPr>
          <p:nvPr/>
        </p:nvGrpSpPr>
        <p:grpSpPr bwMode="auto">
          <a:xfrm>
            <a:off x="1752600" y="1584325"/>
            <a:ext cx="5638800" cy="1862138"/>
            <a:chOff x="1104" y="2160"/>
            <a:chExt cx="3552" cy="1173"/>
          </a:xfrm>
        </p:grpSpPr>
        <p:grpSp>
          <p:nvGrpSpPr>
            <p:cNvPr id="1194075" name="Group 91"/>
            <p:cNvGrpSpPr>
              <a:grpSpLocks/>
            </p:cNvGrpSpPr>
            <p:nvPr/>
          </p:nvGrpSpPr>
          <p:grpSpPr bwMode="auto">
            <a:xfrm>
              <a:off x="1104" y="2160"/>
              <a:ext cx="3552" cy="1173"/>
              <a:chOff x="1104" y="1632"/>
              <a:chExt cx="3552" cy="1173"/>
            </a:xfrm>
          </p:grpSpPr>
          <p:grpSp>
            <p:nvGrpSpPr>
              <p:cNvPr id="1194076" name="Group 92"/>
              <p:cNvGrpSpPr>
                <a:grpSpLocks/>
              </p:cNvGrpSpPr>
              <p:nvPr/>
            </p:nvGrpSpPr>
            <p:grpSpPr bwMode="auto">
              <a:xfrm>
                <a:off x="1104" y="2592"/>
                <a:ext cx="3552" cy="213"/>
                <a:chOff x="1104" y="1996"/>
                <a:chExt cx="3552" cy="213"/>
              </a:xfrm>
            </p:grpSpPr>
            <p:sp>
              <p:nvSpPr>
                <p:cNvPr id="1194077" name="Text Box 93"/>
                <p:cNvSpPr txBox="1">
                  <a:spLocks noChangeArrowheads="1"/>
                </p:cNvSpPr>
                <p:nvPr/>
              </p:nvSpPr>
              <p:spPr bwMode="auto">
                <a:xfrm>
                  <a:off x="1104" y="1996"/>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A</a:t>
                  </a:r>
                  <a:endParaRPr lang="en-US" sz="1600" b="0">
                    <a:latin typeface="Times New Roman" pitchFamily="18" charset="0"/>
                  </a:endParaRPr>
                </a:p>
              </p:txBody>
            </p:sp>
            <p:sp>
              <p:nvSpPr>
                <p:cNvPr id="1194078" name="Text Box 94"/>
                <p:cNvSpPr txBox="1">
                  <a:spLocks noChangeArrowheads="1"/>
                </p:cNvSpPr>
                <p:nvPr/>
              </p:nvSpPr>
              <p:spPr bwMode="auto">
                <a:xfrm>
                  <a:off x="1584" y="1996"/>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H</a:t>
                  </a:r>
                  <a:endParaRPr lang="en-US" sz="1600" b="0">
                    <a:latin typeface="Times New Roman" pitchFamily="18" charset="0"/>
                  </a:endParaRPr>
                </a:p>
              </p:txBody>
            </p:sp>
            <p:sp>
              <p:nvSpPr>
                <p:cNvPr id="1194079" name="Text Box 95"/>
                <p:cNvSpPr txBox="1">
                  <a:spLocks noChangeArrowheads="1"/>
                </p:cNvSpPr>
                <p:nvPr/>
              </p:nvSpPr>
              <p:spPr bwMode="auto">
                <a:xfrm>
                  <a:off x="2064" y="1996"/>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G</a:t>
                  </a:r>
                  <a:endParaRPr lang="en-US" sz="1600" b="0">
                    <a:latin typeface="Times New Roman" pitchFamily="18" charset="0"/>
                  </a:endParaRPr>
                </a:p>
              </p:txBody>
            </p:sp>
            <p:sp>
              <p:nvSpPr>
                <p:cNvPr id="1194080" name="Text Box 96"/>
                <p:cNvSpPr txBox="1">
                  <a:spLocks noChangeArrowheads="1"/>
                </p:cNvSpPr>
                <p:nvPr/>
              </p:nvSpPr>
              <p:spPr bwMode="auto">
                <a:xfrm>
                  <a:off x="2544" y="1996"/>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F</a:t>
                  </a:r>
                  <a:endParaRPr lang="en-US" sz="1600" b="0">
                    <a:latin typeface="Times New Roman" pitchFamily="18" charset="0"/>
                  </a:endParaRPr>
                </a:p>
              </p:txBody>
            </p:sp>
            <p:sp>
              <p:nvSpPr>
                <p:cNvPr id="1194081" name="Text Box 97"/>
                <p:cNvSpPr txBox="1">
                  <a:spLocks noChangeArrowheads="1"/>
                </p:cNvSpPr>
                <p:nvPr/>
              </p:nvSpPr>
              <p:spPr bwMode="auto">
                <a:xfrm>
                  <a:off x="3024" y="1996"/>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E</a:t>
                  </a:r>
                  <a:endParaRPr lang="en-US" sz="1600" b="0">
                    <a:latin typeface="Times New Roman" pitchFamily="18" charset="0"/>
                  </a:endParaRPr>
                </a:p>
              </p:txBody>
            </p:sp>
            <p:sp>
              <p:nvSpPr>
                <p:cNvPr id="1194082" name="Text Box 98"/>
                <p:cNvSpPr txBox="1">
                  <a:spLocks noChangeArrowheads="1"/>
                </p:cNvSpPr>
                <p:nvPr/>
              </p:nvSpPr>
              <p:spPr bwMode="auto">
                <a:xfrm>
                  <a:off x="3504" y="1996"/>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D</a:t>
                  </a:r>
                  <a:endParaRPr lang="en-US" sz="1600" b="0">
                    <a:latin typeface="Times New Roman" pitchFamily="18" charset="0"/>
                  </a:endParaRPr>
                </a:p>
              </p:txBody>
            </p:sp>
            <p:sp>
              <p:nvSpPr>
                <p:cNvPr id="1194083" name="Text Box 99"/>
                <p:cNvSpPr txBox="1">
                  <a:spLocks noChangeArrowheads="1"/>
                </p:cNvSpPr>
                <p:nvPr/>
              </p:nvSpPr>
              <p:spPr bwMode="auto">
                <a:xfrm>
                  <a:off x="3984" y="1996"/>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C</a:t>
                  </a:r>
                  <a:endParaRPr lang="en-US" sz="1600" b="0">
                    <a:latin typeface="Times New Roman" pitchFamily="18" charset="0"/>
                  </a:endParaRPr>
                </a:p>
              </p:txBody>
            </p:sp>
            <p:sp>
              <p:nvSpPr>
                <p:cNvPr id="1194084" name="Text Box 100"/>
                <p:cNvSpPr txBox="1">
                  <a:spLocks noChangeArrowheads="1"/>
                </p:cNvSpPr>
                <p:nvPr/>
              </p:nvSpPr>
              <p:spPr bwMode="auto">
                <a:xfrm>
                  <a:off x="4464" y="1996"/>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B</a:t>
                  </a:r>
                  <a:endParaRPr lang="en-US" sz="1600" b="0">
                    <a:latin typeface="Times New Roman" pitchFamily="18" charset="0"/>
                  </a:endParaRPr>
                </a:p>
              </p:txBody>
            </p:sp>
          </p:grpSp>
          <p:sp>
            <p:nvSpPr>
              <p:cNvPr id="1194085" name="Oval 101"/>
              <p:cNvSpPr>
                <a:spLocks noChangeArrowheads="1"/>
              </p:cNvSpPr>
              <p:nvPr/>
            </p:nvSpPr>
            <p:spPr bwMode="auto">
              <a:xfrm>
                <a:off x="3984"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sp>
          <p:nvSpPr>
            <p:cNvPr id="1194086" name="Text Box 102"/>
            <p:cNvSpPr txBox="1">
              <a:spLocks noChangeArrowheads="1"/>
            </p:cNvSpPr>
            <p:nvPr/>
          </p:nvSpPr>
          <p:spPr bwMode="auto">
            <a:xfrm>
              <a:off x="2173" y="2688"/>
              <a:ext cx="1219" cy="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spcBef>
                  <a:spcPct val="50000"/>
                </a:spcBef>
              </a:pPr>
              <a:r>
                <a:rPr lang="nb-NO" sz="1400" b="0">
                  <a:latin typeface="Times New Roman" pitchFamily="18" charset="0"/>
                </a:rPr>
                <a:t>Move A last in the chain </a:t>
              </a:r>
              <a:br>
                <a:rPr lang="nb-NO" sz="1400" b="0">
                  <a:latin typeface="Times New Roman" pitchFamily="18" charset="0"/>
                </a:rPr>
              </a:br>
              <a:r>
                <a:rPr lang="nb-NO" sz="1400" b="0">
                  <a:latin typeface="Times New Roman" pitchFamily="18" charset="0"/>
                </a:rPr>
                <a:t>(most recently used)</a:t>
              </a:r>
              <a:endParaRPr lang="en-US" sz="2400" b="0">
                <a:latin typeface="Times New Roman" pitchFamily="18" charset="0"/>
              </a:endParaRPr>
            </a:p>
          </p:txBody>
        </p:sp>
      </p:grpSp>
      <p:grpSp>
        <p:nvGrpSpPr>
          <p:cNvPr id="1194087" name="Group 103"/>
          <p:cNvGrpSpPr>
            <a:grpSpLocks/>
          </p:cNvGrpSpPr>
          <p:nvPr/>
        </p:nvGrpSpPr>
        <p:grpSpPr bwMode="auto">
          <a:xfrm>
            <a:off x="1752600" y="1584325"/>
            <a:ext cx="5638800" cy="1862138"/>
            <a:chOff x="1104" y="2160"/>
            <a:chExt cx="3552" cy="1173"/>
          </a:xfrm>
        </p:grpSpPr>
        <p:grpSp>
          <p:nvGrpSpPr>
            <p:cNvPr id="1194088" name="Group 104"/>
            <p:cNvGrpSpPr>
              <a:grpSpLocks/>
            </p:cNvGrpSpPr>
            <p:nvPr/>
          </p:nvGrpSpPr>
          <p:grpSpPr bwMode="auto">
            <a:xfrm>
              <a:off x="1104" y="2160"/>
              <a:ext cx="3552" cy="1173"/>
              <a:chOff x="1104" y="1632"/>
              <a:chExt cx="3552" cy="1173"/>
            </a:xfrm>
          </p:grpSpPr>
          <p:grpSp>
            <p:nvGrpSpPr>
              <p:cNvPr id="1194089" name="Group 105"/>
              <p:cNvGrpSpPr>
                <a:grpSpLocks/>
              </p:cNvGrpSpPr>
              <p:nvPr/>
            </p:nvGrpSpPr>
            <p:grpSpPr bwMode="auto">
              <a:xfrm>
                <a:off x="1104" y="2592"/>
                <a:ext cx="3552" cy="213"/>
                <a:chOff x="1104" y="1804"/>
                <a:chExt cx="3552" cy="213"/>
              </a:xfrm>
            </p:grpSpPr>
            <p:sp>
              <p:nvSpPr>
                <p:cNvPr id="1194090" name="Text Box 106"/>
                <p:cNvSpPr txBox="1">
                  <a:spLocks noChangeArrowheads="1"/>
                </p:cNvSpPr>
                <p:nvPr/>
              </p:nvSpPr>
              <p:spPr bwMode="auto">
                <a:xfrm>
                  <a:off x="1104" y="180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C</a:t>
                  </a:r>
                  <a:endParaRPr lang="en-US" sz="1600" b="0">
                    <a:latin typeface="Times New Roman" pitchFamily="18" charset="0"/>
                  </a:endParaRPr>
                </a:p>
              </p:txBody>
            </p:sp>
            <p:sp>
              <p:nvSpPr>
                <p:cNvPr id="1194091" name="Text Box 107"/>
                <p:cNvSpPr txBox="1">
                  <a:spLocks noChangeArrowheads="1"/>
                </p:cNvSpPr>
                <p:nvPr/>
              </p:nvSpPr>
              <p:spPr bwMode="auto">
                <a:xfrm>
                  <a:off x="1584" y="180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A</a:t>
                  </a:r>
                  <a:endParaRPr lang="en-US" sz="1600" b="0">
                    <a:latin typeface="Times New Roman" pitchFamily="18" charset="0"/>
                  </a:endParaRPr>
                </a:p>
              </p:txBody>
            </p:sp>
            <p:sp>
              <p:nvSpPr>
                <p:cNvPr id="1194092" name="Text Box 108"/>
                <p:cNvSpPr txBox="1">
                  <a:spLocks noChangeArrowheads="1"/>
                </p:cNvSpPr>
                <p:nvPr/>
              </p:nvSpPr>
              <p:spPr bwMode="auto">
                <a:xfrm>
                  <a:off x="2064" y="180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H</a:t>
                  </a:r>
                  <a:endParaRPr lang="en-US" sz="1600" b="0">
                    <a:latin typeface="Times New Roman" pitchFamily="18" charset="0"/>
                  </a:endParaRPr>
                </a:p>
              </p:txBody>
            </p:sp>
            <p:sp>
              <p:nvSpPr>
                <p:cNvPr id="1194093" name="Text Box 109"/>
                <p:cNvSpPr txBox="1">
                  <a:spLocks noChangeArrowheads="1"/>
                </p:cNvSpPr>
                <p:nvPr/>
              </p:nvSpPr>
              <p:spPr bwMode="auto">
                <a:xfrm>
                  <a:off x="2544" y="180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G</a:t>
                  </a:r>
                  <a:endParaRPr lang="en-US" sz="1600" b="0">
                    <a:latin typeface="Times New Roman" pitchFamily="18" charset="0"/>
                  </a:endParaRPr>
                </a:p>
              </p:txBody>
            </p:sp>
            <p:sp>
              <p:nvSpPr>
                <p:cNvPr id="1194094" name="Text Box 110"/>
                <p:cNvSpPr txBox="1">
                  <a:spLocks noChangeArrowheads="1"/>
                </p:cNvSpPr>
                <p:nvPr/>
              </p:nvSpPr>
              <p:spPr bwMode="auto">
                <a:xfrm>
                  <a:off x="3024" y="180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F</a:t>
                  </a:r>
                  <a:endParaRPr lang="en-US" sz="1600" b="0">
                    <a:latin typeface="Times New Roman" pitchFamily="18" charset="0"/>
                  </a:endParaRPr>
                </a:p>
              </p:txBody>
            </p:sp>
            <p:sp>
              <p:nvSpPr>
                <p:cNvPr id="1194095" name="Text Box 111"/>
                <p:cNvSpPr txBox="1">
                  <a:spLocks noChangeArrowheads="1"/>
                </p:cNvSpPr>
                <p:nvPr/>
              </p:nvSpPr>
              <p:spPr bwMode="auto">
                <a:xfrm>
                  <a:off x="3504" y="180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E</a:t>
                  </a:r>
                  <a:endParaRPr lang="en-US" sz="1600" b="0">
                    <a:latin typeface="Times New Roman" pitchFamily="18" charset="0"/>
                  </a:endParaRPr>
                </a:p>
              </p:txBody>
            </p:sp>
            <p:sp>
              <p:nvSpPr>
                <p:cNvPr id="1194096" name="Text Box 112"/>
                <p:cNvSpPr txBox="1">
                  <a:spLocks noChangeArrowheads="1"/>
                </p:cNvSpPr>
                <p:nvPr/>
              </p:nvSpPr>
              <p:spPr bwMode="auto">
                <a:xfrm>
                  <a:off x="3984" y="180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D</a:t>
                  </a:r>
                  <a:endParaRPr lang="en-US" sz="1600" b="0">
                    <a:latin typeface="Times New Roman" pitchFamily="18" charset="0"/>
                  </a:endParaRPr>
                </a:p>
              </p:txBody>
            </p:sp>
            <p:sp>
              <p:nvSpPr>
                <p:cNvPr id="1194097" name="Text Box 113"/>
                <p:cNvSpPr txBox="1">
                  <a:spLocks noChangeArrowheads="1"/>
                </p:cNvSpPr>
                <p:nvPr/>
              </p:nvSpPr>
              <p:spPr bwMode="auto">
                <a:xfrm>
                  <a:off x="4464" y="1804"/>
                  <a:ext cx="192" cy="21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spAutoFit/>
                </a:bodyPr>
                <a:lstStyle/>
                <a:p>
                  <a:pPr>
                    <a:spcBef>
                      <a:spcPct val="50000"/>
                    </a:spcBef>
                  </a:pPr>
                  <a:r>
                    <a:rPr lang="nb-NO" sz="1600" b="0">
                      <a:latin typeface="Times New Roman" pitchFamily="18" charset="0"/>
                    </a:rPr>
                    <a:t>B</a:t>
                  </a:r>
                  <a:endParaRPr lang="en-US" sz="1600" b="0">
                    <a:latin typeface="Times New Roman" pitchFamily="18" charset="0"/>
                  </a:endParaRPr>
                </a:p>
              </p:txBody>
            </p:sp>
          </p:grpSp>
          <p:sp>
            <p:nvSpPr>
              <p:cNvPr id="1194098" name="Oval 114"/>
              <p:cNvSpPr>
                <a:spLocks noChangeArrowheads="1"/>
              </p:cNvSpPr>
              <p:nvPr/>
            </p:nvSpPr>
            <p:spPr bwMode="auto">
              <a:xfrm>
                <a:off x="4272" y="1632"/>
                <a:ext cx="288" cy="336"/>
              </a:xfrm>
              <a:prstGeom prst="ellipse">
                <a:avLst/>
              </a:prstGeom>
              <a:noFill/>
              <a:ln w="19050">
                <a:solidFill>
                  <a:srgbClr val="FF0000"/>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grpSp>
        <p:sp>
          <p:nvSpPr>
            <p:cNvPr id="1194099" name="Text Box 115"/>
            <p:cNvSpPr txBox="1">
              <a:spLocks noChangeArrowheads="1"/>
            </p:cNvSpPr>
            <p:nvPr/>
          </p:nvSpPr>
          <p:spPr bwMode="auto">
            <a:xfrm>
              <a:off x="2125" y="2688"/>
              <a:ext cx="1225" cy="33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spcBef>
                  <a:spcPct val="50000"/>
                </a:spcBef>
              </a:pPr>
              <a:r>
                <a:rPr lang="nb-NO" sz="1400" b="0">
                  <a:latin typeface="Times New Roman" pitchFamily="18" charset="0"/>
                </a:rPr>
                <a:t>Move C last in the chain </a:t>
              </a:r>
              <a:br>
                <a:rPr lang="nb-NO" sz="1400" b="0">
                  <a:latin typeface="Times New Roman" pitchFamily="18" charset="0"/>
                </a:rPr>
              </a:br>
              <a:r>
                <a:rPr lang="nb-NO" sz="1400" b="0">
                  <a:latin typeface="Times New Roman" pitchFamily="18" charset="0"/>
                </a:rPr>
                <a:t>(most recently used)</a:t>
              </a:r>
              <a:endParaRPr lang="en-US" sz="2400" b="0">
                <a:latin typeface="Times New Roman" pitchFamily="18" charset="0"/>
              </a:endParaRPr>
            </a:p>
          </p:txBody>
        </p:sp>
      </p:grpSp>
      <p:sp>
        <p:nvSpPr>
          <p:cNvPr id="1194100" name="Rectangle 116"/>
          <p:cNvSpPr>
            <a:spLocks noChangeArrowheads="1"/>
          </p:cNvSpPr>
          <p:nvPr/>
        </p:nvSpPr>
        <p:spPr bwMode="auto">
          <a:xfrm>
            <a:off x="0" y="4227885"/>
            <a:ext cx="9144000" cy="225137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342900" indent="-342900">
              <a:spcBef>
                <a:spcPct val="20000"/>
              </a:spcBef>
              <a:buFontTx/>
              <a:buChar char="•"/>
            </a:pPr>
            <a:r>
              <a:rPr lang="nb-NO" sz="2000" b="0" dirty="0"/>
              <a:t>Saves (</a:t>
            </a:r>
            <a:r>
              <a:rPr lang="nb-NO" sz="2000" b="0" dirty="0" err="1"/>
              <a:t>usually</a:t>
            </a:r>
            <a:r>
              <a:rPr lang="nb-NO" sz="2000" b="0" dirty="0"/>
              <a:t>) a lot </a:t>
            </a:r>
            <a:r>
              <a:rPr lang="nb-NO" sz="2000" b="0" dirty="0" err="1"/>
              <a:t>of</a:t>
            </a:r>
            <a:r>
              <a:rPr lang="nb-NO" sz="2000" b="0" dirty="0"/>
              <a:t> disk </a:t>
            </a:r>
            <a:r>
              <a:rPr lang="nb-NO" sz="2000" b="0" dirty="0" err="1"/>
              <a:t>accesses</a:t>
            </a:r>
            <a:endParaRPr lang="nb-NO" sz="2000" b="0" dirty="0"/>
          </a:p>
          <a:p>
            <a:pPr marL="342900" indent="-342900">
              <a:spcBef>
                <a:spcPct val="20000"/>
              </a:spcBef>
              <a:buFontTx/>
              <a:buChar char="•"/>
            </a:pPr>
            <a:r>
              <a:rPr lang="nb-NO" sz="2000" dirty="0" err="1"/>
              <a:t>Expensive</a:t>
            </a:r>
            <a:r>
              <a:rPr lang="nb-NO" sz="2000" b="0" dirty="0"/>
              <a:t> - </a:t>
            </a:r>
            <a:r>
              <a:rPr lang="nb-NO" sz="2000" b="0" dirty="0" err="1"/>
              <a:t>maintaining</a:t>
            </a:r>
            <a:r>
              <a:rPr lang="nb-NO" sz="2000" b="0" dirty="0"/>
              <a:t> an </a:t>
            </a:r>
            <a:r>
              <a:rPr lang="nb-NO" sz="2000" b="0" dirty="0" err="1"/>
              <a:t>ordered</a:t>
            </a:r>
            <a:r>
              <a:rPr lang="nb-NO" sz="2000" b="0" dirty="0"/>
              <a:t> list </a:t>
            </a:r>
            <a:r>
              <a:rPr lang="nb-NO" sz="2000" b="0" dirty="0" err="1"/>
              <a:t>of</a:t>
            </a:r>
            <a:r>
              <a:rPr lang="nb-NO" sz="2000" b="0" dirty="0"/>
              <a:t> all </a:t>
            </a:r>
            <a:r>
              <a:rPr lang="nb-NO" sz="2000" b="0" dirty="0" err="1"/>
              <a:t>pages</a:t>
            </a:r>
            <a:r>
              <a:rPr lang="nb-NO" sz="2000" b="0" dirty="0"/>
              <a:t> in </a:t>
            </a:r>
            <a:r>
              <a:rPr lang="nb-NO" sz="2000" b="0" dirty="0" err="1"/>
              <a:t>memory</a:t>
            </a:r>
            <a:r>
              <a:rPr lang="nb-NO" sz="2000" b="0" dirty="0"/>
              <a:t>:</a:t>
            </a:r>
          </a:p>
          <a:p>
            <a:pPr marL="742950" lvl="1" indent="-285750">
              <a:spcBef>
                <a:spcPct val="20000"/>
              </a:spcBef>
              <a:buFontTx/>
              <a:buChar char="•"/>
            </a:pPr>
            <a:r>
              <a:rPr lang="en-US" sz="2000" b="0" dirty="0"/>
              <a:t>most recently used at front, least at rear</a:t>
            </a:r>
          </a:p>
          <a:p>
            <a:pPr marL="742950" lvl="1" indent="-285750">
              <a:spcBef>
                <a:spcPct val="20000"/>
              </a:spcBef>
              <a:buFontTx/>
              <a:buChar char="•"/>
            </a:pPr>
            <a:r>
              <a:rPr lang="en-US" sz="2000" b="0" dirty="0"/>
              <a:t>update this list </a:t>
            </a:r>
            <a:r>
              <a:rPr lang="en-US" sz="2000" b="0" u="sng" dirty="0"/>
              <a:t>every memory reference</a:t>
            </a:r>
            <a:r>
              <a:rPr lang="en-US" sz="2000" b="0" dirty="0"/>
              <a:t> !!</a:t>
            </a:r>
            <a:br>
              <a:rPr lang="en-US" sz="2000" b="0" dirty="0"/>
            </a:br>
            <a:endParaRPr lang="en-US" sz="2000" b="0" dirty="0"/>
          </a:p>
          <a:p>
            <a:pPr marL="342900" indent="-342900">
              <a:spcBef>
                <a:spcPct val="20000"/>
              </a:spcBef>
              <a:buFontTx/>
              <a:buChar char="•"/>
            </a:pPr>
            <a:r>
              <a:rPr lang="en-US" sz="2000" b="0" dirty="0"/>
              <a:t>Many other approaches: using aging and counters </a:t>
            </a:r>
            <a:r>
              <a:rPr lang="en-US" sz="1600" b="0" dirty="0"/>
              <a:t>(e.g., Working Set and </a:t>
            </a:r>
            <a:r>
              <a:rPr lang="en-US" sz="1600" b="0" dirty="0" err="1"/>
              <a:t>WSClock</a:t>
            </a:r>
            <a:r>
              <a:rPr lang="en-US" sz="1600" b="0" dirty="0"/>
              <a:t>)</a:t>
            </a:r>
            <a:endParaRPr lang="en-US" sz="2000" b="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194034"/>
                                        </p:tgtEl>
                                        <p:attrNameLst>
                                          <p:attrName>style.visibility</p:attrName>
                                        </p:attrNameLst>
                                      </p:cBhvr>
                                      <p:to>
                                        <p:strVal val="visible"/>
                                      </p:to>
                                    </p:set>
                                  </p:childTnLst>
                                  <p:subTnLst>
                                    <p:set>
                                      <p:cBhvr override="childStyle">
                                        <p:cTn dur="1" fill="hold" display="0" masterRel="nextClick" afterEffect="1"/>
                                        <p:tgtEl>
                                          <p:spTgt spid="1194034"/>
                                        </p:tgtEl>
                                        <p:attrNameLst>
                                          <p:attrName>style.visibility</p:attrName>
                                        </p:attrNameLst>
                                      </p:cBhvr>
                                      <p:to>
                                        <p:strVal val="hidden"/>
                                      </p:to>
                                    </p:set>
                                  </p:sub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1194041"/>
                                        </p:tgtEl>
                                        <p:attrNameLst>
                                          <p:attrName>style.visibility</p:attrName>
                                        </p:attrNameLst>
                                      </p:cBhvr>
                                      <p:to>
                                        <p:strVal val="visible"/>
                                      </p:to>
                                    </p:set>
                                  </p:childTnLst>
                                  <p:subTnLst>
                                    <p:set>
                                      <p:cBhvr override="childStyle">
                                        <p:cTn dur="1" fill="hold" display="0" masterRel="nextClick" afterEffect="1"/>
                                        <p:tgtEl>
                                          <p:spTgt spid="1194041"/>
                                        </p:tgtEl>
                                        <p:attrNameLst>
                                          <p:attrName>style.visibility</p:attrName>
                                        </p:attrNameLst>
                                      </p:cBhvr>
                                      <p:to>
                                        <p:strVal val="hidden"/>
                                      </p:to>
                                    </p:set>
                                  </p:sub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499"/>
                                          </p:stCondLst>
                                        </p:cTn>
                                        <p:tgtEl>
                                          <p:spTgt spid="1194007"/>
                                        </p:tgtEl>
                                        <p:attrNameLst>
                                          <p:attrName>style.visibility</p:attrName>
                                        </p:attrNameLst>
                                      </p:cBhvr>
                                      <p:to>
                                        <p:strVal val="visible"/>
                                      </p:to>
                                    </p:set>
                                  </p:childTnLst>
                                  <p:subTnLst>
                                    <p:set>
                                      <p:cBhvr override="childStyle">
                                        <p:cTn dur="1" fill="hold" display="0" masterRel="nextClick" afterEffect="1"/>
                                        <p:tgtEl>
                                          <p:spTgt spid="1194007"/>
                                        </p:tgtEl>
                                        <p:attrNameLst>
                                          <p:attrName>style.visibility</p:attrName>
                                        </p:attrNameLst>
                                      </p:cBhvr>
                                      <p:to>
                                        <p:strVal val="hidden"/>
                                      </p:to>
                                    </p:set>
                                  </p:subTnLst>
                                </p:cTn>
                              </p:par>
                            </p:childTnLst>
                          </p:cTn>
                        </p:par>
                        <p:par>
                          <p:cTn id="15" fill="hold" nodeType="afterGroup">
                            <p:stCondLst>
                              <p:cond delay="500"/>
                            </p:stCondLst>
                            <p:childTnLst>
                              <p:par>
                                <p:cTn id="16" presetID="1" presetClass="entr" presetSubtype="0" fill="hold" nodeType="afterEffect">
                                  <p:stCondLst>
                                    <p:cond delay="500"/>
                                  </p:stCondLst>
                                  <p:childTnLst>
                                    <p:set>
                                      <p:cBhvr>
                                        <p:cTn id="17" dur="1" fill="hold">
                                          <p:stCondLst>
                                            <p:cond delay="499"/>
                                          </p:stCondLst>
                                        </p:cTn>
                                        <p:tgtEl>
                                          <p:spTgt spid="1194015"/>
                                        </p:tgtEl>
                                        <p:attrNameLst>
                                          <p:attrName>style.visibility</p:attrName>
                                        </p:attrNameLst>
                                      </p:cBhvr>
                                      <p:to>
                                        <p:strVal val="visible"/>
                                      </p:to>
                                    </p:set>
                                  </p:childTnLst>
                                  <p:subTnLst>
                                    <p:set>
                                      <p:cBhvr override="childStyle">
                                        <p:cTn dur="1" fill="hold" display="0" masterRel="nextClick" afterEffect="1"/>
                                        <p:tgtEl>
                                          <p:spTgt spid="1194015"/>
                                        </p:tgtEl>
                                        <p:attrNameLst>
                                          <p:attrName>style.visibility</p:attrName>
                                        </p:attrNameLst>
                                      </p:cBhvr>
                                      <p:to>
                                        <p:strVal val="hidden"/>
                                      </p:to>
                                    </p:set>
                                  </p:subTnLst>
                                </p:cTn>
                              </p:par>
                            </p:childTnLst>
                          </p:cTn>
                        </p:par>
                        <p:par>
                          <p:cTn id="18" fill="hold" nodeType="afterGroup">
                            <p:stCondLst>
                              <p:cond delay="1500"/>
                            </p:stCondLst>
                            <p:childTnLst>
                              <p:par>
                                <p:cTn id="19" presetID="1" presetClass="entr" presetSubtype="0" fill="hold" nodeType="afterEffect">
                                  <p:stCondLst>
                                    <p:cond delay="500"/>
                                  </p:stCondLst>
                                  <p:childTnLst>
                                    <p:set>
                                      <p:cBhvr>
                                        <p:cTn id="20" dur="1" fill="hold">
                                          <p:stCondLst>
                                            <p:cond delay="499"/>
                                          </p:stCondLst>
                                        </p:cTn>
                                        <p:tgtEl>
                                          <p:spTgt spid="1194024"/>
                                        </p:tgtEl>
                                        <p:attrNameLst>
                                          <p:attrName>style.visibility</p:attrName>
                                        </p:attrNameLst>
                                      </p:cBhvr>
                                      <p:to>
                                        <p:strVal val="visible"/>
                                      </p:to>
                                    </p:set>
                                  </p:childTnLst>
                                  <p:subTnLst>
                                    <p:set>
                                      <p:cBhvr override="childStyle">
                                        <p:cTn dur="1" fill="hold" display="0" masterRel="nextClick" afterEffect="1"/>
                                        <p:tgtEl>
                                          <p:spTgt spid="1194024"/>
                                        </p:tgtEl>
                                        <p:attrNameLst>
                                          <p:attrName>style.visibility</p:attrName>
                                        </p:attrNameLst>
                                      </p:cBhvr>
                                      <p:to>
                                        <p:strVal val="hidden"/>
                                      </p:to>
                                    </p:set>
                                  </p:subTnLst>
                                </p:cTn>
                              </p:par>
                            </p:childTnLst>
                          </p:cTn>
                        </p:par>
                        <p:par>
                          <p:cTn id="21" fill="hold" nodeType="afterGroup">
                            <p:stCondLst>
                              <p:cond delay="2500"/>
                            </p:stCondLst>
                            <p:childTnLst>
                              <p:par>
                                <p:cTn id="22" presetID="1" presetClass="entr" presetSubtype="0" fill="hold" nodeType="afterEffect">
                                  <p:stCondLst>
                                    <p:cond delay="500"/>
                                  </p:stCondLst>
                                  <p:childTnLst>
                                    <p:set>
                                      <p:cBhvr>
                                        <p:cTn id="23" dur="1" fill="hold">
                                          <p:stCondLst>
                                            <p:cond delay="499"/>
                                          </p:stCondLst>
                                        </p:cTn>
                                        <p:tgtEl>
                                          <p:spTgt spid="1194049"/>
                                        </p:tgtEl>
                                        <p:attrNameLst>
                                          <p:attrName>style.visibility</p:attrName>
                                        </p:attrNameLst>
                                      </p:cBhvr>
                                      <p:to>
                                        <p:strVal val="visible"/>
                                      </p:to>
                                    </p:set>
                                  </p:childTnLst>
                                  <p:subTnLst>
                                    <p:set>
                                      <p:cBhvr override="childStyle">
                                        <p:cTn dur="1" fill="hold" display="0" masterRel="nextClick" afterEffect="1"/>
                                        <p:tgtEl>
                                          <p:spTgt spid="1194049"/>
                                        </p:tgtEl>
                                        <p:attrNameLst>
                                          <p:attrName>style.visibility</p:attrName>
                                        </p:attrNameLst>
                                      </p:cBhvr>
                                      <p:to>
                                        <p:strVal val="hidden"/>
                                      </p:to>
                                    </p:set>
                                  </p:sub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nodeType="clickEffect">
                                  <p:stCondLst>
                                    <p:cond delay="0"/>
                                  </p:stCondLst>
                                  <p:childTnLst>
                                    <p:set>
                                      <p:cBhvr>
                                        <p:cTn id="27" dur="1" fill="hold">
                                          <p:stCondLst>
                                            <p:cond delay="499"/>
                                          </p:stCondLst>
                                        </p:cTn>
                                        <p:tgtEl>
                                          <p:spTgt spid="1194074"/>
                                        </p:tgtEl>
                                        <p:attrNameLst>
                                          <p:attrName>style.visibility</p:attrName>
                                        </p:attrNameLst>
                                      </p:cBhvr>
                                      <p:to>
                                        <p:strVal val="visible"/>
                                      </p:to>
                                    </p:set>
                                  </p:childTnLst>
                                  <p:subTnLst>
                                    <p:set>
                                      <p:cBhvr override="childStyle">
                                        <p:cTn dur="1" fill="hold" display="0" masterRel="nextClick" afterEffect="1"/>
                                        <p:tgtEl>
                                          <p:spTgt spid="1194074"/>
                                        </p:tgtEl>
                                        <p:attrNameLst>
                                          <p:attrName>style.visibility</p:attrName>
                                        </p:attrNameLst>
                                      </p:cBhvr>
                                      <p:to>
                                        <p:strVal val="hidden"/>
                                      </p:to>
                                    </p:set>
                                  </p:sub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nodeType="clickEffect">
                                  <p:stCondLst>
                                    <p:cond delay="0"/>
                                  </p:stCondLst>
                                  <p:childTnLst>
                                    <p:set>
                                      <p:cBhvr>
                                        <p:cTn id="31" dur="1" fill="hold">
                                          <p:stCondLst>
                                            <p:cond delay="499"/>
                                          </p:stCondLst>
                                        </p:cTn>
                                        <p:tgtEl>
                                          <p:spTgt spid="1194087"/>
                                        </p:tgtEl>
                                        <p:attrNameLst>
                                          <p:attrName>style.visibility</p:attrName>
                                        </p:attrNameLst>
                                      </p:cBhvr>
                                      <p:to>
                                        <p:strVal val="visible"/>
                                      </p:to>
                                    </p:set>
                                  </p:childTnLst>
                                  <p:subTnLst>
                                    <p:set>
                                      <p:cBhvr override="childStyle">
                                        <p:cTn dur="1" fill="hold" display="0" masterRel="nextClick" afterEffect="1"/>
                                        <p:tgtEl>
                                          <p:spTgt spid="1194087"/>
                                        </p:tgtEl>
                                        <p:attrNameLst>
                                          <p:attrName>style.visibility</p:attrName>
                                        </p:attrNameLst>
                                      </p:cBhvr>
                                      <p:to>
                                        <p:strVal val="hidden"/>
                                      </p:to>
                                    </p:set>
                                  </p:subTnLst>
                                </p:cTn>
                              </p:par>
                            </p:childTnLst>
                          </p:cTn>
                        </p:par>
                      </p:childTnLst>
                    </p:cTn>
                  </p:par>
                  <p:par>
                    <p:cTn id="32" fill="hold" nodeType="clickPar">
                      <p:stCondLst>
                        <p:cond delay="indefinite"/>
                      </p:stCondLst>
                      <p:childTnLst>
                        <p:par>
                          <p:cTn id="33" fill="hold" nodeType="withGroup">
                            <p:stCondLst>
                              <p:cond delay="0"/>
                            </p:stCondLst>
                            <p:childTnLst>
                              <p:par>
                                <p:cTn id="34" presetID="1" presetClass="entr" presetSubtype="0" fill="hold" nodeType="clickEffect">
                                  <p:stCondLst>
                                    <p:cond delay="0"/>
                                  </p:stCondLst>
                                  <p:childTnLst>
                                    <p:set>
                                      <p:cBhvr>
                                        <p:cTn id="35" dur="1" fill="hold">
                                          <p:stCondLst>
                                            <p:cond delay="499"/>
                                          </p:stCondLst>
                                        </p:cTn>
                                        <p:tgtEl>
                                          <p:spTgt spid="1194061"/>
                                        </p:tgtEl>
                                        <p:attrNameLst>
                                          <p:attrName>style.visibility</p:attrName>
                                        </p:attrNameLst>
                                      </p:cBhvr>
                                      <p:to>
                                        <p:strVal val="visible"/>
                                      </p:to>
                                    </p:set>
                                  </p:childTnLst>
                                  <p:subTnLst>
                                    <p:set>
                                      <p:cBhvr override="childStyle">
                                        <p:cTn dur="1" fill="hold" display="0" masterRel="nextClick" afterEffect="1"/>
                                        <p:tgtEl>
                                          <p:spTgt spid="1194061"/>
                                        </p:tgtEl>
                                        <p:attrNameLst>
                                          <p:attrName>style.visibility</p:attrName>
                                        </p:attrNameLst>
                                      </p:cBhvr>
                                      <p:to>
                                        <p:strVal val="hidden"/>
                                      </p:to>
                                    </p:set>
                                  </p:sub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499"/>
                                          </p:stCondLst>
                                        </p:cTn>
                                        <p:tgtEl>
                                          <p:spTgt spid="1194100">
                                            <p:txEl>
                                              <p:pRg st="0" end="0"/>
                                            </p:txEl>
                                          </p:spTgt>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499"/>
                                          </p:stCondLst>
                                        </p:cTn>
                                        <p:tgtEl>
                                          <p:spTgt spid="1194100">
                                            <p:txEl>
                                              <p:pRg st="1" end="1"/>
                                            </p:txEl>
                                          </p:spTgt>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499"/>
                                          </p:stCondLst>
                                        </p:cTn>
                                        <p:tgtEl>
                                          <p:spTgt spid="1194100">
                                            <p:txEl>
                                              <p:pRg st="2" end="2"/>
                                            </p:txEl>
                                          </p:spTgt>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499"/>
                                          </p:stCondLst>
                                        </p:cTn>
                                        <p:tgtEl>
                                          <p:spTgt spid="1194100">
                                            <p:txEl>
                                              <p:pRg st="3" end="3"/>
                                            </p:txEl>
                                          </p:spTgt>
                                        </p:tgtEl>
                                        <p:attrNameLst>
                                          <p:attrName>style.visibility</p:attrName>
                                        </p:attrNameLst>
                                      </p:cBhvr>
                                      <p:to>
                                        <p:strVal val="visible"/>
                                      </p:to>
                                    </p:set>
                                  </p:childTnLst>
                                </p:cTn>
                              </p:par>
                            </p:childTnLst>
                          </p:cTn>
                        </p:par>
                        <p:par>
                          <p:cTn id="48" fill="hold" nodeType="withGroup">
                            <p:stCondLst>
                              <p:cond delay="500"/>
                            </p:stCondLst>
                            <p:childTnLst>
                              <p:par>
                                <p:cTn id="49" presetID="1" presetClass="entr" presetSubtype="0" fill="hold" grpId="0" nodeType="afterEffect">
                                  <p:stCondLst>
                                    <p:cond delay="0"/>
                                  </p:stCondLst>
                                  <p:childTnLst>
                                    <p:set>
                                      <p:cBhvr>
                                        <p:cTn id="50" dur="1" fill="hold">
                                          <p:stCondLst>
                                            <p:cond delay="499"/>
                                          </p:stCondLst>
                                        </p:cTn>
                                        <p:tgtEl>
                                          <p:spTgt spid="1194100">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4100" grpId="0" build="p"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lstStyle/>
          <a:p>
            <a:pPr eaLnBrk="1" hangingPunct="1"/>
            <a:r>
              <a:rPr lang="en-US" sz="3200"/>
              <a:t>Need For Application-Specific Algorithms?</a:t>
            </a:r>
          </a:p>
        </p:txBody>
      </p:sp>
      <p:sp>
        <p:nvSpPr>
          <p:cNvPr id="1228803" name="Rectangle 3"/>
          <p:cNvSpPr>
            <a:spLocks noGrp="1" noChangeArrowheads="1"/>
          </p:cNvSpPr>
          <p:nvPr>
            <p:ph type="body" idx="1"/>
          </p:nvPr>
        </p:nvSpPr>
        <p:spPr>
          <a:xfrm>
            <a:off x="0" y="941389"/>
            <a:ext cx="9144000" cy="2120900"/>
          </a:xfrm>
        </p:spPr>
        <p:txBody>
          <a:bodyPr/>
          <a:lstStyle/>
          <a:p>
            <a:pPr eaLnBrk="1" hangingPunct="1">
              <a:lnSpc>
                <a:spcPct val="80000"/>
              </a:lnSpc>
            </a:pPr>
            <a:r>
              <a:rPr lang="en-US" sz="2000" dirty="0"/>
              <a:t>Most existing systems use an </a:t>
            </a:r>
            <a:r>
              <a:rPr lang="en-US" sz="2000" dirty="0">
                <a:solidFill>
                  <a:schemeClr val="folHlink"/>
                </a:solidFill>
              </a:rPr>
              <a:t>LRU-variant</a:t>
            </a:r>
            <a:endParaRPr lang="en-US" sz="2000" dirty="0"/>
          </a:p>
          <a:p>
            <a:pPr lvl="1" eaLnBrk="1" hangingPunct="1">
              <a:lnSpc>
                <a:spcPct val="80000"/>
              </a:lnSpc>
            </a:pPr>
            <a:r>
              <a:rPr lang="en-US" sz="1700" dirty="0"/>
              <a:t>keep a sorted list</a:t>
            </a:r>
          </a:p>
          <a:p>
            <a:pPr lvl="1" eaLnBrk="1" hangingPunct="1">
              <a:lnSpc>
                <a:spcPct val="80000"/>
              </a:lnSpc>
            </a:pPr>
            <a:r>
              <a:rPr lang="en-US" sz="1700" dirty="0"/>
              <a:t>replace last element in list</a:t>
            </a:r>
          </a:p>
          <a:p>
            <a:pPr lvl="1" eaLnBrk="1" hangingPunct="1">
              <a:lnSpc>
                <a:spcPct val="80000"/>
              </a:lnSpc>
            </a:pPr>
            <a:r>
              <a:rPr lang="en-US" sz="1700" dirty="0"/>
              <a:t>insert new data elements at the head</a:t>
            </a:r>
          </a:p>
          <a:p>
            <a:pPr lvl="1" eaLnBrk="1" hangingPunct="1">
              <a:lnSpc>
                <a:spcPct val="80000"/>
              </a:lnSpc>
            </a:pPr>
            <a:r>
              <a:rPr lang="en-US" sz="1700" dirty="0"/>
              <a:t>if a data element is re-accessed, move back to the end of the list</a:t>
            </a:r>
            <a:br>
              <a:rPr lang="en-US" sz="1700" dirty="0"/>
            </a:br>
            <a:br>
              <a:rPr lang="en-US" sz="1700" dirty="0"/>
            </a:br>
            <a:endParaRPr lang="en-US" sz="1700" dirty="0"/>
          </a:p>
          <a:p>
            <a:pPr eaLnBrk="1" hangingPunct="1">
              <a:lnSpc>
                <a:spcPct val="80000"/>
              </a:lnSpc>
            </a:pPr>
            <a:r>
              <a:rPr lang="en-US" sz="2000" dirty="0"/>
              <a:t>Extreme example – video frame </a:t>
            </a:r>
            <a:r>
              <a:rPr lang="en-US" sz="2000" dirty="0" err="1"/>
              <a:t>playout</a:t>
            </a:r>
            <a:r>
              <a:rPr lang="en-US" sz="2000" dirty="0"/>
              <a:t>:</a:t>
            </a:r>
          </a:p>
        </p:txBody>
      </p:sp>
      <p:graphicFrame>
        <p:nvGraphicFramePr>
          <p:cNvPr id="1228804" name="Group 4"/>
          <p:cNvGraphicFramePr>
            <a:graphicFrameLocks noGrp="1"/>
          </p:cNvGraphicFramePr>
          <p:nvPr/>
        </p:nvGraphicFramePr>
        <p:xfrm>
          <a:off x="5568951" y="2984500"/>
          <a:ext cx="2935294" cy="579438"/>
        </p:xfrm>
        <a:graphic>
          <a:graphicData uri="http://schemas.openxmlformats.org/drawingml/2006/table">
            <a:tbl>
              <a:tblPr/>
              <a:tblGrid>
                <a:gridCol w="488951">
                  <a:extLst>
                    <a:ext uri="{9D8B030D-6E8A-4147-A177-3AD203B41FA5}">
                      <a16:colId xmlns:a16="http://schemas.microsoft.com/office/drawing/2014/main" val="20000"/>
                    </a:ext>
                  </a:extLst>
                </a:gridCol>
                <a:gridCol w="488951">
                  <a:extLst>
                    <a:ext uri="{9D8B030D-6E8A-4147-A177-3AD203B41FA5}">
                      <a16:colId xmlns:a16="http://schemas.microsoft.com/office/drawing/2014/main" val="20001"/>
                    </a:ext>
                  </a:extLst>
                </a:gridCol>
                <a:gridCol w="490539">
                  <a:extLst>
                    <a:ext uri="{9D8B030D-6E8A-4147-A177-3AD203B41FA5}">
                      <a16:colId xmlns:a16="http://schemas.microsoft.com/office/drawing/2014/main" val="20002"/>
                    </a:ext>
                  </a:extLst>
                </a:gridCol>
                <a:gridCol w="488951">
                  <a:extLst>
                    <a:ext uri="{9D8B030D-6E8A-4147-A177-3AD203B41FA5}">
                      <a16:colId xmlns:a16="http://schemas.microsoft.com/office/drawing/2014/main" val="20003"/>
                    </a:ext>
                  </a:extLst>
                </a:gridCol>
                <a:gridCol w="488951">
                  <a:extLst>
                    <a:ext uri="{9D8B030D-6E8A-4147-A177-3AD203B41FA5}">
                      <a16:colId xmlns:a16="http://schemas.microsoft.com/office/drawing/2014/main" val="20004"/>
                    </a:ext>
                  </a:extLst>
                </a:gridCol>
                <a:gridCol w="488951">
                  <a:extLst>
                    <a:ext uri="{9D8B030D-6E8A-4147-A177-3AD203B41FA5}">
                      <a16:colId xmlns:a16="http://schemas.microsoft.com/office/drawing/2014/main" val="20005"/>
                    </a:ext>
                  </a:extLst>
                </a:gridCol>
              </a:tblGrid>
              <a:tr h="5794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228820" name="Text Box 20"/>
          <p:cNvSpPr txBox="1">
            <a:spLocks noChangeArrowheads="1"/>
          </p:cNvSpPr>
          <p:nvPr/>
        </p:nvSpPr>
        <p:spPr bwMode="auto">
          <a:xfrm>
            <a:off x="4845050" y="2919414"/>
            <a:ext cx="787858" cy="2462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LRU buffer</a:t>
            </a:r>
          </a:p>
        </p:txBody>
      </p:sp>
      <p:sp>
        <p:nvSpPr>
          <p:cNvPr id="1228821" name="Text Box 21"/>
          <p:cNvSpPr txBox="1">
            <a:spLocks noChangeArrowheads="1"/>
          </p:cNvSpPr>
          <p:nvPr/>
        </p:nvSpPr>
        <p:spPr bwMode="auto">
          <a:xfrm rot="-812125">
            <a:off x="8112109" y="2571721"/>
            <a:ext cx="881096"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a:r>
              <a:rPr lang="en-US" sz="1000" b="0"/>
              <a:t>longest time </a:t>
            </a:r>
          </a:p>
          <a:p>
            <a:pPr algn="r"/>
            <a:r>
              <a:rPr lang="en-US" sz="1000" b="0"/>
              <a:t>since access</a:t>
            </a:r>
          </a:p>
        </p:txBody>
      </p:sp>
      <p:sp>
        <p:nvSpPr>
          <p:cNvPr id="1228822" name="Text Box 22"/>
          <p:cNvSpPr txBox="1">
            <a:spLocks noChangeArrowheads="1"/>
          </p:cNvSpPr>
          <p:nvPr/>
        </p:nvSpPr>
        <p:spPr bwMode="auto">
          <a:xfrm rot="-812125">
            <a:off x="5410541" y="2566958"/>
            <a:ext cx="928008"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a:r>
              <a:rPr lang="en-US" sz="1000" b="0"/>
              <a:t>shortest time </a:t>
            </a:r>
          </a:p>
          <a:p>
            <a:pPr algn="r"/>
            <a:r>
              <a:rPr lang="en-US" sz="1000" b="0"/>
              <a:t>since access</a:t>
            </a:r>
          </a:p>
        </p:txBody>
      </p:sp>
      <p:sp>
        <p:nvSpPr>
          <p:cNvPr id="1228823" name="Text Box 23"/>
          <p:cNvSpPr txBox="1">
            <a:spLocks noChangeArrowheads="1"/>
          </p:cNvSpPr>
          <p:nvPr/>
        </p:nvSpPr>
        <p:spPr bwMode="auto">
          <a:xfrm>
            <a:off x="948429" y="3113088"/>
            <a:ext cx="218371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a:r>
              <a:rPr lang="en-US" sz="1600" b="0">
                <a:solidFill>
                  <a:schemeClr val="folHlink"/>
                </a:solidFill>
              </a:rPr>
              <a:t>play video (7 frames):</a:t>
            </a:r>
          </a:p>
        </p:txBody>
      </p:sp>
      <p:sp>
        <p:nvSpPr>
          <p:cNvPr id="1228824" name="Text Box 24"/>
          <p:cNvSpPr txBox="1">
            <a:spLocks noChangeArrowheads="1"/>
          </p:cNvSpPr>
          <p:nvPr/>
        </p:nvSpPr>
        <p:spPr bwMode="auto">
          <a:xfrm>
            <a:off x="3581400" y="3114676"/>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1</a:t>
            </a:r>
          </a:p>
        </p:txBody>
      </p:sp>
      <p:sp>
        <p:nvSpPr>
          <p:cNvPr id="1228825" name="Text Box 25"/>
          <p:cNvSpPr txBox="1">
            <a:spLocks noChangeArrowheads="1"/>
          </p:cNvSpPr>
          <p:nvPr/>
        </p:nvSpPr>
        <p:spPr bwMode="auto">
          <a:xfrm>
            <a:off x="3581400" y="3114676"/>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2</a:t>
            </a:r>
          </a:p>
        </p:txBody>
      </p:sp>
      <p:sp>
        <p:nvSpPr>
          <p:cNvPr id="1228826" name="Text Box 26"/>
          <p:cNvSpPr txBox="1">
            <a:spLocks noChangeArrowheads="1"/>
          </p:cNvSpPr>
          <p:nvPr/>
        </p:nvSpPr>
        <p:spPr bwMode="auto">
          <a:xfrm>
            <a:off x="3581400" y="3114676"/>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3</a:t>
            </a:r>
          </a:p>
        </p:txBody>
      </p:sp>
      <p:sp>
        <p:nvSpPr>
          <p:cNvPr id="1228827" name="Text Box 27"/>
          <p:cNvSpPr txBox="1">
            <a:spLocks noChangeArrowheads="1"/>
          </p:cNvSpPr>
          <p:nvPr/>
        </p:nvSpPr>
        <p:spPr bwMode="auto">
          <a:xfrm>
            <a:off x="3581400" y="3114676"/>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4</a:t>
            </a:r>
          </a:p>
        </p:txBody>
      </p:sp>
      <p:sp>
        <p:nvSpPr>
          <p:cNvPr id="1228828" name="Text Box 28"/>
          <p:cNvSpPr txBox="1">
            <a:spLocks noChangeArrowheads="1"/>
          </p:cNvSpPr>
          <p:nvPr/>
        </p:nvSpPr>
        <p:spPr bwMode="auto">
          <a:xfrm>
            <a:off x="3582988" y="3116263"/>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5</a:t>
            </a:r>
          </a:p>
        </p:txBody>
      </p:sp>
      <p:sp>
        <p:nvSpPr>
          <p:cNvPr id="1228829" name="Text Box 29"/>
          <p:cNvSpPr txBox="1">
            <a:spLocks noChangeArrowheads="1"/>
          </p:cNvSpPr>
          <p:nvPr/>
        </p:nvSpPr>
        <p:spPr bwMode="auto">
          <a:xfrm>
            <a:off x="3582988" y="3116263"/>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6</a:t>
            </a:r>
          </a:p>
        </p:txBody>
      </p:sp>
      <p:sp>
        <p:nvSpPr>
          <p:cNvPr id="1228830" name="Text Box 30"/>
          <p:cNvSpPr txBox="1">
            <a:spLocks noChangeArrowheads="1"/>
          </p:cNvSpPr>
          <p:nvPr/>
        </p:nvSpPr>
        <p:spPr bwMode="auto">
          <a:xfrm>
            <a:off x="3582988" y="3116263"/>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7</a:t>
            </a:r>
          </a:p>
        </p:txBody>
      </p:sp>
      <p:graphicFrame>
        <p:nvGraphicFramePr>
          <p:cNvPr id="1228831" name="Group 31"/>
          <p:cNvGraphicFramePr>
            <a:graphicFrameLocks noGrp="1"/>
          </p:cNvGraphicFramePr>
          <p:nvPr/>
        </p:nvGraphicFramePr>
        <p:xfrm>
          <a:off x="5562600" y="3721100"/>
          <a:ext cx="2935294" cy="579438"/>
        </p:xfrm>
        <a:graphic>
          <a:graphicData uri="http://schemas.openxmlformats.org/drawingml/2006/table">
            <a:tbl>
              <a:tblPr/>
              <a:tblGrid>
                <a:gridCol w="488951">
                  <a:extLst>
                    <a:ext uri="{9D8B030D-6E8A-4147-A177-3AD203B41FA5}">
                      <a16:colId xmlns:a16="http://schemas.microsoft.com/office/drawing/2014/main" val="20000"/>
                    </a:ext>
                  </a:extLst>
                </a:gridCol>
                <a:gridCol w="488951">
                  <a:extLst>
                    <a:ext uri="{9D8B030D-6E8A-4147-A177-3AD203B41FA5}">
                      <a16:colId xmlns:a16="http://schemas.microsoft.com/office/drawing/2014/main" val="20001"/>
                    </a:ext>
                  </a:extLst>
                </a:gridCol>
                <a:gridCol w="490539">
                  <a:extLst>
                    <a:ext uri="{9D8B030D-6E8A-4147-A177-3AD203B41FA5}">
                      <a16:colId xmlns:a16="http://schemas.microsoft.com/office/drawing/2014/main" val="20002"/>
                    </a:ext>
                  </a:extLst>
                </a:gridCol>
                <a:gridCol w="488951">
                  <a:extLst>
                    <a:ext uri="{9D8B030D-6E8A-4147-A177-3AD203B41FA5}">
                      <a16:colId xmlns:a16="http://schemas.microsoft.com/office/drawing/2014/main" val="20003"/>
                    </a:ext>
                  </a:extLst>
                </a:gridCol>
                <a:gridCol w="488951">
                  <a:extLst>
                    <a:ext uri="{9D8B030D-6E8A-4147-A177-3AD203B41FA5}">
                      <a16:colId xmlns:a16="http://schemas.microsoft.com/office/drawing/2014/main" val="20004"/>
                    </a:ext>
                  </a:extLst>
                </a:gridCol>
                <a:gridCol w="488951">
                  <a:extLst>
                    <a:ext uri="{9D8B030D-6E8A-4147-A177-3AD203B41FA5}">
                      <a16:colId xmlns:a16="http://schemas.microsoft.com/office/drawing/2014/main" val="20005"/>
                    </a:ext>
                  </a:extLst>
                </a:gridCol>
              </a:tblGrid>
              <a:tr h="5794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228847" name="Text Box 47"/>
          <p:cNvSpPr txBox="1">
            <a:spLocks noChangeArrowheads="1"/>
          </p:cNvSpPr>
          <p:nvPr/>
        </p:nvSpPr>
        <p:spPr bwMode="auto">
          <a:xfrm>
            <a:off x="63132" y="3849688"/>
            <a:ext cx="306265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a:r>
              <a:rPr lang="en-US" sz="1600" b="0">
                <a:solidFill>
                  <a:schemeClr val="folHlink"/>
                </a:solidFill>
              </a:rPr>
              <a:t>rewind and restart playout at</a:t>
            </a:r>
            <a:r>
              <a:rPr lang="en-US" sz="1600" b="0"/>
              <a:t> </a:t>
            </a:r>
            <a:r>
              <a:rPr lang="en-US" sz="1600" b="0">
                <a:solidFill>
                  <a:schemeClr val="hlink"/>
                </a:solidFill>
              </a:rPr>
              <a:t>1</a:t>
            </a:r>
            <a:r>
              <a:rPr lang="en-US" sz="1600" b="0"/>
              <a:t>:</a:t>
            </a:r>
          </a:p>
        </p:txBody>
      </p:sp>
      <p:sp>
        <p:nvSpPr>
          <p:cNvPr id="1228848" name="Text Box 48"/>
          <p:cNvSpPr txBox="1">
            <a:spLocks noChangeArrowheads="1"/>
          </p:cNvSpPr>
          <p:nvPr/>
        </p:nvSpPr>
        <p:spPr bwMode="auto">
          <a:xfrm>
            <a:off x="5707064" y="3840163"/>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7</a:t>
            </a:r>
          </a:p>
        </p:txBody>
      </p:sp>
      <p:sp>
        <p:nvSpPr>
          <p:cNvPr id="1228849" name="Text Box 49"/>
          <p:cNvSpPr txBox="1">
            <a:spLocks noChangeArrowheads="1"/>
          </p:cNvSpPr>
          <p:nvPr/>
        </p:nvSpPr>
        <p:spPr bwMode="auto">
          <a:xfrm>
            <a:off x="6210300" y="3848101"/>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6</a:t>
            </a:r>
          </a:p>
        </p:txBody>
      </p:sp>
      <p:sp>
        <p:nvSpPr>
          <p:cNvPr id="1228850" name="Text Box 50"/>
          <p:cNvSpPr txBox="1">
            <a:spLocks noChangeArrowheads="1"/>
          </p:cNvSpPr>
          <p:nvPr/>
        </p:nvSpPr>
        <p:spPr bwMode="auto">
          <a:xfrm>
            <a:off x="6694488" y="3846514"/>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5</a:t>
            </a:r>
          </a:p>
        </p:txBody>
      </p:sp>
      <p:sp>
        <p:nvSpPr>
          <p:cNvPr id="1228851" name="Text Box 51"/>
          <p:cNvSpPr txBox="1">
            <a:spLocks noChangeArrowheads="1"/>
          </p:cNvSpPr>
          <p:nvPr/>
        </p:nvSpPr>
        <p:spPr bwMode="auto">
          <a:xfrm>
            <a:off x="7188200" y="3844925"/>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4</a:t>
            </a:r>
          </a:p>
        </p:txBody>
      </p:sp>
      <p:sp>
        <p:nvSpPr>
          <p:cNvPr id="1228852" name="Text Box 52"/>
          <p:cNvSpPr txBox="1">
            <a:spLocks noChangeArrowheads="1"/>
          </p:cNvSpPr>
          <p:nvPr/>
        </p:nvSpPr>
        <p:spPr bwMode="auto">
          <a:xfrm>
            <a:off x="7672388" y="3843339"/>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3</a:t>
            </a:r>
          </a:p>
        </p:txBody>
      </p:sp>
      <p:sp>
        <p:nvSpPr>
          <p:cNvPr id="1228853" name="Text Box 53"/>
          <p:cNvSpPr txBox="1">
            <a:spLocks noChangeArrowheads="1"/>
          </p:cNvSpPr>
          <p:nvPr/>
        </p:nvSpPr>
        <p:spPr bwMode="auto">
          <a:xfrm>
            <a:off x="8194676" y="3841750"/>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2</a:t>
            </a:r>
          </a:p>
        </p:txBody>
      </p:sp>
      <p:sp>
        <p:nvSpPr>
          <p:cNvPr id="1228854" name="Text Box 54"/>
          <p:cNvSpPr txBox="1">
            <a:spLocks noChangeArrowheads="1"/>
          </p:cNvSpPr>
          <p:nvPr/>
        </p:nvSpPr>
        <p:spPr bwMode="auto">
          <a:xfrm>
            <a:off x="3600451" y="3836989"/>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1</a:t>
            </a:r>
          </a:p>
        </p:txBody>
      </p:sp>
      <p:graphicFrame>
        <p:nvGraphicFramePr>
          <p:cNvPr id="1228855" name="Group 55"/>
          <p:cNvGraphicFramePr>
            <a:graphicFrameLocks noGrp="1"/>
          </p:cNvGraphicFramePr>
          <p:nvPr/>
        </p:nvGraphicFramePr>
        <p:xfrm>
          <a:off x="5561014" y="4443414"/>
          <a:ext cx="2935292" cy="579437"/>
        </p:xfrm>
        <a:graphic>
          <a:graphicData uri="http://schemas.openxmlformats.org/drawingml/2006/table">
            <a:tbl>
              <a:tblPr/>
              <a:tblGrid>
                <a:gridCol w="488951">
                  <a:extLst>
                    <a:ext uri="{9D8B030D-6E8A-4147-A177-3AD203B41FA5}">
                      <a16:colId xmlns:a16="http://schemas.microsoft.com/office/drawing/2014/main" val="20000"/>
                    </a:ext>
                  </a:extLst>
                </a:gridCol>
                <a:gridCol w="488951">
                  <a:extLst>
                    <a:ext uri="{9D8B030D-6E8A-4147-A177-3AD203B41FA5}">
                      <a16:colId xmlns:a16="http://schemas.microsoft.com/office/drawing/2014/main" val="20001"/>
                    </a:ext>
                  </a:extLst>
                </a:gridCol>
                <a:gridCol w="490537">
                  <a:extLst>
                    <a:ext uri="{9D8B030D-6E8A-4147-A177-3AD203B41FA5}">
                      <a16:colId xmlns:a16="http://schemas.microsoft.com/office/drawing/2014/main" val="20002"/>
                    </a:ext>
                  </a:extLst>
                </a:gridCol>
                <a:gridCol w="488951">
                  <a:extLst>
                    <a:ext uri="{9D8B030D-6E8A-4147-A177-3AD203B41FA5}">
                      <a16:colId xmlns:a16="http://schemas.microsoft.com/office/drawing/2014/main" val="20003"/>
                    </a:ext>
                  </a:extLst>
                </a:gridCol>
                <a:gridCol w="488951">
                  <a:extLst>
                    <a:ext uri="{9D8B030D-6E8A-4147-A177-3AD203B41FA5}">
                      <a16:colId xmlns:a16="http://schemas.microsoft.com/office/drawing/2014/main" val="20004"/>
                    </a:ext>
                  </a:extLst>
                </a:gridCol>
                <a:gridCol w="488951">
                  <a:extLst>
                    <a:ext uri="{9D8B030D-6E8A-4147-A177-3AD203B41FA5}">
                      <a16:colId xmlns:a16="http://schemas.microsoft.com/office/drawing/2014/main" val="20005"/>
                    </a:ext>
                  </a:extLst>
                </a:gridCol>
              </a:tblGrid>
              <a:tr h="579437">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228871" name="Text Box 71"/>
          <p:cNvSpPr txBox="1">
            <a:spLocks noChangeArrowheads="1"/>
          </p:cNvSpPr>
          <p:nvPr/>
        </p:nvSpPr>
        <p:spPr bwMode="auto">
          <a:xfrm>
            <a:off x="2029231" y="4572000"/>
            <a:ext cx="109497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a:r>
              <a:rPr lang="en-US" sz="1600" b="0">
                <a:solidFill>
                  <a:schemeClr val="folHlink"/>
                </a:solidFill>
              </a:rPr>
              <a:t>playout</a:t>
            </a:r>
            <a:r>
              <a:rPr lang="en-US" sz="1600" b="0"/>
              <a:t> </a:t>
            </a:r>
            <a:r>
              <a:rPr lang="en-US" sz="1600" b="0">
                <a:solidFill>
                  <a:schemeClr val="hlink"/>
                </a:solidFill>
              </a:rPr>
              <a:t>2</a:t>
            </a:r>
            <a:r>
              <a:rPr lang="en-US" sz="1600" b="0"/>
              <a:t>:</a:t>
            </a:r>
          </a:p>
        </p:txBody>
      </p:sp>
      <p:sp>
        <p:nvSpPr>
          <p:cNvPr id="1228872" name="Text Box 72"/>
          <p:cNvSpPr txBox="1">
            <a:spLocks noChangeArrowheads="1"/>
          </p:cNvSpPr>
          <p:nvPr/>
        </p:nvSpPr>
        <p:spPr bwMode="auto">
          <a:xfrm>
            <a:off x="5705476" y="4562476"/>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1</a:t>
            </a:r>
          </a:p>
        </p:txBody>
      </p:sp>
      <p:sp>
        <p:nvSpPr>
          <p:cNvPr id="1228873" name="Text Box 73"/>
          <p:cNvSpPr txBox="1">
            <a:spLocks noChangeArrowheads="1"/>
          </p:cNvSpPr>
          <p:nvPr/>
        </p:nvSpPr>
        <p:spPr bwMode="auto">
          <a:xfrm>
            <a:off x="6208714" y="4570414"/>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7</a:t>
            </a:r>
          </a:p>
        </p:txBody>
      </p:sp>
      <p:sp>
        <p:nvSpPr>
          <p:cNvPr id="1228874" name="Text Box 74"/>
          <p:cNvSpPr txBox="1">
            <a:spLocks noChangeArrowheads="1"/>
          </p:cNvSpPr>
          <p:nvPr/>
        </p:nvSpPr>
        <p:spPr bwMode="auto">
          <a:xfrm>
            <a:off x="6692900" y="4568826"/>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6</a:t>
            </a:r>
          </a:p>
        </p:txBody>
      </p:sp>
      <p:sp>
        <p:nvSpPr>
          <p:cNvPr id="1228875" name="Text Box 75"/>
          <p:cNvSpPr txBox="1">
            <a:spLocks noChangeArrowheads="1"/>
          </p:cNvSpPr>
          <p:nvPr/>
        </p:nvSpPr>
        <p:spPr bwMode="auto">
          <a:xfrm>
            <a:off x="7186614" y="4567239"/>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5</a:t>
            </a:r>
          </a:p>
        </p:txBody>
      </p:sp>
      <p:sp>
        <p:nvSpPr>
          <p:cNvPr id="1228876" name="Text Box 76"/>
          <p:cNvSpPr txBox="1">
            <a:spLocks noChangeArrowheads="1"/>
          </p:cNvSpPr>
          <p:nvPr/>
        </p:nvSpPr>
        <p:spPr bwMode="auto">
          <a:xfrm>
            <a:off x="7670800" y="4565650"/>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4</a:t>
            </a:r>
          </a:p>
        </p:txBody>
      </p:sp>
      <p:sp>
        <p:nvSpPr>
          <p:cNvPr id="1228877" name="Text Box 77"/>
          <p:cNvSpPr txBox="1">
            <a:spLocks noChangeArrowheads="1"/>
          </p:cNvSpPr>
          <p:nvPr/>
        </p:nvSpPr>
        <p:spPr bwMode="auto">
          <a:xfrm>
            <a:off x="8193088" y="4564063"/>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3</a:t>
            </a:r>
          </a:p>
        </p:txBody>
      </p:sp>
      <p:sp>
        <p:nvSpPr>
          <p:cNvPr id="1228878" name="Text Box 78"/>
          <p:cNvSpPr txBox="1">
            <a:spLocks noChangeArrowheads="1"/>
          </p:cNvSpPr>
          <p:nvPr/>
        </p:nvSpPr>
        <p:spPr bwMode="auto">
          <a:xfrm>
            <a:off x="3598864" y="4559301"/>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2</a:t>
            </a:r>
          </a:p>
        </p:txBody>
      </p:sp>
      <p:graphicFrame>
        <p:nvGraphicFramePr>
          <p:cNvPr id="1228879" name="Group 79"/>
          <p:cNvGraphicFramePr>
            <a:graphicFrameLocks noGrp="1"/>
          </p:cNvGraphicFramePr>
          <p:nvPr/>
        </p:nvGraphicFramePr>
        <p:xfrm>
          <a:off x="5559425" y="5156200"/>
          <a:ext cx="2935294" cy="579438"/>
        </p:xfrm>
        <a:graphic>
          <a:graphicData uri="http://schemas.openxmlformats.org/drawingml/2006/table">
            <a:tbl>
              <a:tblPr/>
              <a:tblGrid>
                <a:gridCol w="488951">
                  <a:extLst>
                    <a:ext uri="{9D8B030D-6E8A-4147-A177-3AD203B41FA5}">
                      <a16:colId xmlns:a16="http://schemas.microsoft.com/office/drawing/2014/main" val="20000"/>
                    </a:ext>
                  </a:extLst>
                </a:gridCol>
                <a:gridCol w="488951">
                  <a:extLst>
                    <a:ext uri="{9D8B030D-6E8A-4147-A177-3AD203B41FA5}">
                      <a16:colId xmlns:a16="http://schemas.microsoft.com/office/drawing/2014/main" val="20001"/>
                    </a:ext>
                  </a:extLst>
                </a:gridCol>
                <a:gridCol w="490539">
                  <a:extLst>
                    <a:ext uri="{9D8B030D-6E8A-4147-A177-3AD203B41FA5}">
                      <a16:colId xmlns:a16="http://schemas.microsoft.com/office/drawing/2014/main" val="20002"/>
                    </a:ext>
                  </a:extLst>
                </a:gridCol>
                <a:gridCol w="488951">
                  <a:extLst>
                    <a:ext uri="{9D8B030D-6E8A-4147-A177-3AD203B41FA5}">
                      <a16:colId xmlns:a16="http://schemas.microsoft.com/office/drawing/2014/main" val="20003"/>
                    </a:ext>
                  </a:extLst>
                </a:gridCol>
                <a:gridCol w="488951">
                  <a:extLst>
                    <a:ext uri="{9D8B030D-6E8A-4147-A177-3AD203B41FA5}">
                      <a16:colId xmlns:a16="http://schemas.microsoft.com/office/drawing/2014/main" val="20004"/>
                    </a:ext>
                  </a:extLst>
                </a:gridCol>
                <a:gridCol w="488951">
                  <a:extLst>
                    <a:ext uri="{9D8B030D-6E8A-4147-A177-3AD203B41FA5}">
                      <a16:colId xmlns:a16="http://schemas.microsoft.com/office/drawing/2014/main" val="20005"/>
                    </a:ext>
                  </a:extLst>
                </a:gridCol>
              </a:tblGrid>
              <a:tr h="579438">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228895" name="Text Box 95"/>
          <p:cNvSpPr txBox="1">
            <a:spLocks noChangeArrowheads="1"/>
          </p:cNvSpPr>
          <p:nvPr/>
        </p:nvSpPr>
        <p:spPr bwMode="auto">
          <a:xfrm>
            <a:off x="2027643" y="5284788"/>
            <a:ext cx="109497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a:r>
              <a:rPr lang="en-US" sz="1600" b="0">
                <a:solidFill>
                  <a:schemeClr val="folHlink"/>
                </a:solidFill>
              </a:rPr>
              <a:t>playout</a:t>
            </a:r>
            <a:r>
              <a:rPr lang="en-US" sz="1600" b="0"/>
              <a:t> </a:t>
            </a:r>
            <a:r>
              <a:rPr lang="en-US" sz="1600" b="0">
                <a:solidFill>
                  <a:schemeClr val="hlink"/>
                </a:solidFill>
              </a:rPr>
              <a:t>3</a:t>
            </a:r>
            <a:r>
              <a:rPr lang="en-US" sz="1600" b="0"/>
              <a:t>:</a:t>
            </a:r>
          </a:p>
        </p:txBody>
      </p:sp>
      <p:sp>
        <p:nvSpPr>
          <p:cNvPr id="1228896" name="Text Box 96"/>
          <p:cNvSpPr txBox="1">
            <a:spLocks noChangeArrowheads="1"/>
          </p:cNvSpPr>
          <p:nvPr/>
        </p:nvSpPr>
        <p:spPr bwMode="auto">
          <a:xfrm>
            <a:off x="5703888" y="5275264"/>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2</a:t>
            </a:r>
          </a:p>
        </p:txBody>
      </p:sp>
      <p:sp>
        <p:nvSpPr>
          <p:cNvPr id="1228897" name="Text Box 97"/>
          <p:cNvSpPr txBox="1">
            <a:spLocks noChangeArrowheads="1"/>
          </p:cNvSpPr>
          <p:nvPr/>
        </p:nvSpPr>
        <p:spPr bwMode="auto">
          <a:xfrm>
            <a:off x="6207126" y="5283201"/>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1</a:t>
            </a:r>
          </a:p>
        </p:txBody>
      </p:sp>
      <p:sp>
        <p:nvSpPr>
          <p:cNvPr id="1228898" name="Text Box 98"/>
          <p:cNvSpPr txBox="1">
            <a:spLocks noChangeArrowheads="1"/>
          </p:cNvSpPr>
          <p:nvPr/>
        </p:nvSpPr>
        <p:spPr bwMode="auto">
          <a:xfrm>
            <a:off x="6691314" y="5281614"/>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7</a:t>
            </a:r>
          </a:p>
        </p:txBody>
      </p:sp>
      <p:sp>
        <p:nvSpPr>
          <p:cNvPr id="1228899" name="Text Box 99"/>
          <p:cNvSpPr txBox="1">
            <a:spLocks noChangeArrowheads="1"/>
          </p:cNvSpPr>
          <p:nvPr/>
        </p:nvSpPr>
        <p:spPr bwMode="auto">
          <a:xfrm>
            <a:off x="7185026" y="5280025"/>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6</a:t>
            </a:r>
          </a:p>
        </p:txBody>
      </p:sp>
      <p:sp>
        <p:nvSpPr>
          <p:cNvPr id="1228900" name="Text Box 100"/>
          <p:cNvSpPr txBox="1">
            <a:spLocks noChangeArrowheads="1"/>
          </p:cNvSpPr>
          <p:nvPr/>
        </p:nvSpPr>
        <p:spPr bwMode="auto">
          <a:xfrm>
            <a:off x="7669214" y="5278438"/>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5</a:t>
            </a:r>
          </a:p>
        </p:txBody>
      </p:sp>
      <p:sp>
        <p:nvSpPr>
          <p:cNvPr id="1228901" name="Text Box 101"/>
          <p:cNvSpPr txBox="1">
            <a:spLocks noChangeArrowheads="1"/>
          </p:cNvSpPr>
          <p:nvPr/>
        </p:nvSpPr>
        <p:spPr bwMode="auto">
          <a:xfrm>
            <a:off x="8191500" y="5276851"/>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4</a:t>
            </a:r>
          </a:p>
        </p:txBody>
      </p:sp>
      <p:sp>
        <p:nvSpPr>
          <p:cNvPr id="1228902" name="Text Box 102"/>
          <p:cNvSpPr txBox="1">
            <a:spLocks noChangeArrowheads="1"/>
          </p:cNvSpPr>
          <p:nvPr/>
        </p:nvSpPr>
        <p:spPr bwMode="auto">
          <a:xfrm>
            <a:off x="3597276" y="5272089"/>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3</a:t>
            </a:r>
          </a:p>
        </p:txBody>
      </p:sp>
      <p:graphicFrame>
        <p:nvGraphicFramePr>
          <p:cNvPr id="1228903" name="Group 103"/>
          <p:cNvGraphicFramePr>
            <a:graphicFrameLocks noGrp="1"/>
          </p:cNvGraphicFramePr>
          <p:nvPr/>
        </p:nvGraphicFramePr>
        <p:xfrm>
          <a:off x="5557839" y="5878514"/>
          <a:ext cx="2935292" cy="579437"/>
        </p:xfrm>
        <a:graphic>
          <a:graphicData uri="http://schemas.openxmlformats.org/drawingml/2006/table">
            <a:tbl>
              <a:tblPr/>
              <a:tblGrid>
                <a:gridCol w="488951">
                  <a:extLst>
                    <a:ext uri="{9D8B030D-6E8A-4147-A177-3AD203B41FA5}">
                      <a16:colId xmlns:a16="http://schemas.microsoft.com/office/drawing/2014/main" val="20000"/>
                    </a:ext>
                  </a:extLst>
                </a:gridCol>
                <a:gridCol w="488951">
                  <a:extLst>
                    <a:ext uri="{9D8B030D-6E8A-4147-A177-3AD203B41FA5}">
                      <a16:colId xmlns:a16="http://schemas.microsoft.com/office/drawing/2014/main" val="20001"/>
                    </a:ext>
                  </a:extLst>
                </a:gridCol>
                <a:gridCol w="490537">
                  <a:extLst>
                    <a:ext uri="{9D8B030D-6E8A-4147-A177-3AD203B41FA5}">
                      <a16:colId xmlns:a16="http://schemas.microsoft.com/office/drawing/2014/main" val="20002"/>
                    </a:ext>
                  </a:extLst>
                </a:gridCol>
                <a:gridCol w="488951">
                  <a:extLst>
                    <a:ext uri="{9D8B030D-6E8A-4147-A177-3AD203B41FA5}">
                      <a16:colId xmlns:a16="http://schemas.microsoft.com/office/drawing/2014/main" val="20003"/>
                    </a:ext>
                  </a:extLst>
                </a:gridCol>
                <a:gridCol w="488951">
                  <a:extLst>
                    <a:ext uri="{9D8B030D-6E8A-4147-A177-3AD203B41FA5}">
                      <a16:colId xmlns:a16="http://schemas.microsoft.com/office/drawing/2014/main" val="20004"/>
                    </a:ext>
                  </a:extLst>
                </a:gridCol>
                <a:gridCol w="488951">
                  <a:extLst>
                    <a:ext uri="{9D8B030D-6E8A-4147-A177-3AD203B41FA5}">
                      <a16:colId xmlns:a16="http://schemas.microsoft.com/office/drawing/2014/main" val="20005"/>
                    </a:ext>
                  </a:extLst>
                </a:gridCol>
              </a:tblGrid>
              <a:tr h="579437">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rgbClr val="FF6600"/>
                        </a:buClr>
                        <a:buSzPct val="120000"/>
                        <a:buFont typeface="Wingdings" charset="2"/>
                        <a:buNone/>
                        <a:tabLst/>
                      </a:pPr>
                      <a:endParaRPr kumimoji="0" lang="en-US" sz="800" b="0" i="0" u="none" strike="noStrike" cap="none" normalizeH="0" baseline="0">
                        <a:ln>
                          <a:noFill/>
                        </a:ln>
                        <a:solidFill>
                          <a:schemeClr val="tx1"/>
                        </a:solidFill>
                        <a:effectLst/>
                        <a:latin typeface="Tahoma"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bl>
          </a:graphicData>
        </a:graphic>
      </p:graphicFrame>
      <p:sp>
        <p:nvSpPr>
          <p:cNvPr id="1228919" name="Text Box 119"/>
          <p:cNvSpPr txBox="1">
            <a:spLocks noChangeArrowheads="1"/>
          </p:cNvSpPr>
          <p:nvPr/>
        </p:nvSpPr>
        <p:spPr bwMode="auto">
          <a:xfrm>
            <a:off x="2026055" y="6007100"/>
            <a:ext cx="1094971"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a:r>
              <a:rPr lang="en-US" sz="1600" b="0">
                <a:solidFill>
                  <a:schemeClr val="folHlink"/>
                </a:solidFill>
              </a:rPr>
              <a:t>playout</a:t>
            </a:r>
            <a:r>
              <a:rPr lang="en-US" sz="1600" b="0"/>
              <a:t> </a:t>
            </a:r>
            <a:r>
              <a:rPr lang="en-US" sz="1600" b="0">
                <a:solidFill>
                  <a:schemeClr val="hlink"/>
                </a:solidFill>
              </a:rPr>
              <a:t>4</a:t>
            </a:r>
            <a:r>
              <a:rPr lang="en-US" sz="1600" b="0"/>
              <a:t>:</a:t>
            </a:r>
          </a:p>
        </p:txBody>
      </p:sp>
      <p:sp>
        <p:nvSpPr>
          <p:cNvPr id="1228920" name="Text Box 120"/>
          <p:cNvSpPr txBox="1">
            <a:spLocks noChangeArrowheads="1"/>
          </p:cNvSpPr>
          <p:nvPr/>
        </p:nvSpPr>
        <p:spPr bwMode="auto">
          <a:xfrm>
            <a:off x="5702300" y="5997576"/>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3</a:t>
            </a:r>
          </a:p>
        </p:txBody>
      </p:sp>
      <p:sp>
        <p:nvSpPr>
          <p:cNvPr id="1228921" name="Text Box 121"/>
          <p:cNvSpPr txBox="1">
            <a:spLocks noChangeArrowheads="1"/>
          </p:cNvSpPr>
          <p:nvPr/>
        </p:nvSpPr>
        <p:spPr bwMode="auto">
          <a:xfrm>
            <a:off x="6205539" y="6005514"/>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2</a:t>
            </a:r>
          </a:p>
        </p:txBody>
      </p:sp>
      <p:sp>
        <p:nvSpPr>
          <p:cNvPr id="1228922" name="Text Box 122"/>
          <p:cNvSpPr txBox="1">
            <a:spLocks noChangeArrowheads="1"/>
          </p:cNvSpPr>
          <p:nvPr/>
        </p:nvSpPr>
        <p:spPr bwMode="auto">
          <a:xfrm>
            <a:off x="6689726" y="6003925"/>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1</a:t>
            </a:r>
          </a:p>
        </p:txBody>
      </p:sp>
      <p:sp>
        <p:nvSpPr>
          <p:cNvPr id="1228923" name="Text Box 123"/>
          <p:cNvSpPr txBox="1">
            <a:spLocks noChangeArrowheads="1"/>
          </p:cNvSpPr>
          <p:nvPr/>
        </p:nvSpPr>
        <p:spPr bwMode="auto">
          <a:xfrm>
            <a:off x="7183439" y="6002338"/>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7</a:t>
            </a:r>
          </a:p>
        </p:txBody>
      </p:sp>
      <p:sp>
        <p:nvSpPr>
          <p:cNvPr id="1228924" name="Text Box 124"/>
          <p:cNvSpPr txBox="1">
            <a:spLocks noChangeArrowheads="1"/>
          </p:cNvSpPr>
          <p:nvPr/>
        </p:nvSpPr>
        <p:spPr bwMode="auto">
          <a:xfrm>
            <a:off x="7667626" y="6000751"/>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6</a:t>
            </a:r>
          </a:p>
        </p:txBody>
      </p:sp>
      <p:sp>
        <p:nvSpPr>
          <p:cNvPr id="1228925" name="Text Box 125"/>
          <p:cNvSpPr txBox="1">
            <a:spLocks noChangeArrowheads="1"/>
          </p:cNvSpPr>
          <p:nvPr/>
        </p:nvSpPr>
        <p:spPr bwMode="auto">
          <a:xfrm>
            <a:off x="8189914" y="5999164"/>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5</a:t>
            </a:r>
          </a:p>
        </p:txBody>
      </p:sp>
      <p:sp>
        <p:nvSpPr>
          <p:cNvPr id="1228926" name="Text Box 126"/>
          <p:cNvSpPr txBox="1">
            <a:spLocks noChangeArrowheads="1"/>
          </p:cNvSpPr>
          <p:nvPr/>
        </p:nvSpPr>
        <p:spPr bwMode="auto">
          <a:xfrm>
            <a:off x="3595688" y="5994400"/>
            <a:ext cx="166996" cy="338554"/>
          </a:xfrm>
          <a:prstGeom prst="rect">
            <a:avLst/>
          </a:prstGeom>
          <a:noFill/>
          <a:ln w="9525">
            <a:solidFill>
              <a:schemeClr val="hlink"/>
            </a:solidFill>
            <a:miter lim="800000"/>
            <a:headEnd/>
            <a:tailEnd/>
          </a:ln>
          <a:extLst>
            <a:ext uri="{909E8E84-426E-40dd-AFC4-6F175D3DCCD1}">
              <a14:hiddenFill xmlns:a14="http://schemas.microsoft.com/office/drawing/2010/main" xmlns="">
                <a:solidFill>
                  <a:srgbClr val="FFFFFF"/>
                </a:solidFill>
              </a14:hiddenFill>
            </a:ext>
          </a:extLst>
        </p:spPr>
        <p:txBody>
          <a:bodyPr wrap="none" lIns="18000" rIns="180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a:solidFill>
                  <a:schemeClr val="hlink"/>
                </a:solidFill>
              </a:rPr>
              <a:t>4</a:t>
            </a:r>
          </a:p>
        </p:txBody>
      </p:sp>
      <p:sp>
        <p:nvSpPr>
          <p:cNvPr id="1228927" name="Line 127"/>
          <p:cNvSpPr>
            <a:spLocks noChangeShapeType="1"/>
          </p:cNvSpPr>
          <p:nvPr/>
        </p:nvSpPr>
        <p:spPr bwMode="auto">
          <a:xfrm flipV="1">
            <a:off x="5903914" y="4094164"/>
            <a:ext cx="2833687" cy="477837"/>
          </a:xfrm>
          <a:prstGeom prst="line">
            <a:avLst/>
          </a:prstGeom>
          <a:noFill/>
          <a:ln w="57150" cap="rnd">
            <a:solidFill>
              <a:schemeClr val="folHlink"/>
            </a:solidFill>
            <a:prstDash val="sysDot"/>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28928" name="Line 128"/>
          <p:cNvSpPr>
            <a:spLocks noChangeShapeType="1"/>
          </p:cNvSpPr>
          <p:nvPr/>
        </p:nvSpPr>
        <p:spPr bwMode="auto">
          <a:xfrm flipV="1">
            <a:off x="5903914" y="5495925"/>
            <a:ext cx="2833687" cy="477838"/>
          </a:xfrm>
          <a:prstGeom prst="line">
            <a:avLst/>
          </a:prstGeom>
          <a:noFill/>
          <a:ln w="57150" cap="rnd">
            <a:solidFill>
              <a:schemeClr val="folHlink"/>
            </a:solidFill>
            <a:prstDash val="sysDot"/>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28929" name="Line 129"/>
          <p:cNvSpPr>
            <a:spLocks noChangeShapeType="1"/>
          </p:cNvSpPr>
          <p:nvPr/>
        </p:nvSpPr>
        <p:spPr bwMode="auto">
          <a:xfrm flipV="1">
            <a:off x="5903914" y="4808539"/>
            <a:ext cx="2833687" cy="477837"/>
          </a:xfrm>
          <a:prstGeom prst="line">
            <a:avLst/>
          </a:prstGeom>
          <a:noFill/>
          <a:ln w="57150" cap="rnd">
            <a:solidFill>
              <a:schemeClr val="folHlink"/>
            </a:solidFill>
            <a:prstDash val="sysDot"/>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28930" name="Text Box 130"/>
          <p:cNvSpPr txBox="1">
            <a:spLocks noChangeArrowheads="1"/>
          </p:cNvSpPr>
          <p:nvPr/>
        </p:nvSpPr>
        <p:spPr bwMode="auto">
          <a:xfrm>
            <a:off x="5997576" y="782639"/>
            <a:ext cx="3063622"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dirty="0">
                <a:solidFill>
                  <a:schemeClr val="hlink"/>
                </a:solidFill>
              </a:rPr>
              <a:t>In this case, LRU replaces </a:t>
            </a:r>
            <a:br>
              <a:rPr lang="en-US" sz="1800" b="0" dirty="0">
                <a:solidFill>
                  <a:schemeClr val="hlink"/>
                </a:solidFill>
              </a:rPr>
            </a:br>
            <a:r>
              <a:rPr lang="en-US" sz="1800" b="0" dirty="0">
                <a:solidFill>
                  <a:schemeClr val="hlink"/>
                </a:solidFill>
              </a:rPr>
              <a:t>the next needed frame. So </a:t>
            </a:r>
            <a:br>
              <a:rPr lang="en-US" sz="1800" b="0" dirty="0">
                <a:solidFill>
                  <a:schemeClr val="hlink"/>
                </a:solidFill>
              </a:rPr>
            </a:br>
            <a:r>
              <a:rPr lang="en-US" sz="1800" b="0" dirty="0">
                <a:solidFill>
                  <a:schemeClr val="hlink"/>
                </a:solidFill>
              </a:rPr>
              <a:t>the answer is in many cases </a:t>
            </a:r>
          </a:p>
          <a:p>
            <a:r>
              <a:rPr lang="en-US" sz="1800" dirty="0">
                <a:solidFill>
                  <a:schemeClr val="hlink"/>
                </a:solidFill>
              </a:rPr>
              <a:t>YES…</a:t>
            </a:r>
          </a:p>
        </p:txBody>
      </p:sp>
    </p:spTree>
    <p:extLst>
      <p:ext uri="{BB962C8B-B14F-4D97-AF65-F5344CB8AC3E}">
        <p14:creationId xmlns:p14="http://schemas.microsoft.com/office/powerpoint/2010/main" val="4771757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2880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880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28821"/>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2882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228822"/>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28823"/>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228824"/>
                                        </p:tgtEl>
                                        <p:attrNameLst>
                                          <p:attrName>style.visibility</p:attrName>
                                        </p:attrNameLst>
                                      </p:cBhvr>
                                      <p:to>
                                        <p:strVal val="visible"/>
                                      </p:to>
                                    </p:set>
                                  </p:childTnLst>
                                </p:cTn>
                              </p:par>
                            </p:childTnLst>
                          </p:cTn>
                        </p:par>
                        <p:par>
                          <p:cTn id="21" fill="hold" nodeType="afterGroup">
                            <p:stCondLst>
                              <p:cond delay="0"/>
                            </p:stCondLst>
                            <p:childTnLst>
                              <p:par>
                                <p:cTn id="22" presetID="0" presetClass="path" presetSubtype="0" accel="50000" decel="50000" fill="hold" grpId="1" nodeType="afterEffect">
                                  <p:stCondLst>
                                    <p:cond delay="0"/>
                                  </p:stCondLst>
                                  <p:childTnLst>
                                    <p:animMotion origin="layout" path="M 0.0 0.0 L 0.23472 0.0 " pathEditMode="relative" ptsTypes="AA">
                                      <p:cBhvr>
                                        <p:cTn id="23" dur="2000" fill="hold"/>
                                        <p:tgtEl>
                                          <p:spTgt spid="1228824"/>
                                        </p:tgtEl>
                                        <p:attrNameLst>
                                          <p:attrName>ppt_x</p:attrName>
                                          <p:attrName>ppt_y</p:attrName>
                                        </p:attrNameLst>
                                      </p:cBhvr>
                                    </p:animMotion>
                                  </p:childTnLst>
                                </p:cTn>
                              </p:par>
                            </p:childTnLst>
                          </p:cTn>
                        </p:par>
                      </p:childTnLst>
                    </p:cTn>
                  </p:par>
                  <p:par>
                    <p:cTn id="24" fill="hold" nodeType="clickPar">
                      <p:stCondLst>
                        <p:cond delay="indefinite"/>
                      </p:stCondLst>
                      <p:childTnLst>
                        <p:par>
                          <p:cTn id="25" fill="hold" nodeType="withGroup">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1228825"/>
                                        </p:tgtEl>
                                        <p:attrNameLst>
                                          <p:attrName>style.visibility</p:attrName>
                                        </p:attrNameLst>
                                      </p:cBhvr>
                                      <p:to>
                                        <p:strVal val="visible"/>
                                      </p:to>
                                    </p:set>
                                  </p:childTnLst>
                                </p:cTn>
                              </p:par>
                              <p:par>
                                <p:cTn id="28" presetID="0" presetClass="path" presetSubtype="0" accel="50000" decel="50000" fill="hold" grpId="2" nodeType="withEffect">
                                  <p:stCondLst>
                                    <p:cond delay="0"/>
                                  </p:stCondLst>
                                  <p:childTnLst>
                                    <p:animMotion origin="layout" path="M 0.23472 3.7037E-7 L 0.28472 3.7037E-7 " pathEditMode="relative" rAng="0" ptsTypes="AA">
                                      <p:cBhvr>
                                        <p:cTn id="29" dur="2000" fill="hold"/>
                                        <p:tgtEl>
                                          <p:spTgt spid="1228824"/>
                                        </p:tgtEl>
                                        <p:attrNameLst>
                                          <p:attrName>ppt_x</p:attrName>
                                          <p:attrName>ppt_y</p:attrName>
                                        </p:attrNameLst>
                                      </p:cBhvr>
                                      <p:rCtr x="2500" y="0"/>
                                    </p:animMotion>
                                  </p:childTnLst>
                                </p:cTn>
                              </p:par>
                              <p:par>
                                <p:cTn id="30" presetID="0" presetClass="path" presetSubtype="0" accel="50000" decel="50000" fill="hold" grpId="1" nodeType="withEffect">
                                  <p:stCondLst>
                                    <p:cond delay="0"/>
                                  </p:stCondLst>
                                  <p:childTnLst>
                                    <p:animMotion origin="layout" path="M 0.0 0.0 L 0.23472 0.0 " pathEditMode="relative" ptsTypes="AA">
                                      <p:cBhvr>
                                        <p:cTn id="31" dur="2000" fill="hold"/>
                                        <p:tgtEl>
                                          <p:spTgt spid="1228825"/>
                                        </p:tgtEl>
                                        <p:attrNameLst>
                                          <p:attrName>ppt_x</p:attrName>
                                          <p:attrName>ppt_y</p:attrName>
                                        </p:attrNameLst>
                                      </p:cBhvr>
                                    </p:animMotion>
                                  </p:childTnLst>
                                </p:cTn>
                              </p:par>
                            </p:childTnLst>
                          </p:cTn>
                        </p:par>
                        <p:par>
                          <p:cTn id="32" fill="hold" nodeType="afterGroup">
                            <p:stCondLst>
                              <p:cond delay="2000"/>
                            </p:stCondLst>
                            <p:childTnLst>
                              <p:par>
                                <p:cTn id="33" presetID="1" presetClass="entr" presetSubtype="0" fill="hold" grpId="0" nodeType="afterEffect">
                                  <p:stCondLst>
                                    <p:cond delay="0"/>
                                  </p:stCondLst>
                                  <p:childTnLst>
                                    <p:set>
                                      <p:cBhvr>
                                        <p:cTn id="34" dur="1" fill="hold">
                                          <p:stCondLst>
                                            <p:cond delay="0"/>
                                          </p:stCondLst>
                                        </p:cTn>
                                        <p:tgtEl>
                                          <p:spTgt spid="1228826"/>
                                        </p:tgtEl>
                                        <p:attrNameLst>
                                          <p:attrName>style.visibility</p:attrName>
                                        </p:attrNameLst>
                                      </p:cBhvr>
                                      <p:to>
                                        <p:strVal val="visible"/>
                                      </p:to>
                                    </p:set>
                                  </p:childTnLst>
                                </p:cTn>
                              </p:par>
                              <p:par>
                                <p:cTn id="35" presetID="0" presetClass="path" presetSubtype="0" accel="50000" decel="50000" fill="hold" grpId="3" nodeType="withEffect">
                                  <p:stCondLst>
                                    <p:cond delay="0"/>
                                  </p:stCondLst>
                                  <p:childTnLst>
                                    <p:animMotion origin="layout" path="M 0.28473 -1.85185E-6 L 0.34011 -1.85185E-6 " pathEditMode="relative" rAng="0" ptsTypes="AA">
                                      <p:cBhvr>
                                        <p:cTn id="36" dur="2000" fill="hold"/>
                                        <p:tgtEl>
                                          <p:spTgt spid="1228824"/>
                                        </p:tgtEl>
                                        <p:attrNameLst>
                                          <p:attrName>ppt_x</p:attrName>
                                          <p:attrName>ppt_y</p:attrName>
                                        </p:attrNameLst>
                                      </p:cBhvr>
                                      <p:rCtr x="2760" y="0"/>
                                    </p:animMotion>
                                  </p:childTnLst>
                                </p:cTn>
                              </p:par>
                              <p:par>
                                <p:cTn id="37" presetID="0" presetClass="path" presetSubtype="0" accel="50000" decel="50000" fill="hold" grpId="2" nodeType="withEffect">
                                  <p:stCondLst>
                                    <p:cond delay="0"/>
                                  </p:stCondLst>
                                  <p:childTnLst>
                                    <p:animMotion origin="layout" path="M 0.23472 3.7037E-7 L 0.28472 3.7037E-7 " pathEditMode="relative" rAng="0" ptsTypes="AA">
                                      <p:cBhvr>
                                        <p:cTn id="38" dur="2000" fill="hold"/>
                                        <p:tgtEl>
                                          <p:spTgt spid="1228825"/>
                                        </p:tgtEl>
                                        <p:attrNameLst>
                                          <p:attrName>ppt_x</p:attrName>
                                          <p:attrName>ppt_y</p:attrName>
                                        </p:attrNameLst>
                                      </p:cBhvr>
                                      <p:rCtr x="2500" y="0"/>
                                    </p:animMotion>
                                  </p:childTnLst>
                                </p:cTn>
                              </p:par>
                              <p:par>
                                <p:cTn id="39" presetID="0" presetClass="path" presetSubtype="0" accel="50000" decel="50000" fill="hold" grpId="1" nodeType="withEffect">
                                  <p:stCondLst>
                                    <p:cond delay="0"/>
                                  </p:stCondLst>
                                  <p:childTnLst>
                                    <p:animMotion origin="layout" path="M 0.0 0.0 L 0.23472 0.0 " pathEditMode="relative" ptsTypes="AA">
                                      <p:cBhvr>
                                        <p:cTn id="40" dur="2000" fill="hold"/>
                                        <p:tgtEl>
                                          <p:spTgt spid="1228826"/>
                                        </p:tgtEl>
                                        <p:attrNameLst>
                                          <p:attrName>ppt_x</p:attrName>
                                          <p:attrName>ppt_y</p:attrName>
                                        </p:attrNameLst>
                                      </p:cBhvr>
                                    </p:animMotion>
                                  </p:childTnLst>
                                </p:cTn>
                              </p:par>
                            </p:childTnLst>
                          </p:cTn>
                        </p:par>
                        <p:par>
                          <p:cTn id="41" fill="hold" nodeType="afterGroup">
                            <p:stCondLst>
                              <p:cond delay="4000"/>
                            </p:stCondLst>
                            <p:childTnLst>
                              <p:par>
                                <p:cTn id="42" presetID="1" presetClass="entr" presetSubtype="0" fill="hold" grpId="0" nodeType="afterEffect">
                                  <p:stCondLst>
                                    <p:cond delay="0"/>
                                  </p:stCondLst>
                                  <p:childTnLst>
                                    <p:set>
                                      <p:cBhvr>
                                        <p:cTn id="43" dur="1" fill="hold">
                                          <p:stCondLst>
                                            <p:cond delay="0"/>
                                          </p:stCondLst>
                                        </p:cTn>
                                        <p:tgtEl>
                                          <p:spTgt spid="1228827"/>
                                        </p:tgtEl>
                                        <p:attrNameLst>
                                          <p:attrName>style.visibility</p:attrName>
                                        </p:attrNameLst>
                                      </p:cBhvr>
                                      <p:to>
                                        <p:strVal val="visible"/>
                                      </p:to>
                                    </p:set>
                                  </p:childTnLst>
                                </p:cTn>
                              </p:par>
                              <p:par>
                                <p:cTn id="44" presetID="0" presetClass="path" presetSubtype="0" accel="50000" decel="50000" fill="hold" grpId="4" nodeType="withEffect">
                                  <p:stCondLst>
                                    <p:cond delay="0"/>
                                  </p:stCondLst>
                                  <p:childTnLst>
                                    <p:animMotion origin="layout" path="M 0.34011 -1.11111E-6 L 0.39445 -1.11111E-6 " pathEditMode="relative" rAng="0" ptsTypes="AA">
                                      <p:cBhvr>
                                        <p:cTn id="45" dur="2000" fill="hold"/>
                                        <p:tgtEl>
                                          <p:spTgt spid="1228824"/>
                                        </p:tgtEl>
                                        <p:attrNameLst>
                                          <p:attrName>ppt_x</p:attrName>
                                          <p:attrName>ppt_y</p:attrName>
                                        </p:attrNameLst>
                                      </p:cBhvr>
                                      <p:rCtr x="2708" y="0"/>
                                    </p:animMotion>
                                  </p:childTnLst>
                                </p:cTn>
                              </p:par>
                              <p:par>
                                <p:cTn id="46" presetID="0" presetClass="path" presetSubtype="0" accel="50000" decel="50000" fill="hold" grpId="3" nodeType="withEffect">
                                  <p:stCondLst>
                                    <p:cond delay="0"/>
                                  </p:stCondLst>
                                  <p:childTnLst>
                                    <p:animMotion origin="layout" path="M 0.28473 -1.85185E-6 L 0.34011 -1.85185E-6 " pathEditMode="relative" rAng="0" ptsTypes="AA">
                                      <p:cBhvr>
                                        <p:cTn id="47" dur="2000" fill="hold"/>
                                        <p:tgtEl>
                                          <p:spTgt spid="1228825"/>
                                        </p:tgtEl>
                                        <p:attrNameLst>
                                          <p:attrName>ppt_x</p:attrName>
                                          <p:attrName>ppt_y</p:attrName>
                                        </p:attrNameLst>
                                      </p:cBhvr>
                                      <p:rCtr x="2760" y="0"/>
                                    </p:animMotion>
                                  </p:childTnLst>
                                </p:cTn>
                              </p:par>
                              <p:par>
                                <p:cTn id="48" presetID="0" presetClass="path" presetSubtype="0" accel="50000" decel="50000" fill="hold" grpId="2" nodeType="withEffect">
                                  <p:stCondLst>
                                    <p:cond delay="0"/>
                                  </p:stCondLst>
                                  <p:childTnLst>
                                    <p:animMotion origin="layout" path="M 0.23472 3.7037E-7 L 0.28472 3.7037E-7 " pathEditMode="relative" rAng="0" ptsTypes="AA">
                                      <p:cBhvr>
                                        <p:cTn id="49" dur="2000" fill="hold"/>
                                        <p:tgtEl>
                                          <p:spTgt spid="1228826"/>
                                        </p:tgtEl>
                                        <p:attrNameLst>
                                          <p:attrName>ppt_x</p:attrName>
                                          <p:attrName>ppt_y</p:attrName>
                                        </p:attrNameLst>
                                      </p:cBhvr>
                                      <p:rCtr x="2500" y="0"/>
                                    </p:animMotion>
                                  </p:childTnLst>
                                </p:cTn>
                              </p:par>
                              <p:par>
                                <p:cTn id="50" presetID="0" presetClass="path" presetSubtype="0" accel="50000" decel="50000" fill="hold" grpId="1" nodeType="withEffect">
                                  <p:stCondLst>
                                    <p:cond delay="0"/>
                                  </p:stCondLst>
                                  <p:childTnLst>
                                    <p:animMotion origin="layout" path="M 0.0 0.0 L 0.23472 0.0 " pathEditMode="relative" ptsTypes="AA">
                                      <p:cBhvr>
                                        <p:cTn id="51" dur="2000" fill="hold"/>
                                        <p:tgtEl>
                                          <p:spTgt spid="1228827"/>
                                        </p:tgtEl>
                                        <p:attrNameLst>
                                          <p:attrName>ppt_x</p:attrName>
                                          <p:attrName>ppt_y</p:attrName>
                                        </p:attrNameLst>
                                      </p:cBhvr>
                                    </p:animMotion>
                                  </p:childTnLst>
                                </p:cTn>
                              </p:par>
                            </p:childTnLst>
                          </p:cTn>
                        </p:par>
                        <p:par>
                          <p:cTn id="52" fill="hold" nodeType="afterGroup">
                            <p:stCondLst>
                              <p:cond delay="6000"/>
                            </p:stCondLst>
                            <p:childTnLst>
                              <p:par>
                                <p:cTn id="53" presetID="1" presetClass="entr" presetSubtype="0" fill="hold" grpId="0" nodeType="afterEffect">
                                  <p:stCondLst>
                                    <p:cond delay="0"/>
                                  </p:stCondLst>
                                  <p:childTnLst>
                                    <p:set>
                                      <p:cBhvr>
                                        <p:cTn id="54" dur="1" fill="hold">
                                          <p:stCondLst>
                                            <p:cond delay="0"/>
                                          </p:stCondLst>
                                        </p:cTn>
                                        <p:tgtEl>
                                          <p:spTgt spid="1228828"/>
                                        </p:tgtEl>
                                        <p:attrNameLst>
                                          <p:attrName>style.visibility</p:attrName>
                                        </p:attrNameLst>
                                      </p:cBhvr>
                                      <p:to>
                                        <p:strVal val="visible"/>
                                      </p:to>
                                    </p:set>
                                  </p:childTnLst>
                                </p:cTn>
                              </p:par>
                              <p:par>
                                <p:cTn id="55" presetID="0" presetClass="path" presetSubtype="0" accel="50000" decel="50000" fill="hold" grpId="5" nodeType="withEffect">
                                  <p:stCondLst>
                                    <p:cond delay="0"/>
                                  </p:stCondLst>
                                  <p:childTnLst>
                                    <p:animMotion origin="layout" path="M 0.39445 -7.40741E-7 L 0.44549 -7.40741E-7 " pathEditMode="relative" rAng="0" ptsTypes="AA">
                                      <p:cBhvr>
                                        <p:cTn id="56" dur="2000" fill="hold"/>
                                        <p:tgtEl>
                                          <p:spTgt spid="1228824"/>
                                        </p:tgtEl>
                                        <p:attrNameLst>
                                          <p:attrName>ppt_x</p:attrName>
                                          <p:attrName>ppt_y</p:attrName>
                                        </p:attrNameLst>
                                      </p:cBhvr>
                                      <p:rCtr x="2552" y="0"/>
                                    </p:animMotion>
                                  </p:childTnLst>
                                </p:cTn>
                              </p:par>
                              <p:par>
                                <p:cTn id="57" presetID="0" presetClass="path" presetSubtype="0" accel="50000" decel="50000" fill="hold" grpId="4" nodeType="withEffect">
                                  <p:stCondLst>
                                    <p:cond delay="0"/>
                                  </p:stCondLst>
                                  <p:childTnLst>
                                    <p:animMotion origin="layout" path="M 0.34011 -1.11111E-6 L 0.39445 -1.11111E-6 " pathEditMode="relative" rAng="0" ptsTypes="AA">
                                      <p:cBhvr>
                                        <p:cTn id="58" dur="2000" fill="hold"/>
                                        <p:tgtEl>
                                          <p:spTgt spid="1228825"/>
                                        </p:tgtEl>
                                        <p:attrNameLst>
                                          <p:attrName>ppt_x</p:attrName>
                                          <p:attrName>ppt_y</p:attrName>
                                        </p:attrNameLst>
                                      </p:cBhvr>
                                      <p:rCtr x="2708" y="0"/>
                                    </p:animMotion>
                                  </p:childTnLst>
                                </p:cTn>
                              </p:par>
                              <p:par>
                                <p:cTn id="59" presetID="0" presetClass="path" presetSubtype="0" accel="50000" decel="50000" fill="hold" grpId="3" nodeType="withEffect">
                                  <p:stCondLst>
                                    <p:cond delay="0"/>
                                  </p:stCondLst>
                                  <p:childTnLst>
                                    <p:animMotion origin="layout" path="M 0.28473 -1.85185E-6 L 0.34011 -1.85185E-6 " pathEditMode="relative" rAng="0" ptsTypes="AA">
                                      <p:cBhvr>
                                        <p:cTn id="60" dur="2000" fill="hold"/>
                                        <p:tgtEl>
                                          <p:spTgt spid="1228826"/>
                                        </p:tgtEl>
                                        <p:attrNameLst>
                                          <p:attrName>ppt_x</p:attrName>
                                          <p:attrName>ppt_y</p:attrName>
                                        </p:attrNameLst>
                                      </p:cBhvr>
                                      <p:rCtr x="2760" y="0"/>
                                    </p:animMotion>
                                  </p:childTnLst>
                                </p:cTn>
                              </p:par>
                              <p:par>
                                <p:cTn id="61" presetID="0" presetClass="path" presetSubtype="0" accel="50000" decel="50000" fill="hold" grpId="2" nodeType="withEffect">
                                  <p:stCondLst>
                                    <p:cond delay="0"/>
                                  </p:stCondLst>
                                  <p:childTnLst>
                                    <p:animMotion origin="layout" path="M 0.23472 3.7037E-7 L 0.28472 3.7037E-7 " pathEditMode="relative" rAng="0" ptsTypes="AA">
                                      <p:cBhvr>
                                        <p:cTn id="62" dur="2000" fill="hold"/>
                                        <p:tgtEl>
                                          <p:spTgt spid="1228827"/>
                                        </p:tgtEl>
                                        <p:attrNameLst>
                                          <p:attrName>ppt_x</p:attrName>
                                          <p:attrName>ppt_y</p:attrName>
                                        </p:attrNameLst>
                                      </p:cBhvr>
                                      <p:rCtr x="2500" y="0"/>
                                    </p:animMotion>
                                  </p:childTnLst>
                                </p:cTn>
                              </p:par>
                              <p:par>
                                <p:cTn id="63" presetID="0" presetClass="path" presetSubtype="0" accel="50000" decel="50000" fill="hold" grpId="1" nodeType="withEffect">
                                  <p:stCondLst>
                                    <p:cond delay="0"/>
                                  </p:stCondLst>
                                  <p:childTnLst>
                                    <p:animMotion origin="layout" path="M -0.00017 0.00093 L 0.23455 0.00093 " pathEditMode="relative" rAng="0" ptsTypes="AA">
                                      <p:cBhvr>
                                        <p:cTn id="64" dur="2000" fill="hold"/>
                                        <p:tgtEl>
                                          <p:spTgt spid="1228828"/>
                                        </p:tgtEl>
                                        <p:attrNameLst>
                                          <p:attrName>ppt_x</p:attrName>
                                          <p:attrName>ppt_y</p:attrName>
                                        </p:attrNameLst>
                                      </p:cBhvr>
                                      <p:rCtr x="11736" y="0"/>
                                    </p:animMotion>
                                  </p:childTnLst>
                                </p:cTn>
                              </p:par>
                            </p:childTnLst>
                          </p:cTn>
                        </p:par>
                        <p:par>
                          <p:cTn id="65" fill="hold" nodeType="afterGroup">
                            <p:stCondLst>
                              <p:cond delay="8000"/>
                            </p:stCondLst>
                            <p:childTnLst>
                              <p:par>
                                <p:cTn id="66" presetID="1" presetClass="entr" presetSubtype="0" fill="hold" grpId="0" nodeType="afterEffect">
                                  <p:stCondLst>
                                    <p:cond delay="0"/>
                                  </p:stCondLst>
                                  <p:childTnLst>
                                    <p:set>
                                      <p:cBhvr>
                                        <p:cTn id="67" dur="1" fill="hold">
                                          <p:stCondLst>
                                            <p:cond delay="0"/>
                                          </p:stCondLst>
                                        </p:cTn>
                                        <p:tgtEl>
                                          <p:spTgt spid="1228829"/>
                                        </p:tgtEl>
                                        <p:attrNameLst>
                                          <p:attrName>style.visibility</p:attrName>
                                        </p:attrNameLst>
                                      </p:cBhvr>
                                      <p:to>
                                        <p:strVal val="visible"/>
                                      </p:to>
                                    </p:set>
                                  </p:childTnLst>
                                </p:cTn>
                              </p:par>
                              <p:par>
                                <p:cTn id="68" presetID="0" presetClass="path" presetSubtype="0" accel="50000" decel="50000" fill="hold" grpId="6" nodeType="withEffect">
                                  <p:stCondLst>
                                    <p:cond delay="0"/>
                                  </p:stCondLst>
                                  <p:childTnLst>
                                    <p:animMotion origin="layout" path="M 0.44549 -1.85185E-6 L 0.5 -1.85185E-6 " pathEditMode="relative" rAng="0" ptsTypes="AA">
                                      <p:cBhvr>
                                        <p:cTn id="69" dur="2000" fill="hold"/>
                                        <p:tgtEl>
                                          <p:spTgt spid="1228824"/>
                                        </p:tgtEl>
                                        <p:attrNameLst>
                                          <p:attrName>ppt_x</p:attrName>
                                          <p:attrName>ppt_y</p:attrName>
                                        </p:attrNameLst>
                                      </p:cBhvr>
                                      <p:rCtr x="2726" y="0"/>
                                    </p:animMotion>
                                  </p:childTnLst>
                                </p:cTn>
                              </p:par>
                              <p:par>
                                <p:cTn id="70" presetID="0" presetClass="path" presetSubtype="0" accel="50000" decel="50000" fill="hold" grpId="5" nodeType="withEffect">
                                  <p:stCondLst>
                                    <p:cond delay="0"/>
                                  </p:stCondLst>
                                  <p:childTnLst>
                                    <p:animMotion origin="layout" path="M 0.39445 -7.40741E-7 L 0.44549 -7.40741E-7 " pathEditMode="relative" rAng="0" ptsTypes="AA">
                                      <p:cBhvr>
                                        <p:cTn id="71" dur="2000" fill="hold"/>
                                        <p:tgtEl>
                                          <p:spTgt spid="1228825"/>
                                        </p:tgtEl>
                                        <p:attrNameLst>
                                          <p:attrName>ppt_x</p:attrName>
                                          <p:attrName>ppt_y</p:attrName>
                                        </p:attrNameLst>
                                      </p:cBhvr>
                                      <p:rCtr x="2552" y="0"/>
                                    </p:animMotion>
                                  </p:childTnLst>
                                </p:cTn>
                              </p:par>
                              <p:par>
                                <p:cTn id="72" presetID="0" presetClass="path" presetSubtype="0" accel="50000" decel="50000" fill="hold" grpId="4" nodeType="withEffect">
                                  <p:stCondLst>
                                    <p:cond delay="0"/>
                                  </p:stCondLst>
                                  <p:childTnLst>
                                    <p:animMotion origin="layout" path="M 0.34011 -1.11111E-6 L 0.39445 -1.11111E-6 " pathEditMode="relative" rAng="0" ptsTypes="AA">
                                      <p:cBhvr>
                                        <p:cTn id="73" dur="2000" fill="hold"/>
                                        <p:tgtEl>
                                          <p:spTgt spid="1228826"/>
                                        </p:tgtEl>
                                        <p:attrNameLst>
                                          <p:attrName>ppt_x</p:attrName>
                                          <p:attrName>ppt_y</p:attrName>
                                        </p:attrNameLst>
                                      </p:cBhvr>
                                      <p:rCtr x="2708" y="0"/>
                                    </p:animMotion>
                                  </p:childTnLst>
                                </p:cTn>
                              </p:par>
                              <p:par>
                                <p:cTn id="74" presetID="0" presetClass="path" presetSubtype="0" accel="50000" decel="50000" fill="hold" grpId="3" nodeType="withEffect">
                                  <p:stCondLst>
                                    <p:cond delay="0"/>
                                  </p:stCondLst>
                                  <p:childTnLst>
                                    <p:animMotion origin="layout" path="M 0.28473 -1.85185E-6 L 0.34011 -1.85185E-6 " pathEditMode="relative" rAng="0" ptsTypes="AA">
                                      <p:cBhvr>
                                        <p:cTn id="75" dur="2000" fill="hold"/>
                                        <p:tgtEl>
                                          <p:spTgt spid="1228827"/>
                                        </p:tgtEl>
                                        <p:attrNameLst>
                                          <p:attrName>ppt_x</p:attrName>
                                          <p:attrName>ppt_y</p:attrName>
                                        </p:attrNameLst>
                                      </p:cBhvr>
                                      <p:rCtr x="2760" y="0"/>
                                    </p:animMotion>
                                  </p:childTnLst>
                                </p:cTn>
                              </p:par>
                              <p:par>
                                <p:cTn id="76" presetID="0" presetClass="path" presetSubtype="0" accel="50000" decel="50000" fill="hold" grpId="2" nodeType="withEffect">
                                  <p:stCondLst>
                                    <p:cond delay="0"/>
                                  </p:stCondLst>
                                  <p:childTnLst>
                                    <p:animMotion origin="layout" path="M 0.23472 3.7037E-7 L 0.28472 3.7037E-7 " pathEditMode="relative" rAng="0" ptsTypes="AA">
                                      <p:cBhvr>
                                        <p:cTn id="77" dur="2000" fill="hold"/>
                                        <p:tgtEl>
                                          <p:spTgt spid="1228828"/>
                                        </p:tgtEl>
                                        <p:attrNameLst>
                                          <p:attrName>ppt_x</p:attrName>
                                          <p:attrName>ppt_y</p:attrName>
                                        </p:attrNameLst>
                                      </p:cBhvr>
                                      <p:rCtr x="2500" y="0"/>
                                    </p:animMotion>
                                  </p:childTnLst>
                                </p:cTn>
                              </p:par>
                              <p:par>
                                <p:cTn id="78" presetID="0" presetClass="path" presetSubtype="0" accel="50000" decel="50000" fill="hold" grpId="1" nodeType="withEffect">
                                  <p:stCondLst>
                                    <p:cond delay="0"/>
                                  </p:stCondLst>
                                  <p:childTnLst>
                                    <p:animMotion origin="layout" path="M 0.0 0.0 L 0.23472 0.0 " pathEditMode="relative" ptsTypes="AA">
                                      <p:cBhvr>
                                        <p:cTn id="79" dur="2000" fill="hold"/>
                                        <p:tgtEl>
                                          <p:spTgt spid="1228829"/>
                                        </p:tgtEl>
                                        <p:attrNameLst>
                                          <p:attrName>ppt_x</p:attrName>
                                          <p:attrName>ppt_y</p:attrName>
                                        </p:attrNameLst>
                                      </p:cBhvr>
                                    </p:animMotion>
                                  </p:childTnLst>
                                </p:cTn>
                              </p:par>
                            </p:childTnLst>
                          </p:cTn>
                        </p:par>
                        <p:par>
                          <p:cTn id="80" fill="hold" nodeType="afterGroup">
                            <p:stCondLst>
                              <p:cond delay="10000"/>
                            </p:stCondLst>
                            <p:childTnLst>
                              <p:par>
                                <p:cTn id="81" presetID="1" presetClass="entr" presetSubtype="0" fill="hold" grpId="0" nodeType="afterEffect">
                                  <p:stCondLst>
                                    <p:cond delay="0"/>
                                  </p:stCondLst>
                                  <p:childTnLst>
                                    <p:set>
                                      <p:cBhvr>
                                        <p:cTn id="82" dur="1" fill="hold">
                                          <p:stCondLst>
                                            <p:cond delay="0"/>
                                          </p:stCondLst>
                                        </p:cTn>
                                        <p:tgtEl>
                                          <p:spTgt spid="1228830"/>
                                        </p:tgtEl>
                                        <p:attrNameLst>
                                          <p:attrName>style.visibility</p:attrName>
                                        </p:attrNameLst>
                                      </p:cBhvr>
                                      <p:to>
                                        <p:strVal val="visible"/>
                                      </p:to>
                                    </p:set>
                                  </p:childTnLst>
                                </p:cTn>
                              </p:par>
                            </p:childTnLst>
                          </p:cTn>
                        </p:par>
                      </p:childTnLst>
                    </p:cTn>
                  </p:par>
                  <p:par>
                    <p:cTn id="83" fill="hold" nodeType="clickPar">
                      <p:stCondLst>
                        <p:cond delay="indefinite"/>
                      </p:stCondLst>
                      <p:childTnLst>
                        <p:par>
                          <p:cTn id="84" fill="hold" nodeType="withGroup">
                            <p:stCondLst>
                              <p:cond delay="0"/>
                            </p:stCondLst>
                            <p:childTnLst>
                              <p:par>
                                <p:cTn id="85" presetID="0" presetClass="path" presetSubtype="0" accel="50000" decel="50000" fill="hold" grpId="7" nodeType="clickEffect">
                                  <p:stCondLst>
                                    <p:cond delay="0"/>
                                  </p:stCondLst>
                                  <p:childTnLst>
                                    <p:animMotion origin="layout" path="M 0.5 4.07407E-6 L 0.61562 4.07407E-6 " pathEditMode="relative" rAng="0" ptsTypes="AA">
                                      <p:cBhvr>
                                        <p:cTn id="86" dur="3000" fill="hold"/>
                                        <p:tgtEl>
                                          <p:spTgt spid="1228824"/>
                                        </p:tgtEl>
                                        <p:attrNameLst>
                                          <p:attrName>ppt_x</p:attrName>
                                          <p:attrName>ppt_y</p:attrName>
                                        </p:attrNameLst>
                                      </p:cBhvr>
                                      <p:rCtr x="5781" y="0"/>
                                    </p:animMotion>
                                  </p:childTnLst>
                                </p:cTn>
                              </p:par>
                              <p:par>
                                <p:cTn id="87" presetID="0" presetClass="path" presetSubtype="0" accel="50000" decel="50000" fill="hold" grpId="6" nodeType="withEffect">
                                  <p:stCondLst>
                                    <p:cond delay="0"/>
                                  </p:stCondLst>
                                  <p:childTnLst>
                                    <p:animMotion origin="layout" path="M 0.44549 -1.85185E-6 L 0.5 -1.85185E-6 " pathEditMode="relative" rAng="0" ptsTypes="AA">
                                      <p:cBhvr>
                                        <p:cTn id="88" dur="2000" fill="hold"/>
                                        <p:tgtEl>
                                          <p:spTgt spid="1228825"/>
                                        </p:tgtEl>
                                        <p:attrNameLst>
                                          <p:attrName>ppt_x</p:attrName>
                                          <p:attrName>ppt_y</p:attrName>
                                        </p:attrNameLst>
                                      </p:cBhvr>
                                      <p:rCtr x="2726" y="0"/>
                                    </p:animMotion>
                                  </p:childTnLst>
                                </p:cTn>
                              </p:par>
                              <p:par>
                                <p:cTn id="89" presetID="0" presetClass="path" presetSubtype="0" accel="50000" decel="50000" fill="hold" grpId="5" nodeType="withEffect">
                                  <p:stCondLst>
                                    <p:cond delay="0"/>
                                  </p:stCondLst>
                                  <p:childTnLst>
                                    <p:animMotion origin="layout" path="M 0.39445 -7.40741E-7 L 0.44549 -7.40741E-7 " pathEditMode="relative" rAng="0" ptsTypes="AA">
                                      <p:cBhvr>
                                        <p:cTn id="90" dur="2000" fill="hold"/>
                                        <p:tgtEl>
                                          <p:spTgt spid="1228826"/>
                                        </p:tgtEl>
                                        <p:attrNameLst>
                                          <p:attrName>ppt_x</p:attrName>
                                          <p:attrName>ppt_y</p:attrName>
                                        </p:attrNameLst>
                                      </p:cBhvr>
                                      <p:rCtr x="2552" y="0"/>
                                    </p:animMotion>
                                  </p:childTnLst>
                                </p:cTn>
                              </p:par>
                              <p:par>
                                <p:cTn id="91" presetID="0" presetClass="path" presetSubtype="0" accel="50000" decel="50000" fill="hold" grpId="4" nodeType="withEffect">
                                  <p:stCondLst>
                                    <p:cond delay="0"/>
                                  </p:stCondLst>
                                  <p:childTnLst>
                                    <p:animMotion origin="layout" path="M 0.34011 -1.11111E-6 L 0.39445 -1.11111E-6 " pathEditMode="relative" rAng="0" ptsTypes="AA">
                                      <p:cBhvr>
                                        <p:cTn id="92" dur="2000" fill="hold"/>
                                        <p:tgtEl>
                                          <p:spTgt spid="1228827"/>
                                        </p:tgtEl>
                                        <p:attrNameLst>
                                          <p:attrName>ppt_x</p:attrName>
                                          <p:attrName>ppt_y</p:attrName>
                                        </p:attrNameLst>
                                      </p:cBhvr>
                                      <p:rCtr x="2708" y="0"/>
                                    </p:animMotion>
                                  </p:childTnLst>
                                </p:cTn>
                              </p:par>
                              <p:par>
                                <p:cTn id="93" presetID="0" presetClass="path" presetSubtype="0" accel="50000" decel="50000" fill="hold" grpId="3" nodeType="withEffect">
                                  <p:stCondLst>
                                    <p:cond delay="0"/>
                                  </p:stCondLst>
                                  <p:childTnLst>
                                    <p:animMotion origin="layout" path="M 0.28473 -1.85185E-6 L 0.34011 -1.85185E-6 " pathEditMode="relative" rAng="0" ptsTypes="AA">
                                      <p:cBhvr>
                                        <p:cTn id="94" dur="2000" fill="hold"/>
                                        <p:tgtEl>
                                          <p:spTgt spid="1228828"/>
                                        </p:tgtEl>
                                        <p:attrNameLst>
                                          <p:attrName>ppt_x</p:attrName>
                                          <p:attrName>ppt_y</p:attrName>
                                        </p:attrNameLst>
                                      </p:cBhvr>
                                      <p:rCtr x="2760" y="0"/>
                                    </p:animMotion>
                                  </p:childTnLst>
                                </p:cTn>
                              </p:par>
                              <p:par>
                                <p:cTn id="95" presetID="0" presetClass="path" presetSubtype="0" accel="50000" decel="50000" fill="hold" grpId="2" nodeType="withEffect">
                                  <p:stCondLst>
                                    <p:cond delay="0"/>
                                  </p:stCondLst>
                                  <p:childTnLst>
                                    <p:animMotion origin="layout" path="M 0.23472 3.7037E-7 L 0.28472 3.7037E-7 " pathEditMode="relative" rAng="0" ptsTypes="AA">
                                      <p:cBhvr>
                                        <p:cTn id="96" dur="2000" fill="hold"/>
                                        <p:tgtEl>
                                          <p:spTgt spid="1228829"/>
                                        </p:tgtEl>
                                        <p:attrNameLst>
                                          <p:attrName>ppt_x</p:attrName>
                                          <p:attrName>ppt_y</p:attrName>
                                        </p:attrNameLst>
                                      </p:cBhvr>
                                      <p:rCtr x="2500" y="0"/>
                                    </p:animMotion>
                                  </p:childTnLst>
                                </p:cTn>
                              </p:par>
                              <p:par>
                                <p:cTn id="97" presetID="0" presetClass="path" presetSubtype="0" accel="50000" decel="50000" fill="hold" grpId="1" nodeType="withEffect">
                                  <p:stCondLst>
                                    <p:cond delay="0"/>
                                  </p:stCondLst>
                                  <p:childTnLst>
                                    <p:animMotion origin="layout" path="M 0.0 0.0 L 0.23472 0.0 " pathEditMode="relative" ptsTypes="AA">
                                      <p:cBhvr>
                                        <p:cTn id="98" dur="2000" fill="hold"/>
                                        <p:tgtEl>
                                          <p:spTgt spid="1228830"/>
                                        </p:tgtEl>
                                        <p:attrNameLst>
                                          <p:attrName>ppt_x</p:attrName>
                                          <p:attrName>ppt_y</p:attrName>
                                        </p:attrNameLst>
                                      </p:cBhvr>
                                    </p:animMotion>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ntr" presetSubtype="0" fill="hold" nodeType="clickEffect">
                                  <p:stCondLst>
                                    <p:cond delay="0"/>
                                  </p:stCondLst>
                                  <p:childTnLst>
                                    <p:set>
                                      <p:cBhvr>
                                        <p:cTn id="102" dur="1" fill="hold">
                                          <p:stCondLst>
                                            <p:cond delay="0"/>
                                          </p:stCondLst>
                                        </p:cTn>
                                        <p:tgtEl>
                                          <p:spTgt spid="1228831"/>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228847"/>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228848"/>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228849"/>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228850"/>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228851"/>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228854"/>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228852"/>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228853"/>
                                        </p:tgtEl>
                                        <p:attrNameLst>
                                          <p:attrName>style.visibility</p:attrName>
                                        </p:attrNameLst>
                                      </p:cBhvr>
                                      <p:to>
                                        <p:strVal val="visible"/>
                                      </p:to>
                                    </p:set>
                                  </p:childTnLst>
                                </p:cTn>
                              </p:par>
                            </p:childTnLst>
                          </p:cTn>
                        </p:par>
                      </p:childTnLst>
                    </p:cTn>
                  </p:par>
                  <p:par>
                    <p:cTn id="119" fill="hold" nodeType="clickPar">
                      <p:stCondLst>
                        <p:cond delay="indefinite"/>
                      </p:stCondLst>
                      <p:childTnLst>
                        <p:par>
                          <p:cTn id="120" fill="hold" nodeType="withGroup">
                            <p:stCondLst>
                              <p:cond delay="0"/>
                            </p:stCondLst>
                            <p:childTnLst>
                              <p:par>
                                <p:cTn id="121" presetID="0" presetClass="path" presetSubtype="0" accel="50000" decel="50000" fill="hold" grpId="1" nodeType="clickEffect">
                                  <p:stCondLst>
                                    <p:cond delay="0"/>
                                  </p:stCondLst>
                                  <p:childTnLst>
                                    <p:animMotion origin="layout" path="M 1.11111E-6 -4.07407E-6 L 0.05347 -4.07407E-6 " pathEditMode="relative" rAng="0" ptsTypes="AA">
                                      <p:cBhvr>
                                        <p:cTn id="122" dur="2000" fill="hold"/>
                                        <p:tgtEl>
                                          <p:spTgt spid="1228848"/>
                                        </p:tgtEl>
                                        <p:attrNameLst>
                                          <p:attrName>ppt_x</p:attrName>
                                          <p:attrName>ppt_y</p:attrName>
                                        </p:attrNameLst>
                                      </p:cBhvr>
                                      <p:rCtr x="2674" y="0"/>
                                    </p:animMotion>
                                  </p:childTnLst>
                                </p:cTn>
                              </p:par>
                              <p:par>
                                <p:cTn id="123" presetID="0" presetClass="path" presetSubtype="0" accel="50000" decel="50000" fill="hold" grpId="1" nodeType="withEffect">
                                  <p:stCondLst>
                                    <p:cond delay="0"/>
                                  </p:stCondLst>
                                  <p:childTnLst>
                                    <p:animMotion origin="layout" path="M 1.11111E-6 -4.07407E-6 L 0.05347 -4.07407E-6 " pathEditMode="relative" rAng="0" ptsTypes="AA">
                                      <p:cBhvr>
                                        <p:cTn id="124" dur="2000" fill="hold"/>
                                        <p:tgtEl>
                                          <p:spTgt spid="1228849"/>
                                        </p:tgtEl>
                                        <p:attrNameLst>
                                          <p:attrName>ppt_x</p:attrName>
                                          <p:attrName>ppt_y</p:attrName>
                                        </p:attrNameLst>
                                      </p:cBhvr>
                                      <p:rCtr x="2674" y="0"/>
                                    </p:animMotion>
                                  </p:childTnLst>
                                </p:cTn>
                              </p:par>
                              <p:par>
                                <p:cTn id="125" presetID="0" presetClass="path" presetSubtype="0" accel="50000" decel="50000" fill="hold" grpId="1" nodeType="withEffect">
                                  <p:stCondLst>
                                    <p:cond delay="0"/>
                                  </p:stCondLst>
                                  <p:childTnLst>
                                    <p:animMotion origin="layout" path="M 1.11111E-6 -4.07407E-6 L 0.05347 -4.07407E-6 " pathEditMode="relative" rAng="0" ptsTypes="AA">
                                      <p:cBhvr>
                                        <p:cTn id="126" dur="2000" fill="hold"/>
                                        <p:tgtEl>
                                          <p:spTgt spid="1228850"/>
                                        </p:tgtEl>
                                        <p:attrNameLst>
                                          <p:attrName>ppt_x</p:attrName>
                                          <p:attrName>ppt_y</p:attrName>
                                        </p:attrNameLst>
                                      </p:cBhvr>
                                      <p:rCtr x="2674" y="0"/>
                                    </p:animMotion>
                                  </p:childTnLst>
                                </p:cTn>
                              </p:par>
                              <p:par>
                                <p:cTn id="127" presetID="0" presetClass="path" presetSubtype="0" accel="50000" decel="50000" fill="hold" grpId="1" nodeType="withEffect">
                                  <p:stCondLst>
                                    <p:cond delay="0"/>
                                  </p:stCondLst>
                                  <p:childTnLst>
                                    <p:animMotion origin="layout" path="M 1.11111E-6 -4.07407E-6 L 0.05347 -4.07407E-6 " pathEditMode="relative" rAng="0" ptsTypes="AA">
                                      <p:cBhvr>
                                        <p:cTn id="128" dur="2000" fill="hold"/>
                                        <p:tgtEl>
                                          <p:spTgt spid="1228851"/>
                                        </p:tgtEl>
                                        <p:attrNameLst>
                                          <p:attrName>ppt_x</p:attrName>
                                          <p:attrName>ppt_y</p:attrName>
                                        </p:attrNameLst>
                                      </p:cBhvr>
                                      <p:rCtr x="2674" y="0"/>
                                    </p:animMotion>
                                  </p:childTnLst>
                                </p:cTn>
                              </p:par>
                              <p:par>
                                <p:cTn id="129" presetID="0" presetClass="path" presetSubtype="0" accel="50000" decel="50000" fill="hold" grpId="1" nodeType="withEffect">
                                  <p:stCondLst>
                                    <p:cond delay="0"/>
                                  </p:stCondLst>
                                  <p:childTnLst>
                                    <p:animMotion origin="layout" path="M 1.11111E-6 -4.07407E-6 L 0.05347 -4.07407E-6 " pathEditMode="relative" rAng="0" ptsTypes="AA">
                                      <p:cBhvr>
                                        <p:cTn id="130" dur="2000" fill="hold"/>
                                        <p:tgtEl>
                                          <p:spTgt spid="1228852"/>
                                        </p:tgtEl>
                                        <p:attrNameLst>
                                          <p:attrName>ppt_x</p:attrName>
                                          <p:attrName>ppt_y</p:attrName>
                                        </p:attrNameLst>
                                      </p:cBhvr>
                                      <p:rCtr x="2674" y="0"/>
                                    </p:animMotion>
                                  </p:childTnLst>
                                </p:cTn>
                              </p:par>
                              <p:par>
                                <p:cTn id="131" presetID="0" presetClass="path" presetSubtype="0" accel="50000" decel="50000" fill="hold" grpId="1" nodeType="withEffect">
                                  <p:stCondLst>
                                    <p:cond delay="0"/>
                                  </p:stCondLst>
                                  <p:childTnLst>
                                    <p:animMotion origin="layout" path="M 1.11111E-6 -4.07407E-6 L 0.05347 -4.07407E-6 " pathEditMode="relative" rAng="0" ptsTypes="AA">
                                      <p:cBhvr>
                                        <p:cTn id="132" dur="2000" fill="hold"/>
                                        <p:tgtEl>
                                          <p:spTgt spid="1228853"/>
                                        </p:tgtEl>
                                        <p:attrNameLst>
                                          <p:attrName>ppt_x</p:attrName>
                                          <p:attrName>ppt_y</p:attrName>
                                        </p:attrNameLst>
                                      </p:cBhvr>
                                      <p:rCtr x="2674" y="0"/>
                                    </p:animMotion>
                                  </p:childTnLst>
                                </p:cTn>
                              </p:par>
                              <p:par>
                                <p:cTn id="133" presetID="0" presetClass="path" presetSubtype="0" accel="50000" decel="50000" fill="hold" grpId="1" nodeType="withEffect">
                                  <p:stCondLst>
                                    <p:cond delay="0"/>
                                  </p:stCondLst>
                                  <p:childTnLst>
                                    <p:animMotion origin="layout" path="M 1.38889E-6 -1.11111E-6 L 0.23073 -1.11111E-6 " pathEditMode="relative" rAng="0" ptsTypes="AA">
                                      <p:cBhvr>
                                        <p:cTn id="134" dur="2000" fill="hold"/>
                                        <p:tgtEl>
                                          <p:spTgt spid="1228854"/>
                                        </p:tgtEl>
                                        <p:attrNameLst>
                                          <p:attrName>ppt_x</p:attrName>
                                          <p:attrName>ppt_y</p:attrName>
                                        </p:attrNameLst>
                                      </p:cBhvr>
                                      <p:rCtr x="11528" y="0"/>
                                    </p:animMotion>
                                  </p:childTnLst>
                                </p:cTn>
                              </p:par>
                              <p:par>
                                <p:cTn id="135" presetID="1" presetClass="emph" presetSubtype="2" fill="hold" nodeType="withEffect">
                                  <p:stCondLst>
                                    <p:cond delay="0"/>
                                  </p:stCondLst>
                                  <p:childTnLst>
                                    <p:animClr clrSpc="rgb" dir="cw">
                                      <p:cBhvr>
                                        <p:cTn id="136" dur="2000" fill="hold"/>
                                        <p:tgtEl>
                                          <p:spTgt spid="1228853"/>
                                        </p:tgtEl>
                                        <p:attrNameLst>
                                          <p:attrName>fillcolor</p:attrName>
                                        </p:attrNameLst>
                                      </p:cBhvr>
                                      <p:to>
                                        <a:srgbClr val="DDDDDD"/>
                                      </p:to>
                                    </p:animClr>
                                    <p:set>
                                      <p:cBhvr>
                                        <p:cTn id="137" dur="2000" fill="hold"/>
                                        <p:tgtEl>
                                          <p:spTgt spid="1228853"/>
                                        </p:tgtEl>
                                        <p:attrNameLst>
                                          <p:attrName>fill.type</p:attrName>
                                        </p:attrNameLst>
                                      </p:cBhvr>
                                      <p:to>
                                        <p:strVal val="solid"/>
                                      </p:to>
                                    </p:set>
                                    <p:set>
                                      <p:cBhvr>
                                        <p:cTn id="138" dur="2000" fill="hold"/>
                                        <p:tgtEl>
                                          <p:spTgt spid="1228853"/>
                                        </p:tgtEl>
                                        <p:attrNameLst>
                                          <p:attrName>fill.on</p:attrName>
                                        </p:attrNameLst>
                                      </p:cBhvr>
                                      <p:to>
                                        <p:strVal val="true"/>
                                      </p:to>
                                    </p:set>
                                  </p:childTnLst>
                                </p:cTn>
                              </p:par>
                            </p:childTnLst>
                          </p:cTn>
                        </p:par>
                      </p:childTnLst>
                    </p:cTn>
                  </p:par>
                  <p:par>
                    <p:cTn id="139" fill="hold" nodeType="clickPar">
                      <p:stCondLst>
                        <p:cond delay="indefinite"/>
                      </p:stCondLst>
                      <p:childTnLst>
                        <p:par>
                          <p:cTn id="140" fill="hold" nodeType="withGroup">
                            <p:stCondLst>
                              <p:cond delay="0"/>
                            </p:stCondLst>
                            <p:childTnLst>
                              <p:par>
                                <p:cTn id="141" presetID="1" presetClass="entr" presetSubtype="0" fill="hold" nodeType="clickEffect">
                                  <p:stCondLst>
                                    <p:cond delay="0"/>
                                  </p:stCondLst>
                                  <p:childTnLst>
                                    <p:set>
                                      <p:cBhvr>
                                        <p:cTn id="142" dur="1" fill="hold">
                                          <p:stCondLst>
                                            <p:cond delay="0"/>
                                          </p:stCondLst>
                                        </p:cTn>
                                        <p:tgtEl>
                                          <p:spTgt spid="1228855"/>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1228871"/>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1228872"/>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1228873"/>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1228874"/>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1228875"/>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1228878"/>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1228876"/>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1228877"/>
                                        </p:tgtEl>
                                        <p:attrNameLst>
                                          <p:attrName>style.visibility</p:attrName>
                                        </p:attrNameLst>
                                      </p:cBhvr>
                                      <p:to>
                                        <p:strVal val="visible"/>
                                      </p:to>
                                    </p:set>
                                  </p:childTnLst>
                                </p:cTn>
                              </p:par>
                            </p:childTnLst>
                          </p:cTn>
                        </p:par>
                      </p:childTnLst>
                    </p:cTn>
                  </p:par>
                  <p:par>
                    <p:cTn id="159" fill="hold" nodeType="clickPar">
                      <p:stCondLst>
                        <p:cond delay="indefinite"/>
                      </p:stCondLst>
                      <p:childTnLst>
                        <p:par>
                          <p:cTn id="160" fill="hold" nodeType="withGroup">
                            <p:stCondLst>
                              <p:cond delay="0"/>
                            </p:stCondLst>
                            <p:childTnLst>
                              <p:par>
                                <p:cTn id="161" presetID="0" presetClass="path" presetSubtype="0" accel="50000" decel="50000" fill="hold" grpId="1" nodeType="clickEffect">
                                  <p:stCondLst>
                                    <p:cond delay="0"/>
                                  </p:stCondLst>
                                  <p:childTnLst>
                                    <p:animMotion origin="layout" path="M 1.11111E-6 -4.07407E-6 L 0.05347 -4.07407E-6 " pathEditMode="relative" rAng="0" ptsTypes="AA">
                                      <p:cBhvr>
                                        <p:cTn id="162" dur="2000" fill="hold"/>
                                        <p:tgtEl>
                                          <p:spTgt spid="1228872"/>
                                        </p:tgtEl>
                                        <p:attrNameLst>
                                          <p:attrName>ppt_x</p:attrName>
                                          <p:attrName>ppt_y</p:attrName>
                                        </p:attrNameLst>
                                      </p:cBhvr>
                                      <p:rCtr x="2674" y="0"/>
                                    </p:animMotion>
                                  </p:childTnLst>
                                </p:cTn>
                              </p:par>
                              <p:par>
                                <p:cTn id="163" presetID="0" presetClass="path" presetSubtype="0" accel="50000" decel="50000" fill="hold" grpId="1" nodeType="withEffect">
                                  <p:stCondLst>
                                    <p:cond delay="0"/>
                                  </p:stCondLst>
                                  <p:childTnLst>
                                    <p:animMotion origin="layout" path="M 1.11111E-6 -4.07407E-6 L 0.05347 -4.07407E-6 " pathEditMode="relative" rAng="0" ptsTypes="AA">
                                      <p:cBhvr>
                                        <p:cTn id="164" dur="2000" fill="hold"/>
                                        <p:tgtEl>
                                          <p:spTgt spid="1228873"/>
                                        </p:tgtEl>
                                        <p:attrNameLst>
                                          <p:attrName>ppt_x</p:attrName>
                                          <p:attrName>ppt_y</p:attrName>
                                        </p:attrNameLst>
                                      </p:cBhvr>
                                      <p:rCtr x="2674" y="0"/>
                                    </p:animMotion>
                                  </p:childTnLst>
                                </p:cTn>
                              </p:par>
                              <p:par>
                                <p:cTn id="165" presetID="0" presetClass="path" presetSubtype="0" accel="50000" decel="50000" fill="hold" grpId="1" nodeType="withEffect">
                                  <p:stCondLst>
                                    <p:cond delay="0"/>
                                  </p:stCondLst>
                                  <p:childTnLst>
                                    <p:animMotion origin="layout" path="M 1.11111E-6 -4.07407E-6 L 0.05347 -4.07407E-6 " pathEditMode="relative" rAng="0" ptsTypes="AA">
                                      <p:cBhvr>
                                        <p:cTn id="166" dur="2000" fill="hold"/>
                                        <p:tgtEl>
                                          <p:spTgt spid="1228874"/>
                                        </p:tgtEl>
                                        <p:attrNameLst>
                                          <p:attrName>ppt_x</p:attrName>
                                          <p:attrName>ppt_y</p:attrName>
                                        </p:attrNameLst>
                                      </p:cBhvr>
                                      <p:rCtr x="2674" y="0"/>
                                    </p:animMotion>
                                  </p:childTnLst>
                                </p:cTn>
                              </p:par>
                              <p:par>
                                <p:cTn id="167" presetID="0" presetClass="path" presetSubtype="0" accel="50000" decel="50000" fill="hold" grpId="1" nodeType="withEffect">
                                  <p:stCondLst>
                                    <p:cond delay="0"/>
                                  </p:stCondLst>
                                  <p:childTnLst>
                                    <p:animMotion origin="layout" path="M 1.11111E-6 -4.07407E-6 L 0.05347 -4.07407E-6 " pathEditMode="relative" rAng="0" ptsTypes="AA">
                                      <p:cBhvr>
                                        <p:cTn id="168" dur="2000" fill="hold"/>
                                        <p:tgtEl>
                                          <p:spTgt spid="1228875"/>
                                        </p:tgtEl>
                                        <p:attrNameLst>
                                          <p:attrName>ppt_x</p:attrName>
                                          <p:attrName>ppt_y</p:attrName>
                                        </p:attrNameLst>
                                      </p:cBhvr>
                                      <p:rCtr x="2674" y="0"/>
                                    </p:animMotion>
                                  </p:childTnLst>
                                </p:cTn>
                              </p:par>
                              <p:par>
                                <p:cTn id="169" presetID="0" presetClass="path" presetSubtype="0" accel="50000" decel="50000" fill="hold" grpId="1" nodeType="withEffect">
                                  <p:stCondLst>
                                    <p:cond delay="0"/>
                                  </p:stCondLst>
                                  <p:childTnLst>
                                    <p:animMotion origin="layout" path="M 1.11111E-6 -4.07407E-6 L 0.05347 -4.07407E-6 " pathEditMode="relative" rAng="0" ptsTypes="AA">
                                      <p:cBhvr>
                                        <p:cTn id="170" dur="2000" fill="hold"/>
                                        <p:tgtEl>
                                          <p:spTgt spid="1228876"/>
                                        </p:tgtEl>
                                        <p:attrNameLst>
                                          <p:attrName>ppt_x</p:attrName>
                                          <p:attrName>ppt_y</p:attrName>
                                        </p:attrNameLst>
                                      </p:cBhvr>
                                      <p:rCtr x="2674" y="0"/>
                                    </p:animMotion>
                                  </p:childTnLst>
                                </p:cTn>
                              </p:par>
                              <p:par>
                                <p:cTn id="171" presetID="0" presetClass="path" presetSubtype="0" accel="50000" decel="50000" fill="hold" grpId="1" nodeType="withEffect">
                                  <p:stCondLst>
                                    <p:cond delay="0"/>
                                  </p:stCondLst>
                                  <p:childTnLst>
                                    <p:animMotion origin="layout" path="M 1.11111E-6 -4.07407E-6 L 0.05347 -4.07407E-6 " pathEditMode="relative" rAng="0" ptsTypes="AA">
                                      <p:cBhvr>
                                        <p:cTn id="172" dur="2000" fill="hold"/>
                                        <p:tgtEl>
                                          <p:spTgt spid="1228877"/>
                                        </p:tgtEl>
                                        <p:attrNameLst>
                                          <p:attrName>ppt_x</p:attrName>
                                          <p:attrName>ppt_y</p:attrName>
                                        </p:attrNameLst>
                                      </p:cBhvr>
                                      <p:rCtr x="2674" y="0"/>
                                    </p:animMotion>
                                  </p:childTnLst>
                                </p:cTn>
                              </p:par>
                              <p:par>
                                <p:cTn id="173" presetID="0" presetClass="path" presetSubtype="0" accel="50000" decel="50000" fill="hold" grpId="1" nodeType="withEffect">
                                  <p:stCondLst>
                                    <p:cond delay="0"/>
                                  </p:stCondLst>
                                  <p:childTnLst>
                                    <p:animMotion origin="layout" path="M 1.38889E-6 -1.11111E-6 L 0.23073 -1.11111E-6 " pathEditMode="relative" rAng="0" ptsTypes="AA">
                                      <p:cBhvr>
                                        <p:cTn id="174" dur="2000" fill="hold"/>
                                        <p:tgtEl>
                                          <p:spTgt spid="1228878"/>
                                        </p:tgtEl>
                                        <p:attrNameLst>
                                          <p:attrName>ppt_x</p:attrName>
                                          <p:attrName>ppt_y</p:attrName>
                                        </p:attrNameLst>
                                      </p:cBhvr>
                                      <p:rCtr x="11528" y="0"/>
                                    </p:animMotion>
                                  </p:childTnLst>
                                </p:cTn>
                              </p:par>
                              <p:par>
                                <p:cTn id="175" presetID="1" presetClass="emph" presetSubtype="2" fill="hold" nodeType="withEffect">
                                  <p:stCondLst>
                                    <p:cond delay="0"/>
                                  </p:stCondLst>
                                  <p:childTnLst>
                                    <p:animClr clrSpc="rgb" dir="cw">
                                      <p:cBhvr>
                                        <p:cTn id="176" dur="2000" fill="hold"/>
                                        <p:tgtEl>
                                          <p:spTgt spid="1228877"/>
                                        </p:tgtEl>
                                        <p:attrNameLst>
                                          <p:attrName>fillcolor</p:attrName>
                                        </p:attrNameLst>
                                      </p:cBhvr>
                                      <p:to>
                                        <a:srgbClr val="DDDDDD"/>
                                      </p:to>
                                    </p:animClr>
                                    <p:set>
                                      <p:cBhvr>
                                        <p:cTn id="177" dur="2000" fill="hold"/>
                                        <p:tgtEl>
                                          <p:spTgt spid="1228877"/>
                                        </p:tgtEl>
                                        <p:attrNameLst>
                                          <p:attrName>fill.type</p:attrName>
                                        </p:attrNameLst>
                                      </p:cBhvr>
                                      <p:to>
                                        <p:strVal val="solid"/>
                                      </p:to>
                                    </p:set>
                                    <p:set>
                                      <p:cBhvr>
                                        <p:cTn id="178" dur="2000" fill="hold"/>
                                        <p:tgtEl>
                                          <p:spTgt spid="1228877"/>
                                        </p:tgtEl>
                                        <p:attrNameLst>
                                          <p:attrName>fill.on</p:attrName>
                                        </p:attrNameLst>
                                      </p:cBhvr>
                                      <p:to>
                                        <p:strVal val="true"/>
                                      </p:to>
                                    </p:set>
                                  </p:childTnLst>
                                </p:cTn>
                              </p:par>
                            </p:childTnLst>
                          </p:cTn>
                        </p:par>
                      </p:childTnLst>
                    </p:cTn>
                  </p:par>
                  <p:par>
                    <p:cTn id="179" fill="hold" nodeType="clickPar">
                      <p:stCondLst>
                        <p:cond delay="indefinite"/>
                      </p:stCondLst>
                      <p:childTnLst>
                        <p:par>
                          <p:cTn id="180" fill="hold" nodeType="withGroup">
                            <p:stCondLst>
                              <p:cond delay="0"/>
                            </p:stCondLst>
                            <p:childTnLst>
                              <p:par>
                                <p:cTn id="181" presetID="1" presetClass="entr" presetSubtype="0" fill="hold" nodeType="clickEffect">
                                  <p:stCondLst>
                                    <p:cond delay="0"/>
                                  </p:stCondLst>
                                  <p:childTnLst>
                                    <p:set>
                                      <p:cBhvr>
                                        <p:cTn id="182" dur="1" fill="hold">
                                          <p:stCondLst>
                                            <p:cond delay="0"/>
                                          </p:stCondLst>
                                        </p:cTn>
                                        <p:tgtEl>
                                          <p:spTgt spid="1228879"/>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1228895"/>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1228896"/>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1228897"/>
                                        </p:tgtEl>
                                        <p:attrNameLst>
                                          <p:attrName>style.visibility</p:attrName>
                                        </p:attrNameLst>
                                      </p:cBhvr>
                                      <p:to>
                                        <p:strVal val="visible"/>
                                      </p:to>
                                    </p:set>
                                  </p:childTnLst>
                                </p:cTn>
                              </p:par>
                              <p:par>
                                <p:cTn id="189" presetID="1" presetClass="entr" presetSubtype="0" fill="hold" grpId="0" nodeType="withEffect">
                                  <p:stCondLst>
                                    <p:cond delay="0"/>
                                  </p:stCondLst>
                                  <p:childTnLst>
                                    <p:set>
                                      <p:cBhvr>
                                        <p:cTn id="190" dur="1" fill="hold">
                                          <p:stCondLst>
                                            <p:cond delay="0"/>
                                          </p:stCondLst>
                                        </p:cTn>
                                        <p:tgtEl>
                                          <p:spTgt spid="1228898"/>
                                        </p:tgtEl>
                                        <p:attrNameLst>
                                          <p:attrName>style.visibility</p:attrName>
                                        </p:attrNameLst>
                                      </p:cBhvr>
                                      <p:to>
                                        <p:strVal val="visible"/>
                                      </p:to>
                                    </p:set>
                                  </p:childTnLst>
                                </p:cTn>
                              </p:par>
                              <p:par>
                                <p:cTn id="191" presetID="1" presetClass="entr" presetSubtype="0" fill="hold" grpId="0" nodeType="withEffect">
                                  <p:stCondLst>
                                    <p:cond delay="0"/>
                                  </p:stCondLst>
                                  <p:childTnLst>
                                    <p:set>
                                      <p:cBhvr>
                                        <p:cTn id="192" dur="1" fill="hold">
                                          <p:stCondLst>
                                            <p:cond delay="0"/>
                                          </p:stCondLst>
                                        </p:cTn>
                                        <p:tgtEl>
                                          <p:spTgt spid="1228899"/>
                                        </p:tgtEl>
                                        <p:attrNameLst>
                                          <p:attrName>style.visibility</p:attrName>
                                        </p:attrNameLst>
                                      </p:cBhvr>
                                      <p:to>
                                        <p:strVal val="visible"/>
                                      </p:to>
                                    </p:set>
                                  </p:childTnLst>
                                </p:cTn>
                              </p:par>
                              <p:par>
                                <p:cTn id="193" presetID="1" presetClass="entr" presetSubtype="0" fill="hold" grpId="0" nodeType="withEffect">
                                  <p:stCondLst>
                                    <p:cond delay="0"/>
                                  </p:stCondLst>
                                  <p:childTnLst>
                                    <p:set>
                                      <p:cBhvr>
                                        <p:cTn id="194" dur="1" fill="hold">
                                          <p:stCondLst>
                                            <p:cond delay="0"/>
                                          </p:stCondLst>
                                        </p:cTn>
                                        <p:tgtEl>
                                          <p:spTgt spid="1228902"/>
                                        </p:tgtEl>
                                        <p:attrNameLst>
                                          <p:attrName>style.visibility</p:attrName>
                                        </p:attrNameLst>
                                      </p:cBhvr>
                                      <p:to>
                                        <p:strVal val="visible"/>
                                      </p:to>
                                    </p:set>
                                  </p:childTnLst>
                                </p:cTn>
                              </p:par>
                              <p:par>
                                <p:cTn id="195" presetID="1" presetClass="entr" presetSubtype="0" fill="hold" grpId="0" nodeType="withEffect">
                                  <p:stCondLst>
                                    <p:cond delay="0"/>
                                  </p:stCondLst>
                                  <p:childTnLst>
                                    <p:set>
                                      <p:cBhvr>
                                        <p:cTn id="196" dur="1" fill="hold">
                                          <p:stCondLst>
                                            <p:cond delay="0"/>
                                          </p:stCondLst>
                                        </p:cTn>
                                        <p:tgtEl>
                                          <p:spTgt spid="1228900"/>
                                        </p:tgtEl>
                                        <p:attrNameLst>
                                          <p:attrName>style.visibility</p:attrName>
                                        </p:attrNameLst>
                                      </p:cBhvr>
                                      <p:to>
                                        <p:strVal val="visible"/>
                                      </p:to>
                                    </p:set>
                                  </p:childTnLst>
                                </p:cTn>
                              </p:par>
                              <p:par>
                                <p:cTn id="197" presetID="1" presetClass="entr" presetSubtype="0" fill="hold" grpId="0" nodeType="withEffect">
                                  <p:stCondLst>
                                    <p:cond delay="0"/>
                                  </p:stCondLst>
                                  <p:childTnLst>
                                    <p:set>
                                      <p:cBhvr>
                                        <p:cTn id="198" dur="1" fill="hold">
                                          <p:stCondLst>
                                            <p:cond delay="0"/>
                                          </p:stCondLst>
                                        </p:cTn>
                                        <p:tgtEl>
                                          <p:spTgt spid="1228901"/>
                                        </p:tgtEl>
                                        <p:attrNameLst>
                                          <p:attrName>style.visibility</p:attrName>
                                        </p:attrNameLst>
                                      </p:cBhvr>
                                      <p:to>
                                        <p:strVal val="visible"/>
                                      </p:to>
                                    </p:set>
                                  </p:childTnLst>
                                </p:cTn>
                              </p:par>
                            </p:childTnLst>
                          </p:cTn>
                        </p:par>
                      </p:childTnLst>
                    </p:cTn>
                  </p:par>
                  <p:par>
                    <p:cTn id="199" fill="hold" nodeType="clickPar">
                      <p:stCondLst>
                        <p:cond delay="indefinite"/>
                      </p:stCondLst>
                      <p:childTnLst>
                        <p:par>
                          <p:cTn id="200" fill="hold" nodeType="withGroup">
                            <p:stCondLst>
                              <p:cond delay="0"/>
                            </p:stCondLst>
                            <p:childTnLst>
                              <p:par>
                                <p:cTn id="201" presetID="0" presetClass="path" presetSubtype="0" accel="50000" decel="50000" fill="hold" grpId="1" nodeType="clickEffect">
                                  <p:stCondLst>
                                    <p:cond delay="0"/>
                                  </p:stCondLst>
                                  <p:childTnLst>
                                    <p:animMotion origin="layout" path="M 1.11111E-6 -4.07407E-6 L 0.05347 -4.07407E-6 " pathEditMode="relative" rAng="0" ptsTypes="AA">
                                      <p:cBhvr>
                                        <p:cTn id="202" dur="2000" fill="hold"/>
                                        <p:tgtEl>
                                          <p:spTgt spid="1228896"/>
                                        </p:tgtEl>
                                        <p:attrNameLst>
                                          <p:attrName>ppt_x</p:attrName>
                                          <p:attrName>ppt_y</p:attrName>
                                        </p:attrNameLst>
                                      </p:cBhvr>
                                      <p:rCtr x="2674" y="0"/>
                                    </p:animMotion>
                                  </p:childTnLst>
                                </p:cTn>
                              </p:par>
                              <p:par>
                                <p:cTn id="203" presetID="0" presetClass="path" presetSubtype="0" accel="50000" decel="50000" fill="hold" grpId="1" nodeType="withEffect">
                                  <p:stCondLst>
                                    <p:cond delay="0"/>
                                  </p:stCondLst>
                                  <p:childTnLst>
                                    <p:animMotion origin="layout" path="M 1.11111E-6 -4.07407E-6 L 0.05347 -4.07407E-6 " pathEditMode="relative" rAng="0" ptsTypes="AA">
                                      <p:cBhvr>
                                        <p:cTn id="204" dur="2000" fill="hold"/>
                                        <p:tgtEl>
                                          <p:spTgt spid="1228897"/>
                                        </p:tgtEl>
                                        <p:attrNameLst>
                                          <p:attrName>ppt_x</p:attrName>
                                          <p:attrName>ppt_y</p:attrName>
                                        </p:attrNameLst>
                                      </p:cBhvr>
                                      <p:rCtr x="2674" y="0"/>
                                    </p:animMotion>
                                  </p:childTnLst>
                                </p:cTn>
                              </p:par>
                              <p:par>
                                <p:cTn id="205" presetID="0" presetClass="path" presetSubtype="0" accel="50000" decel="50000" fill="hold" grpId="1" nodeType="withEffect">
                                  <p:stCondLst>
                                    <p:cond delay="0"/>
                                  </p:stCondLst>
                                  <p:childTnLst>
                                    <p:animMotion origin="layout" path="M 1.11111E-6 -4.07407E-6 L 0.05347 -4.07407E-6 " pathEditMode="relative" rAng="0" ptsTypes="AA">
                                      <p:cBhvr>
                                        <p:cTn id="206" dur="2000" fill="hold"/>
                                        <p:tgtEl>
                                          <p:spTgt spid="1228898"/>
                                        </p:tgtEl>
                                        <p:attrNameLst>
                                          <p:attrName>ppt_x</p:attrName>
                                          <p:attrName>ppt_y</p:attrName>
                                        </p:attrNameLst>
                                      </p:cBhvr>
                                      <p:rCtr x="2674" y="0"/>
                                    </p:animMotion>
                                  </p:childTnLst>
                                </p:cTn>
                              </p:par>
                              <p:par>
                                <p:cTn id="207" presetID="0" presetClass="path" presetSubtype="0" accel="50000" decel="50000" fill="hold" grpId="1" nodeType="withEffect">
                                  <p:stCondLst>
                                    <p:cond delay="0"/>
                                  </p:stCondLst>
                                  <p:childTnLst>
                                    <p:animMotion origin="layout" path="M 1.11111E-6 -4.07407E-6 L 0.05347 -4.07407E-6 " pathEditMode="relative" rAng="0" ptsTypes="AA">
                                      <p:cBhvr>
                                        <p:cTn id="208" dur="2000" fill="hold"/>
                                        <p:tgtEl>
                                          <p:spTgt spid="1228899"/>
                                        </p:tgtEl>
                                        <p:attrNameLst>
                                          <p:attrName>ppt_x</p:attrName>
                                          <p:attrName>ppt_y</p:attrName>
                                        </p:attrNameLst>
                                      </p:cBhvr>
                                      <p:rCtr x="2674" y="0"/>
                                    </p:animMotion>
                                  </p:childTnLst>
                                </p:cTn>
                              </p:par>
                              <p:par>
                                <p:cTn id="209" presetID="0" presetClass="path" presetSubtype="0" accel="50000" decel="50000" fill="hold" grpId="1" nodeType="withEffect">
                                  <p:stCondLst>
                                    <p:cond delay="0"/>
                                  </p:stCondLst>
                                  <p:childTnLst>
                                    <p:animMotion origin="layout" path="M 1.11111E-6 -4.07407E-6 L 0.05347 -4.07407E-6 " pathEditMode="relative" rAng="0" ptsTypes="AA">
                                      <p:cBhvr>
                                        <p:cTn id="210" dur="2000" fill="hold"/>
                                        <p:tgtEl>
                                          <p:spTgt spid="1228900"/>
                                        </p:tgtEl>
                                        <p:attrNameLst>
                                          <p:attrName>ppt_x</p:attrName>
                                          <p:attrName>ppt_y</p:attrName>
                                        </p:attrNameLst>
                                      </p:cBhvr>
                                      <p:rCtr x="2674" y="0"/>
                                    </p:animMotion>
                                  </p:childTnLst>
                                </p:cTn>
                              </p:par>
                              <p:par>
                                <p:cTn id="211" presetID="0" presetClass="path" presetSubtype="0" accel="50000" decel="50000" fill="hold" grpId="1" nodeType="withEffect">
                                  <p:stCondLst>
                                    <p:cond delay="0"/>
                                  </p:stCondLst>
                                  <p:childTnLst>
                                    <p:animMotion origin="layout" path="M 1.11111E-6 -4.07407E-6 L 0.05347 -4.07407E-6 " pathEditMode="relative" rAng="0" ptsTypes="AA">
                                      <p:cBhvr>
                                        <p:cTn id="212" dur="2000" fill="hold"/>
                                        <p:tgtEl>
                                          <p:spTgt spid="1228901"/>
                                        </p:tgtEl>
                                        <p:attrNameLst>
                                          <p:attrName>ppt_x</p:attrName>
                                          <p:attrName>ppt_y</p:attrName>
                                        </p:attrNameLst>
                                      </p:cBhvr>
                                      <p:rCtr x="2674" y="0"/>
                                    </p:animMotion>
                                  </p:childTnLst>
                                </p:cTn>
                              </p:par>
                              <p:par>
                                <p:cTn id="213" presetID="0" presetClass="path" presetSubtype="0" accel="50000" decel="50000" fill="hold" grpId="1" nodeType="withEffect">
                                  <p:stCondLst>
                                    <p:cond delay="0"/>
                                  </p:stCondLst>
                                  <p:childTnLst>
                                    <p:animMotion origin="layout" path="M 1.38889E-6 -1.11111E-6 L 0.23073 -1.11111E-6 " pathEditMode="relative" rAng="0" ptsTypes="AA">
                                      <p:cBhvr>
                                        <p:cTn id="214" dur="2000" fill="hold"/>
                                        <p:tgtEl>
                                          <p:spTgt spid="1228902"/>
                                        </p:tgtEl>
                                        <p:attrNameLst>
                                          <p:attrName>ppt_x</p:attrName>
                                          <p:attrName>ppt_y</p:attrName>
                                        </p:attrNameLst>
                                      </p:cBhvr>
                                      <p:rCtr x="11528" y="0"/>
                                    </p:animMotion>
                                  </p:childTnLst>
                                </p:cTn>
                              </p:par>
                              <p:par>
                                <p:cTn id="215" presetID="1" presetClass="emph" presetSubtype="2" fill="hold" nodeType="withEffect">
                                  <p:stCondLst>
                                    <p:cond delay="0"/>
                                  </p:stCondLst>
                                  <p:childTnLst>
                                    <p:animClr clrSpc="rgb" dir="cw">
                                      <p:cBhvr>
                                        <p:cTn id="216" dur="2000" fill="hold"/>
                                        <p:tgtEl>
                                          <p:spTgt spid="1228901"/>
                                        </p:tgtEl>
                                        <p:attrNameLst>
                                          <p:attrName>fillcolor</p:attrName>
                                        </p:attrNameLst>
                                      </p:cBhvr>
                                      <p:to>
                                        <a:srgbClr val="DDDDDD"/>
                                      </p:to>
                                    </p:animClr>
                                    <p:set>
                                      <p:cBhvr>
                                        <p:cTn id="217" dur="2000" fill="hold"/>
                                        <p:tgtEl>
                                          <p:spTgt spid="1228901"/>
                                        </p:tgtEl>
                                        <p:attrNameLst>
                                          <p:attrName>fill.type</p:attrName>
                                        </p:attrNameLst>
                                      </p:cBhvr>
                                      <p:to>
                                        <p:strVal val="solid"/>
                                      </p:to>
                                    </p:set>
                                    <p:set>
                                      <p:cBhvr>
                                        <p:cTn id="218" dur="2000" fill="hold"/>
                                        <p:tgtEl>
                                          <p:spTgt spid="1228901"/>
                                        </p:tgtEl>
                                        <p:attrNameLst>
                                          <p:attrName>fill.on</p:attrName>
                                        </p:attrNameLst>
                                      </p:cBhvr>
                                      <p:to>
                                        <p:strVal val="true"/>
                                      </p:to>
                                    </p:set>
                                  </p:childTnLst>
                                </p:cTn>
                              </p:par>
                            </p:childTnLst>
                          </p:cTn>
                        </p:par>
                      </p:childTnLst>
                    </p:cTn>
                  </p:par>
                  <p:par>
                    <p:cTn id="219" fill="hold" nodeType="clickPar">
                      <p:stCondLst>
                        <p:cond delay="indefinite"/>
                      </p:stCondLst>
                      <p:childTnLst>
                        <p:par>
                          <p:cTn id="220" fill="hold" nodeType="withGroup">
                            <p:stCondLst>
                              <p:cond delay="0"/>
                            </p:stCondLst>
                            <p:childTnLst>
                              <p:par>
                                <p:cTn id="221" presetID="1" presetClass="entr" presetSubtype="0" fill="hold" nodeType="clickEffect">
                                  <p:stCondLst>
                                    <p:cond delay="0"/>
                                  </p:stCondLst>
                                  <p:childTnLst>
                                    <p:set>
                                      <p:cBhvr>
                                        <p:cTn id="222" dur="1" fill="hold">
                                          <p:stCondLst>
                                            <p:cond delay="0"/>
                                          </p:stCondLst>
                                        </p:cTn>
                                        <p:tgtEl>
                                          <p:spTgt spid="1228903"/>
                                        </p:tgtEl>
                                        <p:attrNameLst>
                                          <p:attrName>style.visibility</p:attrName>
                                        </p:attrNameLst>
                                      </p:cBhvr>
                                      <p:to>
                                        <p:strVal val="visible"/>
                                      </p:to>
                                    </p:set>
                                  </p:childTnLst>
                                </p:cTn>
                              </p:par>
                              <p:par>
                                <p:cTn id="223" presetID="1" presetClass="entr" presetSubtype="0" fill="hold" grpId="0" nodeType="withEffect">
                                  <p:stCondLst>
                                    <p:cond delay="0"/>
                                  </p:stCondLst>
                                  <p:childTnLst>
                                    <p:set>
                                      <p:cBhvr>
                                        <p:cTn id="224" dur="1" fill="hold">
                                          <p:stCondLst>
                                            <p:cond delay="0"/>
                                          </p:stCondLst>
                                        </p:cTn>
                                        <p:tgtEl>
                                          <p:spTgt spid="1228919"/>
                                        </p:tgtEl>
                                        <p:attrNameLst>
                                          <p:attrName>style.visibility</p:attrName>
                                        </p:attrNameLst>
                                      </p:cBhvr>
                                      <p:to>
                                        <p:strVal val="visible"/>
                                      </p:to>
                                    </p:set>
                                  </p:childTnLst>
                                </p:cTn>
                              </p:par>
                              <p:par>
                                <p:cTn id="225" presetID="1" presetClass="entr" presetSubtype="0" fill="hold" grpId="0" nodeType="withEffect">
                                  <p:stCondLst>
                                    <p:cond delay="0"/>
                                  </p:stCondLst>
                                  <p:childTnLst>
                                    <p:set>
                                      <p:cBhvr>
                                        <p:cTn id="226" dur="1" fill="hold">
                                          <p:stCondLst>
                                            <p:cond delay="0"/>
                                          </p:stCondLst>
                                        </p:cTn>
                                        <p:tgtEl>
                                          <p:spTgt spid="1228920"/>
                                        </p:tgtEl>
                                        <p:attrNameLst>
                                          <p:attrName>style.visibility</p:attrName>
                                        </p:attrNameLst>
                                      </p:cBhvr>
                                      <p:to>
                                        <p:strVal val="visible"/>
                                      </p:to>
                                    </p:set>
                                  </p:childTnLst>
                                </p:cTn>
                              </p:par>
                              <p:par>
                                <p:cTn id="227" presetID="1" presetClass="entr" presetSubtype="0" fill="hold" grpId="0" nodeType="withEffect">
                                  <p:stCondLst>
                                    <p:cond delay="0"/>
                                  </p:stCondLst>
                                  <p:childTnLst>
                                    <p:set>
                                      <p:cBhvr>
                                        <p:cTn id="228" dur="1" fill="hold">
                                          <p:stCondLst>
                                            <p:cond delay="0"/>
                                          </p:stCondLst>
                                        </p:cTn>
                                        <p:tgtEl>
                                          <p:spTgt spid="1228921"/>
                                        </p:tgtEl>
                                        <p:attrNameLst>
                                          <p:attrName>style.visibility</p:attrName>
                                        </p:attrNameLst>
                                      </p:cBhvr>
                                      <p:to>
                                        <p:strVal val="visible"/>
                                      </p:to>
                                    </p:set>
                                  </p:childTnLst>
                                </p:cTn>
                              </p:par>
                              <p:par>
                                <p:cTn id="229" presetID="1" presetClass="entr" presetSubtype="0" fill="hold" grpId="0" nodeType="withEffect">
                                  <p:stCondLst>
                                    <p:cond delay="0"/>
                                  </p:stCondLst>
                                  <p:childTnLst>
                                    <p:set>
                                      <p:cBhvr>
                                        <p:cTn id="230" dur="1" fill="hold">
                                          <p:stCondLst>
                                            <p:cond delay="0"/>
                                          </p:stCondLst>
                                        </p:cTn>
                                        <p:tgtEl>
                                          <p:spTgt spid="1228922"/>
                                        </p:tgtEl>
                                        <p:attrNameLst>
                                          <p:attrName>style.visibility</p:attrName>
                                        </p:attrNameLst>
                                      </p:cBhvr>
                                      <p:to>
                                        <p:strVal val="visible"/>
                                      </p:to>
                                    </p:set>
                                  </p:childTnLst>
                                </p:cTn>
                              </p:par>
                              <p:par>
                                <p:cTn id="231" presetID="1" presetClass="entr" presetSubtype="0" fill="hold" grpId="0" nodeType="withEffect">
                                  <p:stCondLst>
                                    <p:cond delay="0"/>
                                  </p:stCondLst>
                                  <p:childTnLst>
                                    <p:set>
                                      <p:cBhvr>
                                        <p:cTn id="232" dur="1" fill="hold">
                                          <p:stCondLst>
                                            <p:cond delay="0"/>
                                          </p:stCondLst>
                                        </p:cTn>
                                        <p:tgtEl>
                                          <p:spTgt spid="1228923"/>
                                        </p:tgtEl>
                                        <p:attrNameLst>
                                          <p:attrName>style.visibility</p:attrName>
                                        </p:attrNameLst>
                                      </p:cBhvr>
                                      <p:to>
                                        <p:strVal val="visible"/>
                                      </p:to>
                                    </p:set>
                                  </p:childTnLst>
                                </p:cTn>
                              </p:par>
                              <p:par>
                                <p:cTn id="233" presetID="1" presetClass="entr" presetSubtype="0" fill="hold" grpId="0" nodeType="withEffect">
                                  <p:stCondLst>
                                    <p:cond delay="0"/>
                                  </p:stCondLst>
                                  <p:childTnLst>
                                    <p:set>
                                      <p:cBhvr>
                                        <p:cTn id="234" dur="1" fill="hold">
                                          <p:stCondLst>
                                            <p:cond delay="0"/>
                                          </p:stCondLst>
                                        </p:cTn>
                                        <p:tgtEl>
                                          <p:spTgt spid="1228926"/>
                                        </p:tgtEl>
                                        <p:attrNameLst>
                                          <p:attrName>style.visibility</p:attrName>
                                        </p:attrNameLst>
                                      </p:cBhvr>
                                      <p:to>
                                        <p:strVal val="visible"/>
                                      </p:to>
                                    </p:set>
                                  </p:childTnLst>
                                </p:cTn>
                              </p:par>
                              <p:par>
                                <p:cTn id="235" presetID="1" presetClass="entr" presetSubtype="0" fill="hold" grpId="0" nodeType="withEffect">
                                  <p:stCondLst>
                                    <p:cond delay="0"/>
                                  </p:stCondLst>
                                  <p:childTnLst>
                                    <p:set>
                                      <p:cBhvr>
                                        <p:cTn id="236" dur="1" fill="hold">
                                          <p:stCondLst>
                                            <p:cond delay="0"/>
                                          </p:stCondLst>
                                        </p:cTn>
                                        <p:tgtEl>
                                          <p:spTgt spid="1228924"/>
                                        </p:tgtEl>
                                        <p:attrNameLst>
                                          <p:attrName>style.visibility</p:attrName>
                                        </p:attrNameLst>
                                      </p:cBhvr>
                                      <p:to>
                                        <p:strVal val="visible"/>
                                      </p:to>
                                    </p:set>
                                  </p:childTnLst>
                                </p:cTn>
                              </p:par>
                              <p:par>
                                <p:cTn id="237" presetID="1" presetClass="entr" presetSubtype="0" fill="hold" grpId="0" nodeType="withEffect">
                                  <p:stCondLst>
                                    <p:cond delay="0"/>
                                  </p:stCondLst>
                                  <p:childTnLst>
                                    <p:set>
                                      <p:cBhvr>
                                        <p:cTn id="238" dur="1" fill="hold">
                                          <p:stCondLst>
                                            <p:cond delay="0"/>
                                          </p:stCondLst>
                                        </p:cTn>
                                        <p:tgtEl>
                                          <p:spTgt spid="1228925"/>
                                        </p:tgtEl>
                                        <p:attrNameLst>
                                          <p:attrName>style.visibility</p:attrName>
                                        </p:attrNameLst>
                                      </p:cBhvr>
                                      <p:to>
                                        <p:strVal val="visible"/>
                                      </p:to>
                                    </p:set>
                                  </p:childTnLst>
                                </p:cTn>
                              </p:par>
                            </p:childTnLst>
                          </p:cTn>
                        </p:par>
                      </p:childTnLst>
                    </p:cTn>
                  </p:par>
                  <p:par>
                    <p:cTn id="239" fill="hold" nodeType="clickPar">
                      <p:stCondLst>
                        <p:cond delay="indefinite"/>
                      </p:stCondLst>
                      <p:childTnLst>
                        <p:par>
                          <p:cTn id="240" fill="hold" nodeType="withGroup">
                            <p:stCondLst>
                              <p:cond delay="0"/>
                            </p:stCondLst>
                            <p:childTnLst>
                              <p:par>
                                <p:cTn id="241" presetID="0" presetClass="path" presetSubtype="0" accel="50000" decel="50000" fill="hold" grpId="1" nodeType="clickEffect">
                                  <p:stCondLst>
                                    <p:cond delay="0"/>
                                  </p:stCondLst>
                                  <p:childTnLst>
                                    <p:animMotion origin="layout" path="M 1.11111E-6 -4.07407E-6 L 0.05347 -4.07407E-6 " pathEditMode="relative" rAng="0" ptsTypes="AA">
                                      <p:cBhvr>
                                        <p:cTn id="242" dur="2000" fill="hold"/>
                                        <p:tgtEl>
                                          <p:spTgt spid="1228920"/>
                                        </p:tgtEl>
                                        <p:attrNameLst>
                                          <p:attrName>ppt_x</p:attrName>
                                          <p:attrName>ppt_y</p:attrName>
                                        </p:attrNameLst>
                                      </p:cBhvr>
                                      <p:rCtr x="2674" y="0"/>
                                    </p:animMotion>
                                  </p:childTnLst>
                                </p:cTn>
                              </p:par>
                              <p:par>
                                <p:cTn id="243" presetID="0" presetClass="path" presetSubtype="0" accel="50000" decel="50000" fill="hold" grpId="1" nodeType="withEffect">
                                  <p:stCondLst>
                                    <p:cond delay="0"/>
                                  </p:stCondLst>
                                  <p:childTnLst>
                                    <p:animMotion origin="layout" path="M 1.11111E-6 -4.07407E-6 L 0.05347 -4.07407E-6 " pathEditMode="relative" rAng="0" ptsTypes="AA">
                                      <p:cBhvr>
                                        <p:cTn id="244" dur="2000" fill="hold"/>
                                        <p:tgtEl>
                                          <p:spTgt spid="1228921"/>
                                        </p:tgtEl>
                                        <p:attrNameLst>
                                          <p:attrName>ppt_x</p:attrName>
                                          <p:attrName>ppt_y</p:attrName>
                                        </p:attrNameLst>
                                      </p:cBhvr>
                                      <p:rCtr x="2674" y="0"/>
                                    </p:animMotion>
                                  </p:childTnLst>
                                </p:cTn>
                              </p:par>
                              <p:par>
                                <p:cTn id="245" presetID="0" presetClass="path" presetSubtype="0" accel="50000" decel="50000" fill="hold" grpId="1" nodeType="withEffect">
                                  <p:stCondLst>
                                    <p:cond delay="0"/>
                                  </p:stCondLst>
                                  <p:childTnLst>
                                    <p:animMotion origin="layout" path="M 1.11111E-6 -4.07407E-6 L 0.05347 -4.07407E-6 " pathEditMode="relative" rAng="0" ptsTypes="AA">
                                      <p:cBhvr>
                                        <p:cTn id="246" dur="2000" fill="hold"/>
                                        <p:tgtEl>
                                          <p:spTgt spid="1228922"/>
                                        </p:tgtEl>
                                        <p:attrNameLst>
                                          <p:attrName>ppt_x</p:attrName>
                                          <p:attrName>ppt_y</p:attrName>
                                        </p:attrNameLst>
                                      </p:cBhvr>
                                      <p:rCtr x="2674" y="0"/>
                                    </p:animMotion>
                                  </p:childTnLst>
                                </p:cTn>
                              </p:par>
                              <p:par>
                                <p:cTn id="247" presetID="0" presetClass="path" presetSubtype="0" accel="50000" decel="50000" fill="hold" grpId="1" nodeType="withEffect">
                                  <p:stCondLst>
                                    <p:cond delay="0"/>
                                  </p:stCondLst>
                                  <p:childTnLst>
                                    <p:animMotion origin="layout" path="M 1.11111E-6 -4.07407E-6 L 0.05347 -4.07407E-6 " pathEditMode="relative" rAng="0" ptsTypes="AA">
                                      <p:cBhvr>
                                        <p:cTn id="248" dur="2000" fill="hold"/>
                                        <p:tgtEl>
                                          <p:spTgt spid="1228923"/>
                                        </p:tgtEl>
                                        <p:attrNameLst>
                                          <p:attrName>ppt_x</p:attrName>
                                          <p:attrName>ppt_y</p:attrName>
                                        </p:attrNameLst>
                                      </p:cBhvr>
                                      <p:rCtr x="2674" y="0"/>
                                    </p:animMotion>
                                  </p:childTnLst>
                                </p:cTn>
                              </p:par>
                              <p:par>
                                <p:cTn id="249" presetID="0" presetClass="path" presetSubtype="0" accel="50000" decel="50000" fill="hold" grpId="1" nodeType="withEffect">
                                  <p:stCondLst>
                                    <p:cond delay="0"/>
                                  </p:stCondLst>
                                  <p:childTnLst>
                                    <p:animMotion origin="layout" path="M 1.11111E-6 -4.07407E-6 L 0.05347 -4.07407E-6 " pathEditMode="relative" rAng="0" ptsTypes="AA">
                                      <p:cBhvr>
                                        <p:cTn id="250" dur="2000" fill="hold"/>
                                        <p:tgtEl>
                                          <p:spTgt spid="1228924"/>
                                        </p:tgtEl>
                                        <p:attrNameLst>
                                          <p:attrName>ppt_x</p:attrName>
                                          <p:attrName>ppt_y</p:attrName>
                                        </p:attrNameLst>
                                      </p:cBhvr>
                                      <p:rCtr x="2674" y="0"/>
                                    </p:animMotion>
                                  </p:childTnLst>
                                </p:cTn>
                              </p:par>
                              <p:par>
                                <p:cTn id="251" presetID="0" presetClass="path" presetSubtype="0" accel="50000" decel="50000" fill="hold" grpId="1" nodeType="withEffect">
                                  <p:stCondLst>
                                    <p:cond delay="0"/>
                                  </p:stCondLst>
                                  <p:childTnLst>
                                    <p:animMotion origin="layout" path="M 1.11111E-6 -4.07407E-6 L 0.05347 -4.07407E-6 " pathEditMode="relative" rAng="0" ptsTypes="AA">
                                      <p:cBhvr>
                                        <p:cTn id="252" dur="2000" fill="hold"/>
                                        <p:tgtEl>
                                          <p:spTgt spid="1228925"/>
                                        </p:tgtEl>
                                        <p:attrNameLst>
                                          <p:attrName>ppt_x</p:attrName>
                                          <p:attrName>ppt_y</p:attrName>
                                        </p:attrNameLst>
                                      </p:cBhvr>
                                      <p:rCtr x="2674" y="0"/>
                                    </p:animMotion>
                                  </p:childTnLst>
                                </p:cTn>
                              </p:par>
                              <p:par>
                                <p:cTn id="253" presetID="0" presetClass="path" presetSubtype="0" accel="50000" decel="50000" fill="hold" grpId="1" nodeType="withEffect">
                                  <p:stCondLst>
                                    <p:cond delay="0"/>
                                  </p:stCondLst>
                                  <p:childTnLst>
                                    <p:animMotion origin="layout" path="M 1.38889E-6 -1.11111E-6 L 0.23073 -1.11111E-6 " pathEditMode="relative" rAng="0" ptsTypes="AA">
                                      <p:cBhvr>
                                        <p:cTn id="254" dur="2000" fill="hold"/>
                                        <p:tgtEl>
                                          <p:spTgt spid="1228926"/>
                                        </p:tgtEl>
                                        <p:attrNameLst>
                                          <p:attrName>ppt_x</p:attrName>
                                          <p:attrName>ppt_y</p:attrName>
                                        </p:attrNameLst>
                                      </p:cBhvr>
                                      <p:rCtr x="11528" y="0"/>
                                    </p:animMotion>
                                  </p:childTnLst>
                                </p:cTn>
                              </p:par>
                              <p:par>
                                <p:cTn id="255" presetID="1" presetClass="emph" presetSubtype="2" fill="hold" nodeType="withEffect">
                                  <p:stCondLst>
                                    <p:cond delay="0"/>
                                  </p:stCondLst>
                                  <p:childTnLst>
                                    <p:animClr clrSpc="rgb" dir="cw">
                                      <p:cBhvr>
                                        <p:cTn id="256" dur="2000" fill="hold"/>
                                        <p:tgtEl>
                                          <p:spTgt spid="1228925"/>
                                        </p:tgtEl>
                                        <p:attrNameLst>
                                          <p:attrName>fillcolor</p:attrName>
                                        </p:attrNameLst>
                                      </p:cBhvr>
                                      <p:to>
                                        <a:srgbClr val="DDDDDD"/>
                                      </p:to>
                                    </p:animClr>
                                    <p:set>
                                      <p:cBhvr>
                                        <p:cTn id="257" dur="2000" fill="hold"/>
                                        <p:tgtEl>
                                          <p:spTgt spid="1228925"/>
                                        </p:tgtEl>
                                        <p:attrNameLst>
                                          <p:attrName>fill.type</p:attrName>
                                        </p:attrNameLst>
                                      </p:cBhvr>
                                      <p:to>
                                        <p:strVal val="solid"/>
                                      </p:to>
                                    </p:set>
                                    <p:set>
                                      <p:cBhvr>
                                        <p:cTn id="258" dur="2000" fill="hold"/>
                                        <p:tgtEl>
                                          <p:spTgt spid="1228925"/>
                                        </p:tgtEl>
                                        <p:attrNameLst>
                                          <p:attrName>fill.on</p:attrName>
                                        </p:attrNameLst>
                                      </p:cBhvr>
                                      <p:to>
                                        <p:strVal val="true"/>
                                      </p:to>
                                    </p:set>
                                  </p:childTnLst>
                                </p:cTn>
                              </p:par>
                            </p:childTnLst>
                          </p:cTn>
                        </p:par>
                      </p:childTnLst>
                    </p:cTn>
                  </p:par>
                  <p:par>
                    <p:cTn id="259" fill="hold" nodeType="clickPar">
                      <p:stCondLst>
                        <p:cond delay="indefinite"/>
                      </p:stCondLst>
                      <p:childTnLst>
                        <p:par>
                          <p:cTn id="260" fill="hold" nodeType="withGroup">
                            <p:stCondLst>
                              <p:cond delay="0"/>
                            </p:stCondLst>
                            <p:childTnLst>
                              <p:par>
                                <p:cTn id="261" presetID="22" presetClass="entr" presetSubtype="2" fill="hold" grpId="0" nodeType="clickEffect">
                                  <p:stCondLst>
                                    <p:cond delay="0"/>
                                  </p:stCondLst>
                                  <p:childTnLst>
                                    <p:set>
                                      <p:cBhvr>
                                        <p:cTn id="262" dur="1" fill="hold">
                                          <p:stCondLst>
                                            <p:cond delay="0"/>
                                          </p:stCondLst>
                                        </p:cTn>
                                        <p:tgtEl>
                                          <p:spTgt spid="1228927"/>
                                        </p:tgtEl>
                                        <p:attrNameLst>
                                          <p:attrName>style.visibility</p:attrName>
                                        </p:attrNameLst>
                                      </p:cBhvr>
                                      <p:to>
                                        <p:strVal val="visible"/>
                                      </p:to>
                                    </p:set>
                                    <p:animEffect transition="in" filter="wipe(right)">
                                      <p:cBhvr>
                                        <p:cTn id="263" dur="500"/>
                                        <p:tgtEl>
                                          <p:spTgt spid="1228927"/>
                                        </p:tgtEl>
                                      </p:cBhvr>
                                    </p:animEffect>
                                  </p:childTnLst>
                                </p:cTn>
                              </p:par>
                            </p:childTnLst>
                          </p:cTn>
                        </p:par>
                        <p:par>
                          <p:cTn id="264" fill="hold" nodeType="afterGroup">
                            <p:stCondLst>
                              <p:cond delay="500"/>
                            </p:stCondLst>
                            <p:childTnLst>
                              <p:par>
                                <p:cTn id="265" presetID="22" presetClass="entr" presetSubtype="2" fill="hold" grpId="0" nodeType="afterEffect">
                                  <p:stCondLst>
                                    <p:cond delay="0"/>
                                  </p:stCondLst>
                                  <p:childTnLst>
                                    <p:set>
                                      <p:cBhvr>
                                        <p:cTn id="266" dur="1" fill="hold">
                                          <p:stCondLst>
                                            <p:cond delay="0"/>
                                          </p:stCondLst>
                                        </p:cTn>
                                        <p:tgtEl>
                                          <p:spTgt spid="1228929"/>
                                        </p:tgtEl>
                                        <p:attrNameLst>
                                          <p:attrName>style.visibility</p:attrName>
                                        </p:attrNameLst>
                                      </p:cBhvr>
                                      <p:to>
                                        <p:strVal val="visible"/>
                                      </p:to>
                                    </p:set>
                                    <p:animEffect transition="in" filter="wipe(right)">
                                      <p:cBhvr>
                                        <p:cTn id="267" dur="500"/>
                                        <p:tgtEl>
                                          <p:spTgt spid="1228929"/>
                                        </p:tgtEl>
                                      </p:cBhvr>
                                    </p:animEffect>
                                  </p:childTnLst>
                                </p:cTn>
                              </p:par>
                            </p:childTnLst>
                          </p:cTn>
                        </p:par>
                        <p:par>
                          <p:cTn id="268" fill="hold" nodeType="afterGroup">
                            <p:stCondLst>
                              <p:cond delay="1000"/>
                            </p:stCondLst>
                            <p:childTnLst>
                              <p:par>
                                <p:cTn id="269" presetID="22" presetClass="entr" presetSubtype="2" fill="hold" grpId="0" nodeType="afterEffect">
                                  <p:stCondLst>
                                    <p:cond delay="0"/>
                                  </p:stCondLst>
                                  <p:childTnLst>
                                    <p:set>
                                      <p:cBhvr>
                                        <p:cTn id="270" dur="1" fill="hold">
                                          <p:stCondLst>
                                            <p:cond delay="0"/>
                                          </p:stCondLst>
                                        </p:cTn>
                                        <p:tgtEl>
                                          <p:spTgt spid="1228928"/>
                                        </p:tgtEl>
                                        <p:attrNameLst>
                                          <p:attrName>style.visibility</p:attrName>
                                        </p:attrNameLst>
                                      </p:cBhvr>
                                      <p:to>
                                        <p:strVal val="visible"/>
                                      </p:to>
                                    </p:set>
                                    <p:animEffect transition="in" filter="wipe(right)">
                                      <p:cBhvr>
                                        <p:cTn id="271" dur="500"/>
                                        <p:tgtEl>
                                          <p:spTgt spid="1228928"/>
                                        </p:tgtEl>
                                      </p:cBhvr>
                                    </p:animEffect>
                                  </p:childTnLst>
                                </p:cTn>
                              </p:par>
                            </p:childTnLst>
                          </p:cTn>
                        </p:par>
                      </p:childTnLst>
                    </p:cTn>
                  </p:par>
                  <p:par>
                    <p:cTn id="272" fill="hold" nodeType="clickPar">
                      <p:stCondLst>
                        <p:cond delay="indefinite"/>
                      </p:stCondLst>
                      <p:childTnLst>
                        <p:par>
                          <p:cTn id="273" fill="hold" nodeType="withGroup">
                            <p:stCondLst>
                              <p:cond delay="0"/>
                            </p:stCondLst>
                            <p:childTnLst>
                              <p:par>
                                <p:cTn id="274" presetID="1" presetClass="entr" presetSubtype="0" fill="hold" grpId="0" nodeType="clickEffect">
                                  <p:stCondLst>
                                    <p:cond delay="0"/>
                                  </p:stCondLst>
                                  <p:childTnLst>
                                    <p:set>
                                      <p:cBhvr>
                                        <p:cTn id="275" dur="1" fill="hold">
                                          <p:stCondLst>
                                            <p:cond delay="0"/>
                                          </p:stCondLst>
                                        </p:cTn>
                                        <p:tgtEl>
                                          <p:spTgt spid="12289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20" grpId="0"/>
      <p:bldP spid="1228821" grpId="0"/>
      <p:bldP spid="1228822" grpId="0"/>
      <p:bldP spid="1228823" grpId="0"/>
      <p:bldP spid="1228824" grpId="0" animBg="1"/>
      <p:bldP spid="1228824" grpId="1" animBg="1"/>
      <p:bldP spid="1228824" grpId="2" animBg="1"/>
      <p:bldP spid="1228824" grpId="3" animBg="1"/>
      <p:bldP spid="1228824" grpId="4" animBg="1"/>
      <p:bldP spid="1228824" grpId="5" animBg="1"/>
      <p:bldP spid="1228824" grpId="6" animBg="1"/>
      <p:bldP spid="1228824" grpId="7" animBg="1"/>
      <p:bldP spid="1228825" grpId="0" animBg="1"/>
      <p:bldP spid="1228825" grpId="1" animBg="1"/>
      <p:bldP spid="1228825" grpId="2" animBg="1"/>
      <p:bldP spid="1228825" grpId="3" animBg="1"/>
      <p:bldP spid="1228825" grpId="4" animBg="1"/>
      <p:bldP spid="1228825" grpId="5" animBg="1"/>
      <p:bldP spid="1228825" grpId="6" animBg="1"/>
      <p:bldP spid="1228826" grpId="0" animBg="1"/>
      <p:bldP spid="1228826" grpId="1" animBg="1"/>
      <p:bldP spid="1228826" grpId="2" animBg="1"/>
      <p:bldP spid="1228826" grpId="3" animBg="1"/>
      <p:bldP spid="1228826" grpId="4" animBg="1"/>
      <p:bldP spid="1228826" grpId="5" animBg="1"/>
      <p:bldP spid="1228827" grpId="0" animBg="1"/>
      <p:bldP spid="1228827" grpId="1" animBg="1"/>
      <p:bldP spid="1228827" grpId="2" animBg="1"/>
      <p:bldP spid="1228827" grpId="3" animBg="1"/>
      <p:bldP spid="1228827" grpId="4" animBg="1"/>
      <p:bldP spid="1228828" grpId="0" animBg="1"/>
      <p:bldP spid="1228828" grpId="1" animBg="1"/>
      <p:bldP spid="1228828" grpId="2" animBg="1"/>
      <p:bldP spid="1228828" grpId="3" animBg="1"/>
      <p:bldP spid="1228829" grpId="0" animBg="1"/>
      <p:bldP spid="1228829" grpId="1" animBg="1"/>
      <p:bldP spid="1228829" grpId="2" animBg="1"/>
      <p:bldP spid="1228830" grpId="0" animBg="1"/>
      <p:bldP spid="1228830" grpId="1" animBg="1"/>
      <p:bldP spid="1228847" grpId="0"/>
      <p:bldP spid="1228848" grpId="0" animBg="1"/>
      <p:bldP spid="1228848" grpId="1" animBg="1"/>
      <p:bldP spid="1228849" grpId="0" animBg="1"/>
      <p:bldP spid="1228849" grpId="1" animBg="1"/>
      <p:bldP spid="1228850" grpId="0" animBg="1"/>
      <p:bldP spid="1228850" grpId="1" animBg="1"/>
      <p:bldP spid="1228851" grpId="0" animBg="1"/>
      <p:bldP spid="1228851" grpId="1" animBg="1"/>
      <p:bldP spid="1228852" grpId="0" animBg="1"/>
      <p:bldP spid="1228852" grpId="1" animBg="1"/>
      <p:bldP spid="1228853" grpId="0" animBg="1"/>
      <p:bldP spid="1228853" grpId="1" animBg="1"/>
      <p:bldP spid="1228854" grpId="0" animBg="1"/>
      <p:bldP spid="1228854" grpId="1" animBg="1"/>
      <p:bldP spid="1228871" grpId="0"/>
      <p:bldP spid="1228872" grpId="0" animBg="1"/>
      <p:bldP spid="1228872" grpId="1" animBg="1"/>
      <p:bldP spid="1228873" grpId="0" animBg="1"/>
      <p:bldP spid="1228873" grpId="1" animBg="1"/>
      <p:bldP spid="1228874" grpId="0" animBg="1"/>
      <p:bldP spid="1228874" grpId="1" animBg="1"/>
      <p:bldP spid="1228875" grpId="0" animBg="1"/>
      <p:bldP spid="1228875" grpId="1" animBg="1"/>
      <p:bldP spid="1228876" grpId="0" animBg="1"/>
      <p:bldP spid="1228876" grpId="1" animBg="1"/>
      <p:bldP spid="1228877" grpId="0" animBg="1"/>
      <p:bldP spid="1228877" grpId="1" animBg="1"/>
      <p:bldP spid="1228878" grpId="0" animBg="1"/>
      <p:bldP spid="1228878" grpId="1" animBg="1"/>
      <p:bldP spid="1228895" grpId="0"/>
      <p:bldP spid="1228896" grpId="0" animBg="1"/>
      <p:bldP spid="1228896" grpId="1" animBg="1"/>
      <p:bldP spid="1228897" grpId="0" animBg="1"/>
      <p:bldP spid="1228897" grpId="1" animBg="1"/>
      <p:bldP spid="1228898" grpId="0" animBg="1"/>
      <p:bldP spid="1228898" grpId="1" animBg="1"/>
      <p:bldP spid="1228899" grpId="0" animBg="1"/>
      <p:bldP spid="1228899" grpId="1" animBg="1"/>
      <p:bldP spid="1228900" grpId="0" animBg="1"/>
      <p:bldP spid="1228900" grpId="1" animBg="1"/>
      <p:bldP spid="1228901" grpId="0" animBg="1"/>
      <p:bldP spid="1228901" grpId="1" animBg="1"/>
      <p:bldP spid="1228902" grpId="0" animBg="1"/>
      <p:bldP spid="1228902" grpId="1" animBg="1"/>
      <p:bldP spid="1228919" grpId="0"/>
      <p:bldP spid="1228920" grpId="0" animBg="1"/>
      <p:bldP spid="1228920" grpId="1" animBg="1"/>
      <p:bldP spid="1228921" grpId="0" animBg="1"/>
      <p:bldP spid="1228921" grpId="1" animBg="1"/>
      <p:bldP spid="1228922" grpId="0" animBg="1"/>
      <p:bldP spid="1228922" grpId="1" animBg="1"/>
      <p:bldP spid="1228923" grpId="0" animBg="1"/>
      <p:bldP spid="1228923" grpId="1" animBg="1"/>
      <p:bldP spid="1228924" grpId="0" animBg="1"/>
      <p:bldP spid="1228924" grpId="1" animBg="1"/>
      <p:bldP spid="1228925" grpId="0" animBg="1"/>
      <p:bldP spid="1228925" grpId="1" animBg="1"/>
      <p:bldP spid="1228926" grpId="0" animBg="1"/>
      <p:bldP spid="1228926" grpId="1" animBg="1"/>
      <p:bldP spid="1228927" grpId="0" animBg="1"/>
      <p:bldP spid="1228928" grpId="0" animBg="1"/>
      <p:bldP spid="1228929" grpId="0" animBg="1"/>
      <p:bldP spid="1228930"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a:t>“Classification” of Mechanisms</a:t>
            </a:r>
          </a:p>
        </p:txBody>
      </p:sp>
      <p:sp>
        <p:nvSpPr>
          <p:cNvPr id="1229827" name="Rectangle 3"/>
          <p:cNvSpPr>
            <a:spLocks noGrp="1" noChangeArrowheads="1"/>
          </p:cNvSpPr>
          <p:nvPr>
            <p:ph type="body" idx="1"/>
          </p:nvPr>
        </p:nvSpPr>
        <p:spPr/>
        <p:txBody>
          <a:bodyPr/>
          <a:lstStyle/>
          <a:p>
            <a:pPr eaLnBrk="1" hangingPunct="1">
              <a:lnSpc>
                <a:spcPct val="90000"/>
              </a:lnSpc>
            </a:pPr>
            <a:r>
              <a:rPr lang="en-US" sz="2000" dirty="0">
                <a:solidFill>
                  <a:schemeClr val="folHlink"/>
                </a:solidFill>
              </a:rPr>
              <a:t>Block-level caching</a:t>
            </a:r>
            <a:r>
              <a:rPr lang="en-US" sz="2000" dirty="0"/>
              <a:t> consider (possibly unrelated) set of blocks</a:t>
            </a:r>
          </a:p>
          <a:p>
            <a:pPr lvl="1" eaLnBrk="1" hangingPunct="1">
              <a:lnSpc>
                <a:spcPct val="90000"/>
              </a:lnSpc>
            </a:pPr>
            <a:r>
              <a:rPr lang="en-US" sz="1800" dirty="0"/>
              <a:t>each data element is viewed upon as an independent item</a:t>
            </a:r>
          </a:p>
          <a:p>
            <a:pPr lvl="1" eaLnBrk="1" hangingPunct="1">
              <a:lnSpc>
                <a:spcPct val="90000"/>
              </a:lnSpc>
            </a:pPr>
            <a:r>
              <a:rPr lang="en-US" sz="1800" dirty="0"/>
              <a:t>usually used in “traditional” systems</a:t>
            </a:r>
          </a:p>
          <a:p>
            <a:pPr lvl="1" eaLnBrk="1" hangingPunct="1">
              <a:lnSpc>
                <a:spcPct val="90000"/>
              </a:lnSpc>
            </a:pPr>
            <a:r>
              <a:rPr lang="en-US" sz="1800" dirty="0"/>
              <a:t>e.g., FIFO, LRU, LFU, CLOCK, …</a:t>
            </a:r>
            <a:br>
              <a:rPr lang="en-US" sz="1800" dirty="0"/>
            </a:br>
            <a:endParaRPr lang="en-US" sz="1800" dirty="0"/>
          </a:p>
          <a:p>
            <a:pPr lvl="1" eaLnBrk="1" hangingPunct="1">
              <a:lnSpc>
                <a:spcPct val="90000"/>
              </a:lnSpc>
            </a:pPr>
            <a:r>
              <a:rPr lang="en-US" sz="1800" dirty="0"/>
              <a:t>multimedia (video) approaches:</a:t>
            </a:r>
          </a:p>
          <a:p>
            <a:pPr lvl="2" eaLnBrk="1" hangingPunct="1">
              <a:lnSpc>
                <a:spcPct val="90000"/>
              </a:lnSpc>
            </a:pPr>
            <a:r>
              <a:rPr lang="en-US" sz="1600" i="1" dirty="0"/>
              <a:t>Least/Most Relevant for Presentation</a:t>
            </a:r>
            <a:r>
              <a:rPr lang="en-US" sz="1600" dirty="0"/>
              <a:t> (L/MRP)</a:t>
            </a:r>
          </a:p>
          <a:p>
            <a:pPr lvl="2" eaLnBrk="1" hangingPunct="1">
              <a:lnSpc>
                <a:spcPct val="90000"/>
              </a:lnSpc>
            </a:pPr>
            <a:r>
              <a:rPr lang="en-US" sz="1600" dirty="0"/>
              <a:t>…</a:t>
            </a:r>
            <a:br>
              <a:rPr lang="en-US" sz="1600" dirty="0"/>
            </a:br>
            <a:endParaRPr lang="en-US" sz="1600" dirty="0"/>
          </a:p>
          <a:p>
            <a:pPr eaLnBrk="1" hangingPunct="1">
              <a:lnSpc>
                <a:spcPct val="90000"/>
              </a:lnSpc>
            </a:pPr>
            <a:r>
              <a:rPr lang="en-US" sz="2000" dirty="0">
                <a:solidFill>
                  <a:schemeClr val="folHlink"/>
                </a:solidFill>
              </a:rPr>
              <a:t>Stream-dependent caching</a:t>
            </a:r>
            <a:r>
              <a:rPr lang="en-US" sz="2000" dirty="0"/>
              <a:t> consider (parts of) a stream object as a whole</a:t>
            </a:r>
          </a:p>
          <a:p>
            <a:pPr lvl="1" eaLnBrk="1" hangingPunct="1">
              <a:lnSpc>
                <a:spcPct val="90000"/>
              </a:lnSpc>
            </a:pPr>
            <a:r>
              <a:rPr lang="en-US" sz="1800" dirty="0"/>
              <a:t>related data elements are treated in the same way </a:t>
            </a:r>
          </a:p>
          <a:p>
            <a:pPr lvl="1" eaLnBrk="1" hangingPunct="1">
              <a:lnSpc>
                <a:spcPct val="90000"/>
              </a:lnSpc>
            </a:pPr>
            <a:r>
              <a:rPr lang="en-US" sz="1800" dirty="0"/>
              <a:t>research prototypes in multimedia systems</a:t>
            </a:r>
          </a:p>
          <a:p>
            <a:pPr lvl="1" eaLnBrk="1" hangingPunct="1">
              <a:lnSpc>
                <a:spcPct val="90000"/>
              </a:lnSpc>
            </a:pPr>
            <a:r>
              <a:rPr lang="en-US" sz="1800" dirty="0"/>
              <a:t>e.g.,</a:t>
            </a:r>
          </a:p>
          <a:p>
            <a:pPr lvl="2" eaLnBrk="1" hangingPunct="1">
              <a:lnSpc>
                <a:spcPct val="90000"/>
              </a:lnSpc>
            </a:pPr>
            <a:r>
              <a:rPr lang="en-US" sz="1600" dirty="0"/>
              <a:t>BASIC</a:t>
            </a:r>
          </a:p>
          <a:p>
            <a:pPr lvl="2" eaLnBrk="1" hangingPunct="1">
              <a:lnSpc>
                <a:spcPct val="90000"/>
              </a:lnSpc>
            </a:pPr>
            <a:r>
              <a:rPr lang="en-US" sz="1600" dirty="0"/>
              <a:t>DISTANCE</a:t>
            </a:r>
          </a:p>
          <a:p>
            <a:pPr lvl="2" eaLnBrk="1" hangingPunct="1">
              <a:lnSpc>
                <a:spcPct val="90000"/>
              </a:lnSpc>
            </a:pPr>
            <a:r>
              <a:rPr lang="en-US" sz="1600" i="1" dirty="0"/>
              <a:t>Interval Caching</a:t>
            </a:r>
            <a:r>
              <a:rPr lang="en-US" sz="1600" dirty="0"/>
              <a:t> (IC)</a:t>
            </a:r>
          </a:p>
          <a:p>
            <a:pPr lvl="2" eaLnBrk="1" hangingPunct="1">
              <a:lnSpc>
                <a:spcPct val="90000"/>
              </a:lnSpc>
            </a:pPr>
            <a:r>
              <a:rPr lang="en-US" sz="1600" i="1" dirty="0"/>
              <a:t>Generalized Interval Caching</a:t>
            </a:r>
            <a:r>
              <a:rPr lang="en-US" sz="1600" dirty="0"/>
              <a:t> (GIC)</a:t>
            </a:r>
          </a:p>
          <a:p>
            <a:pPr lvl="2" eaLnBrk="1" hangingPunct="1">
              <a:lnSpc>
                <a:spcPct val="90000"/>
              </a:lnSpc>
            </a:pPr>
            <a:r>
              <a:rPr lang="en-US" sz="1600" dirty="0"/>
              <a:t>Split and Merge (SAM)</a:t>
            </a:r>
          </a:p>
          <a:p>
            <a:pPr lvl="2" eaLnBrk="1" hangingPunct="1">
              <a:lnSpc>
                <a:spcPct val="90000"/>
              </a:lnSpc>
            </a:pPr>
            <a:r>
              <a:rPr lang="mr-IN" sz="1600" dirty="0"/>
              <a:t>…</a:t>
            </a:r>
            <a:endParaRPr lang="en-US" sz="1600" dirty="0"/>
          </a:p>
        </p:txBody>
      </p:sp>
    </p:spTree>
    <p:extLst>
      <p:ext uri="{BB962C8B-B14F-4D97-AF65-F5344CB8AC3E}">
        <p14:creationId xmlns:p14="http://schemas.microsoft.com/office/powerpoint/2010/main" val="12571530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29827">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9827">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29827">
                                            <p:txEl>
                                              <p:pRg st="9" end="9"/>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29827">
                                            <p:txEl>
                                              <p:pRg st="10" end="1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29827">
                                            <p:txEl>
                                              <p:pRg st="11" end="1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29827">
                                            <p:txEl>
                                              <p:pRg st="12" end="1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29827">
                                            <p:txEl>
                                              <p:pRg st="13" end="1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29827">
                                            <p:txEl>
                                              <p:pRg st="14" end="14"/>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229827">
                                            <p:txEl>
                                              <p:pRg st="15" end="1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29827">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z="2800" dirty="0"/>
              <a:t>Least/Most Relevant for Presentation (L/MRP)</a:t>
            </a:r>
          </a:p>
        </p:txBody>
      </p:sp>
      <p:sp>
        <p:nvSpPr>
          <p:cNvPr id="33795" name="Rectangle 3"/>
          <p:cNvSpPr>
            <a:spLocks noGrp="1" noChangeArrowheads="1"/>
          </p:cNvSpPr>
          <p:nvPr>
            <p:ph type="body" idx="1"/>
          </p:nvPr>
        </p:nvSpPr>
        <p:spPr>
          <a:xfrm>
            <a:off x="0" y="920750"/>
            <a:ext cx="9144000" cy="3149600"/>
          </a:xfrm>
        </p:spPr>
        <p:txBody>
          <a:bodyPr/>
          <a:lstStyle/>
          <a:p>
            <a:pPr eaLnBrk="1" hangingPunct="1">
              <a:spcAft>
                <a:spcPct val="60000"/>
              </a:spcAft>
            </a:pPr>
            <a:r>
              <a:rPr lang="en-US" sz="2400" dirty="0">
                <a:solidFill>
                  <a:schemeClr val="hlink"/>
                </a:solidFill>
              </a:rPr>
              <a:t>L/MRP</a:t>
            </a:r>
            <a:r>
              <a:rPr lang="en-US" sz="2400" dirty="0"/>
              <a:t> is a buffer management mechanism for a single interactive, continuous data stream </a:t>
            </a:r>
          </a:p>
          <a:p>
            <a:pPr lvl="1" eaLnBrk="1" hangingPunct="1">
              <a:spcAft>
                <a:spcPct val="60000"/>
              </a:spcAft>
            </a:pPr>
            <a:r>
              <a:rPr lang="en-US" sz="2000" dirty="0"/>
              <a:t>adaptable to individual multimedia applications </a:t>
            </a:r>
          </a:p>
          <a:p>
            <a:pPr lvl="1" eaLnBrk="1" hangingPunct="1">
              <a:spcAft>
                <a:spcPct val="60000"/>
              </a:spcAft>
            </a:pPr>
            <a:r>
              <a:rPr lang="en-US" sz="2000" u="sng" dirty="0"/>
              <a:t>preloads</a:t>
            </a:r>
            <a:r>
              <a:rPr lang="en-US" sz="2000" dirty="0"/>
              <a:t> units </a:t>
            </a:r>
            <a:r>
              <a:rPr lang="en-US" sz="2000" i="1" dirty="0">
                <a:solidFill>
                  <a:schemeClr val="folHlink"/>
                </a:solidFill>
              </a:rPr>
              <a:t>most relevant for presentation</a:t>
            </a:r>
            <a:r>
              <a:rPr lang="en-US" sz="2000" dirty="0"/>
              <a:t>  from disk</a:t>
            </a:r>
          </a:p>
          <a:p>
            <a:pPr lvl="1" eaLnBrk="1" hangingPunct="1">
              <a:spcAft>
                <a:spcPct val="60000"/>
              </a:spcAft>
            </a:pPr>
            <a:r>
              <a:rPr lang="en-US" sz="2000" u="sng" dirty="0"/>
              <a:t>replaces</a:t>
            </a:r>
            <a:r>
              <a:rPr lang="en-US" sz="2000" dirty="0"/>
              <a:t> units </a:t>
            </a:r>
            <a:r>
              <a:rPr lang="en-US" sz="2000" i="1" dirty="0">
                <a:solidFill>
                  <a:schemeClr val="folHlink"/>
                </a:solidFill>
              </a:rPr>
              <a:t>least relevant for presentation</a:t>
            </a:r>
            <a:r>
              <a:rPr lang="en-US" sz="2000" dirty="0"/>
              <a:t>  </a:t>
            </a:r>
          </a:p>
          <a:p>
            <a:pPr lvl="1" eaLnBrk="1" hangingPunct="1">
              <a:spcAft>
                <a:spcPct val="60000"/>
              </a:spcAft>
            </a:pPr>
            <a:r>
              <a:rPr lang="en-US" dirty="0"/>
              <a:t>client pull based architecture </a:t>
            </a:r>
          </a:p>
        </p:txBody>
      </p:sp>
      <p:sp>
        <p:nvSpPr>
          <p:cNvPr id="33796" name="Text Box 4"/>
          <p:cNvSpPr txBox="1">
            <a:spLocks noChangeArrowheads="1"/>
          </p:cNvSpPr>
          <p:nvPr/>
        </p:nvSpPr>
        <p:spPr bwMode="auto">
          <a:xfrm rot="1961968">
            <a:off x="7715250" y="385763"/>
            <a:ext cx="149225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[Moser et al. 95]</a:t>
            </a:r>
          </a:p>
        </p:txBody>
      </p:sp>
      <p:sp>
        <p:nvSpPr>
          <p:cNvPr id="1230853" name="Rectangle 5"/>
          <p:cNvSpPr>
            <a:spLocks noChangeArrowheads="1"/>
          </p:cNvSpPr>
          <p:nvPr/>
        </p:nvSpPr>
        <p:spPr bwMode="auto">
          <a:xfrm>
            <a:off x="7132638" y="5170488"/>
            <a:ext cx="1530350" cy="1219200"/>
          </a:xfrm>
          <a:prstGeom prst="rect">
            <a:avLst/>
          </a:prstGeom>
          <a:solidFill>
            <a:schemeClr val="bg1"/>
          </a:solidFill>
          <a:ln w="9525">
            <a:solidFill>
              <a:schemeClr val="tx1"/>
            </a:solidFill>
            <a:miter lim="800000"/>
            <a:headEnd/>
            <a:tailEnd/>
          </a:ln>
        </p:spPr>
        <p:txBody>
          <a:bodyPr wrap="none"/>
          <a:lstStyle/>
          <a:p>
            <a:pPr algn="r"/>
            <a:endParaRPr lang="nb-NO" sz="1800" b="0">
              <a:latin typeface="Times New Roman" charset="0"/>
            </a:endParaRPr>
          </a:p>
        </p:txBody>
      </p:sp>
      <p:sp>
        <p:nvSpPr>
          <p:cNvPr id="1230854" name="Rectangle 6"/>
          <p:cNvSpPr>
            <a:spLocks noChangeArrowheads="1"/>
          </p:cNvSpPr>
          <p:nvPr/>
        </p:nvSpPr>
        <p:spPr bwMode="auto">
          <a:xfrm>
            <a:off x="1804988" y="5170488"/>
            <a:ext cx="990600" cy="1066800"/>
          </a:xfrm>
          <a:prstGeom prst="rect">
            <a:avLst/>
          </a:prstGeom>
          <a:solidFill>
            <a:schemeClr val="bg1"/>
          </a:solidFill>
          <a:ln w="9525">
            <a:solidFill>
              <a:schemeClr val="tx1"/>
            </a:solidFill>
            <a:miter lim="800000"/>
            <a:headEnd/>
            <a:tailEnd/>
          </a:ln>
        </p:spPr>
        <p:txBody>
          <a:bodyPr wrap="none"/>
          <a:lstStyle/>
          <a:p>
            <a:r>
              <a:rPr lang="en-US" sz="1400" b="0">
                <a:latin typeface="Verdana" charset="0"/>
              </a:rPr>
              <a:t>Server</a:t>
            </a:r>
            <a:endParaRPr lang="en-US" sz="1800" b="0">
              <a:latin typeface="Times New Roman" charset="0"/>
            </a:endParaRPr>
          </a:p>
        </p:txBody>
      </p:sp>
      <p:grpSp>
        <p:nvGrpSpPr>
          <p:cNvPr id="2" name="Group 7"/>
          <p:cNvGrpSpPr>
            <a:grpSpLocks/>
          </p:cNvGrpSpPr>
          <p:nvPr/>
        </p:nvGrpSpPr>
        <p:grpSpPr bwMode="auto">
          <a:xfrm>
            <a:off x="665163" y="5257800"/>
            <a:ext cx="711200" cy="965200"/>
            <a:chOff x="242" y="2496"/>
            <a:chExt cx="528" cy="768"/>
          </a:xfrm>
        </p:grpSpPr>
        <p:sp>
          <p:nvSpPr>
            <p:cNvPr id="33877" name="AutoShape 8"/>
            <p:cNvSpPr>
              <a:spLocks noChangeArrowheads="1"/>
            </p:cNvSpPr>
            <p:nvPr/>
          </p:nvSpPr>
          <p:spPr bwMode="auto">
            <a:xfrm>
              <a:off x="242" y="2496"/>
              <a:ext cx="528" cy="768"/>
            </a:xfrm>
            <a:prstGeom prst="can">
              <a:avLst>
                <a:gd name="adj" fmla="val 36364"/>
              </a:avLst>
            </a:prstGeom>
            <a:solidFill>
              <a:schemeClr val="bg1"/>
            </a:solidFill>
            <a:ln w="9525">
              <a:solidFill>
                <a:schemeClr val="tx1"/>
              </a:solidFill>
              <a:round/>
              <a:headEnd/>
              <a:tailEnd/>
            </a:ln>
          </p:spPr>
          <p:txBody>
            <a:bodyPr wrap="none" anchor="ctr"/>
            <a:lstStyle/>
            <a:p>
              <a:endParaRPr lang="nb-NO"/>
            </a:p>
          </p:txBody>
        </p:sp>
        <p:pic>
          <p:nvPicPr>
            <p:cNvPr id="33878" name="Picture 9"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 y="271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79" name="Picture 10"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 y="271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80" name="Picture 11"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 y="271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81" name="Picture 12"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 y="271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82" name="Picture 13"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 y="2814"/>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83" name="Picture 14"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 y="2814"/>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84" name="Picture 15"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 y="2814"/>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85" name="Picture 16"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 y="2814"/>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86" name="Picture 17"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 y="2910"/>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87" name="Picture 18"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 y="2910"/>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88" name="Picture 19"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 y="2910"/>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89" name="Picture 20"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 y="2910"/>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90" name="Picture 21"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 y="3006"/>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91" name="Picture 22"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 y="3006"/>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92" name="Picture 23"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 y="3006"/>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93" name="Picture 24"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 y="3006"/>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94" name="Picture 25"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 y="3102"/>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95" name="Picture 26"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 y="3102"/>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96" name="Picture 27"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 y="3102"/>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97" name="Picture 28"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 y="3102"/>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 name="Group 29"/>
          <p:cNvGrpSpPr>
            <a:grpSpLocks/>
          </p:cNvGrpSpPr>
          <p:nvPr/>
        </p:nvGrpSpPr>
        <p:grpSpPr bwMode="auto">
          <a:xfrm>
            <a:off x="2563813" y="6083300"/>
            <a:ext cx="4568825" cy="274638"/>
            <a:chOff x="1438" y="3224"/>
            <a:chExt cx="2878" cy="173"/>
          </a:xfrm>
        </p:grpSpPr>
        <p:sp>
          <p:nvSpPr>
            <p:cNvPr id="33875" name="Line 30"/>
            <p:cNvSpPr>
              <a:spLocks noChangeShapeType="1"/>
            </p:cNvSpPr>
            <p:nvPr/>
          </p:nvSpPr>
          <p:spPr bwMode="auto">
            <a:xfrm flipH="1" flipV="1">
              <a:off x="1438" y="3224"/>
              <a:ext cx="2878" cy="1"/>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nb-NO"/>
            </a:p>
          </p:txBody>
        </p:sp>
        <p:sp>
          <p:nvSpPr>
            <p:cNvPr id="33876" name="Text Box 31"/>
            <p:cNvSpPr txBox="1">
              <a:spLocks noChangeArrowheads="1"/>
            </p:cNvSpPr>
            <p:nvPr/>
          </p:nvSpPr>
          <p:spPr bwMode="auto">
            <a:xfrm>
              <a:off x="2640" y="3224"/>
              <a:ext cx="48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wrap="none" anchor="ctr">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latin typeface="Verdana" charset="0"/>
                </a:rPr>
                <a:t>request</a:t>
              </a:r>
            </a:p>
          </p:txBody>
        </p:sp>
      </p:grpSp>
      <p:sp>
        <p:nvSpPr>
          <p:cNvPr id="1230880" name="Text Box 32"/>
          <p:cNvSpPr txBox="1">
            <a:spLocks noChangeArrowheads="1"/>
          </p:cNvSpPr>
          <p:nvPr/>
        </p:nvSpPr>
        <p:spPr bwMode="auto">
          <a:xfrm>
            <a:off x="487363" y="4727575"/>
            <a:ext cx="1323975" cy="549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latin typeface="Verdana" charset="0"/>
              </a:rPr>
              <a:t>Homogeneous stream e.g., MJPEG video</a:t>
            </a:r>
          </a:p>
        </p:txBody>
      </p:sp>
      <p:sp>
        <p:nvSpPr>
          <p:cNvPr id="1230881" name="Rectangle 33"/>
          <p:cNvSpPr>
            <a:spLocks noChangeArrowheads="1"/>
          </p:cNvSpPr>
          <p:nvPr/>
        </p:nvSpPr>
        <p:spPr bwMode="auto">
          <a:xfrm>
            <a:off x="7815263" y="5584825"/>
            <a:ext cx="695325" cy="739775"/>
          </a:xfrm>
          <a:prstGeom prst="rect">
            <a:avLst/>
          </a:prstGeom>
          <a:solidFill>
            <a:schemeClr val="bg1"/>
          </a:solidFill>
          <a:ln w="9525">
            <a:solidFill>
              <a:schemeClr val="tx1"/>
            </a:solidFill>
            <a:miter lim="800000"/>
            <a:headEnd/>
            <a:tailEnd/>
          </a:ln>
        </p:spPr>
        <p:txBody>
          <a:bodyPr wrap="none" anchor="ctr"/>
          <a:lstStyle/>
          <a:p>
            <a:endParaRPr lang="nb-NO"/>
          </a:p>
        </p:txBody>
      </p:sp>
      <p:grpSp>
        <p:nvGrpSpPr>
          <p:cNvPr id="4" name="Group 34"/>
          <p:cNvGrpSpPr>
            <a:grpSpLocks/>
          </p:cNvGrpSpPr>
          <p:nvPr/>
        </p:nvGrpSpPr>
        <p:grpSpPr bwMode="auto">
          <a:xfrm>
            <a:off x="7662863" y="5546725"/>
            <a:ext cx="838200" cy="762000"/>
            <a:chOff x="4656" y="2736"/>
            <a:chExt cx="480" cy="407"/>
          </a:xfrm>
        </p:grpSpPr>
        <p:pic>
          <p:nvPicPr>
            <p:cNvPr id="33873" name="Picture 35" descr="engine"/>
            <p:cNvPicPr>
              <a:picLocks noChangeAspect="1" noChangeArrowheads="1"/>
            </p:cNvPicPr>
            <p:nvPr/>
          </p:nvPicPr>
          <p:blipFill>
            <a:blip r:embed="rId3">
              <a:extLst>
                <a:ext uri="{28A0092B-C50C-407E-A947-70E740481C1C}">
                  <a14:useLocalDpi xmlns:a14="http://schemas.microsoft.com/office/drawing/2010/main" val="0"/>
                </a:ext>
              </a:extLst>
            </a:blip>
            <a:srcRect l="-9914" t="-3377" r="58191" b="50520"/>
            <a:stretch>
              <a:fillRect/>
            </a:stretch>
          </p:blipFill>
          <p:spPr bwMode="auto">
            <a:xfrm>
              <a:off x="4656" y="2736"/>
              <a:ext cx="48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74" name="Picture 36" descr="vc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2" y="2786"/>
              <a:ext cx="288" cy="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230885" name="Text Box 37"/>
          <p:cNvSpPr txBox="1">
            <a:spLocks noChangeArrowheads="1"/>
          </p:cNvSpPr>
          <p:nvPr/>
        </p:nvSpPr>
        <p:spPr bwMode="auto">
          <a:xfrm>
            <a:off x="7777163" y="5219700"/>
            <a:ext cx="6953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latin typeface="Verdana" charset="0"/>
              </a:rPr>
              <a:t>Client</a:t>
            </a:r>
          </a:p>
        </p:txBody>
      </p:sp>
      <p:grpSp>
        <p:nvGrpSpPr>
          <p:cNvPr id="5" name="Group 38"/>
          <p:cNvGrpSpPr>
            <a:grpSpLocks/>
          </p:cNvGrpSpPr>
          <p:nvPr/>
        </p:nvGrpSpPr>
        <p:grpSpPr bwMode="auto">
          <a:xfrm>
            <a:off x="7132638" y="5229225"/>
            <a:ext cx="704850" cy="1114425"/>
            <a:chOff x="4316" y="2030"/>
            <a:chExt cx="444" cy="702"/>
          </a:xfrm>
        </p:grpSpPr>
        <p:sp>
          <p:nvSpPr>
            <p:cNvPr id="33854" name="Line 39"/>
            <p:cNvSpPr>
              <a:spLocks noChangeShapeType="1"/>
            </p:cNvSpPr>
            <p:nvPr/>
          </p:nvSpPr>
          <p:spPr bwMode="auto">
            <a:xfrm flipV="1">
              <a:off x="4648" y="2480"/>
              <a:ext cx="11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33855" name="Rectangle 40"/>
            <p:cNvSpPr>
              <a:spLocks noChangeArrowheads="1"/>
            </p:cNvSpPr>
            <p:nvPr/>
          </p:nvSpPr>
          <p:spPr bwMode="auto">
            <a:xfrm>
              <a:off x="4364" y="2040"/>
              <a:ext cx="290" cy="692"/>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33856" name="Text Box 41"/>
            <p:cNvSpPr txBox="1">
              <a:spLocks noChangeArrowheads="1"/>
            </p:cNvSpPr>
            <p:nvPr/>
          </p:nvSpPr>
          <p:spPr bwMode="auto">
            <a:xfrm>
              <a:off x="4316" y="2030"/>
              <a:ext cx="360"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000" b="0">
                  <a:latin typeface="Verdana" charset="0"/>
                </a:rPr>
                <a:t>Buffer</a:t>
              </a:r>
            </a:p>
          </p:txBody>
        </p:sp>
        <p:grpSp>
          <p:nvGrpSpPr>
            <p:cNvPr id="33857" name="Group 42"/>
            <p:cNvGrpSpPr>
              <a:grpSpLocks/>
            </p:cNvGrpSpPr>
            <p:nvPr/>
          </p:nvGrpSpPr>
          <p:grpSpPr bwMode="auto">
            <a:xfrm>
              <a:off x="4374" y="2423"/>
              <a:ext cx="268" cy="66"/>
              <a:chOff x="4374" y="2908"/>
              <a:chExt cx="268" cy="66"/>
            </a:xfrm>
          </p:grpSpPr>
          <p:pic>
            <p:nvPicPr>
              <p:cNvPr id="33870" name="Picture 43"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5"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71" name="Picture 44"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72" name="Picture 45"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4"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3858" name="Group 46"/>
            <p:cNvGrpSpPr>
              <a:grpSpLocks/>
            </p:cNvGrpSpPr>
            <p:nvPr/>
          </p:nvGrpSpPr>
          <p:grpSpPr bwMode="auto">
            <a:xfrm>
              <a:off x="4374" y="2498"/>
              <a:ext cx="268" cy="66"/>
              <a:chOff x="4374" y="2908"/>
              <a:chExt cx="268" cy="66"/>
            </a:xfrm>
          </p:grpSpPr>
          <p:pic>
            <p:nvPicPr>
              <p:cNvPr id="33867" name="Picture 47"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5"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68" name="Picture 48"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69" name="Picture 49"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4"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3859" name="Group 50"/>
            <p:cNvGrpSpPr>
              <a:grpSpLocks/>
            </p:cNvGrpSpPr>
            <p:nvPr/>
          </p:nvGrpSpPr>
          <p:grpSpPr bwMode="auto">
            <a:xfrm>
              <a:off x="4374" y="2574"/>
              <a:ext cx="268" cy="66"/>
              <a:chOff x="4374" y="2908"/>
              <a:chExt cx="268" cy="66"/>
            </a:xfrm>
          </p:grpSpPr>
          <p:pic>
            <p:nvPicPr>
              <p:cNvPr id="33864" name="Picture 51"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5"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65" name="Picture 52"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66" name="Picture 53"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4"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3860" name="Group 54"/>
            <p:cNvGrpSpPr>
              <a:grpSpLocks/>
            </p:cNvGrpSpPr>
            <p:nvPr/>
          </p:nvGrpSpPr>
          <p:grpSpPr bwMode="auto">
            <a:xfrm>
              <a:off x="4374" y="2650"/>
              <a:ext cx="268" cy="66"/>
              <a:chOff x="4374" y="2908"/>
              <a:chExt cx="268" cy="66"/>
            </a:xfrm>
          </p:grpSpPr>
          <p:pic>
            <p:nvPicPr>
              <p:cNvPr id="33861" name="Picture 55"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5"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62" name="Picture 56"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63" name="Picture 57"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4"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grpSp>
        <p:nvGrpSpPr>
          <p:cNvPr id="10" name="Group 58"/>
          <p:cNvGrpSpPr>
            <a:grpSpLocks/>
          </p:cNvGrpSpPr>
          <p:nvPr/>
        </p:nvGrpSpPr>
        <p:grpSpPr bwMode="auto">
          <a:xfrm>
            <a:off x="1192213" y="5451475"/>
            <a:ext cx="6457950" cy="438150"/>
            <a:chOff x="646" y="3903"/>
            <a:chExt cx="4068" cy="276"/>
          </a:xfrm>
        </p:grpSpPr>
        <p:sp>
          <p:nvSpPr>
            <p:cNvPr id="33833" name="Line 59"/>
            <p:cNvSpPr>
              <a:spLocks noChangeShapeType="1"/>
            </p:cNvSpPr>
            <p:nvPr/>
          </p:nvSpPr>
          <p:spPr bwMode="auto">
            <a:xfrm>
              <a:off x="646" y="4041"/>
              <a:ext cx="3742" cy="0"/>
            </a:xfrm>
            <a:prstGeom prst="line">
              <a:avLst/>
            </a:prstGeom>
            <a:noFill/>
            <a:ln w="22225">
              <a:solidFill>
                <a:schemeClr val="tx1"/>
              </a:solidFill>
              <a:prstDash val="dash"/>
              <a:round/>
              <a:headEnd/>
              <a:tailEnd type="stealth" w="med" len="med"/>
            </a:ln>
            <a:extLst>
              <a:ext uri="{909E8E84-426E-40dd-AFC4-6F175D3DCCD1}">
                <a14:hiddenFill xmlns:a14="http://schemas.microsoft.com/office/drawing/2010/main" xmlns="">
                  <a:noFill/>
                </a14:hiddenFill>
              </a:ext>
            </a:extLst>
          </p:spPr>
          <p:txBody>
            <a:bodyPr wrap="none" anchor="ctr"/>
            <a:lstStyle/>
            <a:p>
              <a:endParaRPr lang="nb-NO"/>
            </a:p>
          </p:txBody>
        </p:sp>
        <p:pic>
          <p:nvPicPr>
            <p:cNvPr id="33834" name="Picture 60"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8" y="3903"/>
              <a:ext cx="360" cy="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35" name="Picture 61"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0" y="3903"/>
              <a:ext cx="360" cy="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36" name="Picture 62"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2" y="3903"/>
              <a:ext cx="360" cy="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37" name="Picture 63"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4" y="3903"/>
              <a:ext cx="360" cy="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38" name="Picture 64"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6" y="3903"/>
              <a:ext cx="360" cy="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39" name="Picture 65"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 y="40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40" name="Picture 66"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 y="40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41" name="Picture 67"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3" y="40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3842" name="Group 68"/>
            <p:cNvGrpSpPr>
              <a:grpSpLocks/>
            </p:cNvGrpSpPr>
            <p:nvPr/>
          </p:nvGrpSpPr>
          <p:grpSpPr bwMode="auto">
            <a:xfrm>
              <a:off x="4446" y="3922"/>
              <a:ext cx="268" cy="66"/>
              <a:chOff x="4374" y="2908"/>
              <a:chExt cx="268" cy="66"/>
            </a:xfrm>
          </p:grpSpPr>
          <p:pic>
            <p:nvPicPr>
              <p:cNvPr id="33851" name="Picture 69"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5"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52" name="Picture 70"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53" name="Picture 71"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4"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3843" name="Group 72"/>
            <p:cNvGrpSpPr>
              <a:grpSpLocks/>
            </p:cNvGrpSpPr>
            <p:nvPr/>
          </p:nvGrpSpPr>
          <p:grpSpPr bwMode="auto">
            <a:xfrm>
              <a:off x="4446" y="3997"/>
              <a:ext cx="268" cy="66"/>
              <a:chOff x="4374" y="2908"/>
              <a:chExt cx="268" cy="66"/>
            </a:xfrm>
          </p:grpSpPr>
          <p:pic>
            <p:nvPicPr>
              <p:cNvPr id="33848" name="Picture 73"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5"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49" name="Picture 74"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50" name="Picture 75"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4"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3844" name="Group 76"/>
            <p:cNvGrpSpPr>
              <a:grpSpLocks/>
            </p:cNvGrpSpPr>
            <p:nvPr/>
          </p:nvGrpSpPr>
          <p:grpSpPr bwMode="auto">
            <a:xfrm>
              <a:off x="4446" y="4073"/>
              <a:ext cx="268" cy="66"/>
              <a:chOff x="4374" y="2908"/>
              <a:chExt cx="268" cy="66"/>
            </a:xfrm>
          </p:grpSpPr>
          <p:pic>
            <p:nvPicPr>
              <p:cNvPr id="33845" name="Picture 77"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5"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46" name="Picture 78"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47" name="Picture 79"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4"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grpSp>
        <p:nvGrpSpPr>
          <p:cNvPr id="14" name="Group 80"/>
          <p:cNvGrpSpPr>
            <a:grpSpLocks/>
          </p:cNvGrpSpPr>
          <p:nvPr/>
        </p:nvGrpSpPr>
        <p:grpSpPr bwMode="auto">
          <a:xfrm>
            <a:off x="2563813" y="6083300"/>
            <a:ext cx="4568825" cy="274638"/>
            <a:chOff x="1438" y="3224"/>
            <a:chExt cx="2878" cy="173"/>
          </a:xfrm>
        </p:grpSpPr>
        <p:sp>
          <p:nvSpPr>
            <p:cNvPr id="33831" name="Line 81"/>
            <p:cNvSpPr>
              <a:spLocks noChangeShapeType="1"/>
            </p:cNvSpPr>
            <p:nvPr/>
          </p:nvSpPr>
          <p:spPr bwMode="auto">
            <a:xfrm flipH="1" flipV="1">
              <a:off x="1438" y="3224"/>
              <a:ext cx="2878" cy="1"/>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nb-NO"/>
            </a:p>
          </p:txBody>
        </p:sp>
        <p:sp>
          <p:nvSpPr>
            <p:cNvPr id="33832" name="Text Box 82"/>
            <p:cNvSpPr txBox="1">
              <a:spLocks noChangeArrowheads="1"/>
            </p:cNvSpPr>
            <p:nvPr/>
          </p:nvSpPr>
          <p:spPr bwMode="auto">
            <a:xfrm>
              <a:off x="2640" y="3224"/>
              <a:ext cx="48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wrap="none" anchor="ctr">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latin typeface="Verdana" charset="0"/>
                </a:rPr>
                <a:t>request</a:t>
              </a:r>
            </a:p>
          </p:txBody>
        </p:sp>
      </p:grpSp>
      <p:sp>
        <p:nvSpPr>
          <p:cNvPr id="1230931" name="Text Box 83"/>
          <p:cNvSpPr txBox="1">
            <a:spLocks noChangeArrowheads="1"/>
          </p:cNvSpPr>
          <p:nvPr/>
        </p:nvSpPr>
        <p:spPr bwMode="auto">
          <a:xfrm>
            <a:off x="3343275" y="4946650"/>
            <a:ext cx="3121025"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latin typeface="Verdana" charset="0"/>
              </a:rPr>
              <a:t>Continuous Presentation Units (COPU)</a:t>
            </a:r>
          </a:p>
          <a:p>
            <a:r>
              <a:rPr lang="en-US" sz="1200" b="0">
                <a:latin typeface="Verdana" charset="0"/>
              </a:rPr>
              <a:t>e.g., MJPEG video frames</a:t>
            </a:r>
          </a:p>
        </p:txBody>
      </p:sp>
      <p:grpSp>
        <p:nvGrpSpPr>
          <p:cNvPr id="15" name="Group 84"/>
          <p:cNvGrpSpPr>
            <a:grpSpLocks/>
          </p:cNvGrpSpPr>
          <p:nvPr/>
        </p:nvGrpSpPr>
        <p:grpSpPr bwMode="auto">
          <a:xfrm>
            <a:off x="1192213" y="5451475"/>
            <a:ext cx="6457950" cy="438150"/>
            <a:chOff x="646" y="2363"/>
            <a:chExt cx="4068" cy="276"/>
          </a:xfrm>
        </p:grpSpPr>
        <p:sp>
          <p:nvSpPr>
            <p:cNvPr id="33810" name="Line 85"/>
            <p:cNvSpPr>
              <a:spLocks noChangeShapeType="1"/>
            </p:cNvSpPr>
            <p:nvPr/>
          </p:nvSpPr>
          <p:spPr bwMode="auto">
            <a:xfrm>
              <a:off x="646" y="2501"/>
              <a:ext cx="3742" cy="0"/>
            </a:xfrm>
            <a:prstGeom prst="line">
              <a:avLst/>
            </a:prstGeom>
            <a:noFill/>
            <a:ln w="22225">
              <a:solidFill>
                <a:schemeClr val="tx1"/>
              </a:solidFill>
              <a:prstDash val="dash"/>
              <a:round/>
              <a:headEnd/>
              <a:tailEnd type="stealth" w="med" len="med"/>
            </a:ln>
            <a:extLst>
              <a:ext uri="{909E8E84-426E-40dd-AFC4-6F175D3DCCD1}">
                <a14:hiddenFill xmlns:a14="http://schemas.microsoft.com/office/drawing/2010/main" xmlns="">
                  <a:noFill/>
                </a14:hiddenFill>
              </a:ext>
            </a:extLst>
          </p:spPr>
          <p:txBody>
            <a:bodyPr wrap="none" anchor="ctr"/>
            <a:lstStyle/>
            <a:p>
              <a:endParaRPr lang="nb-NO"/>
            </a:p>
          </p:txBody>
        </p:sp>
        <p:pic>
          <p:nvPicPr>
            <p:cNvPr id="33811" name="Picture 86"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8" y="2363"/>
              <a:ext cx="360" cy="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12" name="Picture 87"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0" y="2363"/>
              <a:ext cx="360" cy="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13" name="Picture 88"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2" y="2363"/>
              <a:ext cx="360" cy="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14" name="Picture 89"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4" y="2363"/>
              <a:ext cx="360" cy="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15" name="Picture 90"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6" y="2363"/>
              <a:ext cx="360" cy="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16" name="Picture 91"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 y="246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17" name="Picture 92"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 y="246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18" name="Picture 93"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3" y="246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3819" name="Group 94"/>
            <p:cNvGrpSpPr>
              <a:grpSpLocks/>
            </p:cNvGrpSpPr>
            <p:nvPr/>
          </p:nvGrpSpPr>
          <p:grpSpPr bwMode="auto">
            <a:xfrm>
              <a:off x="4446" y="2389"/>
              <a:ext cx="268" cy="66"/>
              <a:chOff x="4374" y="2908"/>
              <a:chExt cx="268" cy="66"/>
            </a:xfrm>
          </p:grpSpPr>
          <p:pic>
            <p:nvPicPr>
              <p:cNvPr id="33828" name="Picture 95"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5"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29" name="Picture 96"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30" name="Picture 97"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4"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3820" name="Group 98"/>
            <p:cNvGrpSpPr>
              <a:grpSpLocks/>
            </p:cNvGrpSpPr>
            <p:nvPr/>
          </p:nvGrpSpPr>
          <p:grpSpPr bwMode="auto">
            <a:xfrm>
              <a:off x="4446" y="2464"/>
              <a:ext cx="268" cy="66"/>
              <a:chOff x="4374" y="2908"/>
              <a:chExt cx="268" cy="66"/>
            </a:xfrm>
          </p:grpSpPr>
          <p:pic>
            <p:nvPicPr>
              <p:cNvPr id="33825" name="Picture 99"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5"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26" name="Picture 100"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27" name="Picture 101"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4"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3821" name="Group 102"/>
            <p:cNvGrpSpPr>
              <a:grpSpLocks/>
            </p:cNvGrpSpPr>
            <p:nvPr/>
          </p:nvGrpSpPr>
          <p:grpSpPr bwMode="auto">
            <a:xfrm>
              <a:off x="4446" y="2540"/>
              <a:ext cx="268" cy="66"/>
              <a:chOff x="4374" y="2908"/>
              <a:chExt cx="268" cy="66"/>
            </a:xfrm>
          </p:grpSpPr>
          <p:pic>
            <p:nvPicPr>
              <p:cNvPr id="33822" name="Picture 103"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5"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23" name="Picture 104"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24" name="Picture 105"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4"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spTree>
    <p:extLst>
      <p:ext uri="{BB962C8B-B14F-4D97-AF65-F5344CB8AC3E}">
        <p14:creationId xmlns:p14="http://schemas.microsoft.com/office/powerpoint/2010/main" val="11208125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727325" y="3455988"/>
            <a:ext cx="1400175" cy="2816225"/>
            <a:chOff x="1718" y="2177"/>
            <a:chExt cx="882" cy="1774"/>
          </a:xfrm>
        </p:grpSpPr>
        <p:sp>
          <p:nvSpPr>
            <p:cNvPr id="34946" name="Line 3"/>
            <p:cNvSpPr>
              <a:spLocks noChangeShapeType="1"/>
            </p:cNvSpPr>
            <p:nvPr/>
          </p:nvSpPr>
          <p:spPr bwMode="auto">
            <a:xfrm flipV="1">
              <a:off x="2160" y="2392"/>
              <a:ext cx="0" cy="155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47" name="Text Box 4"/>
            <p:cNvSpPr txBox="1">
              <a:spLocks noChangeArrowheads="1"/>
            </p:cNvSpPr>
            <p:nvPr/>
          </p:nvSpPr>
          <p:spPr bwMode="auto">
            <a:xfrm>
              <a:off x="1718" y="2177"/>
              <a:ext cx="882"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000"/>
                <a:t>current </a:t>
              </a:r>
            </a:p>
            <a:p>
              <a:pPr algn="ctr"/>
              <a:r>
                <a:rPr lang="en-US" sz="1000"/>
                <a:t>presentation point</a:t>
              </a:r>
              <a:r>
                <a:rPr lang="en-US" sz="1000" b="0"/>
                <a:t> </a:t>
              </a:r>
            </a:p>
          </p:txBody>
        </p:sp>
      </p:grpSp>
      <p:sp>
        <p:nvSpPr>
          <p:cNvPr id="34819" name="Rectangle 5"/>
          <p:cNvSpPr>
            <a:spLocks noGrp="1" noChangeArrowheads="1"/>
          </p:cNvSpPr>
          <p:nvPr>
            <p:ph type="title"/>
          </p:nvPr>
        </p:nvSpPr>
        <p:spPr/>
        <p:txBody>
          <a:bodyPr/>
          <a:lstStyle/>
          <a:p>
            <a:pPr eaLnBrk="1" hangingPunct="1"/>
            <a:r>
              <a:rPr lang="en-US" sz="2800"/>
              <a:t>Least/Most Relevant for Presentation (L/MRP)</a:t>
            </a:r>
          </a:p>
        </p:txBody>
      </p:sp>
      <p:sp>
        <p:nvSpPr>
          <p:cNvPr id="34820" name="Rectangle 6"/>
          <p:cNvSpPr>
            <a:spLocks noGrp="1" noChangeArrowheads="1"/>
          </p:cNvSpPr>
          <p:nvPr>
            <p:ph type="body" idx="1"/>
          </p:nvPr>
        </p:nvSpPr>
        <p:spPr>
          <a:xfrm>
            <a:off x="0" y="1020763"/>
            <a:ext cx="9144000" cy="1504950"/>
          </a:xfrm>
        </p:spPr>
        <p:txBody>
          <a:bodyPr/>
          <a:lstStyle/>
          <a:p>
            <a:pPr eaLnBrk="1" hangingPunct="1">
              <a:lnSpc>
                <a:spcPct val="90000"/>
              </a:lnSpc>
            </a:pPr>
            <a:r>
              <a:rPr lang="en-US" sz="2000">
                <a:solidFill>
                  <a:schemeClr val="folHlink"/>
                </a:solidFill>
              </a:rPr>
              <a:t>Relevance values</a:t>
            </a:r>
            <a:r>
              <a:rPr lang="en-US" sz="2000"/>
              <a:t> are calculated with respect to current playout of the multimedia stream </a:t>
            </a:r>
          </a:p>
          <a:p>
            <a:pPr lvl="2" eaLnBrk="1" hangingPunct="1">
              <a:lnSpc>
                <a:spcPct val="90000"/>
              </a:lnSpc>
            </a:pPr>
            <a:r>
              <a:rPr lang="en-US" sz="1600"/>
              <a:t>presentation point (current position in file)</a:t>
            </a:r>
          </a:p>
          <a:p>
            <a:pPr lvl="2" eaLnBrk="1" hangingPunct="1">
              <a:lnSpc>
                <a:spcPct val="90000"/>
              </a:lnSpc>
            </a:pPr>
            <a:r>
              <a:rPr lang="en-US" sz="1600"/>
              <a:t>mode / speed (forward, backward, FF, FB, jump)</a:t>
            </a:r>
            <a:endParaRPr lang="en-US" sz="500"/>
          </a:p>
          <a:p>
            <a:pPr lvl="2" eaLnBrk="1" hangingPunct="1">
              <a:lnSpc>
                <a:spcPct val="90000"/>
              </a:lnSpc>
            </a:pPr>
            <a:r>
              <a:rPr lang="en-US" sz="1600"/>
              <a:t>relevance functions are configurable</a:t>
            </a:r>
          </a:p>
        </p:txBody>
      </p:sp>
      <p:sp>
        <p:nvSpPr>
          <p:cNvPr id="34821" name="Text Box 7"/>
          <p:cNvSpPr txBox="1">
            <a:spLocks noChangeArrowheads="1"/>
          </p:cNvSpPr>
          <p:nvPr/>
        </p:nvSpPr>
        <p:spPr bwMode="auto">
          <a:xfrm rot="1961968">
            <a:off x="7715250" y="385763"/>
            <a:ext cx="149225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[Moser et al. 95]</a:t>
            </a:r>
          </a:p>
        </p:txBody>
      </p:sp>
      <p:sp>
        <p:nvSpPr>
          <p:cNvPr id="1231880" name="Text Box 8"/>
          <p:cNvSpPr txBox="1">
            <a:spLocks noChangeArrowheads="1"/>
          </p:cNvSpPr>
          <p:nvPr/>
        </p:nvSpPr>
        <p:spPr bwMode="auto">
          <a:xfrm>
            <a:off x="1760538"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10</a:t>
            </a:r>
          </a:p>
        </p:txBody>
      </p:sp>
      <p:sp>
        <p:nvSpPr>
          <p:cNvPr id="1231881" name="Text Box 9"/>
          <p:cNvSpPr txBox="1">
            <a:spLocks noChangeArrowheads="1"/>
          </p:cNvSpPr>
          <p:nvPr/>
        </p:nvSpPr>
        <p:spPr bwMode="auto">
          <a:xfrm>
            <a:off x="2070100"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11</a:t>
            </a:r>
          </a:p>
        </p:txBody>
      </p:sp>
      <p:sp>
        <p:nvSpPr>
          <p:cNvPr id="1231882" name="Text Box 10"/>
          <p:cNvSpPr txBox="1">
            <a:spLocks noChangeArrowheads="1"/>
          </p:cNvSpPr>
          <p:nvPr/>
        </p:nvSpPr>
        <p:spPr bwMode="auto">
          <a:xfrm>
            <a:off x="2379663"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12</a:t>
            </a:r>
          </a:p>
        </p:txBody>
      </p:sp>
      <p:sp>
        <p:nvSpPr>
          <p:cNvPr id="1231883" name="Text Box 11"/>
          <p:cNvSpPr txBox="1">
            <a:spLocks noChangeArrowheads="1"/>
          </p:cNvSpPr>
          <p:nvPr/>
        </p:nvSpPr>
        <p:spPr bwMode="auto">
          <a:xfrm>
            <a:off x="2689225"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13</a:t>
            </a:r>
          </a:p>
        </p:txBody>
      </p:sp>
      <p:sp>
        <p:nvSpPr>
          <p:cNvPr id="1231884" name="Text Box 12"/>
          <p:cNvSpPr txBox="1">
            <a:spLocks noChangeArrowheads="1"/>
          </p:cNvSpPr>
          <p:nvPr/>
        </p:nvSpPr>
        <p:spPr bwMode="auto">
          <a:xfrm>
            <a:off x="2998788"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14</a:t>
            </a:r>
          </a:p>
        </p:txBody>
      </p:sp>
      <p:sp>
        <p:nvSpPr>
          <p:cNvPr id="1231885" name="Text Box 13"/>
          <p:cNvSpPr txBox="1">
            <a:spLocks noChangeArrowheads="1"/>
          </p:cNvSpPr>
          <p:nvPr/>
        </p:nvSpPr>
        <p:spPr bwMode="auto">
          <a:xfrm>
            <a:off x="3308350"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15</a:t>
            </a:r>
          </a:p>
        </p:txBody>
      </p:sp>
      <p:sp>
        <p:nvSpPr>
          <p:cNvPr id="1231886" name="Text Box 14"/>
          <p:cNvSpPr txBox="1">
            <a:spLocks noChangeArrowheads="1"/>
          </p:cNvSpPr>
          <p:nvPr/>
        </p:nvSpPr>
        <p:spPr bwMode="auto">
          <a:xfrm>
            <a:off x="3617913"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16</a:t>
            </a:r>
          </a:p>
        </p:txBody>
      </p:sp>
      <p:sp>
        <p:nvSpPr>
          <p:cNvPr id="1231887" name="Text Box 15"/>
          <p:cNvSpPr txBox="1">
            <a:spLocks noChangeArrowheads="1"/>
          </p:cNvSpPr>
          <p:nvPr/>
        </p:nvSpPr>
        <p:spPr bwMode="auto">
          <a:xfrm>
            <a:off x="3927475"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17</a:t>
            </a:r>
          </a:p>
        </p:txBody>
      </p:sp>
      <p:sp>
        <p:nvSpPr>
          <p:cNvPr id="1231888" name="Text Box 16"/>
          <p:cNvSpPr txBox="1">
            <a:spLocks noChangeArrowheads="1"/>
          </p:cNvSpPr>
          <p:nvPr/>
        </p:nvSpPr>
        <p:spPr bwMode="auto">
          <a:xfrm>
            <a:off x="4237038"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18</a:t>
            </a:r>
          </a:p>
        </p:txBody>
      </p:sp>
      <p:sp>
        <p:nvSpPr>
          <p:cNvPr id="1231889" name="Text Box 17"/>
          <p:cNvSpPr txBox="1">
            <a:spLocks noChangeArrowheads="1"/>
          </p:cNvSpPr>
          <p:nvPr/>
        </p:nvSpPr>
        <p:spPr bwMode="auto">
          <a:xfrm>
            <a:off x="4546600"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19</a:t>
            </a:r>
          </a:p>
        </p:txBody>
      </p:sp>
      <p:sp>
        <p:nvSpPr>
          <p:cNvPr id="1231890" name="Text Box 18"/>
          <p:cNvSpPr txBox="1">
            <a:spLocks noChangeArrowheads="1"/>
          </p:cNvSpPr>
          <p:nvPr/>
        </p:nvSpPr>
        <p:spPr bwMode="auto">
          <a:xfrm>
            <a:off x="4856163"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20</a:t>
            </a:r>
          </a:p>
        </p:txBody>
      </p:sp>
      <p:sp>
        <p:nvSpPr>
          <p:cNvPr id="1231891" name="Text Box 19"/>
          <p:cNvSpPr txBox="1">
            <a:spLocks noChangeArrowheads="1"/>
          </p:cNvSpPr>
          <p:nvPr/>
        </p:nvSpPr>
        <p:spPr bwMode="auto">
          <a:xfrm>
            <a:off x="5165725"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21</a:t>
            </a:r>
          </a:p>
        </p:txBody>
      </p:sp>
      <p:sp>
        <p:nvSpPr>
          <p:cNvPr id="1231892" name="Text Box 20"/>
          <p:cNvSpPr txBox="1">
            <a:spLocks noChangeArrowheads="1"/>
          </p:cNvSpPr>
          <p:nvPr/>
        </p:nvSpPr>
        <p:spPr bwMode="auto">
          <a:xfrm>
            <a:off x="5475288"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22</a:t>
            </a:r>
          </a:p>
        </p:txBody>
      </p:sp>
      <p:sp>
        <p:nvSpPr>
          <p:cNvPr id="1231893" name="Text Box 21"/>
          <p:cNvSpPr txBox="1">
            <a:spLocks noChangeArrowheads="1"/>
          </p:cNvSpPr>
          <p:nvPr/>
        </p:nvSpPr>
        <p:spPr bwMode="auto">
          <a:xfrm>
            <a:off x="5784850"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23</a:t>
            </a:r>
          </a:p>
        </p:txBody>
      </p:sp>
      <p:sp>
        <p:nvSpPr>
          <p:cNvPr id="1231894" name="Text Box 22"/>
          <p:cNvSpPr txBox="1">
            <a:spLocks noChangeArrowheads="1"/>
          </p:cNvSpPr>
          <p:nvPr/>
        </p:nvSpPr>
        <p:spPr bwMode="auto">
          <a:xfrm>
            <a:off x="6094413"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24</a:t>
            </a:r>
          </a:p>
        </p:txBody>
      </p:sp>
      <p:sp>
        <p:nvSpPr>
          <p:cNvPr id="1231895" name="Text Box 23"/>
          <p:cNvSpPr txBox="1">
            <a:spLocks noChangeArrowheads="1"/>
          </p:cNvSpPr>
          <p:nvPr/>
        </p:nvSpPr>
        <p:spPr bwMode="auto">
          <a:xfrm>
            <a:off x="6403975"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25</a:t>
            </a:r>
          </a:p>
        </p:txBody>
      </p:sp>
      <p:sp>
        <p:nvSpPr>
          <p:cNvPr id="1231896" name="Text Box 24"/>
          <p:cNvSpPr txBox="1">
            <a:spLocks noChangeArrowheads="1"/>
          </p:cNvSpPr>
          <p:nvPr/>
        </p:nvSpPr>
        <p:spPr bwMode="auto">
          <a:xfrm>
            <a:off x="6715125"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26</a:t>
            </a:r>
          </a:p>
        </p:txBody>
      </p:sp>
      <p:sp>
        <p:nvSpPr>
          <p:cNvPr id="1231897" name="Text Box 25"/>
          <p:cNvSpPr txBox="1">
            <a:spLocks noChangeArrowheads="1"/>
          </p:cNvSpPr>
          <p:nvPr/>
        </p:nvSpPr>
        <p:spPr bwMode="auto">
          <a:xfrm>
            <a:off x="187325" y="2633663"/>
            <a:ext cx="283210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a:t>COPU</a:t>
            </a:r>
            <a:r>
              <a:rPr lang="en-US" sz="1000" b="0"/>
              <a:t>s – continuous object presentation units </a:t>
            </a:r>
          </a:p>
        </p:txBody>
      </p:sp>
      <p:sp>
        <p:nvSpPr>
          <p:cNvPr id="1231898" name="Line 26"/>
          <p:cNvSpPr>
            <a:spLocks noChangeShapeType="1"/>
          </p:cNvSpPr>
          <p:nvPr/>
        </p:nvSpPr>
        <p:spPr bwMode="auto">
          <a:xfrm>
            <a:off x="706438" y="2833688"/>
            <a:ext cx="884237" cy="30797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grpSp>
        <p:nvGrpSpPr>
          <p:cNvPr id="3" name="Group 32"/>
          <p:cNvGrpSpPr>
            <a:grpSpLocks/>
          </p:cNvGrpSpPr>
          <p:nvPr/>
        </p:nvGrpSpPr>
        <p:grpSpPr bwMode="auto">
          <a:xfrm>
            <a:off x="1376363" y="6124575"/>
            <a:ext cx="7419975" cy="436563"/>
            <a:chOff x="867" y="3858"/>
            <a:chExt cx="4674" cy="275"/>
          </a:xfrm>
        </p:grpSpPr>
        <p:sp>
          <p:nvSpPr>
            <p:cNvPr id="34910" name="Line 33"/>
            <p:cNvSpPr>
              <a:spLocks noChangeShapeType="1"/>
            </p:cNvSpPr>
            <p:nvPr/>
          </p:nvSpPr>
          <p:spPr bwMode="auto">
            <a:xfrm>
              <a:off x="867" y="3946"/>
              <a:ext cx="3912"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4911" name="Text Box 34"/>
            <p:cNvSpPr txBox="1">
              <a:spLocks noChangeArrowheads="1"/>
            </p:cNvSpPr>
            <p:nvPr/>
          </p:nvSpPr>
          <p:spPr bwMode="auto">
            <a:xfrm>
              <a:off x="4751" y="3858"/>
              <a:ext cx="79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t>COPU number</a:t>
              </a:r>
            </a:p>
          </p:txBody>
        </p:sp>
        <p:sp>
          <p:nvSpPr>
            <p:cNvPr id="34912" name="Text Box 35"/>
            <p:cNvSpPr txBox="1">
              <a:spLocks noChangeArrowheads="1"/>
            </p:cNvSpPr>
            <p:nvPr/>
          </p:nvSpPr>
          <p:spPr bwMode="auto">
            <a:xfrm>
              <a:off x="1110"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10</a:t>
              </a:r>
            </a:p>
          </p:txBody>
        </p:sp>
        <p:sp>
          <p:nvSpPr>
            <p:cNvPr id="34913" name="Text Box 36"/>
            <p:cNvSpPr txBox="1">
              <a:spLocks noChangeArrowheads="1"/>
            </p:cNvSpPr>
            <p:nvPr/>
          </p:nvSpPr>
          <p:spPr bwMode="auto">
            <a:xfrm>
              <a:off x="1305"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11</a:t>
              </a:r>
            </a:p>
          </p:txBody>
        </p:sp>
        <p:sp>
          <p:nvSpPr>
            <p:cNvPr id="34914" name="Text Box 37"/>
            <p:cNvSpPr txBox="1">
              <a:spLocks noChangeArrowheads="1"/>
            </p:cNvSpPr>
            <p:nvPr/>
          </p:nvSpPr>
          <p:spPr bwMode="auto">
            <a:xfrm>
              <a:off x="1500"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12</a:t>
              </a:r>
            </a:p>
          </p:txBody>
        </p:sp>
        <p:sp>
          <p:nvSpPr>
            <p:cNvPr id="34915" name="Text Box 38"/>
            <p:cNvSpPr txBox="1">
              <a:spLocks noChangeArrowheads="1"/>
            </p:cNvSpPr>
            <p:nvPr/>
          </p:nvSpPr>
          <p:spPr bwMode="auto">
            <a:xfrm>
              <a:off x="1695"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13</a:t>
              </a:r>
            </a:p>
          </p:txBody>
        </p:sp>
        <p:sp>
          <p:nvSpPr>
            <p:cNvPr id="34916" name="Text Box 39"/>
            <p:cNvSpPr txBox="1">
              <a:spLocks noChangeArrowheads="1"/>
            </p:cNvSpPr>
            <p:nvPr/>
          </p:nvSpPr>
          <p:spPr bwMode="auto">
            <a:xfrm>
              <a:off x="1890"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14</a:t>
              </a:r>
            </a:p>
          </p:txBody>
        </p:sp>
        <p:sp>
          <p:nvSpPr>
            <p:cNvPr id="34917" name="Text Box 40"/>
            <p:cNvSpPr txBox="1">
              <a:spLocks noChangeArrowheads="1"/>
            </p:cNvSpPr>
            <p:nvPr/>
          </p:nvSpPr>
          <p:spPr bwMode="auto">
            <a:xfrm>
              <a:off x="2085"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15</a:t>
              </a:r>
            </a:p>
          </p:txBody>
        </p:sp>
        <p:sp>
          <p:nvSpPr>
            <p:cNvPr id="34918" name="Text Box 41"/>
            <p:cNvSpPr txBox="1">
              <a:spLocks noChangeArrowheads="1"/>
            </p:cNvSpPr>
            <p:nvPr/>
          </p:nvSpPr>
          <p:spPr bwMode="auto">
            <a:xfrm>
              <a:off x="2280"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16</a:t>
              </a:r>
            </a:p>
          </p:txBody>
        </p:sp>
        <p:sp>
          <p:nvSpPr>
            <p:cNvPr id="34919" name="Text Box 42"/>
            <p:cNvSpPr txBox="1">
              <a:spLocks noChangeArrowheads="1"/>
            </p:cNvSpPr>
            <p:nvPr/>
          </p:nvSpPr>
          <p:spPr bwMode="auto">
            <a:xfrm>
              <a:off x="2475"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17</a:t>
              </a:r>
            </a:p>
          </p:txBody>
        </p:sp>
        <p:sp>
          <p:nvSpPr>
            <p:cNvPr id="34920" name="Text Box 43"/>
            <p:cNvSpPr txBox="1">
              <a:spLocks noChangeArrowheads="1"/>
            </p:cNvSpPr>
            <p:nvPr/>
          </p:nvSpPr>
          <p:spPr bwMode="auto">
            <a:xfrm>
              <a:off x="2670"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18</a:t>
              </a:r>
            </a:p>
          </p:txBody>
        </p:sp>
        <p:sp>
          <p:nvSpPr>
            <p:cNvPr id="34921" name="Text Box 44"/>
            <p:cNvSpPr txBox="1">
              <a:spLocks noChangeArrowheads="1"/>
            </p:cNvSpPr>
            <p:nvPr/>
          </p:nvSpPr>
          <p:spPr bwMode="auto">
            <a:xfrm>
              <a:off x="2865"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19</a:t>
              </a:r>
            </a:p>
          </p:txBody>
        </p:sp>
        <p:sp>
          <p:nvSpPr>
            <p:cNvPr id="34922" name="Text Box 45"/>
            <p:cNvSpPr txBox="1">
              <a:spLocks noChangeArrowheads="1"/>
            </p:cNvSpPr>
            <p:nvPr/>
          </p:nvSpPr>
          <p:spPr bwMode="auto">
            <a:xfrm>
              <a:off x="3060"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20</a:t>
              </a:r>
            </a:p>
          </p:txBody>
        </p:sp>
        <p:sp>
          <p:nvSpPr>
            <p:cNvPr id="34923" name="Text Box 46"/>
            <p:cNvSpPr txBox="1">
              <a:spLocks noChangeArrowheads="1"/>
            </p:cNvSpPr>
            <p:nvPr/>
          </p:nvSpPr>
          <p:spPr bwMode="auto">
            <a:xfrm>
              <a:off x="3255"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21</a:t>
              </a:r>
            </a:p>
          </p:txBody>
        </p:sp>
        <p:sp>
          <p:nvSpPr>
            <p:cNvPr id="34924" name="Text Box 47"/>
            <p:cNvSpPr txBox="1">
              <a:spLocks noChangeArrowheads="1"/>
            </p:cNvSpPr>
            <p:nvPr/>
          </p:nvSpPr>
          <p:spPr bwMode="auto">
            <a:xfrm>
              <a:off x="3450"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22</a:t>
              </a:r>
            </a:p>
          </p:txBody>
        </p:sp>
        <p:sp>
          <p:nvSpPr>
            <p:cNvPr id="34925" name="Text Box 48"/>
            <p:cNvSpPr txBox="1">
              <a:spLocks noChangeArrowheads="1"/>
            </p:cNvSpPr>
            <p:nvPr/>
          </p:nvSpPr>
          <p:spPr bwMode="auto">
            <a:xfrm>
              <a:off x="3645"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23</a:t>
              </a:r>
            </a:p>
          </p:txBody>
        </p:sp>
        <p:sp>
          <p:nvSpPr>
            <p:cNvPr id="34926" name="Text Box 49"/>
            <p:cNvSpPr txBox="1">
              <a:spLocks noChangeArrowheads="1"/>
            </p:cNvSpPr>
            <p:nvPr/>
          </p:nvSpPr>
          <p:spPr bwMode="auto">
            <a:xfrm>
              <a:off x="3840"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24</a:t>
              </a:r>
            </a:p>
          </p:txBody>
        </p:sp>
        <p:sp>
          <p:nvSpPr>
            <p:cNvPr id="34927" name="Text Box 50"/>
            <p:cNvSpPr txBox="1">
              <a:spLocks noChangeArrowheads="1"/>
            </p:cNvSpPr>
            <p:nvPr/>
          </p:nvSpPr>
          <p:spPr bwMode="auto">
            <a:xfrm>
              <a:off x="4035"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25</a:t>
              </a:r>
            </a:p>
          </p:txBody>
        </p:sp>
        <p:sp>
          <p:nvSpPr>
            <p:cNvPr id="34928" name="Text Box 51"/>
            <p:cNvSpPr txBox="1">
              <a:spLocks noChangeArrowheads="1"/>
            </p:cNvSpPr>
            <p:nvPr/>
          </p:nvSpPr>
          <p:spPr bwMode="auto">
            <a:xfrm>
              <a:off x="4231"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26</a:t>
              </a:r>
            </a:p>
          </p:txBody>
        </p:sp>
        <p:sp>
          <p:nvSpPr>
            <p:cNvPr id="34929" name="Line 52"/>
            <p:cNvSpPr>
              <a:spLocks noChangeShapeType="1"/>
            </p:cNvSpPr>
            <p:nvPr/>
          </p:nvSpPr>
          <p:spPr bwMode="auto">
            <a:xfrm flipV="1">
              <a:off x="1190"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30" name="Line 53"/>
            <p:cNvSpPr>
              <a:spLocks noChangeShapeType="1"/>
            </p:cNvSpPr>
            <p:nvPr/>
          </p:nvSpPr>
          <p:spPr bwMode="auto">
            <a:xfrm flipV="1">
              <a:off x="1384"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31" name="Line 54"/>
            <p:cNvSpPr>
              <a:spLocks noChangeShapeType="1"/>
            </p:cNvSpPr>
            <p:nvPr/>
          </p:nvSpPr>
          <p:spPr bwMode="auto">
            <a:xfrm flipV="1">
              <a:off x="1579"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32" name="Line 55"/>
            <p:cNvSpPr>
              <a:spLocks noChangeShapeType="1"/>
            </p:cNvSpPr>
            <p:nvPr/>
          </p:nvSpPr>
          <p:spPr bwMode="auto">
            <a:xfrm flipV="1">
              <a:off x="1774"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33" name="Line 56"/>
            <p:cNvSpPr>
              <a:spLocks noChangeShapeType="1"/>
            </p:cNvSpPr>
            <p:nvPr/>
          </p:nvSpPr>
          <p:spPr bwMode="auto">
            <a:xfrm flipV="1">
              <a:off x="1969"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34" name="Line 57"/>
            <p:cNvSpPr>
              <a:spLocks noChangeShapeType="1"/>
            </p:cNvSpPr>
            <p:nvPr/>
          </p:nvSpPr>
          <p:spPr bwMode="auto">
            <a:xfrm flipV="1">
              <a:off x="2163"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35" name="Line 58"/>
            <p:cNvSpPr>
              <a:spLocks noChangeShapeType="1"/>
            </p:cNvSpPr>
            <p:nvPr/>
          </p:nvSpPr>
          <p:spPr bwMode="auto">
            <a:xfrm flipV="1">
              <a:off x="2358"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36" name="Line 59"/>
            <p:cNvSpPr>
              <a:spLocks noChangeShapeType="1"/>
            </p:cNvSpPr>
            <p:nvPr/>
          </p:nvSpPr>
          <p:spPr bwMode="auto">
            <a:xfrm flipV="1">
              <a:off x="2553"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37" name="Line 60"/>
            <p:cNvSpPr>
              <a:spLocks noChangeShapeType="1"/>
            </p:cNvSpPr>
            <p:nvPr/>
          </p:nvSpPr>
          <p:spPr bwMode="auto">
            <a:xfrm flipV="1">
              <a:off x="2748"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38" name="Line 61"/>
            <p:cNvSpPr>
              <a:spLocks noChangeShapeType="1"/>
            </p:cNvSpPr>
            <p:nvPr/>
          </p:nvSpPr>
          <p:spPr bwMode="auto">
            <a:xfrm flipV="1">
              <a:off x="2942"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39" name="Line 62"/>
            <p:cNvSpPr>
              <a:spLocks noChangeShapeType="1"/>
            </p:cNvSpPr>
            <p:nvPr/>
          </p:nvSpPr>
          <p:spPr bwMode="auto">
            <a:xfrm flipV="1">
              <a:off x="3137"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40" name="Line 63"/>
            <p:cNvSpPr>
              <a:spLocks noChangeShapeType="1"/>
            </p:cNvSpPr>
            <p:nvPr/>
          </p:nvSpPr>
          <p:spPr bwMode="auto">
            <a:xfrm flipV="1">
              <a:off x="3332"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41" name="Line 64"/>
            <p:cNvSpPr>
              <a:spLocks noChangeShapeType="1"/>
            </p:cNvSpPr>
            <p:nvPr/>
          </p:nvSpPr>
          <p:spPr bwMode="auto">
            <a:xfrm flipV="1">
              <a:off x="3527"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42" name="Line 65"/>
            <p:cNvSpPr>
              <a:spLocks noChangeShapeType="1"/>
            </p:cNvSpPr>
            <p:nvPr/>
          </p:nvSpPr>
          <p:spPr bwMode="auto">
            <a:xfrm flipV="1">
              <a:off x="3721"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43" name="Line 66"/>
            <p:cNvSpPr>
              <a:spLocks noChangeShapeType="1"/>
            </p:cNvSpPr>
            <p:nvPr/>
          </p:nvSpPr>
          <p:spPr bwMode="auto">
            <a:xfrm flipV="1">
              <a:off x="4306"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44" name="Line 67"/>
            <p:cNvSpPr>
              <a:spLocks noChangeShapeType="1"/>
            </p:cNvSpPr>
            <p:nvPr/>
          </p:nvSpPr>
          <p:spPr bwMode="auto">
            <a:xfrm flipV="1">
              <a:off x="3916"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45" name="Line 68"/>
            <p:cNvSpPr>
              <a:spLocks noChangeShapeType="1"/>
            </p:cNvSpPr>
            <p:nvPr/>
          </p:nvSpPr>
          <p:spPr bwMode="auto">
            <a:xfrm flipV="1">
              <a:off x="4111"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grpSp>
      <p:grpSp>
        <p:nvGrpSpPr>
          <p:cNvPr id="4" name="Group 69"/>
          <p:cNvGrpSpPr>
            <a:grpSpLocks/>
          </p:cNvGrpSpPr>
          <p:nvPr/>
        </p:nvGrpSpPr>
        <p:grpSpPr bwMode="auto">
          <a:xfrm>
            <a:off x="1401763" y="4075113"/>
            <a:ext cx="5943600" cy="1868487"/>
            <a:chOff x="883" y="2567"/>
            <a:chExt cx="3744" cy="1177"/>
          </a:xfrm>
        </p:grpSpPr>
        <p:sp>
          <p:nvSpPr>
            <p:cNvPr id="34899" name="Line 70"/>
            <p:cNvSpPr>
              <a:spLocks noChangeShapeType="1"/>
            </p:cNvSpPr>
            <p:nvPr/>
          </p:nvSpPr>
          <p:spPr bwMode="auto">
            <a:xfrm>
              <a:off x="883" y="3744"/>
              <a:ext cx="3744" cy="0"/>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00" name="Line 71"/>
            <p:cNvSpPr>
              <a:spLocks noChangeShapeType="1"/>
            </p:cNvSpPr>
            <p:nvPr/>
          </p:nvSpPr>
          <p:spPr bwMode="auto">
            <a:xfrm>
              <a:off x="883" y="2567"/>
              <a:ext cx="3744" cy="0"/>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01" name="Line 72"/>
            <p:cNvSpPr>
              <a:spLocks noChangeShapeType="1"/>
            </p:cNvSpPr>
            <p:nvPr/>
          </p:nvSpPr>
          <p:spPr bwMode="auto">
            <a:xfrm>
              <a:off x="883" y="2684"/>
              <a:ext cx="3744" cy="0"/>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02" name="Line 73"/>
            <p:cNvSpPr>
              <a:spLocks noChangeShapeType="1"/>
            </p:cNvSpPr>
            <p:nvPr/>
          </p:nvSpPr>
          <p:spPr bwMode="auto">
            <a:xfrm>
              <a:off x="883" y="2802"/>
              <a:ext cx="3744" cy="0"/>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03" name="Line 74"/>
            <p:cNvSpPr>
              <a:spLocks noChangeShapeType="1"/>
            </p:cNvSpPr>
            <p:nvPr/>
          </p:nvSpPr>
          <p:spPr bwMode="auto">
            <a:xfrm>
              <a:off x="883" y="2920"/>
              <a:ext cx="3744" cy="0"/>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04" name="Line 75"/>
            <p:cNvSpPr>
              <a:spLocks noChangeShapeType="1"/>
            </p:cNvSpPr>
            <p:nvPr/>
          </p:nvSpPr>
          <p:spPr bwMode="auto">
            <a:xfrm>
              <a:off x="883" y="3037"/>
              <a:ext cx="3744" cy="0"/>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05" name="Line 76"/>
            <p:cNvSpPr>
              <a:spLocks noChangeShapeType="1"/>
            </p:cNvSpPr>
            <p:nvPr/>
          </p:nvSpPr>
          <p:spPr bwMode="auto">
            <a:xfrm>
              <a:off x="883" y="3155"/>
              <a:ext cx="3744" cy="0"/>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06" name="Line 77"/>
            <p:cNvSpPr>
              <a:spLocks noChangeShapeType="1"/>
            </p:cNvSpPr>
            <p:nvPr/>
          </p:nvSpPr>
          <p:spPr bwMode="auto">
            <a:xfrm>
              <a:off x="883" y="3273"/>
              <a:ext cx="3744" cy="0"/>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07" name="Line 78"/>
            <p:cNvSpPr>
              <a:spLocks noChangeShapeType="1"/>
            </p:cNvSpPr>
            <p:nvPr/>
          </p:nvSpPr>
          <p:spPr bwMode="auto">
            <a:xfrm>
              <a:off x="883" y="3390"/>
              <a:ext cx="3744" cy="0"/>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08" name="Line 79"/>
            <p:cNvSpPr>
              <a:spLocks noChangeShapeType="1"/>
            </p:cNvSpPr>
            <p:nvPr/>
          </p:nvSpPr>
          <p:spPr bwMode="auto">
            <a:xfrm>
              <a:off x="883" y="3508"/>
              <a:ext cx="3744" cy="0"/>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09" name="Line 80"/>
            <p:cNvSpPr>
              <a:spLocks noChangeShapeType="1"/>
            </p:cNvSpPr>
            <p:nvPr/>
          </p:nvSpPr>
          <p:spPr bwMode="auto">
            <a:xfrm>
              <a:off x="883" y="3626"/>
              <a:ext cx="3744" cy="0"/>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nb-NO"/>
            </a:p>
          </p:txBody>
        </p:sp>
      </p:grpSp>
      <p:grpSp>
        <p:nvGrpSpPr>
          <p:cNvPr id="5" name="Group 81"/>
          <p:cNvGrpSpPr>
            <a:grpSpLocks/>
          </p:cNvGrpSpPr>
          <p:nvPr/>
        </p:nvGrpSpPr>
        <p:grpSpPr bwMode="auto">
          <a:xfrm>
            <a:off x="39688" y="3646488"/>
            <a:ext cx="1420812" cy="2616200"/>
            <a:chOff x="25" y="2297"/>
            <a:chExt cx="895" cy="1648"/>
          </a:xfrm>
        </p:grpSpPr>
        <p:sp>
          <p:nvSpPr>
            <p:cNvPr id="34880" name="Line 82"/>
            <p:cNvSpPr>
              <a:spLocks noChangeShapeType="1"/>
            </p:cNvSpPr>
            <p:nvPr/>
          </p:nvSpPr>
          <p:spPr bwMode="auto">
            <a:xfrm flipV="1">
              <a:off x="867" y="2358"/>
              <a:ext cx="0" cy="1587"/>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4881" name="Text Box 83"/>
            <p:cNvSpPr txBox="1">
              <a:spLocks noChangeArrowheads="1"/>
            </p:cNvSpPr>
            <p:nvPr/>
          </p:nvSpPr>
          <p:spPr bwMode="auto">
            <a:xfrm>
              <a:off x="25" y="2297"/>
              <a:ext cx="871"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t>relevance value</a:t>
              </a:r>
            </a:p>
          </p:txBody>
        </p:sp>
        <p:sp>
          <p:nvSpPr>
            <p:cNvPr id="34882" name="Line 84"/>
            <p:cNvSpPr>
              <a:spLocks noChangeShapeType="1"/>
            </p:cNvSpPr>
            <p:nvPr/>
          </p:nvSpPr>
          <p:spPr bwMode="auto">
            <a:xfrm>
              <a:off x="807" y="3744"/>
              <a:ext cx="113"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883" name="Line 85"/>
            <p:cNvSpPr>
              <a:spLocks noChangeShapeType="1"/>
            </p:cNvSpPr>
            <p:nvPr/>
          </p:nvSpPr>
          <p:spPr bwMode="auto">
            <a:xfrm>
              <a:off x="807" y="2567"/>
              <a:ext cx="113"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884" name="Line 86"/>
            <p:cNvSpPr>
              <a:spLocks noChangeShapeType="1"/>
            </p:cNvSpPr>
            <p:nvPr/>
          </p:nvSpPr>
          <p:spPr bwMode="auto">
            <a:xfrm>
              <a:off x="807" y="2684"/>
              <a:ext cx="113"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885" name="Line 87"/>
            <p:cNvSpPr>
              <a:spLocks noChangeShapeType="1"/>
            </p:cNvSpPr>
            <p:nvPr/>
          </p:nvSpPr>
          <p:spPr bwMode="auto">
            <a:xfrm>
              <a:off x="807" y="2802"/>
              <a:ext cx="113"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886" name="Line 88"/>
            <p:cNvSpPr>
              <a:spLocks noChangeShapeType="1"/>
            </p:cNvSpPr>
            <p:nvPr/>
          </p:nvSpPr>
          <p:spPr bwMode="auto">
            <a:xfrm>
              <a:off x="807" y="2920"/>
              <a:ext cx="113"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887" name="Line 89"/>
            <p:cNvSpPr>
              <a:spLocks noChangeShapeType="1"/>
            </p:cNvSpPr>
            <p:nvPr/>
          </p:nvSpPr>
          <p:spPr bwMode="auto">
            <a:xfrm>
              <a:off x="807" y="3037"/>
              <a:ext cx="113"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888" name="Line 90"/>
            <p:cNvSpPr>
              <a:spLocks noChangeShapeType="1"/>
            </p:cNvSpPr>
            <p:nvPr/>
          </p:nvSpPr>
          <p:spPr bwMode="auto">
            <a:xfrm>
              <a:off x="807" y="3155"/>
              <a:ext cx="113"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889" name="Line 91"/>
            <p:cNvSpPr>
              <a:spLocks noChangeShapeType="1"/>
            </p:cNvSpPr>
            <p:nvPr/>
          </p:nvSpPr>
          <p:spPr bwMode="auto">
            <a:xfrm>
              <a:off x="807" y="3273"/>
              <a:ext cx="113"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890" name="Line 92"/>
            <p:cNvSpPr>
              <a:spLocks noChangeShapeType="1"/>
            </p:cNvSpPr>
            <p:nvPr/>
          </p:nvSpPr>
          <p:spPr bwMode="auto">
            <a:xfrm>
              <a:off x="807" y="3390"/>
              <a:ext cx="113"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891" name="Line 93"/>
            <p:cNvSpPr>
              <a:spLocks noChangeShapeType="1"/>
            </p:cNvSpPr>
            <p:nvPr/>
          </p:nvSpPr>
          <p:spPr bwMode="auto">
            <a:xfrm>
              <a:off x="807" y="3508"/>
              <a:ext cx="113"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892" name="Line 94"/>
            <p:cNvSpPr>
              <a:spLocks noChangeShapeType="1"/>
            </p:cNvSpPr>
            <p:nvPr/>
          </p:nvSpPr>
          <p:spPr bwMode="auto">
            <a:xfrm>
              <a:off x="807" y="3626"/>
              <a:ext cx="113"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893" name="Text Box 95"/>
            <p:cNvSpPr txBox="1">
              <a:spLocks noChangeArrowheads="1"/>
            </p:cNvSpPr>
            <p:nvPr/>
          </p:nvSpPr>
          <p:spPr bwMode="auto">
            <a:xfrm>
              <a:off x="584" y="2492"/>
              <a:ext cx="19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1.0</a:t>
              </a:r>
            </a:p>
          </p:txBody>
        </p:sp>
        <p:sp>
          <p:nvSpPr>
            <p:cNvPr id="34894" name="Text Box 96"/>
            <p:cNvSpPr txBox="1">
              <a:spLocks noChangeArrowheads="1"/>
            </p:cNvSpPr>
            <p:nvPr/>
          </p:nvSpPr>
          <p:spPr bwMode="auto">
            <a:xfrm>
              <a:off x="675" y="3664"/>
              <a:ext cx="107"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0</a:t>
              </a:r>
            </a:p>
          </p:txBody>
        </p:sp>
        <p:sp>
          <p:nvSpPr>
            <p:cNvPr id="34895" name="Text Box 97"/>
            <p:cNvSpPr txBox="1">
              <a:spLocks noChangeArrowheads="1"/>
            </p:cNvSpPr>
            <p:nvPr/>
          </p:nvSpPr>
          <p:spPr bwMode="auto">
            <a:xfrm>
              <a:off x="584" y="2726"/>
              <a:ext cx="19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0.8</a:t>
              </a:r>
            </a:p>
          </p:txBody>
        </p:sp>
        <p:sp>
          <p:nvSpPr>
            <p:cNvPr id="34896" name="Text Box 98"/>
            <p:cNvSpPr txBox="1">
              <a:spLocks noChangeArrowheads="1"/>
            </p:cNvSpPr>
            <p:nvPr/>
          </p:nvSpPr>
          <p:spPr bwMode="auto">
            <a:xfrm>
              <a:off x="584" y="2960"/>
              <a:ext cx="19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0.6</a:t>
              </a:r>
            </a:p>
          </p:txBody>
        </p:sp>
        <p:sp>
          <p:nvSpPr>
            <p:cNvPr id="34897" name="Text Box 99"/>
            <p:cNvSpPr txBox="1">
              <a:spLocks noChangeArrowheads="1"/>
            </p:cNvSpPr>
            <p:nvPr/>
          </p:nvSpPr>
          <p:spPr bwMode="auto">
            <a:xfrm>
              <a:off x="584" y="3195"/>
              <a:ext cx="19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0.4</a:t>
              </a:r>
            </a:p>
          </p:txBody>
        </p:sp>
        <p:sp>
          <p:nvSpPr>
            <p:cNvPr id="34898" name="Text Box 100"/>
            <p:cNvSpPr txBox="1">
              <a:spLocks noChangeArrowheads="1"/>
            </p:cNvSpPr>
            <p:nvPr/>
          </p:nvSpPr>
          <p:spPr bwMode="auto">
            <a:xfrm>
              <a:off x="584" y="3429"/>
              <a:ext cx="19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0.2</a:t>
              </a:r>
            </a:p>
          </p:txBody>
        </p:sp>
      </p:grpSp>
      <p:grpSp>
        <p:nvGrpSpPr>
          <p:cNvPr id="6" name="Group 101"/>
          <p:cNvGrpSpPr>
            <a:grpSpLocks/>
          </p:cNvGrpSpPr>
          <p:nvPr/>
        </p:nvGrpSpPr>
        <p:grpSpPr bwMode="auto">
          <a:xfrm>
            <a:off x="7947025" y="4030663"/>
            <a:ext cx="1068388" cy="244475"/>
            <a:chOff x="4700" y="2155"/>
            <a:chExt cx="673" cy="154"/>
          </a:xfrm>
        </p:grpSpPr>
        <p:sp>
          <p:nvSpPr>
            <p:cNvPr id="34878" name="Text Box 102"/>
            <p:cNvSpPr txBox="1">
              <a:spLocks noChangeArrowheads="1"/>
            </p:cNvSpPr>
            <p:nvPr/>
          </p:nvSpPr>
          <p:spPr bwMode="auto">
            <a:xfrm>
              <a:off x="4700" y="2160"/>
              <a:ext cx="112" cy="144"/>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dirty="0">
                  <a:solidFill>
                    <a:schemeClr val="bg1"/>
                  </a:solidFill>
                </a:rPr>
                <a:t>X</a:t>
              </a:r>
            </a:p>
          </p:txBody>
        </p:sp>
        <p:sp>
          <p:nvSpPr>
            <p:cNvPr id="34879" name="Text Box 103"/>
            <p:cNvSpPr txBox="1">
              <a:spLocks noChangeArrowheads="1"/>
            </p:cNvSpPr>
            <p:nvPr/>
          </p:nvSpPr>
          <p:spPr bwMode="auto">
            <a:xfrm>
              <a:off x="4821" y="2155"/>
              <a:ext cx="552"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a:t>referenced</a:t>
              </a:r>
              <a:endParaRPr lang="en-US" sz="1000" b="0"/>
            </a:p>
          </p:txBody>
        </p:sp>
      </p:grpSp>
      <p:grpSp>
        <p:nvGrpSpPr>
          <p:cNvPr id="7" name="Group 104"/>
          <p:cNvGrpSpPr>
            <a:grpSpLocks/>
          </p:cNvGrpSpPr>
          <p:nvPr/>
        </p:nvGrpSpPr>
        <p:grpSpPr bwMode="auto">
          <a:xfrm>
            <a:off x="7945438" y="4438650"/>
            <a:ext cx="819150" cy="244475"/>
            <a:chOff x="4700" y="2155"/>
            <a:chExt cx="516" cy="154"/>
          </a:xfrm>
        </p:grpSpPr>
        <p:sp>
          <p:nvSpPr>
            <p:cNvPr id="34876" name="Text Box 105"/>
            <p:cNvSpPr txBox="1">
              <a:spLocks noChangeArrowheads="1"/>
            </p:cNvSpPr>
            <p:nvPr/>
          </p:nvSpPr>
          <p:spPr bwMode="auto">
            <a:xfrm>
              <a:off x="4700" y="2160"/>
              <a:ext cx="112" cy="144"/>
            </a:xfrm>
            <a:prstGeom prst="rect">
              <a:avLst/>
            </a:prstGeom>
            <a:solidFill>
              <a:schemeClr va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X</a:t>
              </a:r>
            </a:p>
          </p:txBody>
        </p:sp>
        <p:sp>
          <p:nvSpPr>
            <p:cNvPr id="34877" name="Text Box 106"/>
            <p:cNvSpPr txBox="1">
              <a:spLocks noChangeArrowheads="1"/>
            </p:cNvSpPr>
            <p:nvPr/>
          </p:nvSpPr>
          <p:spPr bwMode="auto">
            <a:xfrm>
              <a:off x="4821" y="2155"/>
              <a:ext cx="395"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a:t>history</a:t>
              </a:r>
              <a:endParaRPr lang="en-US" sz="1000" b="0"/>
            </a:p>
          </p:txBody>
        </p:sp>
      </p:grpSp>
      <p:sp>
        <p:nvSpPr>
          <p:cNvPr id="1231979" name="Line 107"/>
          <p:cNvSpPr>
            <a:spLocks noChangeShapeType="1"/>
          </p:cNvSpPr>
          <p:nvPr/>
        </p:nvSpPr>
        <p:spPr bwMode="auto">
          <a:xfrm>
            <a:off x="1758950" y="2922588"/>
            <a:ext cx="52578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31980" name="Text Box 108"/>
          <p:cNvSpPr txBox="1">
            <a:spLocks noChangeArrowheads="1"/>
          </p:cNvSpPr>
          <p:nvPr/>
        </p:nvSpPr>
        <p:spPr bwMode="auto">
          <a:xfrm>
            <a:off x="5624513" y="2678113"/>
            <a:ext cx="1395412" cy="274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playback direction</a:t>
            </a:r>
          </a:p>
        </p:txBody>
      </p:sp>
      <p:sp>
        <p:nvSpPr>
          <p:cNvPr id="1231981" name="Text Box 109"/>
          <p:cNvSpPr txBox="1">
            <a:spLocks noChangeArrowheads="1"/>
          </p:cNvSpPr>
          <p:nvPr/>
        </p:nvSpPr>
        <p:spPr bwMode="auto">
          <a:xfrm>
            <a:off x="2386013" y="4513263"/>
            <a:ext cx="266700" cy="228600"/>
          </a:xfrm>
          <a:prstGeom prst="rect">
            <a:avLst/>
          </a:prstGeom>
          <a:solidFill>
            <a:schemeClr va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12</a:t>
            </a:r>
          </a:p>
        </p:txBody>
      </p:sp>
      <p:sp>
        <p:nvSpPr>
          <p:cNvPr id="1231982" name="Text Box 110"/>
          <p:cNvSpPr txBox="1">
            <a:spLocks noChangeArrowheads="1"/>
          </p:cNvSpPr>
          <p:nvPr/>
        </p:nvSpPr>
        <p:spPr bwMode="auto">
          <a:xfrm>
            <a:off x="2689225" y="4330700"/>
            <a:ext cx="266700" cy="228600"/>
          </a:xfrm>
          <a:prstGeom prst="rect">
            <a:avLst/>
          </a:prstGeom>
          <a:solidFill>
            <a:schemeClr va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13</a:t>
            </a:r>
          </a:p>
        </p:txBody>
      </p:sp>
      <p:sp>
        <p:nvSpPr>
          <p:cNvPr id="1231983" name="Text Box 111"/>
          <p:cNvSpPr txBox="1">
            <a:spLocks noChangeArrowheads="1"/>
          </p:cNvSpPr>
          <p:nvPr/>
        </p:nvSpPr>
        <p:spPr bwMode="auto">
          <a:xfrm>
            <a:off x="3001963" y="4138613"/>
            <a:ext cx="266700" cy="228600"/>
          </a:xfrm>
          <a:prstGeom prst="rect">
            <a:avLst/>
          </a:prstGeom>
          <a:solidFill>
            <a:schemeClr va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14</a:t>
            </a:r>
          </a:p>
        </p:txBody>
      </p:sp>
      <p:sp>
        <p:nvSpPr>
          <p:cNvPr id="1231984" name="Text Box 112"/>
          <p:cNvSpPr txBox="1">
            <a:spLocks noChangeArrowheads="1"/>
          </p:cNvSpPr>
          <p:nvPr/>
        </p:nvSpPr>
        <p:spPr bwMode="auto">
          <a:xfrm>
            <a:off x="3314700" y="3956050"/>
            <a:ext cx="266700" cy="228600"/>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15</a:t>
            </a:r>
          </a:p>
        </p:txBody>
      </p:sp>
      <p:sp>
        <p:nvSpPr>
          <p:cNvPr id="1231985" name="Text Box 113"/>
          <p:cNvSpPr txBox="1">
            <a:spLocks noChangeArrowheads="1"/>
          </p:cNvSpPr>
          <p:nvPr/>
        </p:nvSpPr>
        <p:spPr bwMode="auto">
          <a:xfrm>
            <a:off x="3627438" y="3954463"/>
            <a:ext cx="266700" cy="228600"/>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16</a:t>
            </a:r>
          </a:p>
        </p:txBody>
      </p:sp>
      <p:sp>
        <p:nvSpPr>
          <p:cNvPr id="1231986" name="Text Box 114"/>
          <p:cNvSpPr txBox="1">
            <a:spLocks noChangeArrowheads="1"/>
          </p:cNvSpPr>
          <p:nvPr/>
        </p:nvSpPr>
        <p:spPr bwMode="auto">
          <a:xfrm>
            <a:off x="3930650" y="3952875"/>
            <a:ext cx="266700" cy="228600"/>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17</a:t>
            </a:r>
          </a:p>
        </p:txBody>
      </p:sp>
      <p:sp>
        <p:nvSpPr>
          <p:cNvPr id="1231987" name="Text Box 115"/>
          <p:cNvSpPr txBox="1">
            <a:spLocks noChangeArrowheads="1"/>
          </p:cNvSpPr>
          <p:nvPr/>
        </p:nvSpPr>
        <p:spPr bwMode="auto">
          <a:xfrm>
            <a:off x="4233863" y="3951288"/>
            <a:ext cx="266700" cy="228600"/>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18</a:t>
            </a:r>
          </a:p>
        </p:txBody>
      </p:sp>
      <p:sp>
        <p:nvSpPr>
          <p:cNvPr id="1231988" name="Text Box 116"/>
          <p:cNvSpPr txBox="1">
            <a:spLocks noChangeArrowheads="1"/>
          </p:cNvSpPr>
          <p:nvPr/>
        </p:nvSpPr>
        <p:spPr bwMode="auto">
          <a:xfrm>
            <a:off x="4546600" y="3959225"/>
            <a:ext cx="266700" cy="228600"/>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19</a:t>
            </a:r>
          </a:p>
        </p:txBody>
      </p:sp>
      <p:sp>
        <p:nvSpPr>
          <p:cNvPr id="1231989" name="Text Box 117"/>
          <p:cNvSpPr txBox="1">
            <a:spLocks noChangeArrowheads="1"/>
          </p:cNvSpPr>
          <p:nvPr/>
        </p:nvSpPr>
        <p:spPr bwMode="auto">
          <a:xfrm>
            <a:off x="6402388" y="5075238"/>
            <a:ext cx="266700" cy="228600"/>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25</a:t>
            </a:r>
          </a:p>
        </p:txBody>
      </p:sp>
      <p:sp>
        <p:nvSpPr>
          <p:cNvPr id="1231990" name="Text Box 118"/>
          <p:cNvSpPr txBox="1">
            <a:spLocks noChangeArrowheads="1"/>
          </p:cNvSpPr>
          <p:nvPr/>
        </p:nvSpPr>
        <p:spPr bwMode="auto">
          <a:xfrm>
            <a:off x="6094413" y="4886325"/>
            <a:ext cx="266700" cy="228600"/>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24</a:t>
            </a:r>
          </a:p>
        </p:txBody>
      </p:sp>
      <p:sp>
        <p:nvSpPr>
          <p:cNvPr id="1231991" name="Text Box 119"/>
          <p:cNvSpPr txBox="1">
            <a:spLocks noChangeArrowheads="1"/>
          </p:cNvSpPr>
          <p:nvPr/>
        </p:nvSpPr>
        <p:spPr bwMode="auto">
          <a:xfrm>
            <a:off x="5788025" y="4697413"/>
            <a:ext cx="266700" cy="228600"/>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23</a:t>
            </a:r>
          </a:p>
        </p:txBody>
      </p:sp>
      <p:sp>
        <p:nvSpPr>
          <p:cNvPr id="1231992" name="Text Box 120"/>
          <p:cNvSpPr txBox="1">
            <a:spLocks noChangeArrowheads="1"/>
          </p:cNvSpPr>
          <p:nvPr/>
        </p:nvSpPr>
        <p:spPr bwMode="auto">
          <a:xfrm>
            <a:off x="5470525" y="4506913"/>
            <a:ext cx="266700" cy="228600"/>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22</a:t>
            </a:r>
          </a:p>
        </p:txBody>
      </p:sp>
      <p:sp>
        <p:nvSpPr>
          <p:cNvPr id="1231901" name="Text Box 29"/>
          <p:cNvSpPr txBox="1">
            <a:spLocks noChangeArrowheads="1"/>
          </p:cNvSpPr>
          <p:nvPr/>
        </p:nvSpPr>
        <p:spPr bwMode="auto">
          <a:xfrm>
            <a:off x="4849813" y="4143375"/>
            <a:ext cx="266700" cy="228600"/>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20</a:t>
            </a:r>
          </a:p>
        </p:txBody>
      </p:sp>
      <p:sp>
        <p:nvSpPr>
          <p:cNvPr id="1231902" name="Text Box 30"/>
          <p:cNvSpPr txBox="1">
            <a:spLocks noChangeArrowheads="1"/>
          </p:cNvSpPr>
          <p:nvPr/>
        </p:nvSpPr>
        <p:spPr bwMode="auto">
          <a:xfrm>
            <a:off x="5168900" y="4324350"/>
            <a:ext cx="266700" cy="228600"/>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21</a:t>
            </a:r>
          </a:p>
        </p:txBody>
      </p:sp>
      <p:sp>
        <p:nvSpPr>
          <p:cNvPr id="1231903" name="Text Box 31"/>
          <p:cNvSpPr txBox="1">
            <a:spLocks noChangeArrowheads="1"/>
          </p:cNvSpPr>
          <p:nvPr/>
        </p:nvSpPr>
        <p:spPr bwMode="auto">
          <a:xfrm>
            <a:off x="6708775" y="5248275"/>
            <a:ext cx="266700" cy="228600"/>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26</a:t>
            </a:r>
          </a:p>
        </p:txBody>
      </p:sp>
      <p:sp>
        <p:nvSpPr>
          <p:cNvPr id="1231899" name="Text Box 27"/>
          <p:cNvSpPr txBox="1">
            <a:spLocks noChangeArrowheads="1"/>
          </p:cNvSpPr>
          <p:nvPr/>
        </p:nvSpPr>
        <p:spPr bwMode="auto">
          <a:xfrm>
            <a:off x="1754188" y="4886325"/>
            <a:ext cx="266700" cy="228600"/>
          </a:xfrm>
          <a:prstGeom prst="rect">
            <a:avLst/>
          </a:prstGeom>
          <a:solidFill>
            <a:schemeClr va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10</a:t>
            </a:r>
          </a:p>
        </p:txBody>
      </p:sp>
      <p:sp>
        <p:nvSpPr>
          <p:cNvPr id="1231900" name="Text Box 28"/>
          <p:cNvSpPr txBox="1">
            <a:spLocks noChangeArrowheads="1"/>
          </p:cNvSpPr>
          <p:nvPr/>
        </p:nvSpPr>
        <p:spPr bwMode="auto">
          <a:xfrm>
            <a:off x="2063750" y="4705350"/>
            <a:ext cx="266700" cy="228600"/>
          </a:xfrm>
          <a:prstGeom prst="rect">
            <a:avLst/>
          </a:prstGeom>
          <a:solidFill>
            <a:schemeClr va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11</a:t>
            </a:r>
          </a:p>
        </p:txBody>
      </p:sp>
      <p:sp>
        <p:nvSpPr>
          <p:cNvPr id="132" name="Freeform 131"/>
          <p:cNvSpPr/>
          <p:nvPr/>
        </p:nvSpPr>
        <p:spPr bwMode="auto">
          <a:xfrm>
            <a:off x="1847200" y="4054914"/>
            <a:ext cx="5022074" cy="1875939"/>
          </a:xfrm>
          <a:custGeom>
            <a:avLst/>
            <a:gdLst>
              <a:gd name="connsiteX0" fmla="*/ 0 w 5022074"/>
              <a:gd name="connsiteY0" fmla="*/ 1875939 h 1875939"/>
              <a:gd name="connsiteX1" fmla="*/ 346350 w 5022074"/>
              <a:gd name="connsiteY1" fmla="*/ 1875939 h 1875939"/>
              <a:gd name="connsiteX2" fmla="*/ 3477931 w 5022074"/>
              <a:gd name="connsiteY2" fmla="*/ 0 h 1875939"/>
              <a:gd name="connsiteX3" fmla="*/ 4690156 w 5022074"/>
              <a:gd name="connsiteY3" fmla="*/ 28861 h 1875939"/>
              <a:gd name="connsiteX4" fmla="*/ 5022074 w 5022074"/>
              <a:gd name="connsiteY4" fmla="*/ 202024 h 18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2074" h="1875939">
                <a:moveTo>
                  <a:pt x="0" y="1875939"/>
                </a:moveTo>
                <a:lnTo>
                  <a:pt x="346350" y="1875939"/>
                </a:lnTo>
                <a:lnTo>
                  <a:pt x="3477931" y="0"/>
                </a:lnTo>
                <a:lnTo>
                  <a:pt x="4690156" y="28861"/>
                </a:lnTo>
                <a:lnTo>
                  <a:pt x="5022074" y="202024"/>
                </a:lnTo>
              </a:path>
            </a:pathLst>
          </a:cu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charset="0"/>
            </a:endParaRPr>
          </a:p>
        </p:txBody>
      </p:sp>
    </p:spTree>
    <p:extLst>
      <p:ext uri="{BB962C8B-B14F-4D97-AF65-F5344CB8AC3E}">
        <p14:creationId xmlns:p14="http://schemas.microsoft.com/office/powerpoint/2010/main" val="40751239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1897"/>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1231898"/>
                                        </p:tgtEl>
                                        <p:attrNameLst>
                                          <p:attrName>style.visibility</p:attrName>
                                        </p:attrNameLst>
                                      </p:cBhvr>
                                      <p:to>
                                        <p:strVal val="visible"/>
                                      </p:to>
                                    </p:set>
                                    <p:animEffect transition="in" filter="wipe(left)">
                                      <p:cBhvr>
                                        <p:cTn id="10" dur="500"/>
                                        <p:tgtEl>
                                          <p:spTgt spid="1231898"/>
                                        </p:tgtEl>
                                      </p:cBhvr>
                                    </p:animEffect>
                                  </p:childTnLst>
                                </p:cTn>
                              </p:par>
                            </p:childTnLst>
                          </p:cTn>
                        </p:par>
                        <p:par>
                          <p:cTn id="11" fill="hold" nodeType="afterGroup">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231880"/>
                                        </p:tgtEl>
                                        <p:attrNameLst>
                                          <p:attrName>style.visibility</p:attrName>
                                        </p:attrNameLst>
                                      </p:cBhvr>
                                      <p:to>
                                        <p:strVal val="visible"/>
                                      </p:to>
                                    </p:set>
                                    <p:animEffect transition="in" filter="fade">
                                      <p:cBhvr>
                                        <p:cTn id="14" dur="500"/>
                                        <p:tgtEl>
                                          <p:spTgt spid="1231880"/>
                                        </p:tgtEl>
                                      </p:cBhvr>
                                    </p:animEffect>
                                  </p:childTnLst>
                                </p:cTn>
                              </p:par>
                            </p:childTnLst>
                          </p:cTn>
                        </p:par>
                        <p:par>
                          <p:cTn id="15" fill="hold" nodeType="afterGroup">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231881"/>
                                        </p:tgtEl>
                                        <p:attrNameLst>
                                          <p:attrName>style.visibility</p:attrName>
                                        </p:attrNameLst>
                                      </p:cBhvr>
                                      <p:to>
                                        <p:strVal val="visible"/>
                                      </p:to>
                                    </p:set>
                                    <p:animEffect transition="in" filter="fade">
                                      <p:cBhvr>
                                        <p:cTn id="18" dur="500"/>
                                        <p:tgtEl>
                                          <p:spTgt spid="1231881"/>
                                        </p:tgtEl>
                                      </p:cBhvr>
                                    </p:animEffect>
                                  </p:childTnLst>
                                </p:cTn>
                              </p:par>
                            </p:childTnLst>
                          </p:cTn>
                        </p:par>
                        <p:par>
                          <p:cTn id="19" fill="hold" nodeType="afterGroup">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231882"/>
                                        </p:tgtEl>
                                        <p:attrNameLst>
                                          <p:attrName>style.visibility</p:attrName>
                                        </p:attrNameLst>
                                      </p:cBhvr>
                                      <p:to>
                                        <p:strVal val="visible"/>
                                      </p:to>
                                    </p:set>
                                    <p:animEffect transition="in" filter="fade">
                                      <p:cBhvr>
                                        <p:cTn id="22" dur="500"/>
                                        <p:tgtEl>
                                          <p:spTgt spid="1231882"/>
                                        </p:tgtEl>
                                      </p:cBhvr>
                                    </p:animEffect>
                                  </p:childTnLst>
                                </p:cTn>
                              </p:par>
                            </p:childTnLst>
                          </p:cTn>
                        </p:par>
                        <p:par>
                          <p:cTn id="23" fill="hold" nodeType="afterGroup">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231883"/>
                                        </p:tgtEl>
                                        <p:attrNameLst>
                                          <p:attrName>style.visibility</p:attrName>
                                        </p:attrNameLst>
                                      </p:cBhvr>
                                      <p:to>
                                        <p:strVal val="visible"/>
                                      </p:to>
                                    </p:set>
                                    <p:animEffect transition="in" filter="fade">
                                      <p:cBhvr>
                                        <p:cTn id="26" dur="500"/>
                                        <p:tgtEl>
                                          <p:spTgt spid="1231883"/>
                                        </p:tgtEl>
                                      </p:cBhvr>
                                    </p:animEffect>
                                  </p:childTnLst>
                                </p:cTn>
                              </p:par>
                            </p:childTnLst>
                          </p:cTn>
                        </p:par>
                        <p:par>
                          <p:cTn id="27" fill="hold" nodeType="afterGroup">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231884"/>
                                        </p:tgtEl>
                                        <p:attrNameLst>
                                          <p:attrName>style.visibility</p:attrName>
                                        </p:attrNameLst>
                                      </p:cBhvr>
                                      <p:to>
                                        <p:strVal val="visible"/>
                                      </p:to>
                                    </p:set>
                                    <p:animEffect transition="in" filter="fade">
                                      <p:cBhvr>
                                        <p:cTn id="30" dur="500"/>
                                        <p:tgtEl>
                                          <p:spTgt spid="1231884"/>
                                        </p:tgtEl>
                                      </p:cBhvr>
                                    </p:animEffect>
                                  </p:childTnLst>
                                </p:cTn>
                              </p:par>
                            </p:childTnLst>
                          </p:cTn>
                        </p:par>
                        <p:par>
                          <p:cTn id="31" fill="hold" nodeType="afterGroup">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1231885"/>
                                        </p:tgtEl>
                                        <p:attrNameLst>
                                          <p:attrName>style.visibility</p:attrName>
                                        </p:attrNameLst>
                                      </p:cBhvr>
                                      <p:to>
                                        <p:strVal val="visible"/>
                                      </p:to>
                                    </p:set>
                                    <p:animEffect transition="in" filter="fade">
                                      <p:cBhvr>
                                        <p:cTn id="34" dur="500"/>
                                        <p:tgtEl>
                                          <p:spTgt spid="1231885"/>
                                        </p:tgtEl>
                                      </p:cBhvr>
                                    </p:animEffect>
                                  </p:childTnLst>
                                </p:cTn>
                              </p:par>
                            </p:childTnLst>
                          </p:cTn>
                        </p:par>
                        <p:par>
                          <p:cTn id="35" fill="hold" nodeType="afterGroup">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1231886"/>
                                        </p:tgtEl>
                                        <p:attrNameLst>
                                          <p:attrName>style.visibility</p:attrName>
                                        </p:attrNameLst>
                                      </p:cBhvr>
                                      <p:to>
                                        <p:strVal val="visible"/>
                                      </p:to>
                                    </p:set>
                                    <p:animEffect transition="in" filter="fade">
                                      <p:cBhvr>
                                        <p:cTn id="38" dur="500"/>
                                        <p:tgtEl>
                                          <p:spTgt spid="1231886"/>
                                        </p:tgtEl>
                                      </p:cBhvr>
                                    </p:animEffect>
                                  </p:childTnLst>
                                </p:cTn>
                              </p:par>
                            </p:childTnLst>
                          </p:cTn>
                        </p:par>
                        <p:par>
                          <p:cTn id="39" fill="hold" nodeType="afterGroup">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1231887"/>
                                        </p:tgtEl>
                                        <p:attrNameLst>
                                          <p:attrName>style.visibility</p:attrName>
                                        </p:attrNameLst>
                                      </p:cBhvr>
                                      <p:to>
                                        <p:strVal val="visible"/>
                                      </p:to>
                                    </p:set>
                                    <p:animEffect transition="in" filter="fade">
                                      <p:cBhvr>
                                        <p:cTn id="42" dur="500"/>
                                        <p:tgtEl>
                                          <p:spTgt spid="1231887"/>
                                        </p:tgtEl>
                                      </p:cBhvr>
                                    </p:animEffect>
                                  </p:childTnLst>
                                </p:cTn>
                              </p:par>
                            </p:childTnLst>
                          </p:cTn>
                        </p:par>
                        <p:par>
                          <p:cTn id="43" fill="hold" nodeType="afterGroup">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1231888"/>
                                        </p:tgtEl>
                                        <p:attrNameLst>
                                          <p:attrName>style.visibility</p:attrName>
                                        </p:attrNameLst>
                                      </p:cBhvr>
                                      <p:to>
                                        <p:strVal val="visible"/>
                                      </p:to>
                                    </p:set>
                                    <p:animEffect transition="in" filter="fade">
                                      <p:cBhvr>
                                        <p:cTn id="46" dur="500"/>
                                        <p:tgtEl>
                                          <p:spTgt spid="1231888"/>
                                        </p:tgtEl>
                                      </p:cBhvr>
                                    </p:animEffect>
                                  </p:childTnLst>
                                </p:cTn>
                              </p:par>
                            </p:childTnLst>
                          </p:cTn>
                        </p:par>
                        <p:par>
                          <p:cTn id="47" fill="hold" nodeType="afterGroup">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1231889"/>
                                        </p:tgtEl>
                                        <p:attrNameLst>
                                          <p:attrName>style.visibility</p:attrName>
                                        </p:attrNameLst>
                                      </p:cBhvr>
                                      <p:to>
                                        <p:strVal val="visible"/>
                                      </p:to>
                                    </p:set>
                                    <p:animEffect transition="in" filter="fade">
                                      <p:cBhvr>
                                        <p:cTn id="50" dur="500"/>
                                        <p:tgtEl>
                                          <p:spTgt spid="1231889"/>
                                        </p:tgtEl>
                                      </p:cBhvr>
                                    </p:animEffect>
                                  </p:childTnLst>
                                </p:cTn>
                              </p:par>
                            </p:childTnLst>
                          </p:cTn>
                        </p:par>
                        <p:par>
                          <p:cTn id="51" fill="hold" nodeType="afterGroup">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1231890"/>
                                        </p:tgtEl>
                                        <p:attrNameLst>
                                          <p:attrName>style.visibility</p:attrName>
                                        </p:attrNameLst>
                                      </p:cBhvr>
                                      <p:to>
                                        <p:strVal val="visible"/>
                                      </p:to>
                                    </p:set>
                                    <p:animEffect transition="in" filter="fade">
                                      <p:cBhvr>
                                        <p:cTn id="54" dur="500"/>
                                        <p:tgtEl>
                                          <p:spTgt spid="1231890"/>
                                        </p:tgtEl>
                                      </p:cBhvr>
                                    </p:animEffect>
                                  </p:childTnLst>
                                </p:cTn>
                              </p:par>
                            </p:childTnLst>
                          </p:cTn>
                        </p:par>
                        <p:par>
                          <p:cTn id="55" fill="hold" nodeType="afterGroup">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1231891"/>
                                        </p:tgtEl>
                                        <p:attrNameLst>
                                          <p:attrName>style.visibility</p:attrName>
                                        </p:attrNameLst>
                                      </p:cBhvr>
                                      <p:to>
                                        <p:strVal val="visible"/>
                                      </p:to>
                                    </p:set>
                                    <p:animEffect transition="in" filter="fade">
                                      <p:cBhvr>
                                        <p:cTn id="58" dur="500"/>
                                        <p:tgtEl>
                                          <p:spTgt spid="1231891"/>
                                        </p:tgtEl>
                                      </p:cBhvr>
                                    </p:animEffect>
                                  </p:childTnLst>
                                </p:cTn>
                              </p:par>
                            </p:childTnLst>
                          </p:cTn>
                        </p:par>
                        <p:par>
                          <p:cTn id="59" fill="hold" nodeType="afterGroup">
                            <p:stCondLst>
                              <p:cond delay="6500"/>
                            </p:stCondLst>
                            <p:childTnLst>
                              <p:par>
                                <p:cTn id="60" presetID="10" presetClass="entr" presetSubtype="0" fill="hold" grpId="0" nodeType="afterEffect">
                                  <p:stCondLst>
                                    <p:cond delay="0"/>
                                  </p:stCondLst>
                                  <p:childTnLst>
                                    <p:set>
                                      <p:cBhvr>
                                        <p:cTn id="61" dur="1" fill="hold">
                                          <p:stCondLst>
                                            <p:cond delay="0"/>
                                          </p:stCondLst>
                                        </p:cTn>
                                        <p:tgtEl>
                                          <p:spTgt spid="1231892"/>
                                        </p:tgtEl>
                                        <p:attrNameLst>
                                          <p:attrName>style.visibility</p:attrName>
                                        </p:attrNameLst>
                                      </p:cBhvr>
                                      <p:to>
                                        <p:strVal val="visible"/>
                                      </p:to>
                                    </p:set>
                                    <p:animEffect transition="in" filter="fade">
                                      <p:cBhvr>
                                        <p:cTn id="62" dur="500"/>
                                        <p:tgtEl>
                                          <p:spTgt spid="1231892"/>
                                        </p:tgtEl>
                                      </p:cBhvr>
                                    </p:animEffect>
                                  </p:childTnLst>
                                </p:cTn>
                              </p:par>
                            </p:childTnLst>
                          </p:cTn>
                        </p:par>
                        <p:par>
                          <p:cTn id="63" fill="hold" nodeType="afterGroup">
                            <p:stCondLst>
                              <p:cond delay="7000"/>
                            </p:stCondLst>
                            <p:childTnLst>
                              <p:par>
                                <p:cTn id="64" presetID="10" presetClass="entr" presetSubtype="0" fill="hold" grpId="0" nodeType="afterEffect">
                                  <p:stCondLst>
                                    <p:cond delay="0"/>
                                  </p:stCondLst>
                                  <p:childTnLst>
                                    <p:set>
                                      <p:cBhvr>
                                        <p:cTn id="65" dur="1" fill="hold">
                                          <p:stCondLst>
                                            <p:cond delay="0"/>
                                          </p:stCondLst>
                                        </p:cTn>
                                        <p:tgtEl>
                                          <p:spTgt spid="1231893"/>
                                        </p:tgtEl>
                                        <p:attrNameLst>
                                          <p:attrName>style.visibility</p:attrName>
                                        </p:attrNameLst>
                                      </p:cBhvr>
                                      <p:to>
                                        <p:strVal val="visible"/>
                                      </p:to>
                                    </p:set>
                                    <p:animEffect transition="in" filter="fade">
                                      <p:cBhvr>
                                        <p:cTn id="66" dur="500"/>
                                        <p:tgtEl>
                                          <p:spTgt spid="1231893"/>
                                        </p:tgtEl>
                                      </p:cBhvr>
                                    </p:animEffect>
                                  </p:childTnLst>
                                </p:cTn>
                              </p:par>
                            </p:childTnLst>
                          </p:cTn>
                        </p:par>
                        <p:par>
                          <p:cTn id="67" fill="hold" nodeType="afterGroup">
                            <p:stCondLst>
                              <p:cond delay="7500"/>
                            </p:stCondLst>
                            <p:childTnLst>
                              <p:par>
                                <p:cTn id="68" presetID="10" presetClass="entr" presetSubtype="0" fill="hold" grpId="0" nodeType="afterEffect">
                                  <p:stCondLst>
                                    <p:cond delay="0"/>
                                  </p:stCondLst>
                                  <p:childTnLst>
                                    <p:set>
                                      <p:cBhvr>
                                        <p:cTn id="69" dur="1" fill="hold">
                                          <p:stCondLst>
                                            <p:cond delay="0"/>
                                          </p:stCondLst>
                                        </p:cTn>
                                        <p:tgtEl>
                                          <p:spTgt spid="1231894"/>
                                        </p:tgtEl>
                                        <p:attrNameLst>
                                          <p:attrName>style.visibility</p:attrName>
                                        </p:attrNameLst>
                                      </p:cBhvr>
                                      <p:to>
                                        <p:strVal val="visible"/>
                                      </p:to>
                                    </p:set>
                                    <p:animEffect transition="in" filter="fade">
                                      <p:cBhvr>
                                        <p:cTn id="70" dur="500"/>
                                        <p:tgtEl>
                                          <p:spTgt spid="1231894"/>
                                        </p:tgtEl>
                                      </p:cBhvr>
                                    </p:animEffect>
                                  </p:childTnLst>
                                </p:cTn>
                              </p:par>
                            </p:childTnLst>
                          </p:cTn>
                        </p:par>
                        <p:par>
                          <p:cTn id="71" fill="hold" nodeType="afterGroup">
                            <p:stCondLst>
                              <p:cond delay="8000"/>
                            </p:stCondLst>
                            <p:childTnLst>
                              <p:par>
                                <p:cTn id="72" presetID="10" presetClass="entr" presetSubtype="0" fill="hold" grpId="0" nodeType="afterEffect">
                                  <p:stCondLst>
                                    <p:cond delay="0"/>
                                  </p:stCondLst>
                                  <p:childTnLst>
                                    <p:set>
                                      <p:cBhvr>
                                        <p:cTn id="73" dur="1" fill="hold">
                                          <p:stCondLst>
                                            <p:cond delay="0"/>
                                          </p:stCondLst>
                                        </p:cTn>
                                        <p:tgtEl>
                                          <p:spTgt spid="1231895"/>
                                        </p:tgtEl>
                                        <p:attrNameLst>
                                          <p:attrName>style.visibility</p:attrName>
                                        </p:attrNameLst>
                                      </p:cBhvr>
                                      <p:to>
                                        <p:strVal val="visible"/>
                                      </p:to>
                                    </p:set>
                                    <p:animEffect transition="in" filter="fade">
                                      <p:cBhvr>
                                        <p:cTn id="74" dur="500"/>
                                        <p:tgtEl>
                                          <p:spTgt spid="1231895"/>
                                        </p:tgtEl>
                                      </p:cBhvr>
                                    </p:animEffect>
                                  </p:childTnLst>
                                </p:cTn>
                              </p:par>
                            </p:childTnLst>
                          </p:cTn>
                        </p:par>
                        <p:par>
                          <p:cTn id="75" fill="hold" nodeType="afterGroup">
                            <p:stCondLst>
                              <p:cond delay="8500"/>
                            </p:stCondLst>
                            <p:childTnLst>
                              <p:par>
                                <p:cTn id="76" presetID="10" presetClass="entr" presetSubtype="0" fill="hold" grpId="0" nodeType="afterEffect">
                                  <p:stCondLst>
                                    <p:cond delay="0"/>
                                  </p:stCondLst>
                                  <p:childTnLst>
                                    <p:set>
                                      <p:cBhvr>
                                        <p:cTn id="77" dur="1" fill="hold">
                                          <p:stCondLst>
                                            <p:cond delay="0"/>
                                          </p:stCondLst>
                                        </p:cTn>
                                        <p:tgtEl>
                                          <p:spTgt spid="1231896"/>
                                        </p:tgtEl>
                                        <p:attrNameLst>
                                          <p:attrName>style.visibility</p:attrName>
                                        </p:attrNameLst>
                                      </p:cBhvr>
                                      <p:to>
                                        <p:strVal val="visible"/>
                                      </p:to>
                                    </p:set>
                                    <p:animEffect transition="in" filter="fade">
                                      <p:cBhvr>
                                        <p:cTn id="78" dur="500"/>
                                        <p:tgtEl>
                                          <p:spTgt spid="1231896"/>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22" presetClass="entr" presetSubtype="8" fill="hold" grpId="0" nodeType="clickEffect">
                                  <p:stCondLst>
                                    <p:cond delay="0"/>
                                  </p:stCondLst>
                                  <p:childTnLst>
                                    <p:set>
                                      <p:cBhvr>
                                        <p:cTn id="82" dur="1" fill="hold">
                                          <p:stCondLst>
                                            <p:cond delay="0"/>
                                          </p:stCondLst>
                                        </p:cTn>
                                        <p:tgtEl>
                                          <p:spTgt spid="1231979"/>
                                        </p:tgtEl>
                                        <p:attrNameLst>
                                          <p:attrName>style.visibility</p:attrName>
                                        </p:attrNameLst>
                                      </p:cBhvr>
                                      <p:to>
                                        <p:strVal val="visible"/>
                                      </p:to>
                                    </p:set>
                                    <p:animEffect transition="in" filter="wipe(left)">
                                      <p:cBhvr>
                                        <p:cTn id="83" dur="500"/>
                                        <p:tgtEl>
                                          <p:spTgt spid="1231979"/>
                                        </p:tgtEl>
                                      </p:cBhvr>
                                    </p:animEffect>
                                  </p:childTnLst>
                                </p:cTn>
                              </p:par>
                            </p:childTnLst>
                          </p:cTn>
                        </p:par>
                        <p:par>
                          <p:cTn id="84" fill="hold" nodeType="afterGroup">
                            <p:stCondLst>
                              <p:cond delay="500"/>
                            </p:stCondLst>
                            <p:childTnLst>
                              <p:par>
                                <p:cTn id="85" presetID="1" presetClass="entr" presetSubtype="0" fill="hold" grpId="0" nodeType="afterEffect">
                                  <p:stCondLst>
                                    <p:cond delay="0"/>
                                  </p:stCondLst>
                                  <p:childTnLst>
                                    <p:set>
                                      <p:cBhvr>
                                        <p:cTn id="86" dur="1" fill="hold">
                                          <p:stCondLst>
                                            <p:cond delay="0"/>
                                          </p:stCondLst>
                                        </p:cTn>
                                        <p:tgtEl>
                                          <p:spTgt spid="1231980"/>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nodeType="clickEffect">
                                  <p:stCondLst>
                                    <p:cond delay="0"/>
                                  </p:stCondLst>
                                  <p:childTnLst>
                                    <p:set>
                                      <p:cBhvr>
                                        <p:cTn id="90" dur="1" fill="hold">
                                          <p:stCondLst>
                                            <p:cond delay="0"/>
                                          </p:stCondLst>
                                        </p:cTn>
                                        <p:tgtEl>
                                          <p:spTgt spid="5"/>
                                        </p:tgtEl>
                                        <p:attrNameLst>
                                          <p:attrName>style.visibility</p:attrName>
                                        </p:attrNameLst>
                                      </p:cBhvr>
                                      <p:to>
                                        <p:strVal val="visible"/>
                                      </p:to>
                                    </p:set>
                                  </p:childTnLst>
                                </p:cTn>
                              </p:par>
                              <p:par>
                                <p:cTn id="91" presetID="1" presetClass="exit" presetSubtype="0" fill="hold" grpId="1" nodeType="withEffect">
                                  <p:stCondLst>
                                    <p:cond delay="0"/>
                                  </p:stCondLst>
                                  <p:childTnLst>
                                    <p:set>
                                      <p:cBhvr>
                                        <p:cTn id="92" dur="1" fill="hold">
                                          <p:stCondLst>
                                            <p:cond delay="0"/>
                                          </p:stCondLst>
                                        </p:cTn>
                                        <p:tgtEl>
                                          <p:spTgt spid="1231897"/>
                                        </p:tgtEl>
                                        <p:attrNameLst>
                                          <p:attrName>style.visibility</p:attrName>
                                        </p:attrNameLst>
                                      </p:cBhvr>
                                      <p:to>
                                        <p:strVal val="hidden"/>
                                      </p:to>
                                    </p:set>
                                  </p:childTnLst>
                                </p:cTn>
                              </p:par>
                              <p:par>
                                <p:cTn id="93" presetID="1" presetClass="exit" presetSubtype="0" fill="hold" grpId="1" nodeType="withEffect">
                                  <p:stCondLst>
                                    <p:cond delay="0"/>
                                  </p:stCondLst>
                                  <p:childTnLst>
                                    <p:set>
                                      <p:cBhvr>
                                        <p:cTn id="94" dur="1" fill="hold">
                                          <p:stCondLst>
                                            <p:cond delay="0"/>
                                          </p:stCondLst>
                                        </p:cTn>
                                        <p:tgtEl>
                                          <p:spTgt spid="1231898"/>
                                        </p:tgtEl>
                                        <p:attrNameLst>
                                          <p:attrName>style.visibility</p:attrName>
                                        </p:attrNameLst>
                                      </p:cBhvr>
                                      <p:to>
                                        <p:strVal val="hidden"/>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ntr" presetSubtype="0" fill="hold" nodeType="clickEffect">
                                  <p:stCondLst>
                                    <p:cond delay="0"/>
                                  </p:stCondLst>
                                  <p:childTnLst>
                                    <p:set>
                                      <p:cBhvr>
                                        <p:cTn id="98" dur="1" fill="hold">
                                          <p:stCondLst>
                                            <p:cond delay="0"/>
                                          </p:stCondLst>
                                        </p:cTn>
                                        <p:tgtEl>
                                          <p:spTgt spid="3"/>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ntr" presetSubtype="0" fill="hold" nodeType="clickEffect">
                                  <p:stCondLst>
                                    <p:cond delay="0"/>
                                  </p:stCondLst>
                                  <p:childTnLst>
                                    <p:set>
                                      <p:cBhvr>
                                        <p:cTn id="102" dur="1" fill="hold">
                                          <p:stCondLst>
                                            <p:cond delay="0"/>
                                          </p:stCondLst>
                                        </p:cTn>
                                        <p:tgtEl>
                                          <p:spTgt spid="2"/>
                                        </p:tgtEl>
                                        <p:attrNameLst>
                                          <p:attrName>style.visibility</p:attrName>
                                        </p:attrNameLst>
                                      </p:cBhvr>
                                      <p:to>
                                        <p:strVal val="visible"/>
                                      </p:to>
                                    </p:set>
                                  </p:childTnLst>
                                </p:cTn>
                              </p:par>
                              <p:par>
                                <p:cTn id="103" presetID="22" presetClass="entr" presetSubtype="8" fill="hold" nodeType="withEffect">
                                  <p:stCondLst>
                                    <p:cond delay="0"/>
                                  </p:stCondLst>
                                  <p:childTnLst>
                                    <p:set>
                                      <p:cBhvr>
                                        <p:cTn id="104" dur="1" fill="hold">
                                          <p:stCondLst>
                                            <p:cond delay="0"/>
                                          </p:stCondLst>
                                        </p:cTn>
                                        <p:tgtEl>
                                          <p:spTgt spid="4"/>
                                        </p:tgtEl>
                                        <p:attrNameLst>
                                          <p:attrName>style.visibility</p:attrName>
                                        </p:attrNameLst>
                                      </p:cBhvr>
                                      <p:to>
                                        <p:strVal val="visible"/>
                                      </p:to>
                                    </p:set>
                                    <p:animEffect transition="in" filter="wipe(left)">
                                      <p:cBhvr>
                                        <p:cTn id="105" dur="500"/>
                                        <p:tgtEl>
                                          <p:spTgt spid="4"/>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231984"/>
                                        </p:tgtEl>
                                        <p:attrNameLst>
                                          <p:attrName>style.visibility</p:attrName>
                                        </p:attrNameLst>
                                      </p:cBhvr>
                                      <p:to>
                                        <p:strVal val="visible"/>
                                      </p:to>
                                    </p:set>
                                    <p:animEffect transition="in" filter="fade">
                                      <p:cBhvr>
                                        <p:cTn id="108" dur="2000"/>
                                        <p:tgtEl>
                                          <p:spTgt spid="1231984"/>
                                        </p:tgtEl>
                                      </p:cBhvr>
                                    </p:animEffect>
                                  </p:childTnLst>
                                </p:cTn>
                              </p:par>
                              <p:par>
                                <p:cTn id="109" presetID="1" presetClass="emph" presetSubtype="2" fill="hold" nodeType="withEffect">
                                  <p:stCondLst>
                                    <p:cond delay="0"/>
                                  </p:stCondLst>
                                  <p:childTnLst>
                                    <p:animClr clrSpc="rgb" dir="cw">
                                      <p:cBhvr>
                                        <p:cTn id="110" dur="2000" fill="hold"/>
                                        <p:tgtEl>
                                          <p:spTgt spid="1231885"/>
                                        </p:tgtEl>
                                        <p:attrNameLst>
                                          <p:attrName>fillcolor</p:attrName>
                                        </p:attrNameLst>
                                      </p:cBhvr>
                                      <p:to>
                                        <a:srgbClr val="009900"/>
                                      </p:to>
                                    </p:animClr>
                                    <p:set>
                                      <p:cBhvr>
                                        <p:cTn id="111" dur="2000" fill="hold"/>
                                        <p:tgtEl>
                                          <p:spTgt spid="1231885"/>
                                        </p:tgtEl>
                                        <p:attrNameLst>
                                          <p:attrName>fill.type</p:attrName>
                                        </p:attrNameLst>
                                      </p:cBhvr>
                                      <p:to>
                                        <p:strVal val="solid"/>
                                      </p:to>
                                    </p:set>
                                    <p:set>
                                      <p:cBhvr>
                                        <p:cTn id="112" dur="2000" fill="hold"/>
                                        <p:tgtEl>
                                          <p:spTgt spid="1231885"/>
                                        </p:tgtEl>
                                        <p:attrNameLst>
                                          <p:attrName>fill.on</p:attrName>
                                        </p:attrNameLst>
                                      </p:cBhvr>
                                      <p:to>
                                        <p:strVal val="true"/>
                                      </p:to>
                                    </p:se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1" presetClass="entr" presetSubtype="0" fill="hold" nodeType="clickEffect">
                                  <p:stCondLst>
                                    <p:cond delay="0"/>
                                  </p:stCondLst>
                                  <p:childTnLst>
                                    <p:set>
                                      <p:cBhvr>
                                        <p:cTn id="116" dur="1" fill="hold">
                                          <p:stCondLst>
                                            <p:cond delay="0"/>
                                          </p:stCondLst>
                                        </p:cTn>
                                        <p:tgtEl>
                                          <p:spTgt spid="7"/>
                                        </p:tgtEl>
                                        <p:attrNameLst>
                                          <p:attrName>style.visibility</p:attrName>
                                        </p:attrNameLst>
                                      </p:cBhvr>
                                      <p:to>
                                        <p:strVal val="visible"/>
                                      </p:to>
                                    </p:set>
                                  </p:childTnLst>
                                </p:cTn>
                              </p:par>
                              <p:par>
                                <p:cTn id="117" presetID="10" presetClass="entr" presetSubtype="0" fill="hold" grpId="0" nodeType="withEffect">
                                  <p:stCondLst>
                                    <p:cond delay="0"/>
                                  </p:stCondLst>
                                  <p:childTnLst>
                                    <p:set>
                                      <p:cBhvr>
                                        <p:cTn id="118" dur="1" fill="hold">
                                          <p:stCondLst>
                                            <p:cond delay="0"/>
                                          </p:stCondLst>
                                        </p:cTn>
                                        <p:tgtEl>
                                          <p:spTgt spid="1231899"/>
                                        </p:tgtEl>
                                        <p:attrNameLst>
                                          <p:attrName>style.visibility</p:attrName>
                                        </p:attrNameLst>
                                      </p:cBhvr>
                                      <p:to>
                                        <p:strVal val="visible"/>
                                      </p:to>
                                    </p:set>
                                    <p:animEffect transition="in" filter="fade">
                                      <p:cBhvr>
                                        <p:cTn id="119" dur="2000"/>
                                        <p:tgtEl>
                                          <p:spTgt spid="1231899"/>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1231900"/>
                                        </p:tgtEl>
                                        <p:attrNameLst>
                                          <p:attrName>style.visibility</p:attrName>
                                        </p:attrNameLst>
                                      </p:cBhvr>
                                      <p:to>
                                        <p:strVal val="visible"/>
                                      </p:to>
                                    </p:set>
                                    <p:animEffect transition="in" filter="fade">
                                      <p:cBhvr>
                                        <p:cTn id="122" dur="2000"/>
                                        <p:tgtEl>
                                          <p:spTgt spid="1231900"/>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1231981"/>
                                        </p:tgtEl>
                                        <p:attrNameLst>
                                          <p:attrName>style.visibility</p:attrName>
                                        </p:attrNameLst>
                                      </p:cBhvr>
                                      <p:to>
                                        <p:strVal val="visible"/>
                                      </p:to>
                                    </p:set>
                                    <p:animEffect transition="in" filter="fade">
                                      <p:cBhvr>
                                        <p:cTn id="125" dur="2000"/>
                                        <p:tgtEl>
                                          <p:spTgt spid="1231981"/>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1231982"/>
                                        </p:tgtEl>
                                        <p:attrNameLst>
                                          <p:attrName>style.visibility</p:attrName>
                                        </p:attrNameLst>
                                      </p:cBhvr>
                                      <p:to>
                                        <p:strVal val="visible"/>
                                      </p:to>
                                    </p:set>
                                    <p:animEffect transition="in" filter="fade">
                                      <p:cBhvr>
                                        <p:cTn id="128" dur="2000"/>
                                        <p:tgtEl>
                                          <p:spTgt spid="1231982"/>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1231983"/>
                                        </p:tgtEl>
                                        <p:attrNameLst>
                                          <p:attrName>style.visibility</p:attrName>
                                        </p:attrNameLst>
                                      </p:cBhvr>
                                      <p:to>
                                        <p:strVal val="visible"/>
                                      </p:to>
                                    </p:set>
                                    <p:animEffect transition="in" filter="fade">
                                      <p:cBhvr>
                                        <p:cTn id="131" dur="2000"/>
                                        <p:tgtEl>
                                          <p:spTgt spid="1231983"/>
                                        </p:tgtEl>
                                      </p:cBhvr>
                                    </p:animEffect>
                                  </p:childTnLst>
                                </p:cTn>
                              </p:par>
                              <p:par>
                                <p:cTn id="132" presetID="1" presetClass="emph" presetSubtype="2" fill="hold" nodeType="withEffect">
                                  <p:stCondLst>
                                    <p:cond delay="0"/>
                                  </p:stCondLst>
                                  <p:childTnLst>
                                    <p:animClr clrSpc="rgb" dir="cw">
                                      <p:cBhvr>
                                        <p:cTn id="133" dur="2000" fill="hold"/>
                                        <p:tgtEl>
                                          <p:spTgt spid="1231880"/>
                                        </p:tgtEl>
                                        <p:attrNameLst>
                                          <p:attrName>fillcolor</p:attrName>
                                        </p:attrNameLst>
                                      </p:cBhvr>
                                      <p:to>
                                        <a:schemeClr val="hlink"/>
                                      </p:to>
                                    </p:animClr>
                                    <p:set>
                                      <p:cBhvr>
                                        <p:cTn id="134" dur="2000" fill="hold"/>
                                        <p:tgtEl>
                                          <p:spTgt spid="1231880"/>
                                        </p:tgtEl>
                                        <p:attrNameLst>
                                          <p:attrName>fill.type</p:attrName>
                                        </p:attrNameLst>
                                      </p:cBhvr>
                                      <p:to>
                                        <p:strVal val="solid"/>
                                      </p:to>
                                    </p:set>
                                    <p:set>
                                      <p:cBhvr>
                                        <p:cTn id="135" dur="2000" fill="hold"/>
                                        <p:tgtEl>
                                          <p:spTgt spid="1231880"/>
                                        </p:tgtEl>
                                        <p:attrNameLst>
                                          <p:attrName>fill.on</p:attrName>
                                        </p:attrNameLst>
                                      </p:cBhvr>
                                      <p:to>
                                        <p:strVal val="true"/>
                                      </p:to>
                                    </p:set>
                                  </p:childTnLst>
                                </p:cTn>
                              </p:par>
                              <p:par>
                                <p:cTn id="136" presetID="1" presetClass="emph" presetSubtype="2" fill="hold" nodeType="withEffect">
                                  <p:stCondLst>
                                    <p:cond delay="0"/>
                                  </p:stCondLst>
                                  <p:childTnLst>
                                    <p:animClr clrSpc="rgb" dir="cw">
                                      <p:cBhvr>
                                        <p:cTn id="137" dur="2000" fill="hold"/>
                                        <p:tgtEl>
                                          <p:spTgt spid="1231881"/>
                                        </p:tgtEl>
                                        <p:attrNameLst>
                                          <p:attrName>fillcolor</p:attrName>
                                        </p:attrNameLst>
                                      </p:cBhvr>
                                      <p:to>
                                        <a:schemeClr val="hlink"/>
                                      </p:to>
                                    </p:animClr>
                                    <p:set>
                                      <p:cBhvr>
                                        <p:cTn id="138" dur="2000" fill="hold"/>
                                        <p:tgtEl>
                                          <p:spTgt spid="1231881"/>
                                        </p:tgtEl>
                                        <p:attrNameLst>
                                          <p:attrName>fill.type</p:attrName>
                                        </p:attrNameLst>
                                      </p:cBhvr>
                                      <p:to>
                                        <p:strVal val="solid"/>
                                      </p:to>
                                    </p:set>
                                    <p:set>
                                      <p:cBhvr>
                                        <p:cTn id="139" dur="2000" fill="hold"/>
                                        <p:tgtEl>
                                          <p:spTgt spid="1231881"/>
                                        </p:tgtEl>
                                        <p:attrNameLst>
                                          <p:attrName>fill.on</p:attrName>
                                        </p:attrNameLst>
                                      </p:cBhvr>
                                      <p:to>
                                        <p:strVal val="true"/>
                                      </p:to>
                                    </p:set>
                                  </p:childTnLst>
                                </p:cTn>
                              </p:par>
                              <p:par>
                                <p:cTn id="140" presetID="1" presetClass="emph" presetSubtype="2" fill="hold" nodeType="withEffect">
                                  <p:stCondLst>
                                    <p:cond delay="0"/>
                                  </p:stCondLst>
                                  <p:childTnLst>
                                    <p:animClr clrSpc="rgb" dir="cw">
                                      <p:cBhvr>
                                        <p:cTn id="141" dur="2000" fill="hold"/>
                                        <p:tgtEl>
                                          <p:spTgt spid="1231882"/>
                                        </p:tgtEl>
                                        <p:attrNameLst>
                                          <p:attrName>fillcolor</p:attrName>
                                        </p:attrNameLst>
                                      </p:cBhvr>
                                      <p:to>
                                        <a:schemeClr val="hlink"/>
                                      </p:to>
                                    </p:animClr>
                                    <p:set>
                                      <p:cBhvr>
                                        <p:cTn id="142" dur="2000" fill="hold"/>
                                        <p:tgtEl>
                                          <p:spTgt spid="1231882"/>
                                        </p:tgtEl>
                                        <p:attrNameLst>
                                          <p:attrName>fill.type</p:attrName>
                                        </p:attrNameLst>
                                      </p:cBhvr>
                                      <p:to>
                                        <p:strVal val="solid"/>
                                      </p:to>
                                    </p:set>
                                    <p:set>
                                      <p:cBhvr>
                                        <p:cTn id="143" dur="2000" fill="hold"/>
                                        <p:tgtEl>
                                          <p:spTgt spid="1231882"/>
                                        </p:tgtEl>
                                        <p:attrNameLst>
                                          <p:attrName>fill.on</p:attrName>
                                        </p:attrNameLst>
                                      </p:cBhvr>
                                      <p:to>
                                        <p:strVal val="true"/>
                                      </p:to>
                                    </p:set>
                                  </p:childTnLst>
                                </p:cTn>
                              </p:par>
                              <p:par>
                                <p:cTn id="144" presetID="1" presetClass="emph" presetSubtype="2" fill="hold" nodeType="withEffect">
                                  <p:stCondLst>
                                    <p:cond delay="0"/>
                                  </p:stCondLst>
                                  <p:childTnLst>
                                    <p:animClr clrSpc="rgb" dir="cw">
                                      <p:cBhvr>
                                        <p:cTn id="145" dur="2000" fill="hold"/>
                                        <p:tgtEl>
                                          <p:spTgt spid="1231883"/>
                                        </p:tgtEl>
                                        <p:attrNameLst>
                                          <p:attrName>fillcolor</p:attrName>
                                        </p:attrNameLst>
                                      </p:cBhvr>
                                      <p:to>
                                        <a:schemeClr val="hlink"/>
                                      </p:to>
                                    </p:animClr>
                                    <p:set>
                                      <p:cBhvr>
                                        <p:cTn id="146" dur="2000" fill="hold"/>
                                        <p:tgtEl>
                                          <p:spTgt spid="1231883"/>
                                        </p:tgtEl>
                                        <p:attrNameLst>
                                          <p:attrName>fill.type</p:attrName>
                                        </p:attrNameLst>
                                      </p:cBhvr>
                                      <p:to>
                                        <p:strVal val="solid"/>
                                      </p:to>
                                    </p:set>
                                    <p:set>
                                      <p:cBhvr>
                                        <p:cTn id="147" dur="2000" fill="hold"/>
                                        <p:tgtEl>
                                          <p:spTgt spid="1231883"/>
                                        </p:tgtEl>
                                        <p:attrNameLst>
                                          <p:attrName>fill.on</p:attrName>
                                        </p:attrNameLst>
                                      </p:cBhvr>
                                      <p:to>
                                        <p:strVal val="true"/>
                                      </p:to>
                                    </p:set>
                                  </p:childTnLst>
                                </p:cTn>
                              </p:par>
                              <p:par>
                                <p:cTn id="148" presetID="1" presetClass="emph" presetSubtype="2" fill="hold" nodeType="withEffect">
                                  <p:stCondLst>
                                    <p:cond delay="0"/>
                                  </p:stCondLst>
                                  <p:childTnLst>
                                    <p:animClr clrSpc="rgb" dir="cw">
                                      <p:cBhvr>
                                        <p:cTn id="149" dur="2000" fill="hold"/>
                                        <p:tgtEl>
                                          <p:spTgt spid="1231884"/>
                                        </p:tgtEl>
                                        <p:attrNameLst>
                                          <p:attrName>fillcolor</p:attrName>
                                        </p:attrNameLst>
                                      </p:cBhvr>
                                      <p:to>
                                        <a:schemeClr val="hlink"/>
                                      </p:to>
                                    </p:animClr>
                                    <p:set>
                                      <p:cBhvr>
                                        <p:cTn id="150" dur="2000" fill="hold"/>
                                        <p:tgtEl>
                                          <p:spTgt spid="1231884"/>
                                        </p:tgtEl>
                                        <p:attrNameLst>
                                          <p:attrName>fill.type</p:attrName>
                                        </p:attrNameLst>
                                      </p:cBhvr>
                                      <p:to>
                                        <p:strVal val="solid"/>
                                      </p:to>
                                    </p:set>
                                    <p:set>
                                      <p:cBhvr>
                                        <p:cTn id="151" dur="2000" fill="hold"/>
                                        <p:tgtEl>
                                          <p:spTgt spid="1231884"/>
                                        </p:tgtEl>
                                        <p:attrNameLst>
                                          <p:attrName>fill.on</p:attrName>
                                        </p:attrNameLst>
                                      </p:cBhvr>
                                      <p:to>
                                        <p:strVal val="true"/>
                                      </p:to>
                                    </p:set>
                                  </p:childTnLst>
                                </p:cTn>
                              </p:par>
                            </p:childTnLst>
                          </p:cTn>
                        </p:par>
                      </p:childTnLst>
                    </p:cTn>
                  </p:par>
                  <p:par>
                    <p:cTn id="152" fill="hold" nodeType="clickPar">
                      <p:stCondLst>
                        <p:cond delay="indefinite"/>
                      </p:stCondLst>
                      <p:childTnLst>
                        <p:par>
                          <p:cTn id="153" fill="hold" nodeType="withGroup">
                            <p:stCondLst>
                              <p:cond delay="0"/>
                            </p:stCondLst>
                            <p:childTnLst>
                              <p:par>
                                <p:cTn id="154" presetID="1" presetClass="entr" presetSubtype="0" fill="hold" nodeType="clickEffect">
                                  <p:stCondLst>
                                    <p:cond delay="0"/>
                                  </p:stCondLst>
                                  <p:childTnLst>
                                    <p:set>
                                      <p:cBhvr>
                                        <p:cTn id="155" dur="1" fill="hold">
                                          <p:stCondLst>
                                            <p:cond delay="0"/>
                                          </p:stCondLst>
                                        </p:cTn>
                                        <p:tgtEl>
                                          <p:spTgt spid="6"/>
                                        </p:tgtEl>
                                        <p:attrNameLst>
                                          <p:attrName>style.visibility</p:attrName>
                                        </p:attrNameLst>
                                      </p:cBhvr>
                                      <p:to>
                                        <p:strVal val="visible"/>
                                      </p:to>
                                    </p:set>
                                  </p:childTnLst>
                                </p:cTn>
                              </p:par>
                              <p:par>
                                <p:cTn id="156" presetID="10" presetClass="entr" presetSubtype="0" fill="hold" grpId="0" nodeType="withEffect">
                                  <p:stCondLst>
                                    <p:cond delay="0"/>
                                  </p:stCondLst>
                                  <p:childTnLst>
                                    <p:set>
                                      <p:cBhvr>
                                        <p:cTn id="157" dur="1" fill="hold">
                                          <p:stCondLst>
                                            <p:cond delay="0"/>
                                          </p:stCondLst>
                                        </p:cTn>
                                        <p:tgtEl>
                                          <p:spTgt spid="1231986"/>
                                        </p:tgtEl>
                                        <p:attrNameLst>
                                          <p:attrName>style.visibility</p:attrName>
                                        </p:attrNameLst>
                                      </p:cBhvr>
                                      <p:to>
                                        <p:strVal val="visible"/>
                                      </p:to>
                                    </p:set>
                                    <p:animEffect transition="in" filter="fade">
                                      <p:cBhvr>
                                        <p:cTn id="158" dur="2000"/>
                                        <p:tgtEl>
                                          <p:spTgt spid="1231986"/>
                                        </p:tgtEl>
                                      </p:cBhvr>
                                    </p:animEffect>
                                  </p:childTnLst>
                                </p:cTn>
                              </p:par>
                              <p:par>
                                <p:cTn id="159" presetID="10" presetClass="entr" presetSubtype="0" fill="hold" grpId="0" nodeType="withEffect">
                                  <p:stCondLst>
                                    <p:cond delay="0"/>
                                  </p:stCondLst>
                                  <p:childTnLst>
                                    <p:set>
                                      <p:cBhvr>
                                        <p:cTn id="160" dur="1" fill="hold">
                                          <p:stCondLst>
                                            <p:cond delay="0"/>
                                          </p:stCondLst>
                                        </p:cTn>
                                        <p:tgtEl>
                                          <p:spTgt spid="1231988"/>
                                        </p:tgtEl>
                                        <p:attrNameLst>
                                          <p:attrName>style.visibility</p:attrName>
                                        </p:attrNameLst>
                                      </p:cBhvr>
                                      <p:to>
                                        <p:strVal val="visible"/>
                                      </p:to>
                                    </p:set>
                                    <p:animEffect transition="in" filter="fade">
                                      <p:cBhvr>
                                        <p:cTn id="161" dur="2000"/>
                                        <p:tgtEl>
                                          <p:spTgt spid="1231988"/>
                                        </p:tgtEl>
                                      </p:cBhvr>
                                    </p:animEffect>
                                  </p:childTnLst>
                                </p:cTn>
                              </p:par>
                              <p:par>
                                <p:cTn id="162" presetID="10" presetClass="entr" presetSubtype="0" fill="hold" grpId="0" nodeType="withEffect">
                                  <p:stCondLst>
                                    <p:cond delay="0"/>
                                  </p:stCondLst>
                                  <p:childTnLst>
                                    <p:set>
                                      <p:cBhvr>
                                        <p:cTn id="163" dur="1" fill="hold">
                                          <p:stCondLst>
                                            <p:cond delay="0"/>
                                          </p:stCondLst>
                                        </p:cTn>
                                        <p:tgtEl>
                                          <p:spTgt spid="1231902"/>
                                        </p:tgtEl>
                                        <p:attrNameLst>
                                          <p:attrName>style.visibility</p:attrName>
                                        </p:attrNameLst>
                                      </p:cBhvr>
                                      <p:to>
                                        <p:strVal val="visible"/>
                                      </p:to>
                                    </p:set>
                                    <p:animEffect transition="in" filter="fade">
                                      <p:cBhvr>
                                        <p:cTn id="164" dur="2000"/>
                                        <p:tgtEl>
                                          <p:spTgt spid="1231902"/>
                                        </p:tgtEl>
                                      </p:cBhvr>
                                    </p:animEffect>
                                  </p:childTnLst>
                                </p:cTn>
                              </p:par>
                              <p:par>
                                <p:cTn id="165" presetID="10" presetClass="entr" presetSubtype="0" fill="hold" grpId="0" nodeType="withEffect">
                                  <p:stCondLst>
                                    <p:cond delay="0"/>
                                  </p:stCondLst>
                                  <p:childTnLst>
                                    <p:set>
                                      <p:cBhvr>
                                        <p:cTn id="166" dur="1" fill="hold">
                                          <p:stCondLst>
                                            <p:cond delay="0"/>
                                          </p:stCondLst>
                                        </p:cTn>
                                        <p:tgtEl>
                                          <p:spTgt spid="1231991"/>
                                        </p:tgtEl>
                                        <p:attrNameLst>
                                          <p:attrName>style.visibility</p:attrName>
                                        </p:attrNameLst>
                                      </p:cBhvr>
                                      <p:to>
                                        <p:strVal val="visible"/>
                                      </p:to>
                                    </p:set>
                                    <p:animEffect transition="in" filter="fade">
                                      <p:cBhvr>
                                        <p:cTn id="167" dur="2000"/>
                                        <p:tgtEl>
                                          <p:spTgt spid="1231991"/>
                                        </p:tgtEl>
                                      </p:cBhvr>
                                    </p:animEffect>
                                  </p:childTnLst>
                                </p:cTn>
                              </p:par>
                              <p:par>
                                <p:cTn id="168" presetID="10" presetClass="entr" presetSubtype="0" fill="hold" grpId="0" nodeType="withEffect">
                                  <p:stCondLst>
                                    <p:cond delay="0"/>
                                  </p:stCondLst>
                                  <p:childTnLst>
                                    <p:set>
                                      <p:cBhvr>
                                        <p:cTn id="169" dur="1" fill="hold">
                                          <p:stCondLst>
                                            <p:cond delay="0"/>
                                          </p:stCondLst>
                                        </p:cTn>
                                        <p:tgtEl>
                                          <p:spTgt spid="1231989"/>
                                        </p:tgtEl>
                                        <p:attrNameLst>
                                          <p:attrName>style.visibility</p:attrName>
                                        </p:attrNameLst>
                                      </p:cBhvr>
                                      <p:to>
                                        <p:strVal val="visible"/>
                                      </p:to>
                                    </p:set>
                                    <p:animEffect transition="in" filter="fade">
                                      <p:cBhvr>
                                        <p:cTn id="170" dur="2000"/>
                                        <p:tgtEl>
                                          <p:spTgt spid="1231989"/>
                                        </p:tgtEl>
                                      </p:cBhvr>
                                    </p:animEffect>
                                  </p:childTnLst>
                                </p:cTn>
                              </p:par>
                              <p:par>
                                <p:cTn id="171" presetID="1" presetClass="emph" presetSubtype="2" fill="hold" nodeType="withEffect">
                                  <p:stCondLst>
                                    <p:cond delay="0"/>
                                  </p:stCondLst>
                                  <p:childTnLst>
                                    <p:animClr clrSpc="rgb" dir="cw">
                                      <p:cBhvr>
                                        <p:cTn id="172" dur="2000" fill="hold"/>
                                        <p:tgtEl>
                                          <p:spTgt spid="1231887"/>
                                        </p:tgtEl>
                                        <p:attrNameLst>
                                          <p:attrName>fillcolor</p:attrName>
                                        </p:attrNameLst>
                                      </p:cBhvr>
                                      <p:to>
                                        <a:srgbClr val="009900"/>
                                      </p:to>
                                    </p:animClr>
                                    <p:set>
                                      <p:cBhvr>
                                        <p:cTn id="173" dur="2000" fill="hold"/>
                                        <p:tgtEl>
                                          <p:spTgt spid="1231887"/>
                                        </p:tgtEl>
                                        <p:attrNameLst>
                                          <p:attrName>fill.type</p:attrName>
                                        </p:attrNameLst>
                                      </p:cBhvr>
                                      <p:to>
                                        <p:strVal val="solid"/>
                                      </p:to>
                                    </p:set>
                                    <p:set>
                                      <p:cBhvr>
                                        <p:cTn id="174" dur="2000" fill="hold"/>
                                        <p:tgtEl>
                                          <p:spTgt spid="1231887"/>
                                        </p:tgtEl>
                                        <p:attrNameLst>
                                          <p:attrName>fill.on</p:attrName>
                                        </p:attrNameLst>
                                      </p:cBhvr>
                                      <p:to>
                                        <p:strVal val="true"/>
                                      </p:to>
                                    </p:set>
                                  </p:childTnLst>
                                </p:cTn>
                              </p:par>
                              <p:par>
                                <p:cTn id="175" presetID="1" presetClass="emph" presetSubtype="2" fill="hold" nodeType="withEffect">
                                  <p:stCondLst>
                                    <p:cond delay="0"/>
                                  </p:stCondLst>
                                  <p:childTnLst>
                                    <p:animClr clrSpc="rgb" dir="cw">
                                      <p:cBhvr>
                                        <p:cTn id="176" dur="2000" fill="hold"/>
                                        <p:tgtEl>
                                          <p:spTgt spid="1231889"/>
                                        </p:tgtEl>
                                        <p:attrNameLst>
                                          <p:attrName>fillcolor</p:attrName>
                                        </p:attrNameLst>
                                      </p:cBhvr>
                                      <p:to>
                                        <a:srgbClr val="009900"/>
                                      </p:to>
                                    </p:animClr>
                                    <p:set>
                                      <p:cBhvr>
                                        <p:cTn id="177" dur="2000" fill="hold"/>
                                        <p:tgtEl>
                                          <p:spTgt spid="1231889"/>
                                        </p:tgtEl>
                                        <p:attrNameLst>
                                          <p:attrName>fill.type</p:attrName>
                                        </p:attrNameLst>
                                      </p:cBhvr>
                                      <p:to>
                                        <p:strVal val="solid"/>
                                      </p:to>
                                    </p:set>
                                    <p:set>
                                      <p:cBhvr>
                                        <p:cTn id="178" dur="2000" fill="hold"/>
                                        <p:tgtEl>
                                          <p:spTgt spid="1231889"/>
                                        </p:tgtEl>
                                        <p:attrNameLst>
                                          <p:attrName>fill.on</p:attrName>
                                        </p:attrNameLst>
                                      </p:cBhvr>
                                      <p:to>
                                        <p:strVal val="true"/>
                                      </p:to>
                                    </p:set>
                                  </p:childTnLst>
                                </p:cTn>
                              </p:par>
                              <p:par>
                                <p:cTn id="179" presetID="1" presetClass="emph" presetSubtype="2" fill="hold" nodeType="withEffect">
                                  <p:stCondLst>
                                    <p:cond delay="0"/>
                                  </p:stCondLst>
                                  <p:childTnLst>
                                    <p:animClr clrSpc="rgb" dir="cw">
                                      <p:cBhvr>
                                        <p:cTn id="180" dur="2000" fill="hold"/>
                                        <p:tgtEl>
                                          <p:spTgt spid="1231891"/>
                                        </p:tgtEl>
                                        <p:attrNameLst>
                                          <p:attrName>fillcolor</p:attrName>
                                        </p:attrNameLst>
                                      </p:cBhvr>
                                      <p:to>
                                        <a:srgbClr val="009900"/>
                                      </p:to>
                                    </p:animClr>
                                    <p:set>
                                      <p:cBhvr>
                                        <p:cTn id="181" dur="2000" fill="hold"/>
                                        <p:tgtEl>
                                          <p:spTgt spid="1231891"/>
                                        </p:tgtEl>
                                        <p:attrNameLst>
                                          <p:attrName>fill.type</p:attrName>
                                        </p:attrNameLst>
                                      </p:cBhvr>
                                      <p:to>
                                        <p:strVal val="solid"/>
                                      </p:to>
                                    </p:set>
                                    <p:set>
                                      <p:cBhvr>
                                        <p:cTn id="182" dur="2000" fill="hold"/>
                                        <p:tgtEl>
                                          <p:spTgt spid="1231891"/>
                                        </p:tgtEl>
                                        <p:attrNameLst>
                                          <p:attrName>fill.on</p:attrName>
                                        </p:attrNameLst>
                                      </p:cBhvr>
                                      <p:to>
                                        <p:strVal val="true"/>
                                      </p:to>
                                    </p:set>
                                  </p:childTnLst>
                                </p:cTn>
                              </p:par>
                              <p:par>
                                <p:cTn id="183" presetID="1" presetClass="emph" presetSubtype="2" fill="hold" nodeType="withEffect">
                                  <p:stCondLst>
                                    <p:cond delay="0"/>
                                  </p:stCondLst>
                                  <p:childTnLst>
                                    <p:animClr clrSpc="rgb" dir="cw">
                                      <p:cBhvr>
                                        <p:cTn id="184" dur="2000" fill="hold"/>
                                        <p:tgtEl>
                                          <p:spTgt spid="1231893"/>
                                        </p:tgtEl>
                                        <p:attrNameLst>
                                          <p:attrName>fillcolor</p:attrName>
                                        </p:attrNameLst>
                                      </p:cBhvr>
                                      <p:to>
                                        <a:srgbClr val="009900"/>
                                      </p:to>
                                    </p:animClr>
                                    <p:set>
                                      <p:cBhvr>
                                        <p:cTn id="185" dur="2000" fill="hold"/>
                                        <p:tgtEl>
                                          <p:spTgt spid="1231893"/>
                                        </p:tgtEl>
                                        <p:attrNameLst>
                                          <p:attrName>fill.type</p:attrName>
                                        </p:attrNameLst>
                                      </p:cBhvr>
                                      <p:to>
                                        <p:strVal val="solid"/>
                                      </p:to>
                                    </p:set>
                                    <p:set>
                                      <p:cBhvr>
                                        <p:cTn id="186" dur="2000" fill="hold"/>
                                        <p:tgtEl>
                                          <p:spTgt spid="1231893"/>
                                        </p:tgtEl>
                                        <p:attrNameLst>
                                          <p:attrName>fill.on</p:attrName>
                                        </p:attrNameLst>
                                      </p:cBhvr>
                                      <p:to>
                                        <p:strVal val="true"/>
                                      </p:to>
                                    </p:set>
                                  </p:childTnLst>
                                </p:cTn>
                              </p:par>
                              <p:par>
                                <p:cTn id="187" presetID="1" presetClass="emph" presetSubtype="2" fill="hold" nodeType="withEffect">
                                  <p:stCondLst>
                                    <p:cond delay="0"/>
                                  </p:stCondLst>
                                  <p:childTnLst>
                                    <p:animClr clrSpc="rgb" dir="cw">
                                      <p:cBhvr>
                                        <p:cTn id="188" dur="2000" fill="hold"/>
                                        <p:tgtEl>
                                          <p:spTgt spid="1231895"/>
                                        </p:tgtEl>
                                        <p:attrNameLst>
                                          <p:attrName>fillcolor</p:attrName>
                                        </p:attrNameLst>
                                      </p:cBhvr>
                                      <p:to>
                                        <a:srgbClr val="009900"/>
                                      </p:to>
                                    </p:animClr>
                                    <p:set>
                                      <p:cBhvr>
                                        <p:cTn id="189" dur="2000" fill="hold"/>
                                        <p:tgtEl>
                                          <p:spTgt spid="1231895"/>
                                        </p:tgtEl>
                                        <p:attrNameLst>
                                          <p:attrName>fill.type</p:attrName>
                                        </p:attrNameLst>
                                      </p:cBhvr>
                                      <p:to>
                                        <p:strVal val="solid"/>
                                      </p:to>
                                    </p:set>
                                    <p:set>
                                      <p:cBhvr>
                                        <p:cTn id="190" dur="2000" fill="hold"/>
                                        <p:tgtEl>
                                          <p:spTgt spid="1231895"/>
                                        </p:tgtEl>
                                        <p:attrNameLst>
                                          <p:attrName>fill.on</p:attrName>
                                        </p:attrNameLst>
                                      </p:cBhvr>
                                      <p:to>
                                        <p:strVal val="true"/>
                                      </p:to>
                                    </p:set>
                                  </p:childTnLst>
                                </p:cTn>
                              </p:par>
                              <p:par>
                                <p:cTn id="191" presetID="10" presetClass="entr" presetSubtype="0" fill="hold" grpId="0" nodeType="withEffect">
                                  <p:stCondLst>
                                    <p:cond delay="0"/>
                                  </p:stCondLst>
                                  <p:childTnLst>
                                    <p:set>
                                      <p:cBhvr>
                                        <p:cTn id="192" dur="1" fill="hold">
                                          <p:stCondLst>
                                            <p:cond delay="0"/>
                                          </p:stCondLst>
                                        </p:cTn>
                                        <p:tgtEl>
                                          <p:spTgt spid="1231985"/>
                                        </p:tgtEl>
                                        <p:attrNameLst>
                                          <p:attrName>style.visibility</p:attrName>
                                        </p:attrNameLst>
                                      </p:cBhvr>
                                      <p:to>
                                        <p:strVal val="visible"/>
                                      </p:to>
                                    </p:set>
                                    <p:animEffect transition="in" filter="fade">
                                      <p:cBhvr>
                                        <p:cTn id="193" dur="2000"/>
                                        <p:tgtEl>
                                          <p:spTgt spid="1231985"/>
                                        </p:tgtEl>
                                      </p:cBhvr>
                                    </p:animEffect>
                                  </p:childTnLst>
                                </p:cTn>
                              </p:par>
                              <p:par>
                                <p:cTn id="194" presetID="10" presetClass="entr" presetSubtype="0" fill="hold" grpId="0" nodeType="withEffect">
                                  <p:stCondLst>
                                    <p:cond delay="0"/>
                                  </p:stCondLst>
                                  <p:childTnLst>
                                    <p:set>
                                      <p:cBhvr>
                                        <p:cTn id="195" dur="1" fill="hold">
                                          <p:stCondLst>
                                            <p:cond delay="0"/>
                                          </p:stCondLst>
                                        </p:cTn>
                                        <p:tgtEl>
                                          <p:spTgt spid="1231987"/>
                                        </p:tgtEl>
                                        <p:attrNameLst>
                                          <p:attrName>style.visibility</p:attrName>
                                        </p:attrNameLst>
                                      </p:cBhvr>
                                      <p:to>
                                        <p:strVal val="visible"/>
                                      </p:to>
                                    </p:set>
                                    <p:animEffect transition="in" filter="fade">
                                      <p:cBhvr>
                                        <p:cTn id="196" dur="2000"/>
                                        <p:tgtEl>
                                          <p:spTgt spid="1231987"/>
                                        </p:tgtEl>
                                      </p:cBhvr>
                                    </p:animEffect>
                                  </p:childTnLst>
                                </p:cTn>
                              </p:par>
                              <p:par>
                                <p:cTn id="197" presetID="10" presetClass="entr" presetSubtype="0" fill="hold" grpId="0" nodeType="withEffect">
                                  <p:stCondLst>
                                    <p:cond delay="0"/>
                                  </p:stCondLst>
                                  <p:childTnLst>
                                    <p:set>
                                      <p:cBhvr>
                                        <p:cTn id="198" dur="1" fill="hold">
                                          <p:stCondLst>
                                            <p:cond delay="0"/>
                                          </p:stCondLst>
                                        </p:cTn>
                                        <p:tgtEl>
                                          <p:spTgt spid="1231901"/>
                                        </p:tgtEl>
                                        <p:attrNameLst>
                                          <p:attrName>style.visibility</p:attrName>
                                        </p:attrNameLst>
                                      </p:cBhvr>
                                      <p:to>
                                        <p:strVal val="visible"/>
                                      </p:to>
                                    </p:set>
                                    <p:animEffect transition="in" filter="fade">
                                      <p:cBhvr>
                                        <p:cTn id="199" dur="2000"/>
                                        <p:tgtEl>
                                          <p:spTgt spid="1231901"/>
                                        </p:tgtEl>
                                      </p:cBhvr>
                                    </p:animEffect>
                                  </p:childTnLst>
                                </p:cTn>
                              </p:par>
                              <p:par>
                                <p:cTn id="200" presetID="10" presetClass="entr" presetSubtype="0" fill="hold" grpId="0" nodeType="withEffect">
                                  <p:stCondLst>
                                    <p:cond delay="0"/>
                                  </p:stCondLst>
                                  <p:childTnLst>
                                    <p:set>
                                      <p:cBhvr>
                                        <p:cTn id="201" dur="1" fill="hold">
                                          <p:stCondLst>
                                            <p:cond delay="0"/>
                                          </p:stCondLst>
                                        </p:cTn>
                                        <p:tgtEl>
                                          <p:spTgt spid="1231992"/>
                                        </p:tgtEl>
                                        <p:attrNameLst>
                                          <p:attrName>style.visibility</p:attrName>
                                        </p:attrNameLst>
                                      </p:cBhvr>
                                      <p:to>
                                        <p:strVal val="visible"/>
                                      </p:to>
                                    </p:set>
                                    <p:animEffect transition="in" filter="fade">
                                      <p:cBhvr>
                                        <p:cTn id="202" dur="2000"/>
                                        <p:tgtEl>
                                          <p:spTgt spid="1231992"/>
                                        </p:tgtEl>
                                      </p:cBhvr>
                                    </p:animEffect>
                                  </p:childTnLst>
                                </p:cTn>
                              </p:par>
                              <p:par>
                                <p:cTn id="203" presetID="10" presetClass="entr" presetSubtype="0" fill="hold" grpId="0" nodeType="withEffect">
                                  <p:stCondLst>
                                    <p:cond delay="0"/>
                                  </p:stCondLst>
                                  <p:childTnLst>
                                    <p:set>
                                      <p:cBhvr>
                                        <p:cTn id="204" dur="1" fill="hold">
                                          <p:stCondLst>
                                            <p:cond delay="0"/>
                                          </p:stCondLst>
                                        </p:cTn>
                                        <p:tgtEl>
                                          <p:spTgt spid="1231990"/>
                                        </p:tgtEl>
                                        <p:attrNameLst>
                                          <p:attrName>style.visibility</p:attrName>
                                        </p:attrNameLst>
                                      </p:cBhvr>
                                      <p:to>
                                        <p:strVal val="visible"/>
                                      </p:to>
                                    </p:set>
                                    <p:animEffect transition="in" filter="fade">
                                      <p:cBhvr>
                                        <p:cTn id="205" dur="2000"/>
                                        <p:tgtEl>
                                          <p:spTgt spid="1231990"/>
                                        </p:tgtEl>
                                      </p:cBhvr>
                                    </p:animEffect>
                                  </p:childTnLst>
                                </p:cTn>
                              </p:par>
                              <p:par>
                                <p:cTn id="206" presetID="10" presetClass="entr" presetSubtype="0" fill="hold" grpId="0" nodeType="withEffect">
                                  <p:stCondLst>
                                    <p:cond delay="0"/>
                                  </p:stCondLst>
                                  <p:childTnLst>
                                    <p:set>
                                      <p:cBhvr>
                                        <p:cTn id="207" dur="1" fill="hold">
                                          <p:stCondLst>
                                            <p:cond delay="0"/>
                                          </p:stCondLst>
                                        </p:cTn>
                                        <p:tgtEl>
                                          <p:spTgt spid="1231903"/>
                                        </p:tgtEl>
                                        <p:attrNameLst>
                                          <p:attrName>style.visibility</p:attrName>
                                        </p:attrNameLst>
                                      </p:cBhvr>
                                      <p:to>
                                        <p:strVal val="visible"/>
                                      </p:to>
                                    </p:set>
                                    <p:animEffect transition="in" filter="fade">
                                      <p:cBhvr>
                                        <p:cTn id="208" dur="2000"/>
                                        <p:tgtEl>
                                          <p:spTgt spid="1231903"/>
                                        </p:tgtEl>
                                      </p:cBhvr>
                                    </p:animEffect>
                                  </p:childTnLst>
                                </p:cTn>
                              </p:par>
                              <p:par>
                                <p:cTn id="209" presetID="1" presetClass="emph" presetSubtype="2" fill="hold" nodeType="withEffect">
                                  <p:stCondLst>
                                    <p:cond delay="0"/>
                                  </p:stCondLst>
                                  <p:childTnLst>
                                    <p:animClr clrSpc="rgb" dir="cw">
                                      <p:cBhvr>
                                        <p:cTn id="210" dur="2000" fill="hold"/>
                                        <p:tgtEl>
                                          <p:spTgt spid="1231886"/>
                                        </p:tgtEl>
                                        <p:attrNameLst>
                                          <p:attrName>fillcolor</p:attrName>
                                        </p:attrNameLst>
                                      </p:cBhvr>
                                      <p:to>
                                        <a:srgbClr val="009900"/>
                                      </p:to>
                                    </p:animClr>
                                    <p:set>
                                      <p:cBhvr>
                                        <p:cTn id="211" dur="2000" fill="hold"/>
                                        <p:tgtEl>
                                          <p:spTgt spid="1231886"/>
                                        </p:tgtEl>
                                        <p:attrNameLst>
                                          <p:attrName>fill.type</p:attrName>
                                        </p:attrNameLst>
                                      </p:cBhvr>
                                      <p:to>
                                        <p:strVal val="solid"/>
                                      </p:to>
                                    </p:set>
                                    <p:set>
                                      <p:cBhvr>
                                        <p:cTn id="212" dur="2000" fill="hold"/>
                                        <p:tgtEl>
                                          <p:spTgt spid="1231886"/>
                                        </p:tgtEl>
                                        <p:attrNameLst>
                                          <p:attrName>fill.on</p:attrName>
                                        </p:attrNameLst>
                                      </p:cBhvr>
                                      <p:to>
                                        <p:strVal val="true"/>
                                      </p:to>
                                    </p:set>
                                  </p:childTnLst>
                                </p:cTn>
                              </p:par>
                              <p:par>
                                <p:cTn id="213" presetID="1" presetClass="emph" presetSubtype="2" fill="hold" nodeType="withEffect">
                                  <p:stCondLst>
                                    <p:cond delay="0"/>
                                  </p:stCondLst>
                                  <p:childTnLst>
                                    <p:animClr clrSpc="rgb" dir="cw">
                                      <p:cBhvr>
                                        <p:cTn id="214" dur="2000" fill="hold"/>
                                        <p:tgtEl>
                                          <p:spTgt spid="1231888"/>
                                        </p:tgtEl>
                                        <p:attrNameLst>
                                          <p:attrName>fillcolor</p:attrName>
                                        </p:attrNameLst>
                                      </p:cBhvr>
                                      <p:to>
                                        <a:srgbClr val="009900"/>
                                      </p:to>
                                    </p:animClr>
                                    <p:set>
                                      <p:cBhvr>
                                        <p:cTn id="215" dur="2000" fill="hold"/>
                                        <p:tgtEl>
                                          <p:spTgt spid="1231888"/>
                                        </p:tgtEl>
                                        <p:attrNameLst>
                                          <p:attrName>fill.type</p:attrName>
                                        </p:attrNameLst>
                                      </p:cBhvr>
                                      <p:to>
                                        <p:strVal val="solid"/>
                                      </p:to>
                                    </p:set>
                                    <p:set>
                                      <p:cBhvr>
                                        <p:cTn id="216" dur="2000" fill="hold"/>
                                        <p:tgtEl>
                                          <p:spTgt spid="1231888"/>
                                        </p:tgtEl>
                                        <p:attrNameLst>
                                          <p:attrName>fill.on</p:attrName>
                                        </p:attrNameLst>
                                      </p:cBhvr>
                                      <p:to>
                                        <p:strVal val="true"/>
                                      </p:to>
                                    </p:set>
                                  </p:childTnLst>
                                </p:cTn>
                              </p:par>
                              <p:par>
                                <p:cTn id="217" presetID="1" presetClass="emph" presetSubtype="2" fill="hold" nodeType="withEffect">
                                  <p:stCondLst>
                                    <p:cond delay="0"/>
                                  </p:stCondLst>
                                  <p:childTnLst>
                                    <p:animClr clrSpc="rgb" dir="cw">
                                      <p:cBhvr>
                                        <p:cTn id="218" dur="2000" fill="hold"/>
                                        <p:tgtEl>
                                          <p:spTgt spid="1231890"/>
                                        </p:tgtEl>
                                        <p:attrNameLst>
                                          <p:attrName>fillcolor</p:attrName>
                                        </p:attrNameLst>
                                      </p:cBhvr>
                                      <p:to>
                                        <a:srgbClr val="009900"/>
                                      </p:to>
                                    </p:animClr>
                                    <p:set>
                                      <p:cBhvr>
                                        <p:cTn id="219" dur="2000" fill="hold"/>
                                        <p:tgtEl>
                                          <p:spTgt spid="1231890"/>
                                        </p:tgtEl>
                                        <p:attrNameLst>
                                          <p:attrName>fill.type</p:attrName>
                                        </p:attrNameLst>
                                      </p:cBhvr>
                                      <p:to>
                                        <p:strVal val="solid"/>
                                      </p:to>
                                    </p:set>
                                    <p:set>
                                      <p:cBhvr>
                                        <p:cTn id="220" dur="2000" fill="hold"/>
                                        <p:tgtEl>
                                          <p:spTgt spid="1231890"/>
                                        </p:tgtEl>
                                        <p:attrNameLst>
                                          <p:attrName>fill.on</p:attrName>
                                        </p:attrNameLst>
                                      </p:cBhvr>
                                      <p:to>
                                        <p:strVal val="true"/>
                                      </p:to>
                                    </p:set>
                                  </p:childTnLst>
                                </p:cTn>
                              </p:par>
                              <p:par>
                                <p:cTn id="221" presetID="1" presetClass="emph" presetSubtype="2" fill="hold" nodeType="withEffect">
                                  <p:stCondLst>
                                    <p:cond delay="0"/>
                                  </p:stCondLst>
                                  <p:childTnLst>
                                    <p:animClr clrSpc="rgb" dir="cw">
                                      <p:cBhvr>
                                        <p:cTn id="222" dur="2000" fill="hold"/>
                                        <p:tgtEl>
                                          <p:spTgt spid="1231892"/>
                                        </p:tgtEl>
                                        <p:attrNameLst>
                                          <p:attrName>fillcolor</p:attrName>
                                        </p:attrNameLst>
                                      </p:cBhvr>
                                      <p:to>
                                        <a:srgbClr val="009900"/>
                                      </p:to>
                                    </p:animClr>
                                    <p:set>
                                      <p:cBhvr>
                                        <p:cTn id="223" dur="2000" fill="hold"/>
                                        <p:tgtEl>
                                          <p:spTgt spid="1231892"/>
                                        </p:tgtEl>
                                        <p:attrNameLst>
                                          <p:attrName>fill.type</p:attrName>
                                        </p:attrNameLst>
                                      </p:cBhvr>
                                      <p:to>
                                        <p:strVal val="solid"/>
                                      </p:to>
                                    </p:set>
                                    <p:set>
                                      <p:cBhvr>
                                        <p:cTn id="224" dur="2000" fill="hold"/>
                                        <p:tgtEl>
                                          <p:spTgt spid="1231892"/>
                                        </p:tgtEl>
                                        <p:attrNameLst>
                                          <p:attrName>fill.on</p:attrName>
                                        </p:attrNameLst>
                                      </p:cBhvr>
                                      <p:to>
                                        <p:strVal val="true"/>
                                      </p:to>
                                    </p:set>
                                  </p:childTnLst>
                                </p:cTn>
                              </p:par>
                              <p:par>
                                <p:cTn id="225" presetID="1" presetClass="emph" presetSubtype="2" fill="hold" nodeType="withEffect">
                                  <p:stCondLst>
                                    <p:cond delay="0"/>
                                  </p:stCondLst>
                                  <p:childTnLst>
                                    <p:animClr clrSpc="rgb" dir="cw">
                                      <p:cBhvr>
                                        <p:cTn id="226" dur="2000" fill="hold"/>
                                        <p:tgtEl>
                                          <p:spTgt spid="1231894"/>
                                        </p:tgtEl>
                                        <p:attrNameLst>
                                          <p:attrName>fillcolor</p:attrName>
                                        </p:attrNameLst>
                                      </p:cBhvr>
                                      <p:to>
                                        <a:srgbClr val="009900"/>
                                      </p:to>
                                    </p:animClr>
                                    <p:set>
                                      <p:cBhvr>
                                        <p:cTn id="227" dur="2000" fill="hold"/>
                                        <p:tgtEl>
                                          <p:spTgt spid="1231894"/>
                                        </p:tgtEl>
                                        <p:attrNameLst>
                                          <p:attrName>fill.type</p:attrName>
                                        </p:attrNameLst>
                                      </p:cBhvr>
                                      <p:to>
                                        <p:strVal val="solid"/>
                                      </p:to>
                                    </p:set>
                                    <p:set>
                                      <p:cBhvr>
                                        <p:cTn id="228" dur="2000" fill="hold"/>
                                        <p:tgtEl>
                                          <p:spTgt spid="1231894"/>
                                        </p:tgtEl>
                                        <p:attrNameLst>
                                          <p:attrName>fill.on</p:attrName>
                                        </p:attrNameLst>
                                      </p:cBhvr>
                                      <p:to>
                                        <p:strVal val="true"/>
                                      </p:to>
                                    </p:set>
                                  </p:childTnLst>
                                </p:cTn>
                              </p:par>
                              <p:par>
                                <p:cTn id="229" presetID="1" presetClass="emph" presetSubtype="2" fill="hold" nodeType="withEffect">
                                  <p:stCondLst>
                                    <p:cond delay="0"/>
                                  </p:stCondLst>
                                  <p:childTnLst>
                                    <p:animClr clrSpc="rgb" dir="cw">
                                      <p:cBhvr>
                                        <p:cTn id="230" dur="2000" fill="hold"/>
                                        <p:tgtEl>
                                          <p:spTgt spid="1231896"/>
                                        </p:tgtEl>
                                        <p:attrNameLst>
                                          <p:attrName>fillcolor</p:attrName>
                                        </p:attrNameLst>
                                      </p:cBhvr>
                                      <p:to>
                                        <a:srgbClr val="009900"/>
                                      </p:to>
                                    </p:animClr>
                                    <p:set>
                                      <p:cBhvr>
                                        <p:cTn id="231" dur="2000" fill="hold"/>
                                        <p:tgtEl>
                                          <p:spTgt spid="1231896"/>
                                        </p:tgtEl>
                                        <p:attrNameLst>
                                          <p:attrName>fill.type</p:attrName>
                                        </p:attrNameLst>
                                      </p:cBhvr>
                                      <p:to>
                                        <p:strVal val="solid"/>
                                      </p:to>
                                    </p:set>
                                    <p:set>
                                      <p:cBhvr>
                                        <p:cTn id="232" dur="2000" fill="hold"/>
                                        <p:tgtEl>
                                          <p:spTgt spid="1231896"/>
                                        </p:tgtEl>
                                        <p:attrNameLst>
                                          <p:attrName>fill.on</p:attrName>
                                        </p:attrNameLst>
                                      </p:cBhvr>
                                      <p:to>
                                        <p:strVal val="true"/>
                                      </p:to>
                                    </p:set>
                                  </p:childTnLst>
                                </p:cTn>
                              </p:par>
                              <p:par>
                                <p:cTn id="233" presetID="3" presetClass="emph" presetSubtype="2" fill="hold" grpId="2" nodeType="withEffect">
                                  <p:stCondLst>
                                    <p:cond delay="0"/>
                                  </p:stCondLst>
                                  <p:childTnLst>
                                    <p:animClr clrSpc="rgb" dir="cw">
                                      <p:cBhvr override="childStyle">
                                        <p:cTn id="234" dur="2000" fill="hold"/>
                                        <p:tgtEl>
                                          <p:spTgt spid="1231886">
                                            <p:txEl>
                                              <p:charRg st="4294967295" end="4294967295"/>
                                            </p:txEl>
                                          </p:spTgt>
                                        </p:tgtEl>
                                        <p:attrNameLst>
                                          <p:attrName>style.color</p:attrName>
                                        </p:attrNameLst>
                                      </p:cBhvr>
                                      <p:to>
                                        <a:schemeClr val="bg1"/>
                                      </p:to>
                                    </p:animClr>
                                  </p:childTnLst>
                                </p:cTn>
                              </p:par>
                              <p:par>
                                <p:cTn id="235" presetID="3" presetClass="emph" presetSubtype="2" fill="hold" grpId="2" nodeType="withEffect">
                                  <p:stCondLst>
                                    <p:cond delay="0"/>
                                  </p:stCondLst>
                                  <p:childTnLst>
                                    <p:animClr clrSpc="rgb" dir="cw">
                                      <p:cBhvr override="childStyle">
                                        <p:cTn id="236" dur="2000" fill="hold"/>
                                        <p:tgtEl>
                                          <p:spTgt spid="1231888">
                                            <p:txEl>
                                              <p:charRg st="4294967295" end="4294967295"/>
                                            </p:txEl>
                                          </p:spTgt>
                                        </p:tgtEl>
                                        <p:attrNameLst>
                                          <p:attrName>style.color</p:attrName>
                                        </p:attrNameLst>
                                      </p:cBhvr>
                                      <p:to>
                                        <a:schemeClr val="bg1"/>
                                      </p:to>
                                    </p:animClr>
                                  </p:childTnLst>
                                </p:cTn>
                              </p:par>
                              <p:par>
                                <p:cTn id="237" presetID="3" presetClass="emph" presetSubtype="2" fill="hold" grpId="2" nodeType="withEffect">
                                  <p:stCondLst>
                                    <p:cond delay="0"/>
                                  </p:stCondLst>
                                  <p:childTnLst>
                                    <p:animClr clrSpc="rgb" dir="cw">
                                      <p:cBhvr override="childStyle">
                                        <p:cTn id="238" dur="2000" fill="hold"/>
                                        <p:tgtEl>
                                          <p:spTgt spid="1231890">
                                            <p:txEl>
                                              <p:charRg st="4294967295" end="4294967295"/>
                                            </p:txEl>
                                          </p:spTgt>
                                        </p:tgtEl>
                                        <p:attrNameLst>
                                          <p:attrName>style.color</p:attrName>
                                        </p:attrNameLst>
                                      </p:cBhvr>
                                      <p:to>
                                        <a:schemeClr val="bg1"/>
                                      </p:to>
                                    </p:animClr>
                                  </p:childTnLst>
                                </p:cTn>
                              </p:par>
                              <p:par>
                                <p:cTn id="239" presetID="3" presetClass="emph" presetSubtype="2" fill="hold" grpId="2" nodeType="withEffect">
                                  <p:stCondLst>
                                    <p:cond delay="0"/>
                                  </p:stCondLst>
                                  <p:childTnLst>
                                    <p:animClr clrSpc="rgb" dir="cw">
                                      <p:cBhvr override="childStyle">
                                        <p:cTn id="240" dur="2000" fill="hold"/>
                                        <p:tgtEl>
                                          <p:spTgt spid="1231892">
                                            <p:txEl>
                                              <p:charRg st="4294967295" end="4294967295"/>
                                            </p:txEl>
                                          </p:spTgt>
                                        </p:tgtEl>
                                        <p:attrNameLst>
                                          <p:attrName>style.color</p:attrName>
                                        </p:attrNameLst>
                                      </p:cBhvr>
                                      <p:to>
                                        <a:schemeClr val="bg1"/>
                                      </p:to>
                                    </p:animClr>
                                  </p:childTnLst>
                                </p:cTn>
                              </p:par>
                              <p:par>
                                <p:cTn id="241" presetID="3" presetClass="emph" presetSubtype="2" fill="hold" grpId="2" nodeType="withEffect">
                                  <p:stCondLst>
                                    <p:cond delay="0"/>
                                  </p:stCondLst>
                                  <p:childTnLst>
                                    <p:animClr clrSpc="rgb" dir="cw">
                                      <p:cBhvr override="childStyle">
                                        <p:cTn id="242" dur="2000" fill="hold"/>
                                        <p:tgtEl>
                                          <p:spTgt spid="1231894">
                                            <p:txEl>
                                              <p:charRg st="4294967295" end="4294967295"/>
                                            </p:txEl>
                                          </p:spTgt>
                                        </p:tgtEl>
                                        <p:attrNameLst>
                                          <p:attrName>style.color</p:attrName>
                                        </p:attrNameLst>
                                      </p:cBhvr>
                                      <p:to>
                                        <a:schemeClr val="bg1"/>
                                      </p:to>
                                    </p:animClr>
                                  </p:childTnLst>
                                </p:cTn>
                              </p:par>
                              <p:par>
                                <p:cTn id="243" presetID="3" presetClass="emph" presetSubtype="2" fill="hold" grpId="2" nodeType="withEffect">
                                  <p:stCondLst>
                                    <p:cond delay="0"/>
                                  </p:stCondLst>
                                  <p:childTnLst>
                                    <p:animClr clrSpc="rgb" dir="cw">
                                      <p:cBhvr override="childStyle">
                                        <p:cTn id="244" dur="2000" fill="hold"/>
                                        <p:tgtEl>
                                          <p:spTgt spid="1231896">
                                            <p:txEl>
                                              <p:charRg st="4294967295" end="4294967295"/>
                                            </p:txEl>
                                          </p:spTgt>
                                        </p:tgtEl>
                                        <p:attrNameLst>
                                          <p:attrName>style.color</p:attrName>
                                        </p:attrNameLst>
                                      </p:cBhvr>
                                      <p:to>
                                        <a:schemeClr val="bg1"/>
                                      </p:to>
                                    </p:animClr>
                                  </p:childTnLst>
                                </p:cTn>
                              </p:par>
                            </p:childTnLst>
                          </p:cTn>
                        </p:par>
                      </p:childTnLst>
                    </p:cTn>
                  </p:par>
                  <p:par>
                    <p:cTn id="245" fill="hold" nodeType="clickPar">
                      <p:stCondLst>
                        <p:cond delay="indefinite"/>
                      </p:stCondLst>
                      <p:childTnLst>
                        <p:par>
                          <p:cTn id="246" fill="hold" nodeType="withGroup">
                            <p:stCondLst>
                              <p:cond delay="0"/>
                            </p:stCondLst>
                            <p:childTnLst>
                              <p:par>
                                <p:cTn id="247" presetID="63" presetClass="path" presetSubtype="0" accel="50000" decel="50000" fill="hold" nodeType="clickEffect">
                                  <p:stCondLst>
                                    <p:cond delay="0"/>
                                  </p:stCondLst>
                                  <p:childTnLst>
                                    <p:animMotion origin="layout" path="M 0.00069 7.40741E-7 L 0.03541 7.40741E-7 " pathEditMode="relative" rAng="0" ptsTypes="AA">
                                      <p:cBhvr>
                                        <p:cTn id="248" dur="2000" fill="hold"/>
                                        <p:tgtEl>
                                          <p:spTgt spid="2"/>
                                        </p:tgtEl>
                                        <p:attrNameLst>
                                          <p:attrName>ppt_x</p:attrName>
                                          <p:attrName>ppt_y</p:attrName>
                                        </p:attrNameLst>
                                      </p:cBhvr>
                                      <p:rCtr x="1736" y="0"/>
                                    </p:animMotion>
                                  </p:childTnLst>
                                </p:cTn>
                              </p:par>
                              <p:par>
                                <p:cTn id="249" presetID="0" presetClass="path" presetSubtype="0" accel="50000" decel="50000" fill="hold" grpId="1" nodeType="withEffect">
                                  <p:stCondLst>
                                    <p:cond delay="0"/>
                                  </p:stCondLst>
                                  <p:childTnLst>
                                    <p:animMotion origin="layout" path="M 0.0 0.0 L 0.0 0.02754 " pathEditMode="relative" ptsTypes="AA">
                                      <p:cBhvr>
                                        <p:cTn id="250" dur="2000" fill="hold"/>
                                        <p:tgtEl>
                                          <p:spTgt spid="1231899"/>
                                        </p:tgtEl>
                                        <p:attrNameLst>
                                          <p:attrName>ppt_x</p:attrName>
                                          <p:attrName>ppt_y</p:attrName>
                                        </p:attrNameLst>
                                      </p:cBhvr>
                                    </p:animMotion>
                                  </p:childTnLst>
                                </p:cTn>
                              </p:par>
                              <p:par>
                                <p:cTn id="251" presetID="0" presetClass="path" presetSubtype="0" accel="50000" decel="50000" fill="hold" grpId="1" nodeType="withEffect">
                                  <p:stCondLst>
                                    <p:cond delay="0"/>
                                  </p:stCondLst>
                                  <p:childTnLst>
                                    <p:animMotion origin="layout" path="M 0.0 0.0 L 0.0 0.02593 " pathEditMode="relative" ptsTypes="AA">
                                      <p:cBhvr>
                                        <p:cTn id="252" dur="2000" fill="hold"/>
                                        <p:tgtEl>
                                          <p:spTgt spid="1231900"/>
                                        </p:tgtEl>
                                        <p:attrNameLst>
                                          <p:attrName>ppt_x</p:attrName>
                                          <p:attrName>ppt_y</p:attrName>
                                        </p:attrNameLst>
                                      </p:cBhvr>
                                    </p:animMotion>
                                  </p:childTnLst>
                                </p:cTn>
                              </p:par>
                              <p:par>
                                <p:cTn id="253" presetID="0" presetClass="path" presetSubtype="0" accel="50000" decel="50000" fill="hold" grpId="1" nodeType="withEffect">
                                  <p:stCondLst>
                                    <p:cond delay="0"/>
                                  </p:stCondLst>
                                  <p:childTnLst>
                                    <p:animMotion origin="layout" path="M 0.0 0.0 L 0.0 0.02593 " pathEditMode="relative" ptsTypes="AA">
                                      <p:cBhvr>
                                        <p:cTn id="254" dur="2000" fill="hold"/>
                                        <p:tgtEl>
                                          <p:spTgt spid="1231981"/>
                                        </p:tgtEl>
                                        <p:attrNameLst>
                                          <p:attrName>ppt_x</p:attrName>
                                          <p:attrName>ppt_y</p:attrName>
                                        </p:attrNameLst>
                                      </p:cBhvr>
                                    </p:animMotion>
                                  </p:childTnLst>
                                </p:cTn>
                              </p:par>
                              <p:par>
                                <p:cTn id="255" presetID="0" presetClass="path" presetSubtype="0" accel="50000" decel="50000" fill="hold" grpId="1" nodeType="withEffect">
                                  <p:stCondLst>
                                    <p:cond delay="0"/>
                                  </p:stCondLst>
                                  <p:childTnLst>
                                    <p:animMotion origin="layout" path="M 0.0 0.0 L 0.0 0.02593 " pathEditMode="relative" ptsTypes="AA">
                                      <p:cBhvr>
                                        <p:cTn id="256" dur="2000" fill="hold"/>
                                        <p:tgtEl>
                                          <p:spTgt spid="1231982"/>
                                        </p:tgtEl>
                                        <p:attrNameLst>
                                          <p:attrName>ppt_x</p:attrName>
                                          <p:attrName>ppt_y</p:attrName>
                                        </p:attrNameLst>
                                      </p:cBhvr>
                                    </p:animMotion>
                                  </p:childTnLst>
                                </p:cTn>
                              </p:par>
                              <p:par>
                                <p:cTn id="257" presetID="0" presetClass="path" presetSubtype="0" accel="50000" decel="50000" fill="hold" grpId="1" nodeType="withEffect">
                                  <p:stCondLst>
                                    <p:cond delay="0"/>
                                  </p:stCondLst>
                                  <p:childTnLst>
                                    <p:animMotion origin="layout" path="M 0.0 0.0 L 0.0 0.02593 " pathEditMode="relative" ptsTypes="AA">
                                      <p:cBhvr>
                                        <p:cTn id="258" dur="2000" fill="hold"/>
                                        <p:tgtEl>
                                          <p:spTgt spid="1231983"/>
                                        </p:tgtEl>
                                        <p:attrNameLst>
                                          <p:attrName>ppt_x</p:attrName>
                                          <p:attrName>ppt_y</p:attrName>
                                        </p:attrNameLst>
                                      </p:cBhvr>
                                    </p:animMotion>
                                  </p:childTnLst>
                                </p:cTn>
                              </p:par>
                              <p:par>
                                <p:cTn id="259" presetID="0" presetClass="path" presetSubtype="0" accel="50000" decel="50000" fill="hold" grpId="1" nodeType="withEffect">
                                  <p:stCondLst>
                                    <p:cond delay="0"/>
                                  </p:stCondLst>
                                  <p:childTnLst>
                                    <p:animMotion origin="layout" path="M 0.0 0.0 L 0.0 0.02593 " pathEditMode="relative" ptsTypes="AA">
                                      <p:cBhvr>
                                        <p:cTn id="260" dur="2000" fill="hold"/>
                                        <p:tgtEl>
                                          <p:spTgt spid="1231984"/>
                                        </p:tgtEl>
                                        <p:attrNameLst>
                                          <p:attrName>ppt_x</p:attrName>
                                          <p:attrName>ppt_y</p:attrName>
                                        </p:attrNameLst>
                                      </p:cBhvr>
                                    </p:animMotion>
                                  </p:childTnLst>
                                </p:cTn>
                              </p:par>
                              <p:par>
                                <p:cTn id="261" presetID="0" presetClass="path" presetSubtype="0" accel="50000" decel="50000" fill="hold" grpId="1" nodeType="withEffect">
                                  <p:stCondLst>
                                    <p:cond delay="0"/>
                                  </p:stCondLst>
                                  <p:childTnLst>
                                    <p:animMotion origin="layout" path="M 0.0 0.0 L 0.00104 -0.02616 " pathEditMode="relative" ptsTypes="AA">
                                      <p:cBhvr>
                                        <p:cTn id="262" dur="2000" fill="hold"/>
                                        <p:tgtEl>
                                          <p:spTgt spid="1231901"/>
                                        </p:tgtEl>
                                        <p:attrNameLst>
                                          <p:attrName>ppt_x</p:attrName>
                                          <p:attrName>ppt_y</p:attrName>
                                        </p:attrNameLst>
                                      </p:cBhvr>
                                    </p:animMotion>
                                  </p:childTnLst>
                                </p:cTn>
                              </p:par>
                              <p:par>
                                <p:cTn id="263" presetID="0" presetClass="path" presetSubtype="0" accel="50000" decel="50000" fill="hold" grpId="1" nodeType="withEffect">
                                  <p:stCondLst>
                                    <p:cond delay="0"/>
                                  </p:stCondLst>
                                  <p:childTnLst>
                                    <p:animMotion origin="layout" path="M -1.11111E-6 0.00139 L -1.11111E-6 -0.02616 " pathEditMode="relative" rAng="0" ptsTypes="AA">
                                      <p:cBhvr>
                                        <p:cTn id="264" dur="2000" fill="hold"/>
                                        <p:tgtEl>
                                          <p:spTgt spid="1231902"/>
                                        </p:tgtEl>
                                        <p:attrNameLst>
                                          <p:attrName>ppt_x</p:attrName>
                                          <p:attrName>ppt_y</p:attrName>
                                        </p:attrNameLst>
                                      </p:cBhvr>
                                      <p:rCtr x="0" y="-1389"/>
                                    </p:animMotion>
                                  </p:childTnLst>
                                </p:cTn>
                              </p:par>
                              <p:par>
                                <p:cTn id="265" presetID="0" presetClass="path" presetSubtype="0" accel="50000" decel="50000" fill="hold" grpId="1" nodeType="withEffect">
                                  <p:stCondLst>
                                    <p:cond delay="0"/>
                                  </p:stCondLst>
                                  <p:childTnLst>
                                    <p:animMotion origin="layout" path="M 4.44444E-6 -0.00023 L 4.44444E-6 -0.025 " pathEditMode="relative" rAng="0" ptsTypes="AA">
                                      <p:cBhvr>
                                        <p:cTn id="266" dur="2000" fill="hold"/>
                                        <p:tgtEl>
                                          <p:spTgt spid="1231992"/>
                                        </p:tgtEl>
                                        <p:attrNameLst>
                                          <p:attrName>ppt_x</p:attrName>
                                          <p:attrName>ppt_y</p:attrName>
                                        </p:attrNameLst>
                                      </p:cBhvr>
                                      <p:rCtr x="0" y="-1250"/>
                                    </p:animMotion>
                                  </p:childTnLst>
                                </p:cTn>
                              </p:par>
                              <p:par>
                                <p:cTn id="267" presetID="0" presetClass="path" presetSubtype="0" accel="50000" decel="50000" fill="hold" grpId="1" nodeType="withEffect">
                                  <p:stCondLst>
                                    <p:cond delay="0"/>
                                  </p:stCondLst>
                                  <p:childTnLst>
                                    <p:animMotion origin="layout" path="M 4.44444E-6 -0.00023 L 4.44444E-6 -0.025 " pathEditMode="relative" rAng="0" ptsTypes="AA">
                                      <p:cBhvr>
                                        <p:cTn id="268" dur="2000" fill="hold"/>
                                        <p:tgtEl>
                                          <p:spTgt spid="1231991"/>
                                        </p:tgtEl>
                                        <p:attrNameLst>
                                          <p:attrName>ppt_x</p:attrName>
                                          <p:attrName>ppt_y</p:attrName>
                                        </p:attrNameLst>
                                      </p:cBhvr>
                                      <p:rCtr x="0" y="-1250"/>
                                    </p:animMotion>
                                  </p:childTnLst>
                                </p:cTn>
                              </p:par>
                              <p:par>
                                <p:cTn id="269" presetID="0" presetClass="path" presetSubtype="0" accel="50000" decel="50000" fill="hold" grpId="1" nodeType="withEffect">
                                  <p:stCondLst>
                                    <p:cond delay="0"/>
                                  </p:stCondLst>
                                  <p:childTnLst>
                                    <p:animMotion origin="layout" path="M 4.44444E-6 -0.00023 L 4.44444E-6 -0.025 " pathEditMode="relative" rAng="0" ptsTypes="AA">
                                      <p:cBhvr>
                                        <p:cTn id="270" dur="2000" fill="hold"/>
                                        <p:tgtEl>
                                          <p:spTgt spid="1231990"/>
                                        </p:tgtEl>
                                        <p:attrNameLst>
                                          <p:attrName>ppt_x</p:attrName>
                                          <p:attrName>ppt_y</p:attrName>
                                        </p:attrNameLst>
                                      </p:cBhvr>
                                      <p:rCtr x="0" y="-1250"/>
                                    </p:animMotion>
                                  </p:childTnLst>
                                </p:cTn>
                              </p:par>
                              <p:par>
                                <p:cTn id="271" presetID="0" presetClass="path" presetSubtype="0" accel="50000" decel="50000" fill="hold" grpId="1" nodeType="withEffect">
                                  <p:stCondLst>
                                    <p:cond delay="0"/>
                                  </p:stCondLst>
                                  <p:childTnLst>
                                    <p:animMotion origin="layout" path="M 4.44444E-6 -0.00023 L 4.44444E-6 -0.025 " pathEditMode="relative" rAng="0" ptsTypes="AA">
                                      <p:cBhvr>
                                        <p:cTn id="272" dur="2000" fill="hold"/>
                                        <p:tgtEl>
                                          <p:spTgt spid="1231989"/>
                                        </p:tgtEl>
                                        <p:attrNameLst>
                                          <p:attrName>ppt_x</p:attrName>
                                          <p:attrName>ppt_y</p:attrName>
                                        </p:attrNameLst>
                                      </p:cBhvr>
                                      <p:rCtr x="0" y="-1250"/>
                                    </p:animMotion>
                                  </p:childTnLst>
                                </p:cTn>
                              </p:par>
                              <p:par>
                                <p:cTn id="273" presetID="0" presetClass="path" presetSubtype="0" accel="50000" decel="50000" fill="hold" grpId="1" nodeType="withEffect">
                                  <p:stCondLst>
                                    <p:cond delay="0"/>
                                  </p:stCondLst>
                                  <p:childTnLst>
                                    <p:animMotion origin="layout" path="M 4.44444E-6 -0.00023 L 4.44444E-6 -0.025 " pathEditMode="relative" rAng="0" ptsTypes="AA">
                                      <p:cBhvr>
                                        <p:cTn id="274" dur="2000" fill="hold"/>
                                        <p:tgtEl>
                                          <p:spTgt spid="1231903"/>
                                        </p:tgtEl>
                                        <p:attrNameLst>
                                          <p:attrName>ppt_x</p:attrName>
                                          <p:attrName>ppt_y</p:attrName>
                                        </p:attrNameLst>
                                      </p:cBhvr>
                                      <p:rCtr x="0" y="-1250"/>
                                    </p:animMotion>
                                  </p:childTnLst>
                                </p:cTn>
                              </p:par>
                              <p:par>
                                <p:cTn id="275" presetID="1" presetClass="emph" presetSubtype="2" fill="hold" nodeType="withEffect">
                                  <p:stCondLst>
                                    <p:cond delay="0"/>
                                  </p:stCondLst>
                                  <p:childTnLst>
                                    <p:animClr clrSpc="rgb" dir="cw">
                                      <p:cBhvr>
                                        <p:cTn id="276" dur="1000" fill="hold"/>
                                        <p:tgtEl>
                                          <p:spTgt spid="1231984"/>
                                        </p:tgtEl>
                                        <p:attrNameLst>
                                          <p:attrName>fillcolor</p:attrName>
                                        </p:attrNameLst>
                                      </p:cBhvr>
                                      <p:to>
                                        <a:schemeClr val="hlink"/>
                                      </p:to>
                                    </p:animClr>
                                    <p:set>
                                      <p:cBhvr>
                                        <p:cTn id="277" dur="1000" fill="hold"/>
                                        <p:tgtEl>
                                          <p:spTgt spid="1231984"/>
                                        </p:tgtEl>
                                        <p:attrNameLst>
                                          <p:attrName>fill.type</p:attrName>
                                        </p:attrNameLst>
                                      </p:cBhvr>
                                      <p:to>
                                        <p:strVal val="solid"/>
                                      </p:to>
                                    </p:set>
                                    <p:set>
                                      <p:cBhvr>
                                        <p:cTn id="278" dur="1000" fill="hold"/>
                                        <p:tgtEl>
                                          <p:spTgt spid="1231984"/>
                                        </p:tgtEl>
                                        <p:attrNameLst>
                                          <p:attrName>fill.on</p:attrName>
                                        </p:attrNameLst>
                                      </p:cBhvr>
                                      <p:to>
                                        <p:strVal val="true"/>
                                      </p:to>
                                    </p:set>
                                  </p:childTnLst>
                                </p:cTn>
                              </p:par>
                              <p:par>
                                <p:cTn id="279" presetID="1" presetClass="emph" presetSubtype="2" fill="hold" nodeType="withEffect">
                                  <p:stCondLst>
                                    <p:cond delay="0"/>
                                  </p:stCondLst>
                                  <p:childTnLst>
                                    <p:animClr clrSpc="rgb" dir="cw">
                                      <p:cBhvr>
                                        <p:cTn id="280" dur="1000" fill="hold"/>
                                        <p:tgtEl>
                                          <p:spTgt spid="1231885"/>
                                        </p:tgtEl>
                                        <p:attrNameLst>
                                          <p:attrName>fillcolor</p:attrName>
                                        </p:attrNameLst>
                                      </p:cBhvr>
                                      <p:to>
                                        <a:schemeClr val="hlink"/>
                                      </p:to>
                                    </p:animClr>
                                    <p:set>
                                      <p:cBhvr>
                                        <p:cTn id="281" dur="1000" fill="hold"/>
                                        <p:tgtEl>
                                          <p:spTgt spid="1231885"/>
                                        </p:tgtEl>
                                        <p:attrNameLst>
                                          <p:attrName>fill.type</p:attrName>
                                        </p:attrNameLst>
                                      </p:cBhvr>
                                      <p:to>
                                        <p:strVal val="solid"/>
                                      </p:to>
                                    </p:set>
                                    <p:set>
                                      <p:cBhvr>
                                        <p:cTn id="282" dur="1000" fill="hold"/>
                                        <p:tgtEl>
                                          <p:spTgt spid="1231885"/>
                                        </p:tgtEl>
                                        <p:attrNameLst>
                                          <p:attrName>fill.on</p:attrName>
                                        </p:attrNameLst>
                                      </p:cBhvr>
                                      <p:to>
                                        <p:strVal val="true"/>
                                      </p:to>
                                    </p:set>
                                  </p:childTnLst>
                                </p:cTn>
                              </p:par>
                            </p:childTnLst>
                          </p:cTn>
                        </p:par>
                      </p:childTnLst>
                    </p:cTn>
                  </p:par>
                  <p:par>
                    <p:cTn id="283" fill="hold" nodeType="clickPar">
                      <p:stCondLst>
                        <p:cond delay="indefinite"/>
                      </p:stCondLst>
                      <p:childTnLst>
                        <p:par>
                          <p:cTn id="284" fill="hold" nodeType="withGroup">
                            <p:stCondLst>
                              <p:cond delay="0"/>
                            </p:stCondLst>
                            <p:childTnLst>
                              <p:par>
                                <p:cTn id="285" presetID="63" presetClass="path" presetSubtype="0" accel="50000" decel="50000" fill="hold" nodeType="clickEffect">
                                  <p:stCondLst>
                                    <p:cond delay="0"/>
                                  </p:stCondLst>
                                  <p:childTnLst>
                                    <p:animMotion origin="layout" path="M 0.03541 7.40741E-7 L 0.06909 7.40741E-7 " pathEditMode="relative" rAng="0" ptsTypes="AA">
                                      <p:cBhvr>
                                        <p:cTn id="286" dur="2000" fill="hold"/>
                                        <p:tgtEl>
                                          <p:spTgt spid="2"/>
                                        </p:tgtEl>
                                        <p:attrNameLst>
                                          <p:attrName>ppt_x</p:attrName>
                                          <p:attrName>ppt_y</p:attrName>
                                        </p:attrNameLst>
                                      </p:cBhvr>
                                      <p:rCtr x="1684" y="0"/>
                                    </p:animMotion>
                                  </p:childTnLst>
                                </p:cTn>
                              </p:par>
                              <p:par>
                                <p:cTn id="287" presetID="0" presetClass="path" presetSubtype="0" accel="50000" decel="50000" fill="hold" grpId="2" nodeType="withEffect">
                                  <p:stCondLst>
                                    <p:cond delay="0"/>
                                  </p:stCondLst>
                                  <p:childTnLst>
                                    <p:animMotion origin="layout" path="M -3.61111E-6 0.02754 L -3.61111E-6 0.05509 " pathEditMode="relative" rAng="0" ptsTypes="AA">
                                      <p:cBhvr>
                                        <p:cTn id="288" dur="2000" fill="hold"/>
                                        <p:tgtEl>
                                          <p:spTgt spid="1231899"/>
                                        </p:tgtEl>
                                        <p:attrNameLst>
                                          <p:attrName>ppt_x</p:attrName>
                                          <p:attrName>ppt_y</p:attrName>
                                        </p:attrNameLst>
                                      </p:cBhvr>
                                      <p:rCtr x="0" y="1366"/>
                                    </p:animMotion>
                                  </p:childTnLst>
                                </p:cTn>
                              </p:par>
                              <p:par>
                                <p:cTn id="289" presetID="0" presetClass="path" presetSubtype="0" accel="50000" decel="50000" fill="hold" grpId="2" nodeType="withEffect">
                                  <p:stCondLst>
                                    <p:cond delay="0"/>
                                  </p:stCondLst>
                                  <p:childTnLst>
                                    <p:animMotion origin="layout" path="M 2.22222E-6 0.025 L 2.22222E-6 0.05393 " pathEditMode="relative" rAng="0" ptsTypes="AA">
                                      <p:cBhvr>
                                        <p:cTn id="290" dur="2000" fill="hold"/>
                                        <p:tgtEl>
                                          <p:spTgt spid="1231900"/>
                                        </p:tgtEl>
                                        <p:attrNameLst>
                                          <p:attrName>ppt_x</p:attrName>
                                          <p:attrName>ppt_y</p:attrName>
                                        </p:attrNameLst>
                                      </p:cBhvr>
                                      <p:rCtr x="0" y="1435"/>
                                    </p:animMotion>
                                  </p:childTnLst>
                                </p:cTn>
                              </p:par>
                              <p:par>
                                <p:cTn id="291" presetID="0" presetClass="path" presetSubtype="0" accel="50000" decel="50000" fill="hold" grpId="2" nodeType="withEffect">
                                  <p:stCondLst>
                                    <p:cond delay="0"/>
                                  </p:stCondLst>
                                  <p:childTnLst>
                                    <p:animMotion origin="layout" path="M 2.22222E-6 0.025 L 2.22222E-6 0.05393 " pathEditMode="relative" rAng="0" ptsTypes="AA">
                                      <p:cBhvr>
                                        <p:cTn id="292" dur="2000" fill="hold"/>
                                        <p:tgtEl>
                                          <p:spTgt spid="1231981"/>
                                        </p:tgtEl>
                                        <p:attrNameLst>
                                          <p:attrName>ppt_x</p:attrName>
                                          <p:attrName>ppt_y</p:attrName>
                                        </p:attrNameLst>
                                      </p:cBhvr>
                                      <p:rCtr x="0" y="1435"/>
                                    </p:animMotion>
                                  </p:childTnLst>
                                </p:cTn>
                              </p:par>
                              <p:par>
                                <p:cTn id="293" presetID="0" presetClass="path" presetSubtype="0" accel="50000" decel="50000" fill="hold" grpId="2" nodeType="withEffect">
                                  <p:stCondLst>
                                    <p:cond delay="0"/>
                                  </p:stCondLst>
                                  <p:childTnLst>
                                    <p:animMotion origin="layout" path="M 2.22222E-6 0.025 L 2.22222E-6 0.05393 " pathEditMode="relative" rAng="0" ptsTypes="AA">
                                      <p:cBhvr>
                                        <p:cTn id="294" dur="2000" fill="hold"/>
                                        <p:tgtEl>
                                          <p:spTgt spid="1231982"/>
                                        </p:tgtEl>
                                        <p:attrNameLst>
                                          <p:attrName>ppt_x</p:attrName>
                                          <p:attrName>ppt_y</p:attrName>
                                        </p:attrNameLst>
                                      </p:cBhvr>
                                      <p:rCtr x="0" y="1435"/>
                                    </p:animMotion>
                                  </p:childTnLst>
                                </p:cTn>
                              </p:par>
                              <p:par>
                                <p:cTn id="295" presetID="0" presetClass="path" presetSubtype="0" accel="50000" decel="50000" fill="hold" grpId="2" nodeType="withEffect">
                                  <p:stCondLst>
                                    <p:cond delay="0"/>
                                  </p:stCondLst>
                                  <p:childTnLst>
                                    <p:animMotion origin="layout" path="M 2.22222E-6 0.025 L 2.22222E-6 0.05393 " pathEditMode="relative" rAng="0" ptsTypes="AA">
                                      <p:cBhvr>
                                        <p:cTn id="296" dur="2000" fill="hold"/>
                                        <p:tgtEl>
                                          <p:spTgt spid="1231983"/>
                                        </p:tgtEl>
                                        <p:attrNameLst>
                                          <p:attrName>ppt_x</p:attrName>
                                          <p:attrName>ppt_y</p:attrName>
                                        </p:attrNameLst>
                                      </p:cBhvr>
                                      <p:rCtr x="0" y="1435"/>
                                    </p:animMotion>
                                  </p:childTnLst>
                                </p:cTn>
                              </p:par>
                              <p:par>
                                <p:cTn id="297" presetID="0" presetClass="path" presetSubtype="0" accel="50000" decel="50000" fill="hold" grpId="2" nodeType="withEffect">
                                  <p:stCondLst>
                                    <p:cond delay="0"/>
                                  </p:stCondLst>
                                  <p:childTnLst>
                                    <p:animMotion origin="layout" path="M 2.22222E-6 0.025 L 2.22222E-6 0.05393 " pathEditMode="relative" rAng="0" ptsTypes="AA">
                                      <p:cBhvr>
                                        <p:cTn id="298" dur="2000" fill="hold"/>
                                        <p:tgtEl>
                                          <p:spTgt spid="1231984"/>
                                        </p:tgtEl>
                                        <p:attrNameLst>
                                          <p:attrName>ppt_x</p:attrName>
                                          <p:attrName>ppt_y</p:attrName>
                                        </p:attrNameLst>
                                      </p:cBhvr>
                                      <p:rCtr x="0" y="1435"/>
                                    </p:animMotion>
                                  </p:childTnLst>
                                </p:cTn>
                              </p:par>
                              <p:par>
                                <p:cTn id="299" presetID="0" presetClass="path" presetSubtype="0" accel="50000" decel="50000" fill="hold" grpId="1" nodeType="withEffect">
                                  <p:stCondLst>
                                    <p:cond delay="0"/>
                                  </p:stCondLst>
                                  <p:childTnLst>
                                    <p:animMotion origin="layout" path="M 0.0 0.0 L 0.0 0.02593 " pathEditMode="relative" ptsTypes="AA">
                                      <p:cBhvr>
                                        <p:cTn id="300" dur="2000" fill="hold"/>
                                        <p:tgtEl>
                                          <p:spTgt spid="1231985"/>
                                        </p:tgtEl>
                                        <p:attrNameLst>
                                          <p:attrName>ppt_x</p:attrName>
                                          <p:attrName>ppt_y</p:attrName>
                                        </p:attrNameLst>
                                      </p:cBhvr>
                                    </p:animMotion>
                                  </p:childTnLst>
                                </p:cTn>
                              </p:par>
                              <p:par>
                                <p:cTn id="301" presetID="0" presetClass="path" presetSubtype="0" accel="50000" decel="50000" fill="hold" grpId="2" nodeType="withEffect">
                                  <p:stCondLst>
                                    <p:cond delay="0"/>
                                  </p:stCondLst>
                                  <p:childTnLst>
                                    <p:animMotion origin="layout" path="M -1.11111E-6 -0.02639 L -1.11111E-6 -0.05254 " pathEditMode="relative" rAng="0" ptsTypes="AA">
                                      <p:cBhvr>
                                        <p:cTn id="302" dur="2000" fill="hold"/>
                                        <p:tgtEl>
                                          <p:spTgt spid="1231902"/>
                                        </p:tgtEl>
                                        <p:attrNameLst>
                                          <p:attrName>ppt_x</p:attrName>
                                          <p:attrName>ppt_y</p:attrName>
                                        </p:attrNameLst>
                                      </p:cBhvr>
                                      <p:rCtr x="0" y="-1319"/>
                                    </p:animMotion>
                                  </p:childTnLst>
                                </p:cTn>
                              </p:par>
                              <p:par>
                                <p:cTn id="303" presetID="0" presetClass="path" presetSubtype="0" accel="50000" decel="50000" fill="hold" grpId="2" nodeType="withEffect">
                                  <p:stCondLst>
                                    <p:cond delay="0"/>
                                  </p:stCondLst>
                                  <p:childTnLst>
                                    <p:animMotion origin="layout" path="M 4.44444E-6 -0.02777 L 4.44444E-6 -0.05254 " pathEditMode="relative" rAng="0" ptsTypes="AA">
                                      <p:cBhvr>
                                        <p:cTn id="304" dur="2000" fill="hold"/>
                                        <p:tgtEl>
                                          <p:spTgt spid="1231992"/>
                                        </p:tgtEl>
                                        <p:attrNameLst>
                                          <p:attrName>ppt_x</p:attrName>
                                          <p:attrName>ppt_y</p:attrName>
                                        </p:attrNameLst>
                                      </p:cBhvr>
                                      <p:rCtr x="0" y="-1250"/>
                                    </p:animMotion>
                                  </p:childTnLst>
                                </p:cTn>
                              </p:par>
                              <p:par>
                                <p:cTn id="305" presetID="0" presetClass="path" presetSubtype="0" accel="50000" decel="50000" fill="hold" grpId="2" nodeType="withEffect">
                                  <p:stCondLst>
                                    <p:cond delay="0"/>
                                  </p:stCondLst>
                                  <p:childTnLst>
                                    <p:animMotion origin="layout" path="M 4.44444E-6 -0.02777 L 4.44444E-6 -0.05254 " pathEditMode="relative" rAng="0" ptsTypes="AA">
                                      <p:cBhvr>
                                        <p:cTn id="306" dur="2000" fill="hold"/>
                                        <p:tgtEl>
                                          <p:spTgt spid="1231991"/>
                                        </p:tgtEl>
                                        <p:attrNameLst>
                                          <p:attrName>ppt_x</p:attrName>
                                          <p:attrName>ppt_y</p:attrName>
                                        </p:attrNameLst>
                                      </p:cBhvr>
                                      <p:rCtr x="0" y="-1250"/>
                                    </p:animMotion>
                                  </p:childTnLst>
                                </p:cTn>
                              </p:par>
                              <p:par>
                                <p:cTn id="307" presetID="0" presetClass="path" presetSubtype="0" accel="50000" decel="50000" fill="hold" grpId="2" nodeType="withEffect">
                                  <p:stCondLst>
                                    <p:cond delay="0"/>
                                  </p:stCondLst>
                                  <p:childTnLst>
                                    <p:animMotion origin="layout" path="M 4.44444E-6 -0.02777 L 4.44444E-6 -0.05254 " pathEditMode="relative" rAng="0" ptsTypes="AA">
                                      <p:cBhvr>
                                        <p:cTn id="308" dur="2000" fill="hold"/>
                                        <p:tgtEl>
                                          <p:spTgt spid="1231990"/>
                                        </p:tgtEl>
                                        <p:attrNameLst>
                                          <p:attrName>ppt_x</p:attrName>
                                          <p:attrName>ppt_y</p:attrName>
                                        </p:attrNameLst>
                                      </p:cBhvr>
                                      <p:rCtr x="0" y="-1250"/>
                                    </p:animMotion>
                                  </p:childTnLst>
                                </p:cTn>
                              </p:par>
                              <p:par>
                                <p:cTn id="309" presetID="0" presetClass="path" presetSubtype="0" accel="50000" decel="50000" fill="hold" grpId="2" nodeType="withEffect">
                                  <p:stCondLst>
                                    <p:cond delay="0"/>
                                  </p:stCondLst>
                                  <p:childTnLst>
                                    <p:animMotion origin="layout" path="M 4.44444E-6 -0.02777 L 4.44444E-6 -0.05254 " pathEditMode="relative" rAng="0" ptsTypes="AA">
                                      <p:cBhvr>
                                        <p:cTn id="310" dur="2000" fill="hold"/>
                                        <p:tgtEl>
                                          <p:spTgt spid="1231989"/>
                                        </p:tgtEl>
                                        <p:attrNameLst>
                                          <p:attrName>ppt_x</p:attrName>
                                          <p:attrName>ppt_y</p:attrName>
                                        </p:attrNameLst>
                                      </p:cBhvr>
                                      <p:rCtr x="0" y="-1250"/>
                                    </p:animMotion>
                                  </p:childTnLst>
                                </p:cTn>
                              </p:par>
                              <p:par>
                                <p:cTn id="311" presetID="0" presetClass="path" presetSubtype="0" accel="50000" decel="50000" fill="hold" grpId="2" nodeType="withEffect">
                                  <p:stCondLst>
                                    <p:cond delay="0"/>
                                  </p:stCondLst>
                                  <p:childTnLst>
                                    <p:animMotion origin="layout" path="M 4.44444E-6 -0.02777 L 4.44444E-6 -0.05254 " pathEditMode="relative" rAng="0" ptsTypes="AA">
                                      <p:cBhvr>
                                        <p:cTn id="312" dur="2000" fill="hold"/>
                                        <p:tgtEl>
                                          <p:spTgt spid="1231903"/>
                                        </p:tgtEl>
                                        <p:attrNameLst>
                                          <p:attrName>ppt_x</p:attrName>
                                          <p:attrName>ppt_y</p:attrName>
                                        </p:attrNameLst>
                                      </p:cBhvr>
                                      <p:rCtr x="0" y="-1250"/>
                                    </p:animMotion>
                                  </p:childTnLst>
                                </p:cTn>
                              </p:par>
                              <p:par>
                                <p:cTn id="313" presetID="1" presetClass="emph" presetSubtype="2" fill="hold" nodeType="withEffect">
                                  <p:stCondLst>
                                    <p:cond delay="0"/>
                                  </p:stCondLst>
                                  <p:childTnLst>
                                    <p:animClr clrSpc="rgb" dir="cw">
                                      <p:cBhvr>
                                        <p:cTn id="314" dur="1000" fill="hold"/>
                                        <p:tgtEl>
                                          <p:spTgt spid="1231886"/>
                                        </p:tgtEl>
                                        <p:attrNameLst>
                                          <p:attrName>fillcolor</p:attrName>
                                        </p:attrNameLst>
                                      </p:cBhvr>
                                      <p:to>
                                        <a:schemeClr val="hlink"/>
                                      </p:to>
                                    </p:animClr>
                                    <p:set>
                                      <p:cBhvr>
                                        <p:cTn id="315" dur="1000" fill="hold"/>
                                        <p:tgtEl>
                                          <p:spTgt spid="1231886"/>
                                        </p:tgtEl>
                                        <p:attrNameLst>
                                          <p:attrName>fill.type</p:attrName>
                                        </p:attrNameLst>
                                      </p:cBhvr>
                                      <p:to>
                                        <p:strVal val="solid"/>
                                      </p:to>
                                    </p:set>
                                    <p:set>
                                      <p:cBhvr>
                                        <p:cTn id="316" dur="1000" fill="hold"/>
                                        <p:tgtEl>
                                          <p:spTgt spid="1231886"/>
                                        </p:tgtEl>
                                        <p:attrNameLst>
                                          <p:attrName>fill.on</p:attrName>
                                        </p:attrNameLst>
                                      </p:cBhvr>
                                      <p:to>
                                        <p:strVal val="true"/>
                                      </p:to>
                                    </p:set>
                                  </p:childTnLst>
                                </p:cTn>
                              </p:par>
                              <p:par>
                                <p:cTn id="317" presetID="1" presetClass="emph" presetSubtype="2" fill="hold" nodeType="withEffect">
                                  <p:stCondLst>
                                    <p:cond delay="0"/>
                                  </p:stCondLst>
                                  <p:childTnLst>
                                    <p:animClr clrSpc="rgb" dir="cw">
                                      <p:cBhvr>
                                        <p:cTn id="318" dur="1000" fill="hold"/>
                                        <p:tgtEl>
                                          <p:spTgt spid="1231985"/>
                                        </p:tgtEl>
                                        <p:attrNameLst>
                                          <p:attrName>fillcolor</p:attrName>
                                        </p:attrNameLst>
                                      </p:cBhvr>
                                      <p:to>
                                        <a:schemeClr val="hlink"/>
                                      </p:to>
                                    </p:animClr>
                                    <p:set>
                                      <p:cBhvr>
                                        <p:cTn id="319" dur="1000" fill="hold"/>
                                        <p:tgtEl>
                                          <p:spTgt spid="1231985"/>
                                        </p:tgtEl>
                                        <p:attrNameLst>
                                          <p:attrName>fill.type</p:attrName>
                                        </p:attrNameLst>
                                      </p:cBhvr>
                                      <p:to>
                                        <p:strVal val="solid"/>
                                      </p:to>
                                    </p:set>
                                    <p:set>
                                      <p:cBhvr>
                                        <p:cTn id="320" dur="1000" fill="hold"/>
                                        <p:tgtEl>
                                          <p:spTgt spid="1231985"/>
                                        </p:tgtEl>
                                        <p:attrNameLst>
                                          <p:attrName>fill.on</p:attrName>
                                        </p:attrNameLst>
                                      </p:cBhvr>
                                      <p:to>
                                        <p:strVal val="true"/>
                                      </p:to>
                                    </p:set>
                                  </p:childTnLst>
                                </p:cTn>
                              </p:par>
                            </p:childTnLst>
                          </p:cTn>
                        </p:par>
                      </p:childTnLst>
                    </p:cTn>
                  </p:par>
                  <p:par>
                    <p:cTn id="321" fill="hold" nodeType="clickPar">
                      <p:stCondLst>
                        <p:cond delay="indefinite"/>
                      </p:stCondLst>
                      <p:childTnLst>
                        <p:par>
                          <p:cTn id="322" fill="hold" nodeType="withGroup">
                            <p:stCondLst>
                              <p:cond delay="0"/>
                            </p:stCondLst>
                            <p:childTnLst>
                              <p:par>
                                <p:cTn id="323" presetID="63" presetClass="path" presetSubtype="0" accel="50000" decel="50000" fill="hold" nodeType="clickEffect">
                                  <p:stCondLst>
                                    <p:cond delay="0"/>
                                  </p:stCondLst>
                                  <p:childTnLst>
                                    <p:animMotion origin="layout" path="M 0.0677 0.00139 L 0.10243 0.00116 " pathEditMode="relative" rAng="0" ptsTypes="AA">
                                      <p:cBhvr>
                                        <p:cTn id="324" dur="2000" fill="hold"/>
                                        <p:tgtEl>
                                          <p:spTgt spid="2"/>
                                        </p:tgtEl>
                                        <p:attrNameLst>
                                          <p:attrName>ppt_x</p:attrName>
                                          <p:attrName>ppt_y</p:attrName>
                                        </p:attrNameLst>
                                      </p:cBhvr>
                                      <p:rCtr x="1736" y="-23"/>
                                    </p:animMotion>
                                  </p:childTnLst>
                                </p:cTn>
                              </p:par>
                              <p:par>
                                <p:cTn id="325" presetID="0" presetClass="path" presetSubtype="0" accel="50000" decel="50000" fill="hold" grpId="3" nodeType="withEffect">
                                  <p:stCondLst>
                                    <p:cond delay="0"/>
                                  </p:stCondLst>
                                  <p:childTnLst>
                                    <p:animMotion origin="layout" path="M -3.61111E-6 0.05555 L -3.61111E-6 0.08171 " pathEditMode="relative" rAng="0" ptsTypes="AA">
                                      <p:cBhvr>
                                        <p:cTn id="326" dur="2000" fill="hold"/>
                                        <p:tgtEl>
                                          <p:spTgt spid="1231899"/>
                                        </p:tgtEl>
                                        <p:attrNameLst>
                                          <p:attrName>ppt_x</p:attrName>
                                          <p:attrName>ppt_y</p:attrName>
                                        </p:attrNameLst>
                                      </p:cBhvr>
                                      <p:rCtr x="0" y="1296"/>
                                    </p:animMotion>
                                  </p:childTnLst>
                                </p:cTn>
                              </p:par>
                              <p:par>
                                <p:cTn id="327" presetID="0" presetClass="path" presetSubtype="0" accel="50000" decel="50000" fill="hold" grpId="3" nodeType="withEffect">
                                  <p:stCondLst>
                                    <p:cond delay="0"/>
                                  </p:stCondLst>
                                  <p:childTnLst>
                                    <p:animMotion origin="layout" path="M 2.22222E-6 0.05555 L 2.22222E-6 0.08171 " pathEditMode="relative" rAng="0" ptsTypes="AA">
                                      <p:cBhvr>
                                        <p:cTn id="328" dur="2000" fill="hold"/>
                                        <p:tgtEl>
                                          <p:spTgt spid="1231900"/>
                                        </p:tgtEl>
                                        <p:attrNameLst>
                                          <p:attrName>ppt_x</p:attrName>
                                          <p:attrName>ppt_y</p:attrName>
                                        </p:attrNameLst>
                                      </p:cBhvr>
                                      <p:rCtr x="0" y="1296"/>
                                    </p:animMotion>
                                  </p:childTnLst>
                                </p:cTn>
                              </p:par>
                              <p:par>
                                <p:cTn id="329" presetID="0" presetClass="path" presetSubtype="0" accel="50000" decel="50000" fill="hold" grpId="3" nodeType="withEffect">
                                  <p:stCondLst>
                                    <p:cond delay="0"/>
                                  </p:stCondLst>
                                  <p:childTnLst>
                                    <p:animMotion origin="layout" path="M 2.22222E-6 0.05555 L 2.22222E-6 0.08171 " pathEditMode="relative" rAng="0" ptsTypes="AA">
                                      <p:cBhvr>
                                        <p:cTn id="330" dur="2000" fill="hold"/>
                                        <p:tgtEl>
                                          <p:spTgt spid="1231981"/>
                                        </p:tgtEl>
                                        <p:attrNameLst>
                                          <p:attrName>ppt_x</p:attrName>
                                          <p:attrName>ppt_y</p:attrName>
                                        </p:attrNameLst>
                                      </p:cBhvr>
                                      <p:rCtr x="0" y="1296"/>
                                    </p:animMotion>
                                  </p:childTnLst>
                                </p:cTn>
                              </p:par>
                              <p:par>
                                <p:cTn id="331" presetID="0" presetClass="path" presetSubtype="0" accel="50000" decel="50000" fill="hold" grpId="3" nodeType="withEffect">
                                  <p:stCondLst>
                                    <p:cond delay="0"/>
                                  </p:stCondLst>
                                  <p:childTnLst>
                                    <p:animMotion origin="layout" path="M 2.22222E-6 0.05555 L 2.22222E-6 0.08171 " pathEditMode="relative" rAng="0" ptsTypes="AA">
                                      <p:cBhvr>
                                        <p:cTn id="332" dur="2000" fill="hold"/>
                                        <p:tgtEl>
                                          <p:spTgt spid="1231982"/>
                                        </p:tgtEl>
                                        <p:attrNameLst>
                                          <p:attrName>ppt_x</p:attrName>
                                          <p:attrName>ppt_y</p:attrName>
                                        </p:attrNameLst>
                                      </p:cBhvr>
                                      <p:rCtr x="0" y="1296"/>
                                    </p:animMotion>
                                  </p:childTnLst>
                                </p:cTn>
                              </p:par>
                              <p:par>
                                <p:cTn id="333" presetID="0" presetClass="path" presetSubtype="0" accel="50000" decel="50000" fill="hold" grpId="3" nodeType="withEffect">
                                  <p:stCondLst>
                                    <p:cond delay="0"/>
                                  </p:stCondLst>
                                  <p:childTnLst>
                                    <p:animMotion origin="layout" path="M 2.22222E-6 0.05555 L 2.22222E-6 0.08171 " pathEditMode="relative" rAng="0" ptsTypes="AA">
                                      <p:cBhvr>
                                        <p:cTn id="334" dur="2000" fill="hold"/>
                                        <p:tgtEl>
                                          <p:spTgt spid="1231983"/>
                                        </p:tgtEl>
                                        <p:attrNameLst>
                                          <p:attrName>ppt_x</p:attrName>
                                          <p:attrName>ppt_y</p:attrName>
                                        </p:attrNameLst>
                                      </p:cBhvr>
                                      <p:rCtr x="0" y="1296"/>
                                    </p:animMotion>
                                  </p:childTnLst>
                                </p:cTn>
                              </p:par>
                              <p:par>
                                <p:cTn id="335" presetID="0" presetClass="path" presetSubtype="0" accel="50000" decel="50000" fill="hold" grpId="3" nodeType="withEffect">
                                  <p:stCondLst>
                                    <p:cond delay="0"/>
                                  </p:stCondLst>
                                  <p:childTnLst>
                                    <p:animMotion origin="layout" path="M 2.22222E-6 0.05555 L 2.22222E-6 0.08171 " pathEditMode="relative" rAng="0" ptsTypes="AA">
                                      <p:cBhvr>
                                        <p:cTn id="336" dur="2000" fill="hold"/>
                                        <p:tgtEl>
                                          <p:spTgt spid="1231984"/>
                                        </p:tgtEl>
                                        <p:attrNameLst>
                                          <p:attrName>ppt_x</p:attrName>
                                          <p:attrName>ppt_y</p:attrName>
                                        </p:attrNameLst>
                                      </p:cBhvr>
                                      <p:rCtr x="0" y="1296"/>
                                    </p:animMotion>
                                  </p:childTnLst>
                                </p:cTn>
                              </p:par>
                              <p:par>
                                <p:cTn id="337" presetID="0" presetClass="path" presetSubtype="0" accel="50000" decel="50000" fill="hold" grpId="2" nodeType="withEffect">
                                  <p:stCondLst>
                                    <p:cond delay="0"/>
                                  </p:stCondLst>
                                  <p:childTnLst>
                                    <p:animMotion origin="layout" path="M 2.22222E-6 0.025 L 2.22222E-6 0.05393 " pathEditMode="relative" rAng="0" ptsTypes="AA">
                                      <p:cBhvr>
                                        <p:cTn id="338" dur="2000" fill="hold"/>
                                        <p:tgtEl>
                                          <p:spTgt spid="1231985"/>
                                        </p:tgtEl>
                                        <p:attrNameLst>
                                          <p:attrName>ppt_x</p:attrName>
                                          <p:attrName>ppt_y</p:attrName>
                                        </p:attrNameLst>
                                      </p:cBhvr>
                                      <p:rCtr x="0" y="1435"/>
                                    </p:animMotion>
                                  </p:childTnLst>
                                </p:cTn>
                              </p:par>
                              <p:par>
                                <p:cTn id="339" presetID="0" presetClass="path" presetSubtype="0" accel="50000" decel="50000" fill="hold" grpId="1" nodeType="withEffect">
                                  <p:stCondLst>
                                    <p:cond delay="0"/>
                                  </p:stCondLst>
                                  <p:childTnLst>
                                    <p:animMotion origin="layout" path="M 0.0 0.0 L 0.0 0.02593 " pathEditMode="relative" ptsTypes="AA">
                                      <p:cBhvr>
                                        <p:cTn id="340" dur="2000" fill="hold"/>
                                        <p:tgtEl>
                                          <p:spTgt spid="1231986"/>
                                        </p:tgtEl>
                                        <p:attrNameLst>
                                          <p:attrName>ppt_x</p:attrName>
                                          <p:attrName>ppt_y</p:attrName>
                                        </p:attrNameLst>
                                      </p:cBhvr>
                                    </p:animMotion>
                                  </p:childTnLst>
                                </p:cTn>
                              </p:par>
                              <p:par>
                                <p:cTn id="341" presetID="0" presetClass="path" presetSubtype="0" accel="50000" decel="50000" fill="hold" grpId="3" nodeType="withEffect">
                                  <p:stCondLst>
                                    <p:cond delay="0"/>
                                  </p:stCondLst>
                                  <p:childTnLst>
                                    <p:animMotion origin="layout" path="M 4.44444E-6 -0.05277 L 4.44444E-6 -0.0787 " pathEditMode="relative" rAng="0" ptsTypes="AA">
                                      <p:cBhvr>
                                        <p:cTn id="342" dur="2000" fill="hold"/>
                                        <p:tgtEl>
                                          <p:spTgt spid="1231992"/>
                                        </p:tgtEl>
                                        <p:attrNameLst>
                                          <p:attrName>ppt_x</p:attrName>
                                          <p:attrName>ppt_y</p:attrName>
                                        </p:attrNameLst>
                                      </p:cBhvr>
                                      <p:rCtr x="0" y="-1296"/>
                                    </p:animMotion>
                                  </p:childTnLst>
                                </p:cTn>
                              </p:par>
                              <p:par>
                                <p:cTn id="343" presetID="0" presetClass="path" presetSubtype="0" accel="50000" decel="50000" fill="hold" grpId="3" nodeType="withEffect">
                                  <p:stCondLst>
                                    <p:cond delay="0"/>
                                  </p:stCondLst>
                                  <p:childTnLst>
                                    <p:animMotion origin="layout" path="M 4.44444E-6 -0.05277 L 4.44444E-6 -0.0787 " pathEditMode="relative" rAng="0" ptsTypes="AA">
                                      <p:cBhvr>
                                        <p:cTn id="344" dur="2000" fill="hold"/>
                                        <p:tgtEl>
                                          <p:spTgt spid="1231991"/>
                                        </p:tgtEl>
                                        <p:attrNameLst>
                                          <p:attrName>ppt_x</p:attrName>
                                          <p:attrName>ppt_y</p:attrName>
                                        </p:attrNameLst>
                                      </p:cBhvr>
                                      <p:rCtr x="0" y="-1296"/>
                                    </p:animMotion>
                                  </p:childTnLst>
                                </p:cTn>
                              </p:par>
                              <p:par>
                                <p:cTn id="345" presetID="0" presetClass="path" presetSubtype="0" accel="50000" decel="50000" fill="hold" grpId="3" nodeType="withEffect">
                                  <p:stCondLst>
                                    <p:cond delay="0"/>
                                  </p:stCondLst>
                                  <p:childTnLst>
                                    <p:animMotion origin="layout" path="M 4.44444E-6 -0.05277 L 4.44444E-6 -0.0787 " pathEditMode="relative" rAng="0" ptsTypes="AA">
                                      <p:cBhvr>
                                        <p:cTn id="346" dur="2000" fill="hold"/>
                                        <p:tgtEl>
                                          <p:spTgt spid="1231990"/>
                                        </p:tgtEl>
                                        <p:attrNameLst>
                                          <p:attrName>ppt_x</p:attrName>
                                          <p:attrName>ppt_y</p:attrName>
                                        </p:attrNameLst>
                                      </p:cBhvr>
                                      <p:rCtr x="0" y="-1296"/>
                                    </p:animMotion>
                                  </p:childTnLst>
                                </p:cTn>
                              </p:par>
                              <p:par>
                                <p:cTn id="347" presetID="0" presetClass="path" presetSubtype="0" accel="50000" decel="50000" fill="hold" grpId="3" nodeType="withEffect">
                                  <p:stCondLst>
                                    <p:cond delay="0"/>
                                  </p:stCondLst>
                                  <p:childTnLst>
                                    <p:animMotion origin="layout" path="M 4.44444E-6 -0.05277 L 4.44444E-6 -0.0787 " pathEditMode="relative" rAng="0" ptsTypes="AA">
                                      <p:cBhvr>
                                        <p:cTn id="348" dur="2000" fill="hold"/>
                                        <p:tgtEl>
                                          <p:spTgt spid="1231989"/>
                                        </p:tgtEl>
                                        <p:attrNameLst>
                                          <p:attrName>ppt_x</p:attrName>
                                          <p:attrName>ppt_y</p:attrName>
                                        </p:attrNameLst>
                                      </p:cBhvr>
                                      <p:rCtr x="0" y="-1296"/>
                                    </p:animMotion>
                                  </p:childTnLst>
                                </p:cTn>
                              </p:par>
                              <p:par>
                                <p:cTn id="349" presetID="0" presetClass="path" presetSubtype="0" accel="50000" decel="50000" fill="hold" grpId="3" nodeType="withEffect">
                                  <p:stCondLst>
                                    <p:cond delay="0"/>
                                  </p:stCondLst>
                                  <p:childTnLst>
                                    <p:animMotion origin="layout" path="M 4.44444E-6 -0.05277 L 4.44444E-6 -0.0787 " pathEditMode="relative" rAng="0" ptsTypes="AA">
                                      <p:cBhvr>
                                        <p:cTn id="350" dur="2000" fill="hold"/>
                                        <p:tgtEl>
                                          <p:spTgt spid="1231903"/>
                                        </p:tgtEl>
                                        <p:attrNameLst>
                                          <p:attrName>ppt_x</p:attrName>
                                          <p:attrName>ppt_y</p:attrName>
                                        </p:attrNameLst>
                                      </p:cBhvr>
                                      <p:rCtr x="0" y="-1296"/>
                                    </p:animMotion>
                                  </p:childTnLst>
                                </p:cTn>
                              </p:par>
                              <p:par>
                                <p:cTn id="351" presetID="1" presetClass="emph" presetSubtype="2" fill="hold" nodeType="withEffect">
                                  <p:stCondLst>
                                    <p:cond delay="0"/>
                                  </p:stCondLst>
                                  <p:childTnLst>
                                    <p:animClr clrSpc="rgb" dir="cw">
                                      <p:cBhvr>
                                        <p:cTn id="352" dur="1000" fill="hold"/>
                                        <p:tgtEl>
                                          <p:spTgt spid="1231986"/>
                                        </p:tgtEl>
                                        <p:attrNameLst>
                                          <p:attrName>fillcolor</p:attrName>
                                        </p:attrNameLst>
                                      </p:cBhvr>
                                      <p:to>
                                        <a:schemeClr val="hlink"/>
                                      </p:to>
                                    </p:animClr>
                                    <p:set>
                                      <p:cBhvr>
                                        <p:cTn id="353" dur="1000" fill="hold"/>
                                        <p:tgtEl>
                                          <p:spTgt spid="1231986"/>
                                        </p:tgtEl>
                                        <p:attrNameLst>
                                          <p:attrName>fill.type</p:attrName>
                                        </p:attrNameLst>
                                      </p:cBhvr>
                                      <p:to>
                                        <p:strVal val="solid"/>
                                      </p:to>
                                    </p:set>
                                    <p:set>
                                      <p:cBhvr>
                                        <p:cTn id="354" dur="1000" fill="hold"/>
                                        <p:tgtEl>
                                          <p:spTgt spid="1231986"/>
                                        </p:tgtEl>
                                        <p:attrNameLst>
                                          <p:attrName>fill.on</p:attrName>
                                        </p:attrNameLst>
                                      </p:cBhvr>
                                      <p:to>
                                        <p:strVal val="true"/>
                                      </p:to>
                                    </p:set>
                                  </p:childTnLst>
                                </p:cTn>
                              </p:par>
                              <p:par>
                                <p:cTn id="355" presetID="1" presetClass="emph" presetSubtype="2" fill="hold" nodeType="withEffect">
                                  <p:stCondLst>
                                    <p:cond delay="0"/>
                                  </p:stCondLst>
                                  <p:childTnLst>
                                    <p:animClr clrSpc="rgb" dir="cw">
                                      <p:cBhvr>
                                        <p:cTn id="356" dur="1000" fill="hold"/>
                                        <p:tgtEl>
                                          <p:spTgt spid="1231887"/>
                                        </p:tgtEl>
                                        <p:attrNameLst>
                                          <p:attrName>fillcolor</p:attrName>
                                        </p:attrNameLst>
                                      </p:cBhvr>
                                      <p:to>
                                        <a:schemeClr val="hlink"/>
                                      </p:to>
                                    </p:animClr>
                                    <p:set>
                                      <p:cBhvr>
                                        <p:cTn id="357" dur="1000" fill="hold"/>
                                        <p:tgtEl>
                                          <p:spTgt spid="1231887"/>
                                        </p:tgtEl>
                                        <p:attrNameLst>
                                          <p:attrName>fill.type</p:attrName>
                                        </p:attrNameLst>
                                      </p:cBhvr>
                                      <p:to>
                                        <p:strVal val="solid"/>
                                      </p:to>
                                    </p:set>
                                    <p:set>
                                      <p:cBhvr>
                                        <p:cTn id="358" dur="1000" fill="hold"/>
                                        <p:tgtEl>
                                          <p:spTgt spid="1231887"/>
                                        </p:tgtEl>
                                        <p:attrNameLst>
                                          <p:attrName>fill.on</p:attrName>
                                        </p:attrNameLst>
                                      </p:cBhvr>
                                      <p:to>
                                        <p:strVal val="true"/>
                                      </p:to>
                                    </p:set>
                                  </p:childTnLst>
                                </p:cTn>
                              </p:par>
                            </p:childTnLst>
                          </p:cTn>
                        </p:par>
                      </p:childTnLst>
                    </p:cTn>
                  </p:par>
                  <p:par>
                    <p:cTn id="359" fill="hold" nodeType="clickPar">
                      <p:stCondLst>
                        <p:cond delay="indefinite"/>
                      </p:stCondLst>
                      <p:childTnLst>
                        <p:par>
                          <p:cTn id="360" fill="hold" nodeType="withGroup">
                            <p:stCondLst>
                              <p:cond delay="0"/>
                            </p:stCondLst>
                            <p:childTnLst>
                              <p:par>
                                <p:cTn id="361" presetID="63" presetClass="path" presetSubtype="0" accel="50000" decel="50000" fill="hold" nodeType="clickEffect">
                                  <p:stCondLst>
                                    <p:cond delay="0"/>
                                  </p:stCondLst>
                                  <p:childTnLst>
                                    <p:animMotion origin="layout" path="M 0.10277 7.40741E-7 L 0.1375 7.40741E-7 " pathEditMode="relative" rAng="0" ptsTypes="AA">
                                      <p:cBhvr>
                                        <p:cTn id="362" dur="2000" fill="hold"/>
                                        <p:tgtEl>
                                          <p:spTgt spid="2"/>
                                        </p:tgtEl>
                                        <p:attrNameLst>
                                          <p:attrName>ppt_x</p:attrName>
                                          <p:attrName>ppt_y</p:attrName>
                                        </p:attrNameLst>
                                      </p:cBhvr>
                                      <p:rCtr x="1736" y="0"/>
                                    </p:animMotion>
                                  </p:childTnLst>
                                </p:cTn>
                              </p:par>
                              <p:par>
                                <p:cTn id="363" presetID="0" presetClass="path" presetSubtype="0" accel="50000" decel="50000" fill="hold" grpId="4" nodeType="withEffect">
                                  <p:stCondLst>
                                    <p:cond delay="0"/>
                                  </p:stCondLst>
                                  <p:childTnLst>
                                    <p:animMotion origin="layout" path="M -3.61111E-6 0.08333 L -3.61111E-6 0.10949 " pathEditMode="relative" rAng="0" ptsTypes="AA">
                                      <p:cBhvr>
                                        <p:cTn id="364" dur="2000" fill="hold"/>
                                        <p:tgtEl>
                                          <p:spTgt spid="1231899"/>
                                        </p:tgtEl>
                                        <p:attrNameLst>
                                          <p:attrName>ppt_x</p:attrName>
                                          <p:attrName>ppt_y</p:attrName>
                                        </p:attrNameLst>
                                      </p:cBhvr>
                                      <p:rCtr x="0" y="1296"/>
                                    </p:animMotion>
                                  </p:childTnLst>
                                </p:cTn>
                              </p:par>
                              <p:par>
                                <p:cTn id="365" presetID="0" presetClass="path" presetSubtype="0" accel="50000" decel="50000" fill="hold" grpId="4" nodeType="withEffect">
                                  <p:stCondLst>
                                    <p:cond delay="0"/>
                                  </p:stCondLst>
                                  <p:childTnLst>
                                    <p:animMotion origin="layout" path="M 2.22222E-6 0.08194 L 2.22222E-6 0.1081 " pathEditMode="relative" rAng="0" ptsTypes="AA">
                                      <p:cBhvr>
                                        <p:cTn id="366" dur="2000" fill="hold"/>
                                        <p:tgtEl>
                                          <p:spTgt spid="1231900"/>
                                        </p:tgtEl>
                                        <p:attrNameLst>
                                          <p:attrName>ppt_x</p:attrName>
                                          <p:attrName>ppt_y</p:attrName>
                                        </p:attrNameLst>
                                      </p:cBhvr>
                                      <p:rCtr x="0" y="1296"/>
                                    </p:animMotion>
                                  </p:childTnLst>
                                </p:cTn>
                              </p:par>
                              <p:par>
                                <p:cTn id="367" presetID="0" presetClass="path" presetSubtype="0" accel="50000" decel="50000" fill="hold" grpId="4" nodeType="withEffect">
                                  <p:stCondLst>
                                    <p:cond delay="0"/>
                                  </p:stCondLst>
                                  <p:childTnLst>
                                    <p:animMotion origin="layout" path="M 2.22222E-6 0.08194 L 2.22222E-6 0.1081 " pathEditMode="relative" rAng="0" ptsTypes="AA">
                                      <p:cBhvr>
                                        <p:cTn id="368" dur="2000" fill="hold"/>
                                        <p:tgtEl>
                                          <p:spTgt spid="1231981"/>
                                        </p:tgtEl>
                                        <p:attrNameLst>
                                          <p:attrName>ppt_x</p:attrName>
                                          <p:attrName>ppt_y</p:attrName>
                                        </p:attrNameLst>
                                      </p:cBhvr>
                                      <p:rCtr x="0" y="1296"/>
                                    </p:animMotion>
                                  </p:childTnLst>
                                </p:cTn>
                              </p:par>
                              <p:par>
                                <p:cTn id="369" presetID="0" presetClass="path" presetSubtype="0" accel="50000" decel="50000" fill="hold" grpId="4" nodeType="withEffect">
                                  <p:stCondLst>
                                    <p:cond delay="0"/>
                                  </p:stCondLst>
                                  <p:childTnLst>
                                    <p:animMotion origin="layout" path="M 2.22222E-6 0.08194 L 2.22222E-6 0.1081 " pathEditMode="relative" rAng="0" ptsTypes="AA">
                                      <p:cBhvr>
                                        <p:cTn id="370" dur="2000" fill="hold"/>
                                        <p:tgtEl>
                                          <p:spTgt spid="1231982"/>
                                        </p:tgtEl>
                                        <p:attrNameLst>
                                          <p:attrName>ppt_x</p:attrName>
                                          <p:attrName>ppt_y</p:attrName>
                                        </p:attrNameLst>
                                      </p:cBhvr>
                                      <p:rCtr x="0" y="1296"/>
                                    </p:animMotion>
                                  </p:childTnLst>
                                </p:cTn>
                              </p:par>
                              <p:par>
                                <p:cTn id="371" presetID="0" presetClass="path" presetSubtype="0" accel="50000" decel="50000" fill="hold" grpId="4" nodeType="withEffect">
                                  <p:stCondLst>
                                    <p:cond delay="0"/>
                                  </p:stCondLst>
                                  <p:childTnLst>
                                    <p:animMotion origin="layout" path="M 2.22222E-6 0.08194 L 2.22222E-6 0.1081 " pathEditMode="relative" rAng="0" ptsTypes="AA">
                                      <p:cBhvr>
                                        <p:cTn id="372" dur="2000" fill="hold"/>
                                        <p:tgtEl>
                                          <p:spTgt spid="1231983"/>
                                        </p:tgtEl>
                                        <p:attrNameLst>
                                          <p:attrName>ppt_x</p:attrName>
                                          <p:attrName>ppt_y</p:attrName>
                                        </p:attrNameLst>
                                      </p:cBhvr>
                                      <p:rCtr x="0" y="1296"/>
                                    </p:animMotion>
                                  </p:childTnLst>
                                </p:cTn>
                              </p:par>
                              <p:par>
                                <p:cTn id="373" presetID="0" presetClass="path" presetSubtype="0" accel="50000" decel="50000" fill="hold" grpId="4" nodeType="withEffect">
                                  <p:stCondLst>
                                    <p:cond delay="0"/>
                                  </p:stCondLst>
                                  <p:childTnLst>
                                    <p:animMotion origin="layout" path="M 2.22222E-6 0.08194 L 2.22222E-6 0.1081 " pathEditMode="relative" rAng="0" ptsTypes="AA">
                                      <p:cBhvr>
                                        <p:cTn id="374" dur="2000" fill="hold"/>
                                        <p:tgtEl>
                                          <p:spTgt spid="1231984"/>
                                        </p:tgtEl>
                                        <p:attrNameLst>
                                          <p:attrName>ppt_x</p:attrName>
                                          <p:attrName>ppt_y</p:attrName>
                                        </p:attrNameLst>
                                      </p:cBhvr>
                                      <p:rCtr x="0" y="1296"/>
                                    </p:animMotion>
                                  </p:childTnLst>
                                </p:cTn>
                              </p:par>
                              <p:par>
                                <p:cTn id="375" presetID="0" presetClass="path" presetSubtype="0" accel="50000" decel="50000" fill="hold" grpId="3" nodeType="withEffect">
                                  <p:stCondLst>
                                    <p:cond delay="0"/>
                                  </p:stCondLst>
                                  <p:childTnLst>
                                    <p:animMotion origin="layout" path="M 2.22222E-6 0.05555 L 2.22222E-6 0.08171 " pathEditMode="relative" rAng="0" ptsTypes="AA">
                                      <p:cBhvr>
                                        <p:cTn id="376" dur="2000" fill="hold"/>
                                        <p:tgtEl>
                                          <p:spTgt spid="1231985"/>
                                        </p:tgtEl>
                                        <p:attrNameLst>
                                          <p:attrName>ppt_x</p:attrName>
                                          <p:attrName>ppt_y</p:attrName>
                                        </p:attrNameLst>
                                      </p:cBhvr>
                                      <p:rCtr x="0" y="1296"/>
                                    </p:animMotion>
                                  </p:childTnLst>
                                </p:cTn>
                              </p:par>
                              <p:par>
                                <p:cTn id="377" presetID="0" presetClass="path" presetSubtype="0" accel="50000" decel="50000" fill="hold" grpId="2" nodeType="withEffect">
                                  <p:stCondLst>
                                    <p:cond delay="0"/>
                                  </p:stCondLst>
                                  <p:childTnLst>
                                    <p:animMotion origin="layout" path="M 2.22222E-6 0.025 L 2.22222E-6 0.05393 " pathEditMode="relative" rAng="0" ptsTypes="AA">
                                      <p:cBhvr>
                                        <p:cTn id="378" dur="2000" fill="hold"/>
                                        <p:tgtEl>
                                          <p:spTgt spid="1231986"/>
                                        </p:tgtEl>
                                        <p:attrNameLst>
                                          <p:attrName>ppt_x</p:attrName>
                                          <p:attrName>ppt_y</p:attrName>
                                        </p:attrNameLst>
                                      </p:cBhvr>
                                      <p:rCtr x="0" y="1435"/>
                                    </p:animMotion>
                                  </p:childTnLst>
                                </p:cTn>
                              </p:par>
                              <p:par>
                                <p:cTn id="379" presetID="0" presetClass="path" presetSubtype="0" accel="50000" decel="50000" fill="hold" grpId="1" nodeType="withEffect">
                                  <p:stCondLst>
                                    <p:cond delay="0"/>
                                  </p:stCondLst>
                                  <p:childTnLst>
                                    <p:animMotion origin="layout" path="M 0.0 0.0 L 0.0 0.02593 " pathEditMode="relative" ptsTypes="AA">
                                      <p:cBhvr>
                                        <p:cTn id="380" dur="2000" fill="hold"/>
                                        <p:tgtEl>
                                          <p:spTgt spid="1231987"/>
                                        </p:tgtEl>
                                        <p:attrNameLst>
                                          <p:attrName>ppt_x</p:attrName>
                                          <p:attrName>ppt_y</p:attrName>
                                        </p:attrNameLst>
                                      </p:cBhvr>
                                    </p:animMotion>
                                  </p:childTnLst>
                                </p:cTn>
                              </p:par>
                              <p:par>
                                <p:cTn id="381" presetID="0" presetClass="path" presetSubtype="0" accel="50000" decel="50000" fill="hold" grpId="4" nodeType="withEffect">
                                  <p:stCondLst>
                                    <p:cond delay="0"/>
                                  </p:stCondLst>
                                  <p:childTnLst>
                                    <p:animMotion origin="layout" path="M 4.44444E-6 -0.08032 L 4.44444E-6 -0.10625 " pathEditMode="relative" rAng="0" ptsTypes="AA">
                                      <p:cBhvr>
                                        <p:cTn id="382" dur="2000" fill="hold"/>
                                        <p:tgtEl>
                                          <p:spTgt spid="1231991"/>
                                        </p:tgtEl>
                                        <p:attrNameLst>
                                          <p:attrName>ppt_x</p:attrName>
                                          <p:attrName>ppt_y</p:attrName>
                                        </p:attrNameLst>
                                      </p:cBhvr>
                                      <p:rCtr x="0" y="-1296"/>
                                    </p:animMotion>
                                  </p:childTnLst>
                                </p:cTn>
                              </p:par>
                              <p:par>
                                <p:cTn id="383" presetID="0" presetClass="path" presetSubtype="0" accel="50000" decel="50000" fill="hold" grpId="4" nodeType="withEffect">
                                  <p:stCondLst>
                                    <p:cond delay="0"/>
                                  </p:stCondLst>
                                  <p:childTnLst>
                                    <p:animMotion origin="layout" path="M 4.44444E-6 -0.08032 L 4.44444E-6 -0.10625 " pathEditMode="relative" rAng="0" ptsTypes="AA">
                                      <p:cBhvr>
                                        <p:cTn id="384" dur="2000" fill="hold"/>
                                        <p:tgtEl>
                                          <p:spTgt spid="1231990"/>
                                        </p:tgtEl>
                                        <p:attrNameLst>
                                          <p:attrName>ppt_x</p:attrName>
                                          <p:attrName>ppt_y</p:attrName>
                                        </p:attrNameLst>
                                      </p:cBhvr>
                                      <p:rCtr x="0" y="-1296"/>
                                    </p:animMotion>
                                  </p:childTnLst>
                                </p:cTn>
                              </p:par>
                              <p:par>
                                <p:cTn id="385" presetID="0" presetClass="path" presetSubtype="0" accel="50000" decel="50000" fill="hold" grpId="4" nodeType="withEffect">
                                  <p:stCondLst>
                                    <p:cond delay="0"/>
                                  </p:stCondLst>
                                  <p:childTnLst>
                                    <p:animMotion origin="layout" path="M 4.44444E-6 -0.08032 L 4.44444E-6 -0.10625 " pathEditMode="relative" rAng="0" ptsTypes="AA">
                                      <p:cBhvr>
                                        <p:cTn id="386" dur="2000" fill="hold"/>
                                        <p:tgtEl>
                                          <p:spTgt spid="1231989"/>
                                        </p:tgtEl>
                                        <p:attrNameLst>
                                          <p:attrName>ppt_x</p:attrName>
                                          <p:attrName>ppt_y</p:attrName>
                                        </p:attrNameLst>
                                      </p:cBhvr>
                                      <p:rCtr x="0" y="-1296"/>
                                    </p:animMotion>
                                  </p:childTnLst>
                                </p:cTn>
                              </p:par>
                              <p:par>
                                <p:cTn id="387" presetID="0" presetClass="path" presetSubtype="0" accel="50000" decel="50000" fill="hold" grpId="4" nodeType="withEffect">
                                  <p:stCondLst>
                                    <p:cond delay="0"/>
                                  </p:stCondLst>
                                  <p:childTnLst>
                                    <p:animMotion origin="layout" path="M 4.44444E-6 -0.08032 L 4.44444E-6 -0.10625 " pathEditMode="relative" rAng="0" ptsTypes="AA">
                                      <p:cBhvr>
                                        <p:cTn id="388" dur="2000" fill="hold"/>
                                        <p:tgtEl>
                                          <p:spTgt spid="1231903"/>
                                        </p:tgtEl>
                                        <p:attrNameLst>
                                          <p:attrName>ppt_x</p:attrName>
                                          <p:attrName>ppt_y</p:attrName>
                                        </p:attrNameLst>
                                      </p:cBhvr>
                                      <p:rCtr x="0" y="-1296"/>
                                    </p:animMotion>
                                  </p:childTnLst>
                                </p:cTn>
                              </p:par>
                              <p:par>
                                <p:cTn id="389" presetID="1" presetClass="emph" presetSubtype="2" fill="hold" nodeType="withEffect">
                                  <p:stCondLst>
                                    <p:cond delay="0"/>
                                  </p:stCondLst>
                                  <p:childTnLst>
                                    <p:animClr clrSpc="rgb" dir="cw">
                                      <p:cBhvr>
                                        <p:cTn id="390" dur="1000" fill="hold"/>
                                        <p:tgtEl>
                                          <p:spTgt spid="1231888"/>
                                        </p:tgtEl>
                                        <p:attrNameLst>
                                          <p:attrName>fillcolor</p:attrName>
                                        </p:attrNameLst>
                                      </p:cBhvr>
                                      <p:to>
                                        <a:schemeClr val="hlink"/>
                                      </p:to>
                                    </p:animClr>
                                    <p:set>
                                      <p:cBhvr>
                                        <p:cTn id="391" dur="1000" fill="hold"/>
                                        <p:tgtEl>
                                          <p:spTgt spid="1231888"/>
                                        </p:tgtEl>
                                        <p:attrNameLst>
                                          <p:attrName>fill.type</p:attrName>
                                        </p:attrNameLst>
                                      </p:cBhvr>
                                      <p:to>
                                        <p:strVal val="solid"/>
                                      </p:to>
                                    </p:set>
                                    <p:set>
                                      <p:cBhvr>
                                        <p:cTn id="392" dur="1000" fill="hold"/>
                                        <p:tgtEl>
                                          <p:spTgt spid="1231888"/>
                                        </p:tgtEl>
                                        <p:attrNameLst>
                                          <p:attrName>fill.on</p:attrName>
                                        </p:attrNameLst>
                                      </p:cBhvr>
                                      <p:to>
                                        <p:strVal val="true"/>
                                      </p:to>
                                    </p:set>
                                  </p:childTnLst>
                                </p:cTn>
                              </p:par>
                              <p:par>
                                <p:cTn id="393" presetID="1" presetClass="emph" presetSubtype="2" fill="hold" nodeType="withEffect">
                                  <p:stCondLst>
                                    <p:cond delay="0"/>
                                  </p:stCondLst>
                                  <p:childTnLst>
                                    <p:animClr clrSpc="rgb" dir="cw">
                                      <p:cBhvr>
                                        <p:cTn id="394" dur="1000" fill="hold"/>
                                        <p:tgtEl>
                                          <p:spTgt spid="1231987"/>
                                        </p:tgtEl>
                                        <p:attrNameLst>
                                          <p:attrName>fillcolor</p:attrName>
                                        </p:attrNameLst>
                                      </p:cBhvr>
                                      <p:to>
                                        <a:schemeClr val="hlink"/>
                                      </p:to>
                                    </p:animClr>
                                    <p:set>
                                      <p:cBhvr>
                                        <p:cTn id="395" dur="1000" fill="hold"/>
                                        <p:tgtEl>
                                          <p:spTgt spid="1231987"/>
                                        </p:tgtEl>
                                        <p:attrNameLst>
                                          <p:attrName>fill.type</p:attrName>
                                        </p:attrNameLst>
                                      </p:cBhvr>
                                      <p:to>
                                        <p:strVal val="solid"/>
                                      </p:to>
                                    </p:set>
                                    <p:set>
                                      <p:cBhvr>
                                        <p:cTn id="396" dur="1000" fill="hold"/>
                                        <p:tgtEl>
                                          <p:spTgt spid="1231987"/>
                                        </p:tgtEl>
                                        <p:attrNameLst>
                                          <p:attrName>fill.on</p:attrName>
                                        </p:attrNameLst>
                                      </p:cBhvr>
                                      <p:to>
                                        <p:strVal val="true"/>
                                      </p:to>
                                    </p:set>
                                  </p:childTnLst>
                                </p:cTn>
                              </p:par>
                            </p:childTnLst>
                          </p:cTn>
                        </p:par>
                      </p:childTnLst>
                    </p:cTn>
                  </p:par>
                  <p:par>
                    <p:cTn id="397" fill="hold" nodeType="clickPar">
                      <p:stCondLst>
                        <p:cond delay="indefinite"/>
                      </p:stCondLst>
                      <p:childTnLst>
                        <p:par>
                          <p:cTn id="398" fill="hold" nodeType="withGroup">
                            <p:stCondLst>
                              <p:cond delay="0"/>
                            </p:stCondLst>
                            <p:childTnLst>
                              <p:par>
                                <p:cTn id="399" presetID="63" presetClass="path" presetSubtype="0" accel="50000" decel="50000" fill="hold" nodeType="clickEffect">
                                  <p:stCondLst>
                                    <p:cond delay="0"/>
                                  </p:stCondLst>
                                  <p:childTnLst>
                                    <p:animMotion origin="layout" path="M 0.13715 7.40741E-7 L 0.17083 7.40741E-7 " pathEditMode="relative" rAng="0" ptsTypes="AA">
                                      <p:cBhvr>
                                        <p:cTn id="400" dur="2000" fill="hold"/>
                                        <p:tgtEl>
                                          <p:spTgt spid="2"/>
                                        </p:tgtEl>
                                        <p:attrNameLst>
                                          <p:attrName>ppt_x</p:attrName>
                                          <p:attrName>ppt_y</p:attrName>
                                        </p:attrNameLst>
                                      </p:cBhvr>
                                      <p:rCtr x="1684" y="0"/>
                                    </p:animMotion>
                                  </p:childTnLst>
                                </p:cTn>
                              </p:par>
                              <p:par>
                                <p:cTn id="401" presetID="0" presetClass="path" presetSubtype="0" accel="50000" decel="50000" fill="hold" grpId="5" nodeType="withEffect">
                                  <p:stCondLst>
                                    <p:cond delay="0"/>
                                  </p:stCondLst>
                                  <p:childTnLst>
                                    <p:animMotion origin="layout" path="M -3.61111E-6 0.11088 L -3.61111E-6 0.13842 " pathEditMode="relative" rAng="0" ptsTypes="AA">
                                      <p:cBhvr>
                                        <p:cTn id="402" dur="2000" fill="hold"/>
                                        <p:tgtEl>
                                          <p:spTgt spid="1231899"/>
                                        </p:tgtEl>
                                        <p:attrNameLst>
                                          <p:attrName>ppt_x</p:attrName>
                                          <p:attrName>ppt_y</p:attrName>
                                        </p:attrNameLst>
                                      </p:cBhvr>
                                      <p:rCtr x="0" y="1366"/>
                                    </p:animMotion>
                                  </p:childTnLst>
                                </p:cTn>
                              </p:par>
                              <p:par>
                                <p:cTn id="403" presetID="0" presetClass="path" presetSubtype="0" accel="50000" decel="50000" fill="hold" grpId="5" nodeType="withEffect">
                                  <p:stCondLst>
                                    <p:cond delay="0"/>
                                  </p:stCondLst>
                                  <p:childTnLst>
                                    <p:animMotion origin="layout" path="M 2.22222E-6 0.10972 L 2.22222E-6 0.13588 " pathEditMode="relative" rAng="0" ptsTypes="AA">
                                      <p:cBhvr>
                                        <p:cTn id="404" dur="2000" fill="hold"/>
                                        <p:tgtEl>
                                          <p:spTgt spid="1231900"/>
                                        </p:tgtEl>
                                        <p:attrNameLst>
                                          <p:attrName>ppt_x</p:attrName>
                                          <p:attrName>ppt_y</p:attrName>
                                        </p:attrNameLst>
                                      </p:cBhvr>
                                      <p:rCtr x="0" y="1296"/>
                                    </p:animMotion>
                                  </p:childTnLst>
                                </p:cTn>
                              </p:par>
                              <p:par>
                                <p:cTn id="405" presetID="0" presetClass="path" presetSubtype="0" accel="50000" decel="50000" fill="hold" grpId="5" nodeType="withEffect">
                                  <p:stCondLst>
                                    <p:cond delay="0"/>
                                  </p:stCondLst>
                                  <p:childTnLst>
                                    <p:animMotion origin="layout" path="M 2.22222E-6 0.10972 L 2.22222E-6 0.13588 " pathEditMode="relative" rAng="0" ptsTypes="AA">
                                      <p:cBhvr>
                                        <p:cTn id="406" dur="2000" fill="hold"/>
                                        <p:tgtEl>
                                          <p:spTgt spid="1231981"/>
                                        </p:tgtEl>
                                        <p:attrNameLst>
                                          <p:attrName>ppt_x</p:attrName>
                                          <p:attrName>ppt_y</p:attrName>
                                        </p:attrNameLst>
                                      </p:cBhvr>
                                      <p:rCtr x="0" y="1296"/>
                                    </p:animMotion>
                                  </p:childTnLst>
                                </p:cTn>
                              </p:par>
                              <p:par>
                                <p:cTn id="407" presetID="0" presetClass="path" presetSubtype="0" accel="50000" decel="50000" fill="hold" grpId="5" nodeType="withEffect">
                                  <p:stCondLst>
                                    <p:cond delay="0"/>
                                  </p:stCondLst>
                                  <p:childTnLst>
                                    <p:animMotion origin="layout" path="M 2.22222E-6 0.10972 L 2.22222E-6 0.13588 " pathEditMode="relative" rAng="0" ptsTypes="AA">
                                      <p:cBhvr>
                                        <p:cTn id="408" dur="2000" fill="hold"/>
                                        <p:tgtEl>
                                          <p:spTgt spid="1231982"/>
                                        </p:tgtEl>
                                        <p:attrNameLst>
                                          <p:attrName>ppt_x</p:attrName>
                                          <p:attrName>ppt_y</p:attrName>
                                        </p:attrNameLst>
                                      </p:cBhvr>
                                      <p:rCtr x="0" y="1296"/>
                                    </p:animMotion>
                                  </p:childTnLst>
                                </p:cTn>
                              </p:par>
                              <p:par>
                                <p:cTn id="409" presetID="0" presetClass="path" presetSubtype="0" accel="50000" decel="50000" fill="hold" grpId="5" nodeType="withEffect">
                                  <p:stCondLst>
                                    <p:cond delay="0"/>
                                  </p:stCondLst>
                                  <p:childTnLst>
                                    <p:animMotion origin="layout" path="M 2.22222E-6 0.10972 L 2.22222E-6 0.13588 " pathEditMode="relative" rAng="0" ptsTypes="AA">
                                      <p:cBhvr>
                                        <p:cTn id="410" dur="2000" fill="hold"/>
                                        <p:tgtEl>
                                          <p:spTgt spid="1231983"/>
                                        </p:tgtEl>
                                        <p:attrNameLst>
                                          <p:attrName>ppt_x</p:attrName>
                                          <p:attrName>ppt_y</p:attrName>
                                        </p:attrNameLst>
                                      </p:cBhvr>
                                      <p:rCtr x="0" y="1296"/>
                                    </p:animMotion>
                                  </p:childTnLst>
                                </p:cTn>
                              </p:par>
                              <p:par>
                                <p:cTn id="411" presetID="0" presetClass="path" presetSubtype="0" accel="50000" decel="50000" fill="hold" grpId="5" nodeType="withEffect">
                                  <p:stCondLst>
                                    <p:cond delay="0"/>
                                  </p:stCondLst>
                                  <p:childTnLst>
                                    <p:animMotion origin="layout" path="M 2.22222E-6 0.10972 L 2.22222E-6 0.13588 " pathEditMode="relative" rAng="0" ptsTypes="AA">
                                      <p:cBhvr>
                                        <p:cTn id="412" dur="2000" fill="hold"/>
                                        <p:tgtEl>
                                          <p:spTgt spid="1231984"/>
                                        </p:tgtEl>
                                        <p:attrNameLst>
                                          <p:attrName>ppt_x</p:attrName>
                                          <p:attrName>ppt_y</p:attrName>
                                        </p:attrNameLst>
                                      </p:cBhvr>
                                      <p:rCtr x="0" y="1296"/>
                                    </p:animMotion>
                                  </p:childTnLst>
                                </p:cTn>
                              </p:par>
                              <p:par>
                                <p:cTn id="413" presetID="0" presetClass="path" presetSubtype="0" accel="50000" decel="50000" fill="hold" grpId="4" nodeType="withEffect">
                                  <p:stCondLst>
                                    <p:cond delay="0"/>
                                  </p:stCondLst>
                                  <p:childTnLst>
                                    <p:animMotion origin="layout" path="M 2.22222E-6 0.08194 L 2.22222E-6 0.1081 " pathEditMode="relative" rAng="0" ptsTypes="AA">
                                      <p:cBhvr>
                                        <p:cTn id="414" dur="2000" fill="hold"/>
                                        <p:tgtEl>
                                          <p:spTgt spid="1231985"/>
                                        </p:tgtEl>
                                        <p:attrNameLst>
                                          <p:attrName>ppt_x</p:attrName>
                                          <p:attrName>ppt_y</p:attrName>
                                        </p:attrNameLst>
                                      </p:cBhvr>
                                      <p:rCtr x="0" y="1296"/>
                                    </p:animMotion>
                                  </p:childTnLst>
                                </p:cTn>
                              </p:par>
                              <p:par>
                                <p:cTn id="415" presetID="0" presetClass="path" presetSubtype="0" accel="50000" decel="50000" fill="hold" grpId="3" nodeType="withEffect">
                                  <p:stCondLst>
                                    <p:cond delay="0"/>
                                  </p:stCondLst>
                                  <p:childTnLst>
                                    <p:animMotion origin="layout" path="M 2.22222E-6 0.05555 L 2.22222E-6 0.08171 " pathEditMode="relative" rAng="0" ptsTypes="AA">
                                      <p:cBhvr>
                                        <p:cTn id="416" dur="2000" fill="hold"/>
                                        <p:tgtEl>
                                          <p:spTgt spid="1231986"/>
                                        </p:tgtEl>
                                        <p:attrNameLst>
                                          <p:attrName>ppt_x</p:attrName>
                                          <p:attrName>ppt_y</p:attrName>
                                        </p:attrNameLst>
                                      </p:cBhvr>
                                      <p:rCtr x="0" y="1296"/>
                                    </p:animMotion>
                                  </p:childTnLst>
                                </p:cTn>
                              </p:par>
                              <p:par>
                                <p:cTn id="417" presetID="0" presetClass="path" presetSubtype="0" accel="50000" decel="50000" fill="hold" grpId="2" nodeType="withEffect">
                                  <p:stCondLst>
                                    <p:cond delay="0"/>
                                  </p:stCondLst>
                                  <p:childTnLst>
                                    <p:animMotion origin="layout" path="M 2.22222E-6 0.025 L 2.22222E-6 0.05393 " pathEditMode="relative" rAng="0" ptsTypes="AA">
                                      <p:cBhvr>
                                        <p:cTn id="418" dur="2000" fill="hold"/>
                                        <p:tgtEl>
                                          <p:spTgt spid="1231987"/>
                                        </p:tgtEl>
                                        <p:attrNameLst>
                                          <p:attrName>ppt_x</p:attrName>
                                          <p:attrName>ppt_y</p:attrName>
                                        </p:attrNameLst>
                                      </p:cBhvr>
                                      <p:rCtr x="0" y="1435"/>
                                    </p:animMotion>
                                  </p:childTnLst>
                                </p:cTn>
                              </p:par>
                              <p:par>
                                <p:cTn id="419" presetID="0" presetClass="path" presetSubtype="0" accel="50000" decel="50000" fill="hold" grpId="1" nodeType="withEffect">
                                  <p:stCondLst>
                                    <p:cond delay="0"/>
                                  </p:stCondLst>
                                  <p:childTnLst>
                                    <p:animMotion origin="layout" path="M 0.0 0.0 L 0.0 0.02593 " pathEditMode="relative" ptsTypes="AA">
                                      <p:cBhvr>
                                        <p:cTn id="420" dur="2000" fill="hold"/>
                                        <p:tgtEl>
                                          <p:spTgt spid="1231988"/>
                                        </p:tgtEl>
                                        <p:attrNameLst>
                                          <p:attrName>ppt_x</p:attrName>
                                          <p:attrName>ppt_y</p:attrName>
                                        </p:attrNameLst>
                                      </p:cBhvr>
                                    </p:animMotion>
                                  </p:childTnLst>
                                </p:cTn>
                              </p:par>
                              <p:par>
                                <p:cTn id="421" presetID="0" presetClass="path" presetSubtype="0" accel="50000" decel="50000" fill="hold" grpId="5" nodeType="withEffect">
                                  <p:stCondLst>
                                    <p:cond delay="0"/>
                                  </p:stCondLst>
                                  <p:childTnLst>
                                    <p:animMotion origin="layout" path="M 4.44444E-6 -0.10787 L 4.44444E-6 -0.13379 " pathEditMode="relative" rAng="0" ptsTypes="AA">
                                      <p:cBhvr>
                                        <p:cTn id="422" dur="2000" fill="hold"/>
                                        <p:tgtEl>
                                          <p:spTgt spid="1231990"/>
                                        </p:tgtEl>
                                        <p:attrNameLst>
                                          <p:attrName>ppt_x</p:attrName>
                                          <p:attrName>ppt_y</p:attrName>
                                        </p:attrNameLst>
                                      </p:cBhvr>
                                      <p:rCtr x="0" y="-1296"/>
                                    </p:animMotion>
                                  </p:childTnLst>
                                </p:cTn>
                              </p:par>
                              <p:par>
                                <p:cTn id="423" presetID="0" presetClass="path" presetSubtype="0" accel="50000" decel="50000" fill="hold" grpId="5" nodeType="withEffect">
                                  <p:stCondLst>
                                    <p:cond delay="0"/>
                                  </p:stCondLst>
                                  <p:childTnLst>
                                    <p:animMotion origin="layout" path="M 4.44444E-6 -0.10787 L 4.44444E-6 -0.13379 " pathEditMode="relative" rAng="0" ptsTypes="AA">
                                      <p:cBhvr>
                                        <p:cTn id="424" dur="2000" fill="hold"/>
                                        <p:tgtEl>
                                          <p:spTgt spid="1231989"/>
                                        </p:tgtEl>
                                        <p:attrNameLst>
                                          <p:attrName>ppt_x</p:attrName>
                                          <p:attrName>ppt_y</p:attrName>
                                        </p:attrNameLst>
                                      </p:cBhvr>
                                      <p:rCtr x="0" y="-1296"/>
                                    </p:animMotion>
                                  </p:childTnLst>
                                </p:cTn>
                              </p:par>
                              <p:par>
                                <p:cTn id="425" presetID="0" presetClass="path" presetSubtype="0" accel="50000" decel="50000" fill="hold" grpId="5" nodeType="withEffect">
                                  <p:stCondLst>
                                    <p:cond delay="0"/>
                                  </p:stCondLst>
                                  <p:childTnLst>
                                    <p:animMotion origin="layout" path="M 4.44444E-6 -0.10787 L 4.44444E-6 -0.13379 " pathEditMode="relative" rAng="0" ptsTypes="AA">
                                      <p:cBhvr>
                                        <p:cTn id="426" dur="2000" fill="hold"/>
                                        <p:tgtEl>
                                          <p:spTgt spid="1231903"/>
                                        </p:tgtEl>
                                        <p:attrNameLst>
                                          <p:attrName>ppt_x</p:attrName>
                                          <p:attrName>ppt_y</p:attrName>
                                        </p:attrNameLst>
                                      </p:cBhvr>
                                      <p:rCtr x="0" y="-1296"/>
                                    </p:animMotion>
                                  </p:childTnLst>
                                </p:cTn>
                              </p:par>
                              <p:par>
                                <p:cTn id="427" presetID="1" presetClass="emph" presetSubtype="2" fill="hold" nodeType="withEffect">
                                  <p:stCondLst>
                                    <p:cond delay="0"/>
                                  </p:stCondLst>
                                  <p:childTnLst>
                                    <p:animClr clrSpc="rgb" dir="cw">
                                      <p:cBhvr>
                                        <p:cTn id="428" dur="1000" fill="hold"/>
                                        <p:tgtEl>
                                          <p:spTgt spid="1231889"/>
                                        </p:tgtEl>
                                        <p:attrNameLst>
                                          <p:attrName>fillcolor</p:attrName>
                                        </p:attrNameLst>
                                      </p:cBhvr>
                                      <p:to>
                                        <a:schemeClr val="hlink"/>
                                      </p:to>
                                    </p:animClr>
                                    <p:set>
                                      <p:cBhvr>
                                        <p:cTn id="429" dur="1000" fill="hold"/>
                                        <p:tgtEl>
                                          <p:spTgt spid="1231889"/>
                                        </p:tgtEl>
                                        <p:attrNameLst>
                                          <p:attrName>fill.type</p:attrName>
                                        </p:attrNameLst>
                                      </p:cBhvr>
                                      <p:to>
                                        <p:strVal val="solid"/>
                                      </p:to>
                                    </p:set>
                                    <p:set>
                                      <p:cBhvr>
                                        <p:cTn id="430" dur="1000" fill="hold"/>
                                        <p:tgtEl>
                                          <p:spTgt spid="1231889"/>
                                        </p:tgtEl>
                                        <p:attrNameLst>
                                          <p:attrName>fill.on</p:attrName>
                                        </p:attrNameLst>
                                      </p:cBhvr>
                                      <p:to>
                                        <p:strVal val="true"/>
                                      </p:to>
                                    </p:set>
                                  </p:childTnLst>
                                </p:cTn>
                              </p:par>
                              <p:par>
                                <p:cTn id="431" presetID="1" presetClass="emph" presetSubtype="2" fill="hold" nodeType="withEffect">
                                  <p:stCondLst>
                                    <p:cond delay="0"/>
                                  </p:stCondLst>
                                  <p:childTnLst>
                                    <p:animClr clrSpc="rgb" dir="cw">
                                      <p:cBhvr>
                                        <p:cTn id="432" dur="1000" fill="hold"/>
                                        <p:tgtEl>
                                          <p:spTgt spid="1231988"/>
                                        </p:tgtEl>
                                        <p:attrNameLst>
                                          <p:attrName>fillcolor</p:attrName>
                                        </p:attrNameLst>
                                      </p:cBhvr>
                                      <p:to>
                                        <a:schemeClr val="hlink"/>
                                      </p:to>
                                    </p:animClr>
                                    <p:set>
                                      <p:cBhvr>
                                        <p:cTn id="433" dur="1000" fill="hold"/>
                                        <p:tgtEl>
                                          <p:spTgt spid="1231988"/>
                                        </p:tgtEl>
                                        <p:attrNameLst>
                                          <p:attrName>fill.type</p:attrName>
                                        </p:attrNameLst>
                                      </p:cBhvr>
                                      <p:to>
                                        <p:strVal val="solid"/>
                                      </p:to>
                                    </p:set>
                                    <p:set>
                                      <p:cBhvr>
                                        <p:cTn id="434" dur="1000" fill="hold"/>
                                        <p:tgtEl>
                                          <p:spTgt spid="1231988"/>
                                        </p:tgtEl>
                                        <p:attrNameLst>
                                          <p:attrName>fill.on</p:attrName>
                                        </p:attrNameLst>
                                      </p:cBhvr>
                                      <p:to>
                                        <p:strVal val="true"/>
                                      </p:to>
                                    </p:set>
                                  </p:childTnLst>
                                </p:cTn>
                              </p:par>
                            </p:childTnLst>
                          </p:cTn>
                        </p:par>
                      </p:childTnLst>
                    </p:cTn>
                  </p:par>
                  <p:par>
                    <p:cTn id="435" fill="hold" nodeType="clickPar">
                      <p:stCondLst>
                        <p:cond delay="indefinite"/>
                      </p:stCondLst>
                      <p:childTnLst>
                        <p:par>
                          <p:cTn id="436" fill="hold" nodeType="withGroup">
                            <p:stCondLst>
                              <p:cond delay="0"/>
                            </p:stCondLst>
                            <p:childTnLst>
                              <p:par>
                                <p:cTn id="437" presetID="63" presetClass="path" presetSubtype="0" accel="50000" decel="50000" fill="hold" nodeType="clickEffect">
                                  <p:stCondLst>
                                    <p:cond delay="0"/>
                                  </p:stCondLst>
                                  <p:childTnLst>
                                    <p:animMotion origin="layout" path="M 0.17152 7.40741E-7 L 0.20416 7.40741E-7 " pathEditMode="relative" rAng="0" ptsTypes="AA">
                                      <p:cBhvr>
                                        <p:cTn id="438" dur="2000" fill="hold"/>
                                        <p:tgtEl>
                                          <p:spTgt spid="2"/>
                                        </p:tgtEl>
                                        <p:attrNameLst>
                                          <p:attrName>ppt_x</p:attrName>
                                          <p:attrName>ppt_y</p:attrName>
                                        </p:attrNameLst>
                                      </p:cBhvr>
                                      <p:rCtr x="1632" y="0"/>
                                    </p:animMotion>
                                  </p:childTnLst>
                                </p:cTn>
                              </p:par>
                              <p:par>
                                <p:cTn id="439" presetID="0" presetClass="path" presetSubtype="0" accel="50000" decel="50000" fill="hold" grpId="6" nodeType="withEffect">
                                  <p:stCondLst>
                                    <p:cond delay="0"/>
                                  </p:stCondLst>
                                  <p:childTnLst>
                                    <p:animMotion origin="layout" path="M 2.22222E-6 0.1375 L 2.22222E-6 0.16504 " pathEditMode="relative" rAng="0" ptsTypes="AA">
                                      <p:cBhvr>
                                        <p:cTn id="440" dur="2000" fill="hold"/>
                                        <p:tgtEl>
                                          <p:spTgt spid="1231900"/>
                                        </p:tgtEl>
                                        <p:attrNameLst>
                                          <p:attrName>ppt_x</p:attrName>
                                          <p:attrName>ppt_y</p:attrName>
                                        </p:attrNameLst>
                                      </p:cBhvr>
                                      <p:rCtr x="0" y="1366"/>
                                    </p:animMotion>
                                  </p:childTnLst>
                                </p:cTn>
                              </p:par>
                              <p:par>
                                <p:cTn id="441" presetID="0" presetClass="path" presetSubtype="0" accel="50000" decel="50000" fill="hold" grpId="6" nodeType="withEffect">
                                  <p:stCondLst>
                                    <p:cond delay="0"/>
                                  </p:stCondLst>
                                  <p:childTnLst>
                                    <p:animMotion origin="layout" path="M 2.22222E-6 0.1375 L 2.22222E-6 0.16504 " pathEditMode="relative" rAng="0" ptsTypes="AA">
                                      <p:cBhvr>
                                        <p:cTn id="442" dur="2000" fill="hold"/>
                                        <p:tgtEl>
                                          <p:spTgt spid="1231981"/>
                                        </p:tgtEl>
                                        <p:attrNameLst>
                                          <p:attrName>ppt_x</p:attrName>
                                          <p:attrName>ppt_y</p:attrName>
                                        </p:attrNameLst>
                                      </p:cBhvr>
                                      <p:rCtr x="0" y="1366"/>
                                    </p:animMotion>
                                  </p:childTnLst>
                                </p:cTn>
                              </p:par>
                              <p:par>
                                <p:cTn id="443" presetID="0" presetClass="path" presetSubtype="0" accel="50000" decel="50000" fill="hold" grpId="6" nodeType="withEffect">
                                  <p:stCondLst>
                                    <p:cond delay="0"/>
                                  </p:stCondLst>
                                  <p:childTnLst>
                                    <p:animMotion origin="layout" path="M 2.22222E-6 0.1375 L 2.22222E-6 0.16504 " pathEditMode="relative" rAng="0" ptsTypes="AA">
                                      <p:cBhvr>
                                        <p:cTn id="444" dur="2000" fill="hold"/>
                                        <p:tgtEl>
                                          <p:spTgt spid="1231982"/>
                                        </p:tgtEl>
                                        <p:attrNameLst>
                                          <p:attrName>ppt_x</p:attrName>
                                          <p:attrName>ppt_y</p:attrName>
                                        </p:attrNameLst>
                                      </p:cBhvr>
                                      <p:rCtr x="0" y="1366"/>
                                    </p:animMotion>
                                  </p:childTnLst>
                                </p:cTn>
                              </p:par>
                              <p:par>
                                <p:cTn id="445" presetID="0" presetClass="path" presetSubtype="0" accel="50000" decel="50000" fill="hold" grpId="6" nodeType="withEffect">
                                  <p:stCondLst>
                                    <p:cond delay="0"/>
                                  </p:stCondLst>
                                  <p:childTnLst>
                                    <p:animMotion origin="layout" path="M 2.22222E-6 0.1375 L 2.22222E-6 0.16504 " pathEditMode="relative" rAng="0" ptsTypes="AA">
                                      <p:cBhvr>
                                        <p:cTn id="446" dur="2000" fill="hold"/>
                                        <p:tgtEl>
                                          <p:spTgt spid="1231983"/>
                                        </p:tgtEl>
                                        <p:attrNameLst>
                                          <p:attrName>ppt_x</p:attrName>
                                          <p:attrName>ppt_y</p:attrName>
                                        </p:attrNameLst>
                                      </p:cBhvr>
                                      <p:rCtr x="0" y="1366"/>
                                    </p:animMotion>
                                  </p:childTnLst>
                                </p:cTn>
                              </p:par>
                              <p:par>
                                <p:cTn id="447" presetID="0" presetClass="path" presetSubtype="0" accel="50000" decel="50000" fill="hold" grpId="6" nodeType="withEffect">
                                  <p:stCondLst>
                                    <p:cond delay="0"/>
                                  </p:stCondLst>
                                  <p:childTnLst>
                                    <p:animMotion origin="layout" path="M 2.22222E-6 0.1375 L 2.22222E-6 0.16504 " pathEditMode="relative" rAng="0" ptsTypes="AA">
                                      <p:cBhvr>
                                        <p:cTn id="448" dur="2000" fill="hold"/>
                                        <p:tgtEl>
                                          <p:spTgt spid="1231984"/>
                                        </p:tgtEl>
                                        <p:attrNameLst>
                                          <p:attrName>ppt_x</p:attrName>
                                          <p:attrName>ppt_y</p:attrName>
                                        </p:attrNameLst>
                                      </p:cBhvr>
                                      <p:rCtr x="0" y="1366"/>
                                    </p:animMotion>
                                  </p:childTnLst>
                                </p:cTn>
                              </p:par>
                              <p:par>
                                <p:cTn id="449" presetID="0" presetClass="path" presetSubtype="0" accel="50000" decel="50000" fill="hold" grpId="5" nodeType="withEffect">
                                  <p:stCondLst>
                                    <p:cond delay="0"/>
                                  </p:stCondLst>
                                  <p:childTnLst>
                                    <p:animMotion origin="layout" path="M 2.22222E-6 0.10972 L 2.22222E-6 0.13588 " pathEditMode="relative" rAng="0" ptsTypes="AA">
                                      <p:cBhvr>
                                        <p:cTn id="450" dur="2000" fill="hold"/>
                                        <p:tgtEl>
                                          <p:spTgt spid="1231985"/>
                                        </p:tgtEl>
                                        <p:attrNameLst>
                                          <p:attrName>ppt_x</p:attrName>
                                          <p:attrName>ppt_y</p:attrName>
                                        </p:attrNameLst>
                                      </p:cBhvr>
                                      <p:rCtr x="0" y="1296"/>
                                    </p:animMotion>
                                  </p:childTnLst>
                                </p:cTn>
                              </p:par>
                              <p:par>
                                <p:cTn id="451" presetID="0" presetClass="path" presetSubtype="0" accel="50000" decel="50000" fill="hold" grpId="4" nodeType="withEffect">
                                  <p:stCondLst>
                                    <p:cond delay="0"/>
                                  </p:stCondLst>
                                  <p:childTnLst>
                                    <p:animMotion origin="layout" path="M 2.22222E-6 0.08194 L 2.22222E-6 0.1081 " pathEditMode="relative" rAng="0" ptsTypes="AA">
                                      <p:cBhvr>
                                        <p:cTn id="452" dur="2000" fill="hold"/>
                                        <p:tgtEl>
                                          <p:spTgt spid="1231986"/>
                                        </p:tgtEl>
                                        <p:attrNameLst>
                                          <p:attrName>ppt_x</p:attrName>
                                          <p:attrName>ppt_y</p:attrName>
                                        </p:attrNameLst>
                                      </p:cBhvr>
                                      <p:rCtr x="0" y="1296"/>
                                    </p:animMotion>
                                  </p:childTnLst>
                                </p:cTn>
                              </p:par>
                              <p:par>
                                <p:cTn id="453" presetID="0" presetClass="path" presetSubtype="0" accel="50000" decel="50000" fill="hold" grpId="3" nodeType="withEffect">
                                  <p:stCondLst>
                                    <p:cond delay="0"/>
                                  </p:stCondLst>
                                  <p:childTnLst>
                                    <p:animMotion origin="layout" path="M 2.22222E-6 0.05555 L 2.22222E-6 0.08171 " pathEditMode="relative" rAng="0" ptsTypes="AA">
                                      <p:cBhvr>
                                        <p:cTn id="454" dur="2000" fill="hold"/>
                                        <p:tgtEl>
                                          <p:spTgt spid="1231987"/>
                                        </p:tgtEl>
                                        <p:attrNameLst>
                                          <p:attrName>ppt_x</p:attrName>
                                          <p:attrName>ppt_y</p:attrName>
                                        </p:attrNameLst>
                                      </p:cBhvr>
                                      <p:rCtr x="0" y="1296"/>
                                    </p:animMotion>
                                  </p:childTnLst>
                                </p:cTn>
                              </p:par>
                              <p:par>
                                <p:cTn id="455" presetID="0" presetClass="path" presetSubtype="0" accel="50000" decel="50000" fill="hold" grpId="2" nodeType="withEffect">
                                  <p:stCondLst>
                                    <p:cond delay="0"/>
                                  </p:stCondLst>
                                  <p:childTnLst>
                                    <p:animMotion origin="layout" path="M 2.22222E-6 0.025 L 2.22222E-6 0.05393 " pathEditMode="relative" rAng="0" ptsTypes="AA">
                                      <p:cBhvr>
                                        <p:cTn id="456" dur="2000" fill="hold"/>
                                        <p:tgtEl>
                                          <p:spTgt spid="1231988"/>
                                        </p:tgtEl>
                                        <p:attrNameLst>
                                          <p:attrName>ppt_x</p:attrName>
                                          <p:attrName>ppt_y</p:attrName>
                                        </p:attrNameLst>
                                      </p:cBhvr>
                                      <p:rCtr x="0" y="1435"/>
                                    </p:animMotion>
                                  </p:childTnLst>
                                </p:cTn>
                              </p:par>
                              <p:par>
                                <p:cTn id="457" presetID="0" presetClass="path" presetSubtype="0" accel="50000" decel="50000" fill="hold" grpId="2" nodeType="withEffect">
                                  <p:stCondLst>
                                    <p:cond delay="0"/>
                                  </p:stCondLst>
                                  <p:childTnLst>
                                    <p:animMotion origin="layout" path="M 3.05556E-6 -0.02639 L 3.05556E-6 -0.00185 " pathEditMode="relative" rAng="0" ptsTypes="AA">
                                      <p:cBhvr>
                                        <p:cTn id="458" dur="2000" fill="hold"/>
                                        <p:tgtEl>
                                          <p:spTgt spid="1231901"/>
                                        </p:tgtEl>
                                        <p:attrNameLst>
                                          <p:attrName>ppt_x</p:attrName>
                                          <p:attrName>ppt_y</p:attrName>
                                        </p:attrNameLst>
                                      </p:cBhvr>
                                      <p:rCtr x="0" y="1227"/>
                                    </p:animMotion>
                                  </p:childTnLst>
                                </p:cTn>
                              </p:par>
                              <p:par>
                                <p:cTn id="459" presetID="0" presetClass="path" presetSubtype="0" accel="50000" decel="50000" fill="hold" grpId="6" nodeType="withEffect">
                                  <p:stCondLst>
                                    <p:cond delay="0"/>
                                  </p:stCondLst>
                                  <p:childTnLst>
                                    <p:animMotion origin="layout" path="M 4.44444E-6 -0.13379 L 4.44444E-6 -0.16134 " pathEditMode="relative" rAng="0" ptsTypes="AA">
                                      <p:cBhvr>
                                        <p:cTn id="460" dur="2000" fill="hold"/>
                                        <p:tgtEl>
                                          <p:spTgt spid="1231989"/>
                                        </p:tgtEl>
                                        <p:attrNameLst>
                                          <p:attrName>ppt_x</p:attrName>
                                          <p:attrName>ppt_y</p:attrName>
                                        </p:attrNameLst>
                                      </p:cBhvr>
                                      <p:rCtr x="0" y="-1389"/>
                                    </p:animMotion>
                                  </p:childTnLst>
                                </p:cTn>
                              </p:par>
                              <p:par>
                                <p:cTn id="461" presetID="0" presetClass="path" presetSubtype="0" accel="50000" decel="50000" fill="hold" grpId="6" nodeType="withEffect">
                                  <p:stCondLst>
                                    <p:cond delay="0"/>
                                  </p:stCondLst>
                                  <p:childTnLst>
                                    <p:animMotion origin="layout" path="M 4.44444E-6 -0.13379 L 4.44444E-6 -0.16134 " pathEditMode="relative" rAng="0" ptsTypes="AA">
                                      <p:cBhvr>
                                        <p:cTn id="462" dur="2000" fill="hold"/>
                                        <p:tgtEl>
                                          <p:spTgt spid="1231903"/>
                                        </p:tgtEl>
                                        <p:attrNameLst>
                                          <p:attrName>ppt_x</p:attrName>
                                          <p:attrName>ppt_y</p:attrName>
                                        </p:attrNameLst>
                                      </p:cBhvr>
                                      <p:rCtr x="0" y="-1389"/>
                                    </p:animMotion>
                                  </p:childTnLst>
                                </p:cTn>
                              </p:par>
                              <p:par>
                                <p:cTn id="463" presetID="1" presetClass="emph" presetSubtype="2" fill="hold" nodeType="withEffect">
                                  <p:stCondLst>
                                    <p:cond delay="0"/>
                                  </p:stCondLst>
                                  <p:childTnLst>
                                    <p:animClr clrSpc="rgb" dir="cw">
                                      <p:cBhvr>
                                        <p:cTn id="464" dur="1000" fill="hold"/>
                                        <p:tgtEl>
                                          <p:spTgt spid="1231901"/>
                                        </p:tgtEl>
                                        <p:attrNameLst>
                                          <p:attrName>fillcolor</p:attrName>
                                        </p:attrNameLst>
                                      </p:cBhvr>
                                      <p:to>
                                        <a:schemeClr val="hlink"/>
                                      </p:to>
                                    </p:animClr>
                                    <p:set>
                                      <p:cBhvr>
                                        <p:cTn id="465" dur="1000" fill="hold"/>
                                        <p:tgtEl>
                                          <p:spTgt spid="1231901"/>
                                        </p:tgtEl>
                                        <p:attrNameLst>
                                          <p:attrName>fill.type</p:attrName>
                                        </p:attrNameLst>
                                      </p:cBhvr>
                                      <p:to>
                                        <p:strVal val="solid"/>
                                      </p:to>
                                    </p:set>
                                    <p:set>
                                      <p:cBhvr>
                                        <p:cTn id="466" dur="1000" fill="hold"/>
                                        <p:tgtEl>
                                          <p:spTgt spid="1231901"/>
                                        </p:tgtEl>
                                        <p:attrNameLst>
                                          <p:attrName>fill.on</p:attrName>
                                        </p:attrNameLst>
                                      </p:cBhvr>
                                      <p:to>
                                        <p:strVal val="true"/>
                                      </p:to>
                                    </p:set>
                                  </p:childTnLst>
                                </p:cTn>
                              </p:par>
                              <p:par>
                                <p:cTn id="467" presetID="1" presetClass="emph" presetSubtype="2" fill="hold" nodeType="withEffect">
                                  <p:stCondLst>
                                    <p:cond delay="0"/>
                                  </p:stCondLst>
                                  <p:childTnLst>
                                    <p:animClr clrSpc="rgb" dir="cw">
                                      <p:cBhvr>
                                        <p:cTn id="468" dur="1000" fill="hold"/>
                                        <p:tgtEl>
                                          <p:spTgt spid="1231890"/>
                                        </p:tgtEl>
                                        <p:attrNameLst>
                                          <p:attrName>fillcolor</p:attrName>
                                        </p:attrNameLst>
                                      </p:cBhvr>
                                      <p:to>
                                        <a:schemeClr val="hlink"/>
                                      </p:to>
                                    </p:animClr>
                                    <p:set>
                                      <p:cBhvr>
                                        <p:cTn id="469" dur="1000" fill="hold"/>
                                        <p:tgtEl>
                                          <p:spTgt spid="1231890"/>
                                        </p:tgtEl>
                                        <p:attrNameLst>
                                          <p:attrName>fill.type</p:attrName>
                                        </p:attrNameLst>
                                      </p:cBhvr>
                                      <p:to>
                                        <p:strVal val="solid"/>
                                      </p:to>
                                    </p:set>
                                    <p:set>
                                      <p:cBhvr>
                                        <p:cTn id="470" dur="1000" fill="hold"/>
                                        <p:tgtEl>
                                          <p:spTgt spid="1231890"/>
                                        </p:tgtEl>
                                        <p:attrNameLst>
                                          <p:attrName>fill.on</p:attrName>
                                        </p:attrNameLst>
                                      </p:cBhvr>
                                      <p:to>
                                        <p:strVal val="true"/>
                                      </p:to>
                                    </p:set>
                                  </p:childTnLst>
                                </p:cTn>
                              </p:par>
                            </p:childTnLst>
                          </p:cTn>
                        </p:par>
                      </p:childTnLst>
                    </p:cTn>
                  </p:par>
                  <p:par>
                    <p:cTn id="471" fill="hold">
                      <p:stCondLst>
                        <p:cond delay="indefinite"/>
                      </p:stCondLst>
                      <p:childTnLst>
                        <p:par>
                          <p:cTn id="472" fill="hold">
                            <p:stCondLst>
                              <p:cond delay="0"/>
                            </p:stCondLst>
                            <p:childTnLst>
                              <p:par>
                                <p:cTn id="473" presetID="22" presetClass="entr" presetSubtype="8" fill="hold" grpId="0" nodeType="clickEffect">
                                  <p:stCondLst>
                                    <p:cond delay="0"/>
                                  </p:stCondLst>
                                  <p:childTnLst>
                                    <p:set>
                                      <p:cBhvr>
                                        <p:cTn id="474" dur="1" fill="hold">
                                          <p:stCondLst>
                                            <p:cond delay="0"/>
                                          </p:stCondLst>
                                        </p:cTn>
                                        <p:tgtEl>
                                          <p:spTgt spid="132"/>
                                        </p:tgtEl>
                                        <p:attrNameLst>
                                          <p:attrName>style.visibility</p:attrName>
                                        </p:attrNameLst>
                                      </p:cBhvr>
                                      <p:to>
                                        <p:strVal val="visible"/>
                                      </p:to>
                                    </p:set>
                                    <p:animEffect transition="in" filter="wipe(left)">
                                      <p:cBhvr>
                                        <p:cTn id="475"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1880" grpId="0" animBg="1"/>
      <p:bldP spid="1231881" grpId="0" animBg="1"/>
      <p:bldP spid="1231882" grpId="0" animBg="1"/>
      <p:bldP spid="1231883" grpId="0" animBg="1"/>
      <p:bldP spid="1231884" grpId="0" animBg="1"/>
      <p:bldP spid="1231885" grpId="0" animBg="1"/>
      <p:bldP spid="1231886" grpId="0" animBg="1"/>
      <p:bldP spid="1231886" grpId="2"/>
      <p:bldP spid="1231887" grpId="0" animBg="1"/>
      <p:bldP spid="1231888" grpId="0" animBg="1"/>
      <p:bldP spid="1231888" grpId="2"/>
      <p:bldP spid="1231889" grpId="0" animBg="1"/>
      <p:bldP spid="1231890" grpId="0" animBg="1"/>
      <p:bldP spid="1231890" grpId="2"/>
      <p:bldP spid="1231891" grpId="0" animBg="1"/>
      <p:bldP spid="1231892" grpId="0" animBg="1"/>
      <p:bldP spid="1231892" grpId="2"/>
      <p:bldP spid="1231893" grpId="0" animBg="1"/>
      <p:bldP spid="1231894" grpId="0" animBg="1"/>
      <p:bldP spid="1231894" grpId="2"/>
      <p:bldP spid="1231895" grpId="0" animBg="1"/>
      <p:bldP spid="1231896" grpId="0" animBg="1"/>
      <p:bldP spid="1231896" grpId="2"/>
      <p:bldP spid="1231897" grpId="0"/>
      <p:bldP spid="1231897" grpId="1"/>
      <p:bldP spid="1231898" grpId="0" animBg="1"/>
      <p:bldP spid="1231898" grpId="1" animBg="1"/>
      <p:bldP spid="1231979" grpId="0" animBg="1"/>
      <p:bldP spid="1231980" grpId="0"/>
      <p:bldP spid="1231981" grpId="0" animBg="1"/>
      <p:bldP spid="1231981" grpId="1" animBg="1"/>
      <p:bldP spid="1231981" grpId="2" animBg="1"/>
      <p:bldP spid="1231981" grpId="3" animBg="1"/>
      <p:bldP spid="1231981" grpId="4" animBg="1"/>
      <p:bldP spid="1231981" grpId="5" animBg="1"/>
      <p:bldP spid="1231981" grpId="6" animBg="1"/>
      <p:bldP spid="1231982" grpId="0" animBg="1"/>
      <p:bldP spid="1231982" grpId="1" animBg="1"/>
      <p:bldP spid="1231982" grpId="2" animBg="1"/>
      <p:bldP spid="1231982" grpId="3" animBg="1"/>
      <p:bldP spid="1231982" grpId="4" animBg="1"/>
      <p:bldP spid="1231982" grpId="5" animBg="1"/>
      <p:bldP spid="1231982" grpId="6" animBg="1"/>
      <p:bldP spid="1231983" grpId="0" animBg="1"/>
      <p:bldP spid="1231983" grpId="1" animBg="1"/>
      <p:bldP spid="1231983" grpId="2" animBg="1"/>
      <p:bldP spid="1231983" grpId="3" animBg="1"/>
      <p:bldP spid="1231983" grpId="4" animBg="1"/>
      <p:bldP spid="1231983" grpId="5" animBg="1"/>
      <p:bldP spid="1231983" grpId="6" animBg="1"/>
      <p:bldP spid="1231984" grpId="0" animBg="1"/>
      <p:bldP spid="1231984" grpId="1" animBg="1"/>
      <p:bldP spid="1231984" grpId="2" animBg="1"/>
      <p:bldP spid="1231984" grpId="3" animBg="1"/>
      <p:bldP spid="1231984" grpId="4" animBg="1"/>
      <p:bldP spid="1231984" grpId="5" animBg="1"/>
      <p:bldP spid="1231984" grpId="6" animBg="1"/>
      <p:bldP spid="1231985" grpId="0" animBg="1"/>
      <p:bldP spid="1231985" grpId="1" animBg="1"/>
      <p:bldP spid="1231985" grpId="2" animBg="1"/>
      <p:bldP spid="1231985" grpId="3" animBg="1"/>
      <p:bldP spid="1231985" grpId="4" animBg="1"/>
      <p:bldP spid="1231985" grpId="5" animBg="1"/>
      <p:bldP spid="1231986" grpId="0" animBg="1"/>
      <p:bldP spid="1231986" grpId="1" animBg="1"/>
      <p:bldP spid="1231986" grpId="2" animBg="1"/>
      <p:bldP spid="1231986" grpId="3" animBg="1"/>
      <p:bldP spid="1231986" grpId="4" animBg="1"/>
      <p:bldP spid="1231987" grpId="0" animBg="1"/>
      <p:bldP spid="1231987" grpId="1" animBg="1"/>
      <p:bldP spid="1231987" grpId="2" animBg="1"/>
      <p:bldP spid="1231987" grpId="3" animBg="1"/>
      <p:bldP spid="1231988" grpId="0" animBg="1"/>
      <p:bldP spid="1231988" grpId="1" animBg="1"/>
      <p:bldP spid="1231988" grpId="2" animBg="1"/>
      <p:bldP spid="1231989" grpId="0" animBg="1"/>
      <p:bldP spid="1231989" grpId="1" animBg="1"/>
      <p:bldP spid="1231989" grpId="2" animBg="1"/>
      <p:bldP spid="1231989" grpId="3" animBg="1"/>
      <p:bldP spid="1231989" grpId="4" animBg="1"/>
      <p:bldP spid="1231989" grpId="5" animBg="1"/>
      <p:bldP spid="1231989" grpId="6" animBg="1"/>
      <p:bldP spid="1231990" grpId="0" animBg="1"/>
      <p:bldP spid="1231990" grpId="1" animBg="1"/>
      <p:bldP spid="1231990" grpId="2" animBg="1"/>
      <p:bldP spid="1231990" grpId="3" animBg="1"/>
      <p:bldP spid="1231990" grpId="4" animBg="1"/>
      <p:bldP spid="1231990" grpId="5" animBg="1"/>
      <p:bldP spid="1231991" grpId="0" animBg="1"/>
      <p:bldP spid="1231991" grpId="1" animBg="1"/>
      <p:bldP spid="1231991" grpId="2" animBg="1"/>
      <p:bldP spid="1231991" grpId="3" animBg="1"/>
      <p:bldP spid="1231991" grpId="4" animBg="1"/>
      <p:bldP spid="1231992" grpId="0" animBg="1"/>
      <p:bldP spid="1231992" grpId="1" animBg="1"/>
      <p:bldP spid="1231992" grpId="2" animBg="1"/>
      <p:bldP spid="1231992" grpId="3" animBg="1"/>
      <p:bldP spid="1231901" grpId="0" animBg="1"/>
      <p:bldP spid="1231901" grpId="1" animBg="1"/>
      <p:bldP spid="1231901" grpId="2" animBg="1"/>
      <p:bldP spid="1231902" grpId="0" animBg="1"/>
      <p:bldP spid="1231902" grpId="1" animBg="1"/>
      <p:bldP spid="1231902" grpId="2" animBg="1"/>
      <p:bldP spid="1231903" grpId="0" animBg="1"/>
      <p:bldP spid="1231903" grpId="1" animBg="1"/>
      <p:bldP spid="1231903" grpId="2" animBg="1"/>
      <p:bldP spid="1231903" grpId="3" animBg="1"/>
      <p:bldP spid="1231903" grpId="4" animBg="1"/>
      <p:bldP spid="1231903" grpId="5" animBg="1"/>
      <p:bldP spid="1231903" grpId="6" animBg="1"/>
      <p:bldP spid="1231899" grpId="0" animBg="1"/>
      <p:bldP spid="1231899" grpId="1" animBg="1"/>
      <p:bldP spid="1231899" grpId="2" animBg="1"/>
      <p:bldP spid="1231899" grpId="3" animBg="1"/>
      <p:bldP spid="1231899" grpId="4" animBg="1"/>
      <p:bldP spid="1231899" grpId="5" animBg="1"/>
      <p:bldP spid="1231900" grpId="0" animBg="1"/>
      <p:bldP spid="1231900" grpId="1" animBg="1"/>
      <p:bldP spid="1231900" grpId="2" animBg="1"/>
      <p:bldP spid="1231900" grpId="3" animBg="1"/>
      <p:bldP spid="1231900" grpId="4" animBg="1"/>
      <p:bldP spid="1231900" grpId="5" animBg="1"/>
      <p:bldP spid="1231900" grpId="6" animBg="1"/>
      <p:bldP spid="132"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Line 2"/>
          <p:cNvSpPr>
            <a:spLocks noChangeShapeType="1"/>
          </p:cNvSpPr>
          <p:nvPr/>
        </p:nvSpPr>
        <p:spPr bwMode="auto">
          <a:xfrm>
            <a:off x="627063" y="3724275"/>
            <a:ext cx="8126412" cy="317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grpSp>
        <p:nvGrpSpPr>
          <p:cNvPr id="2" name="Group 3"/>
          <p:cNvGrpSpPr>
            <a:grpSpLocks/>
          </p:cNvGrpSpPr>
          <p:nvPr/>
        </p:nvGrpSpPr>
        <p:grpSpPr bwMode="auto">
          <a:xfrm>
            <a:off x="642938" y="3719512"/>
            <a:ext cx="8191500" cy="709413"/>
            <a:chOff x="440" y="2016"/>
            <a:chExt cx="5160" cy="759"/>
          </a:xfrm>
        </p:grpSpPr>
        <p:sp>
          <p:nvSpPr>
            <p:cNvPr id="35940" name="Rectangle 4"/>
            <p:cNvSpPr>
              <a:spLocks noChangeArrowheads="1"/>
            </p:cNvSpPr>
            <p:nvPr/>
          </p:nvSpPr>
          <p:spPr bwMode="auto">
            <a:xfrm>
              <a:off x="440" y="2016"/>
              <a:ext cx="5160" cy="759"/>
            </a:xfrm>
            <a:prstGeom prst="rect">
              <a:avLst/>
            </a:prstGeom>
            <a:solidFill>
              <a:srgbClr val="DDDDDD"/>
            </a:solidFill>
            <a:ln w="9525">
              <a:solidFill>
                <a:schemeClr val="tx1"/>
              </a:solidFill>
              <a:miter lim="800000"/>
              <a:headEnd/>
              <a:tailEnd/>
            </a:ln>
          </p:spPr>
          <p:txBody>
            <a:bodyPr wrap="none" anchor="ctr"/>
            <a:lstStyle/>
            <a:p>
              <a:pPr algn="ctr"/>
              <a:endParaRPr lang="nb-NO" sz="2400" b="0">
                <a:latin typeface="Times New Roman" charset="0"/>
              </a:endParaRPr>
            </a:p>
          </p:txBody>
        </p:sp>
        <p:sp>
          <p:nvSpPr>
            <p:cNvPr id="35941" name="Text Box 5"/>
            <p:cNvSpPr txBox="1">
              <a:spLocks noChangeArrowheads="1"/>
            </p:cNvSpPr>
            <p:nvPr/>
          </p:nvSpPr>
          <p:spPr bwMode="auto">
            <a:xfrm>
              <a:off x="4665" y="2028"/>
              <a:ext cx="916" cy="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latin typeface="Verdana" charset="0"/>
                </a:rPr>
                <a:t>loaded frames</a:t>
              </a:r>
            </a:p>
          </p:txBody>
        </p:sp>
      </p:grpSp>
      <p:sp>
        <p:nvSpPr>
          <p:cNvPr id="1232902" name="Rectangle 6"/>
          <p:cNvSpPr>
            <a:spLocks noGrp="1" noChangeArrowheads="1"/>
          </p:cNvSpPr>
          <p:nvPr>
            <p:ph type="body" idx="1"/>
          </p:nvPr>
        </p:nvSpPr>
        <p:spPr>
          <a:xfrm>
            <a:off x="0" y="866775"/>
            <a:ext cx="9144000" cy="2005013"/>
          </a:xfrm>
        </p:spPr>
        <p:txBody>
          <a:bodyPr/>
          <a:lstStyle/>
          <a:p>
            <a:pPr eaLnBrk="1" hangingPunct="1">
              <a:spcAft>
                <a:spcPct val="10000"/>
              </a:spcAft>
            </a:pPr>
            <a:r>
              <a:rPr lang="en-US" sz="2400" dirty="0">
                <a:solidFill>
                  <a:schemeClr val="folHlink"/>
                </a:solidFill>
              </a:rPr>
              <a:t>Global relevance value</a:t>
            </a:r>
          </a:p>
          <a:p>
            <a:pPr lvl="1" eaLnBrk="1" hangingPunct="1">
              <a:spcAft>
                <a:spcPct val="10000"/>
              </a:spcAft>
            </a:pPr>
            <a:r>
              <a:rPr lang="en-US" sz="2000" dirty="0"/>
              <a:t>each COPU can have more than one relevance value</a:t>
            </a:r>
          </a:p>
          <a:p>
            <a:pPr lvl="2" eaLnBrk="1" hangingPunct="1">
              <a:spcAft>
                <a:spcPct val="10000"/>
              </a:spcAft>
            </a:pPr>
            <a:r>
              <a:rPr lang="en-US" sz="1800" dirty="0"/>
              <a:t>several viewers (clients) of the same </a:t>
            </a:r>
            <a:br>
              <a:rPr lang="en-US" sz="1800" dirty="0"/>
            </a:br>
            <a:endParaRPr lang="en-US" sz="1800" dirty="0"/>
          </a:p>
          <a:p>
            <a:pPr lvl="1" eaLnBrk="1" hangingPunct="1">
              <a:spcAft>
                <a:spcPct val="10000"/>
              </a:spcAft>
            </a:pPr>
            <a:r>
              <a:rPr lang="en-US" sz="2000" dirty="0"/>
              <a:t>= </a:t>
            </a:r>
            <a:r>
              <a:rPr lang="en-US" sz="2000" i="1" dirty="0">
                <a:solidFill>
                  <a:schemeClr val="folHlink"/>
                </a:solidFill>
              </a:rPr>
              <a:t>maximum</a:t>
            </a:r>
            <a:r>
              <a:rPr lang="en-US" sz="2000" dirty="0">
                <a:solidFill>
                  <a:schemeClr val="folHlink"/>
                </a:solidFill>
              </a:rPr>
              <a:t> </a:t>
            </a:r>
            <a:r>
              <a:rPr lang="en-US" sz="2000" i="1" dirty="0">
                <a:solidFill>
                  <a:schemeClr val="folHlink"/>
                </a:solidFill>
              </a:rPr>
              <a:t>relevance for each COPU</a:t>
            </a:r>
          </a:p>
        </p:txBody>
      </p:sp>
      <p:sp>
        <p:nvSpPr>
          <p:cNvPr id="35845" name="Rectangle 7"/>
          <p:cNvSpPr>
            <a:spLocks noGrp="1" noChangeArrowheads="1"/>
          </p:cNvSpPr>
          <p:nvPr>
            <p:ph type="title"/>
          </p:nvPr>
        </p:nvSpPr>
        <p:spPr>
          <a:noFill/>
        </p:spPr>
        <p:txBody>
          <a:bodyPr/>
          <a:lstStyle/>
          <a:p>
            <a:pPr eaLnBrk="1" hangingPunct="1"/>
            <a:r>
              <a:rPr lang="en-US" sz="2800"/>
              <a:t>Least/Most Relevant for Presentation (L/MRP)</a:t>
            </a:r>
          </a:p>
        </p:txBody>
      </p:sp>
      <p:sp>
        <p:nvSpPr>
          <p:cNvPr id="35846" name="Text Box 8"/>
          <p:cNvSpPr txBox="1">
            <a:spLocks noChangeArrowheads="1"/>
          </p:cNvSpPr>
          <p:nvPr/>
        </p:nvSpPr>
        <p:spPr bwMode="auto">
          <a:xfrm rot="1961968">
            <a:off x="7715250" y="385763"/>
            <a:ext cx="149225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[Moser et al. 95]</a:t>
            </a:r>
          </a:p>
        </p:txBody>
      </p:sp>
      <p:pic>
        <p:nvPicPr>
          <p:cNvPr id="35847" name="Picture 9"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138"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48" name="Picture 10"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0475"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49" name="Picture 11"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0" name="Picture 12"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0738"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1" name="Picture 13"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6663"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2" name="Picture 14"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2588"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3" name="Picture 15"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6925"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4" name="Picture 16"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2850"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5" name="Picture 17"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8775"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6" name="Picture 18"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3113"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7" name="Picture 19"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9038"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8" name="Picture 20"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4963"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9" name="Picture 21"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9300"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60" name="Picture 22"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5225"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61" name="Picture 23"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1150"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62" name="Picture 24"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5488"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63" name="Picture 25"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1413"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64" name="Picture 26"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7338"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865" name="Line 27"/>
          <p:cNvSpPr>
            <a:spLocks noChangeShapeType="1"/>
          </p:cNvSpPr>
          <p:nvPr/>
        </p:nvSpPr>
        <p:spPr bwMode="auto">
          <a:xfrm flipH="1">
            <a:off x="642938" y="3451225"/>
            <a:ext cx="0" cy="2374900"/>
          </a:xfrm>
          <a:prstGeom prst="line">
            <a:avLst/>
          </a:prstGeom>
          <a:noFill/>
          <a:ln w="15875">
            <a:solidFill>
              <a:schemeClr val="tx1"/>
            </a:solidFill>
            <a:round/>
            <a:headEnd type="stealth" w="med" len="me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35866" name="Text Box 28"/>
          <p:cNvSpPr txBox="1">
            <a:spLocks noChangeArrowheads="1"/>
          </p:cNvSpPr>
          <p:nvPr/>
        </p:nvSpPr>
        <p:spPr bwMode="auto">
          <a:xfrm>
            <a:off x="325438" y="5781675"/>
            <a:ext cx="4318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800" b="0">
                <a:latin typeface="Verdana" charset="0"/>
              </a:rPr>
              <a:t>...</a:t>
            </a:r>
          </a:p>
        </p:txBody>
      </p:sp>
      <p:sp>
        <p:nvSpPr>
          <p:cNvPr id="35867" name="Text Box 29"/>
          <p:cNvSpPr txBox="1">
            <a:spLocks noChangeArrowheads="1"/>
          </p:cNvSpPr>
          <p:nvPr/>
        </p:nvSpPr>
        <p:spPr bwMode="auto">
          <a:xfrm>
            <a:off x="8402638" y="5807075"/>
            <a:ext cx="4318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800" b="0">
                <a:latin typeface="Verdana" charset="0"/>
              </a:rPr>
              <a:t>...</a:t>
            </a:r>
          </a:p>
        </p:txBody>
      </p:sp>
      <p:sp>
        <p:nvSpPr>
          <p:cNvPr id="35868" name="Line 30"/>
          <p:cNvSpPr>
            <a:spLocks noChangeShapeType="1"/>
          </p:cNvSpPr>
          <p:nvPr/>
        </p:nvSpPr>
        <p:spPr bwMode="auto">
          <a:xfrm>
            <a:off x="627063" y="5619750"/>
            <a:ext cx="8150225"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35869" name="Text Box 31"/>
          <p:cNvSpPr txBox="1">
            <a:spLocks noChangeArrowheads="1"/>
          </p:cNvSpPr>
          <p:nvPr/>
        </p:nvSpPr>
        <p:spPr bwMode="auto">
          <a:xfrm>
            <a:off x="336550" y="5467350"/>
            <a:ext cx="280988"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latin typeface="Verdana" charset="0"/>
              </a:rPr>
              <a:t>0</a:t>
            </a:r>
          </a:p>
        </p:txBody>
      </p:sp>
      <p:sp>
        <p:nvSpPr>
          <p:cNvPr id="35870" name="Text Box 32"/>
          <p:cNvSpPr txBox="1">
            <a:spLocks noChangeArrowheads="1"/>
          </p:cNvSpPr>
          <p:nvPr/>
        </p:nvSpPr>
        <p:spPr bwMode="auto">
          <a:xfrm>
            <a:off x="307975" y="3609975"/>
            <a:ext cx="280988"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latin typeface="Verdana" charset="0"/>
              </a:rPr>
              <a:t>1</a:t>
            </a:r>
          </a:p>
        </p:txBody>
      </p:sp>
      <p:sp>
        <p:nvSpPr>
          <p:cNvPr id="35871" name="Text Box 33"/>
          <p:cNvSpPr txBox="1">
            <a:spLocks noChangeArrowheads="1"/>
          </p:cNvSpPr>
          <p:nvPr/>
        </p:nvSpPr>
        <p:spPr bwMode="auto">
          <a:xfrm>
            <a:off x="-55563" y="3186113"/>
            <a:ext cx="835026"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000" b="0">
                <a:latin typeface="Verdana" charset="0"/>
              </a:rPr>
              <a:t>Relevance</a:t>
            </a:r>
          </a:p>
        </p:txBody>
      </p:sp>
      <p:grpSp>
        <p:nvGrpSpPr>
          <p:cNvPr id="4" name="Group 44"/>
          <p:cNvGrpSpPr>
            <a:grpSpLocks/>
          </p:cNvGrpSpPr>
          <p:nvPr/>
        </p:nvGrpSpPr>
        <p:grpSpPr bwMode="auto">
          <a:xfrm>
            <a:off x="5534025" y="3673475"/>
            <a:ext cx="2578100" cy="977900"/>
            <a:chOff x="3486" y="2116"/>
            <a:chExt cx="1624" cy="616"/>
          </a:xfrm>
        </p:grpSpPr>
        <p:sp>
          <p:nvSpPr>
            <p:cNvPr id="35924" name="Oval 45"/>
            <p:cNvSpPr>
              <a:spLocks noChangeArrowheads="1"/>
            </p:cNvSpPr>
            <p:nvPr/>
          </p:nvSpPr>
          <p:spPr bwMode="auto">
            <a:xfrm>
              <a:off x="3486" y="2116"/>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25" name="Oval 46"/>
            <p:cNvSpPr>
              <a:spLocks noChangeArrowheads="1"/>
            </p:cNvSpPr>
            <p:nvPr/>
          </p:nvSpPr>
          <p:spPr bwMode="auto">
            <a:xfrm>
              <a:off x="3746" y="2120"/>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26" name="Oval 47"/>
            <p:cNvSpPr>
              <a:spLocks noChangeArrowheads="1"/>
            </p:cNvSpPr>
            <p:nvPr/>
          </p:nvSpPr>
          <p:spPr bwMode="auto">
            <a:xfrm>
              <a:off x="4007" y="2120"/>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27" name="Oval 48"/>
            <p:cNvSpPr>
              <a:spLocks noChangeArrowheads="1"/>
            </p:cNvSpPr>
            <p:nvPr/>
          </p:nvSpPr>
          <p:spPr bwMode="auto">
            <a:xfrm>
              <a:off x="4271" y="2223"/>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28" name="Oval 49"/>
            <p:cNvSpPr>
              <a:spLocks noChangeArrowheads="1"/>
            </p:cNvSpPr>
            <p:nvPr/>
          </p:nvSpPr>
          <p:spPr bwMode="auto">
            <a:xfrm>
              <a:off x="4534" y="2375"/>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29" name="Oval 50"/>
            <p:cNvSpPr>
              <a:spLocks noChangeArrowheads="1"/>
            </p:cNvSpPr>
            <p:nvPr/>
          </p:nvSpPr>
          <p:spPr bwMode="auto">
            <a:xfrm>
              <a:off x="4798" y="2526"/>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30" name="Oval 51"/>
            <p:cNvSpPr>
              <a:spLocks noChangeArrowheads="1"/>
            </p:cNvSpPr>
            <p:nvPr/>
          </p:nvSpPr>
          <p:spPr bwMode="auto">
            <a:xfrm>
              <a:off x="5054" y="2676"/>
              <a:ext cx="56" cy="56"/>
            </a:xfrm>
            <a:prstGeom prst="ellipse">
              <a:avLst/>
            </a:prstGeom>
            <a:solidFill>
              <a:schemeClr val="accent2"/>
            </a:solidFill>
            <a:ln w="9525">
              <a:solidFill>
                <a:schemeClr val="tx1"/>
              </a:solidFill>
              <a:round/>
              <a:headEnd/>
              <a:tailEnd/>
            </a:ln>
          </p:spPr>
          <p:txBody>
            <a:bodyPr wrap="none" anchor="ctr"/>
            <a:lstStyle/>
            <a:p>
              <a:endParaRPr lang="nb-NO"/>
            </a:p>
          </p:txBody>
        </p:sp>
      </p:grpSp>
      <p:sp>
        <p:nvSpPr>
          <p:cNvPr id="1232948" name="Rectangle 52"/>
          <p:cNvSpPr>
            <a:spLocks noChangeArrowheads="1"/>
          </p:cNvSpPr>
          <p:nvPr/>
        </p:nvSpPr>
        <p:spPr bwMode="auto">
          <a:xfrm>
            <a:off x="5924550" y="6191250"/>
            <a:ext cx="1566863"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sz="1400" b="0" i="1">
                <a:latin typeface="Verdana" charset="0"/>
              </a:rPr>
              <a:t>Referenced-Set</a:t>
            </a:r>
          </a:p>
        </p:txBody>
      </p:sp>
      <p:grpSp>
        <p:nvGrpSpPr>
          <p:cNvPr id="5" name="Group 53"/>
          <p:cNvGrpSpPr>
            <a:grpSpLocks/>
          </p:cNvGrpSpPr>
          <p:nvPr/>
        </p:nvGrpSpPr>
        <p:grpSpPr bwMode="auto">
          <a:xfrm>
            <a:off x="3462338" y="3905250"/>
            <a:ext cx="1752600" cy="1603375"/>
            <a:chOff x="2181" y="2262"/>
            <a:chExt cx="1104" cy="1010"/>
          </a:xfrm>
        </p:grpSpPr>
        <p:sp>
          <p:nvSpPr>
            <p:cNvPr id="35919" name="Oval 54"/>
            <p:cNvSpPr>
              <a:spLocks noChangeArrowheads="1"/>
            </p:cNvSpPr>
            <p:nvPr/>
          </p:nvSpPr>
          <p:spPr bwMode="auto">
            <a:xfrm>
              <a:off x="2965" y="2508"/>
              <a:ext cx="56" cy="56"/>
            </a:xfrm>
            <a:prstGeom prst="ellipse">
              <a:avLst/>
            </a:prstGeom>
            <a:solidFill>
              <a:srgbClr val="0099FF"/>
            </a:solidFill>
            <a:ln w="9525">
              <a:solidFill>
                <a:schemeClr val="tx1"/>
              </a:solidFill>
              <a:round/>
              <a:headEnd/>
              <a:tailEnd/>
            </a:ln>
          </p:spPr>
          <p:txBody>
            <a:bodyPr wrap="none" anchor="ctr"/>
            <a:lstStyle/>
            <a:p>
              <a:endParaRPr lang="nb-NO"/>
            </a:p>
          </p:txBody>
        </p:sp>
        <p:sp>
          <p:nvSpPr>
            <p:cNvPr id="35920" name="Oval 55"/>
            <p:cNvSpPr>
              <a:spLocks noChangeArrowheads="1"/>
            </p:cNvSpPr>
            <p:nvPr/>
          </p:nvSpPr>
          <p:spPr bwMode="auto">
            <a:xfrm>
              <a:off x="2703" y="2751"/>
              <a:ext cx="56" cy="56"/>
            </a:xfrm>
            <a:prstGeom prst="ellipse">
              <a:avLst/>
            </a:prstGeom>
            <a:solidFill>
              <a:srgbClr val="0099FF"/>
            </a:solidFill>
            <a:ln w="9525">
              <a:solidFill>
                <a:schemeClr val="tx1"/>
              </a:solidFill>
              <a:round/>
              <a:headEnd/>
              <a:tailEnd/>
            </a:ln>
          </p:spPr>
          <p:txBody>
            <a:bodyPr wrap="none" anchor="ctr"/>
            <a:lstStyle/>
            <a:p>
              <a:endParaRPr lang="nb-NO"/>
            </a:p>
          </p:txBody>
        </p:sp>
        <p:sp>
          <p:nvSpPr>
            <p:cNvPr id="35921" name="Oval 56"/>
            <p:cNvSpPr>
              <a:spLocks noChangeArrowheads="1"/>
            </p:cNvSpPr>
            <p:nvPr/>
          </p:nvSpPr>
          <p:spPr bwMode="auto">
            <a:xfrm>
              <a:off x="3229" y="2262"/>
              <a:ext cx="56" cy="56"/>
            </a:xfrm>
            <a:prstGeom prst="ellipse">
              <a:avLst/>
            </a:prstGeom>
            <a:solidFill>
              <a:srgbClr val="0099FF"/>
            </a:solidFill>
            <a:ln w="9525">
              <a:solidFill>
                <a:schemeClr val="tx1"/>
              </a:solidFill>
              <a:round/>
              <a:headEnd/>
              <a:tailEnd/>
            </a:ln>
          </p:spPr>
          <p:txBody>
            <a:bodyPr wrap="none" anchor="ctr"/>
            <a:lstStyle/>
            <a:p>
              <a:endParaRPr lang="nb-NO"/>
            </a:p>
          </p:txBody>
        </p:sp>
        <p:sp>
          <p:nvSpPr>
            <p:cNvPr id="35922" name="Oval 57"/>
            <p:cNvSpPr>
              <a:spLocks noChangeArrowheads="1"/>
            </p:cNvSpPr>
            <p:nvPr/>
          </p:nvSpPr>
          <p:spPr bwMode="auto">
            <a:xfrm>
              <a:off x="2181" y="3216"/>
              <a:ext cx="56" cy="56"/>
            </a:xfrm>
            <a:prstGeom prst="ellipse">
              <a:avLst/>
            </a:prstGeom>
            <a:solidFill>
              <a:srgbClr val="0099FF"/>
            </a:solidFill>
            <a:ln w="9525">
              <a:solidFill>
                <a:schemeClr val="tx1"/>
              </a:solidFill>
              <a:round/>
              <a:headEnd/>
              <a:tailEnd/>
            </a:ln>
          </p:spPr>
          <p:txBody>
            <a:bodyPr wrap="none" anchor="ctr"/>
            <a:lstStyle/>
            <a:p>
              <a:endParaRPr lang="nb-NO"/>
            </a:p>
          </p:txBody>
        </p:sp>
        <p:sp>
          <p:nvSpPr>
            <p:cNvPr id="35923" name="Oval 58"/>
            <p:cNvSpPr>
              <a:spLocks noChangeArrowheads="1"/>
            </p:cNvSpPr>
            <p:nvPr/>
          </p:nvSpPr>
          <p:spPr bwMode="auto">
            <a:xfrm>
              <a:off x="2445" y="2988"/>
              <a:ext cx="56" cy="56"/>
            </a:xfrm>
            <a:prstGeom prst="ellipse">
              <a:avLst/>
            </a:prstGeom>
            <a:solidFill>
              <a:srgbClr val="0099FF"/>
            </a:solidFill>
            <a:ln w="9525">
              <a:solidFill>
                <a:schemeClr val="tx1"/>
              </a:solidFill>
              <a:round/>
              <a:headEnd/>
              <a:tailEnd/>
            </a:ln>
          </p:spPr>
          <p:txBody>
            <a:bodyPr wrap="none" anchor="ctr"/>
            <a:lstStyle/>
            <a:p>
              <a:endParaRPr lang="nb-NO"/>
            </a:p>
          </p:txBody>
        </p:sp>
      </p:grpSp>
      <p:sp>
        <p:nvSpPr>
          <p:cNvPr id="1232955" name="Rectangle 59"/>
          <p:cNvSpPr>
            <a:spLocks noChangeArrowheads="1"/>
          </p:cNvSpPr>
          <p:nvPr/>
        </p:nvSpPr>
        <p:spPr bwMode="auto">
          <a:xfrm>
            <a:off x="3773488" y="6216650"/>
            <a:ext cx="1690687"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en-US" sz="1400" b="0" i="1">
                <a:latin typeface="Verdana" charset="0"/>
              </a:rPr>
              <a:t>History-Set</a:t>
            </a:r>
          </a:p>
        </p:txBody>
      </p:sp>
      <p:sp>
        <p:nvSpPr>
          <p:cNvPr id="35877" name="Text Box 60"/>
          <p:cNvSpPr txBox="1">
            <a:spLocks noChangeArrowheads="1"/>
          </p:cNvSpPr>
          <p:nvPr/>
        </p:nvSpPr>
        <p:spPr bwMode="auto">
          <a:xfrm>
            <a:off x="5395913" y="5726113"/>
            <a:ext cx="346075"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100</a:t>
            </a:r>
          </a:p>
        </p:txBody>
      </p:sp>
      <p:sp>
        <p:nvSpPr>
          <p:cNvPr id="35878" name="Text Box 61"/>
          <p:cNvSpPr txBox="1">
            <a:spLocks noChangeArrowheads="1"/>
          </p:cNvSpPr>
          <p:nvPr/>
        </p:nvSpPr>
        <p:spPr bwMode="auto">
          <a:xfrm>
            <a:off x="5824538" y="5726113"/>
            <a:ext cx="346075"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101</a:t>
            </a:r>
          </a:p>
        </p:txBody>
      </p:sp>
      <p:sp>
        <p:nvSpPr>
          <p:cNvPr id="35879" name="Text Box 62"/>
          <p:cNvSpPr txBox="1">
            <a:spLocks noChangeArrowheads="1"/>
          </p:cNvSpPr>
          <p:nvPr/>
        </p:nvSpPr>
        <p:spPr bwMode="auto">
          <a:xfrm>
            <a:off x="6253163" y="5726113"/>
            <a:ext cx="346075"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102</a:t>
            </a:r>
          </a:p>
        </p:txBody>
      </p:sp>
      <p:sp>
        <p:nvSpPr>
          <p:cNvPr id="35880" name="Text Box 63"/>
          <p:cNvSpPr txBox="1">
            <a:spLocks noChangeArrowheads="1"/>
          </p:cNvSpPr>
          <p:nvPr/>
        </p:nvSpPr>
        <p:spPr bwMode="auto">
          <a:xfrm>
            <a:off x="6683375" y="5726113"/>
            <a:ext cx="346075"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103</a:t>
            </a:r>
          </a:p>
        </p:txBody>
      </p:sp>
      <p:sp>
        <p:nvSpPr>
          <p:cNvPr id="35881" name="Text Box 64"/>
          <p:cNvSpPr txBox="1">
            <a:spLocks noChangeArrowheads="1"/>
          </p:cNvSpPr>
          <p:nvPr/>
        </p:nvSpPr>
        <p:spPr bwMode="auto">
          <a:xfrm>
            <a:off x="5021263" y="5726113"/>
            <a:ext cx="2921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99</a:t>
            </a:r>
          </a:p>
        </p:txBody>
      </p:sp>
      <p:sp>
        <p:nvSpPr>
          <p:cNvPr id="35882" name="Text Box 65"/>
          <p:cNvSpPr txBox="1">
            <a:spLocks noChangeArrowheads="1"/>
          </p:cNvSpPr>
          <p:nvPr/>
        </p:nvSpPr>
        <p:spPr bwMode="auto">
          <a:xfrm>
            <a:off x="4659313" y="5726113"/>
            <a:ext cx="2921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98</a:t>
            </a:r>
          </a:p>
        </p:txBody>
      </p:sp>
      <p:grpSp>
        <p:nvGrpSpPr>
          <p:cNvPr id="6" name="Group 66"/>
          <p:cNvGrpSpPr>
            <a:grpSpLocks/>
          </p:cNvGrpSpPr>
          <p:nvPr/>
        </p:nvGrpSpPr>
        <p:grpSpPr bwMode="auto">
          <a:xfrm>
            <a:off x="5187950" y="3756025"/>
            <a:ext cx="781050" cy="2663825"/>
            <a:chOff x="3268" y="2168"/>
            <a:chExt cx="492" cy="1678"/>
          </a:xfrm>
        </p:grpSpPr>
        <p:sp>
          <p:nvSpPr>
            <p:cNvPr id="35916" name="Line 67"/>
            <p:cNvSpPr>
              <a:spLocks noChangeShapeType="1"/>
            </p:cNvSpPr>
            <p:nvPr/>
          </p:nvSpPr>
          <p:spPr bwMode="auto">
            <a:xfrm flipH="1">
              <a:off x="3517" y="2168"/>
              <a:ext cx="1" cy="1678"/>
            </a:xfrm>
            <a:prstGeom prst="line">
              <a:avLst/>
            </a:prstGeom>
            <a:noFill/>
            <a:ln w="9525">
              <a:solidFill>
                <a:schemeClr val="tx1"/>
              </a:solidFill>
              <a:round/>
              <a:headEnd type="stealth" w="med" len="me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35917" name="Rectangle 68"/>
            <p:cNvSpPr>
              <a:spLocks noChangeArrowheads="1"/>
            </p:cNvSpPr>
            <p:nvPr/>
          </p:nvSpPr>
          <p:spPr bwMode="auto">
            <a:xfrm>
              <a:off x="3268" y="2780"/>
              <a:ext cx="492" cy="272"/>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10800" rIns="0" bIns="10800">
              <a:spAutoFit/>
            </a:bodyPr>
            <a:lstStyle/>
            <a:p>
              <a:pPr algn="ctr"/>
              <a:r>
                <a:rPr lang="en-US" sz="900" b="0">
                  <a:latin typeface="Verdana" charset="0"/>
                </a:rPr>
                <a:t>current </a:t>
              </a:r>
              <a:br>
                <a:rPr lang="en-US" sz="900" b="0">
                  <a:latin typeface="Verdana" charset="0"/>
                </a:rPr>
              </a:br>
              <a:r>
                <a:rPr lang="en-US" sz="900" b="0">
                  <a:latin typeface="Verdana" charset="0"/>
                </a:rPr>
                <a:t>presentation </a:t>
              </a:r>
              <a:br>
                <a:rPr lang="en-US" sz="900" b="0">
                  <a:latin typeface="Verdana" charset="0"/>
                </a:rPr>
              </a:br>
              <a:r>
                <a:rPr lang="en-US" sz="900" b="0">
                  <a:latin typeface="Verdana" charset="0"/>
                </a:rPr>
                <a:t>point S</a:t>
              </a:r>
              <a:r>
                <a:rPr lang="en-US" sz="900" b="0" baseline="-25000">
                  <a:latin typeface="Verdana" charset="0"/>
                </a:rPr>
                <a:t>1</a:t>
              </a:r>
            </a:p>
          </p:txBody>
        </p:sp>
        <p:sp>
          <p:nvSpPr>
            <p:cNvPr id="35918" name="Line 69"/>
            <p:cNvSpPr>
              <a:spLocks noChangeShapeType="1"/>
            </p:cNvSpPr>
            <p:nvPr/>
          </p:nvSpPr>
          <p:spPr bwMode="auto">
            <a:xfrm flipV="1">
              <a:off x="3517" y="3208"/>
              <a:ext cx="175"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nb-NO"/>
            </a:p>
          </p:txBody>
        </p:sp>
      </p:grpSp>
      <p:sp>
        <p:nvSpPr>
          <p:cNvPr id="35884" name="Text Box 70"/>
          <p:cNvSpPr txBox="1">
            <a:spLocks noChangeArrowheads="1"/>
          </p:cNvSpPr>
          <p:nvPr/>
        </p:nvSpPr>
        <p:spPr bwMode="auto">
          <a:xfrm>
            <a:off x="1676400" y="5726113"/>
            <a:ext cx="2921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91</a:t>
            </a:r>
          </a:p>
        </p:txBody>
      </p:sp>
      <p:sp>
        <p:nvSpPr>
          <p:cNvPr id="35885" name="Text Box 71"/>
          <p:cNvSpPr txBox="1">
            <a:spLocks noChangeArrowheads="1"/>
          </p:cNvSpPr>
          <p:nvPr/>
        </p:nvSpPr>
        <p:spPr bwMode="auto">
          <a:xfrm>
            <a:off x="2105025" y="5726113"/>
            <a:ext cx="2921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92</a:t>
            </a:r>
          </a:p>
        </p:txBody>
      </p:sp>
      <p:sp>
        <p:nvSpPr>
          <p:cNvPr id="35886" name="Text Box 72"/>
          <p:cNvSpPr txBox="1">
            <a:spLocks noChangeArrowheads="1"/>
          </p:cNvSpPr>
          <p:nvPr/>
        </p:nvSpPr>
        <p:spPr bwMode="auto">
          <a:xfrm>
            <a:off x="2522538" y="5726113"/>
            <a:ext cx="2921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93</a:t>
            </a:r>
          </a:p>
        </p:txBody>
      </p:sp>
      <p:sp>
        <p:nvSpPr>
          <p:cNvPr id="35887" name="Text Box 73"/>
          <p:cNvSpPr txBox="1">
            <a:spLocks noChangeArrowheads="1"/>
          </p:cNvSpPr>
          <p:nvPr/>
        </p:nvSpPr>
        <p:spPr bwMode="auto">
          <a:xfrm>
            <a:off x="2930525" y="5726113"/>
            <a:ext cx="2921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94</a:t>
            </a:r>
          </a:p>
        </p:txBody>
      </p:sp>
      <p:sp>
        <p:nvSpPr>
          <p:cNvPr id="35888" name="Text Box 74"/>
          <p:cNvSpPr txBox="1">
            <a:spLocks noChangeArrowheads="1"/>
          </p:cNvSpPr>
          <p:nvPr/>
        </p:nvSpPr>
        <p:spPr bwMode="auto">
          <a:xfrm>
            <a:off x="1274763" y="5726113"/>
            <a:ext cx="2921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90</a:t>
            </a:r>
          </a:p>
        </p:txBody>
      </p:sp>
      <p:sp>
        <p:nvSpPr>
          <p:cNvPr id="35889" name="Text Box 75"/>
          <p:cNvSpPr txBox="1">
            <a:spLocks noChangeArrowheads="1"/>
          </p:cNvSpPr>
          <p:nvPr/>
        </p:nvSpPr>
        <p:spPr bwMode="auto">
          <a:xfrm>
            <a:off x="879475" y="5726113"/>
            <a:ext cx="2921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89</a:t>
            </a:r>
          </a:p>
        </p:txBody>
      </p:sp>
      <p:sp>
        <p:nvSpPr>
          <p:cNvPr id="35890" name="Text Box 76"/>
          <p:cNvSpPr txBox="1">
            <a:spLocks noChangeArrowheads="1"/>
          </p:cNvSpPr>
          <p:nvPr/>
        </p:nvSpPr>
        <p:spPr bwMode="auto">
          <a:xfrm>
            <a:off x="3351213" y="5726113"/>
            <a:ext cx="2921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95</a:t>
            </a:r>
          </a:p>
        </p:txBody>
      </p:sp>
      <p:sp>
        <p:nvSpPr>
          <p:cNvPr id="35891" name="Text Box 77"/>
          <p:cNvSpPr txBox="1">
            <a:spLocks noChangeArrowheads="1"/>
          </p:cNvSpPr>
          <p:nvPr/>
        </p:nvSpPr>
        <p:spPr bwMode="auto">
          <a:xfrm>
            <a:off x="3779838" y="5726113"/>
            <a:ext cx="2921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96</a:t>
            </a:r>
          </a:p>
        </p:txBody>
      </p:sp>
      <p:sp>
        <p:nvSpPr>
          <p:cNvPr id="35892" name="Text Box 78"/>
          <p:cNvSpPr txBox="1">
            <a:spLocks noChangeArrowheads="1"/>
          </p:cNvSpPr>
          <p:nvPr/>
        </p:nvSpPr>
        <p:spPr bwMode="auto">
          <a:xfrm>
            <a:off x="4210050" y="5726113"/>
            <a:ext cx="2921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97</a:t>
            </a:r>
          </a:p>
        </p:txBody>
      </p:sp>
      <p:sp>
        <p:nvSpPr>
          <p:cNvPr id="35893" name="Text Box 79"/>
          <p:cNvSpPr txBox="1">
            <a:spLocks noChangeArrowheads="1"/>
          </p:cNvSpPr>
          <p:nvPr/>
        </p:nvSpPr>
        <p:spPr bwMode="auto">
          <a:xfrm>
            <a:off x="7035800" y="5726113"/>
            <a:ext cx="346075"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104</a:t>
            </a:r>
          </a:p>
        </p:txBody>
      </p:sp>
      <p:sp>
        <p:nvSpPr>
          <p:cNvPr id="35894" name="Text Box 80"/>
          <p:cNvSpPr txBox="1">
            <a:spLocks noChangeArrowheads="1"/>
          </p:cNvSpPr>
          <p:nvPr/>
        </p:nvSpPr>
        <p:spPr bwMode="auto">
          <a:xfrm>
            <a:off x="7464425" y="5726113"/>
            <a:ext cx="346075"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105</a:t>
            </a:r>
          </a:p>
        </p:txBody>
      </p:sp>
      <p:sp>
        <p:nvSpPr>
          <p:cNvPr id="35895" name="Text Box 81"/>
          <p:cNvSpPr txBox="1">
            <a:spLocks noChangeArrowheads="1"/>
          </p:cNvSpPr>
          <p:nvPr/>
        </p:nvSpPr>
        <p:spPr bwMode="auto">
          <a:xfrm>
            <a:off x="7894638" y="5726113"/>
            <a:ext cx="346075"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106</a:t>
            </a:r>
          </a:p>
        </p:txBody>
      </p:sp>
      <p:grpSp>
        <p:nvGrpSpPr>
          <p:cNvPr id="7" name="Group 82"/>
          <p:cNvGrpSpPr>
            <a:grpSpLocks/>
          </p:cNvGrpSpPr>
          <p:nvPr/>
        </p:nvGrpSpPr>
        <p:grpSpPr bwMode="auto">
          <a:xfrm>
            <a:off x="969963" y="3675063"/>
            <a:ext cx="3821112" cy="2746375"/>
            <a:chOff x="828" y="2117"/>
            <a:chExt cx="2407" cy="1730"/>
          </a:xfrm>
        </p:grpSpPr>
        <p:grpSp>
          <p:nvGrpSpPr>
            <p:cNvPr id="35901" name="Group 83"/>
            <p:cNvGrpSpPr>
              <a:grpSpLocks/>
            </p:cNvGrpSpPr>
            <p:nvPr/>
          </p:nvGrpSpPr>
          <p:grpSpPr bwMode="auto">
            <a:xfrm>
              <a:off x="1611" y="2117"/>
              <a:ext cx="1624" cy="616"/>
              <a:chOff x="3486" y="2116"/>
              <a:chExt cx="1624" cy="616"/>
            </a:xfrm>
          </p:grpSpPr>
          <p:sp>
            <p:nvSpPr>
              <p:cNvPr id="35909" name="Oval 84"/>
              <p:cNvSpPr>
                <a:spLocks noChangeArrowheads="1"/>
              </p:cNvSpPr>
              <p:nvPr/>
            </p:nvSpPr>
            <p:spPr bwMode="auto">
              <a:xfrm>
                <a:off x="3486" y="2116"/>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10" name="Oval 85"/>
              <p:cNvSpPr>
                <a:spLocks noChangeArrowheads="1"/>
              </p:cNvSpPr>
              <p:nvPr/>
            </p:nvSpPr>
            <p:spPr bwMode="auto">
              <a:xfrm>
                <a:off x="3746" y="2120"/>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11" name="Oval 86"/>
              <p:cNvSpPr>
                <a:spLocks noChangeArrowheads="1"/>
              </p:cNvSpPr>
              <p:nvPr/>
            </p:nvSpPr>
            <p:spPr bwMode="auto">
              <a:xfrm>
                <a:off x="4007" y="2120"/>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12" name="Oval 87"/>
              <p:cNvSpPr>
                <a:spLocks noChangeArrowheads="1"/>
              </p:cNvSpPr>
              <p:nvPr/>
            </p:nvSpPr>
            <p:spPr bwMode="auto">
              <a:xfrm>
                <a:off x="4271" y="2223"/>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13" name="Oval 88"/>
              <p:cNvSpPr>
                <a:spLocks noChangeArrowheads="1"/>
              </p:cNvSpPr>
              <p:nvPr/>
            </p:nvSpPr>
            <p:spPr bwMode="auto">
              <a:xfrm>
                <a:off x="4534" y="2375"/>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14" name="Oval 89"/>
              <p:cNvSpPr>
                <a:spLocks noChangeArrowheads="1"/>
              </p:cNvSpPr>
              <p:nvPr/>
            </p:nvSpPr>
            <p:spPr bwMode="auto">
              <a:xfrm>
                <a:off x="4798" y="2526"/>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15" name="Oval 90"/>
              <p:cNvSpPr>
                <a:spLocks noChangeArrowheads="1"/>
              </p:cNvSpPr>
              <p:nvPr/>
            </p:nvSpPr>
            <p:spPr bwMode="auto">
              <a:xfrm>
                <a:off x="5054" y="2676"/>
                <a:ext cx="56" cy="56"/>
              </a:xfrm>
              <a:prstGeom prst="ellipse">
                <a:avLst/>
              </a:prstGeom>
              <a:solidFill>
                <a:schemeClr val="accent2"/>
              </a:solidFill>
              <a:ln w="9525">
                <a:solidFill>
                  <a:schemeClr val="tx1"/>
                </a:solidFill>
                <a:round/>
                <a:headEnd/>
                <a:tailEnd/>
              </a:ln>
            </p:spPr>
            <p:txBody>
              <a:bodyPr wrap="none" anchor="ctr"/>
              <a:lstStyle/>
              <a:p>
                <a:endParaRPr lang="nb-NO"/>
              </a:p>
            </p:txBody>
          </p:sp>
        </p:grpSp>
        <p:sp>
          <p:nvSpPr>
            <p:cNvPr id="35902" name="Oval 91"/>
            <p:cNvSpPr>
              <a:spLocks noChangeArrowheads="1"/>
            </p:cNvSpPr>
            <p:nvPr/>
          </p:nvSpPr>
          <p:spPr bwMode="auto">
            <a:xfrm>
              <a:off x="1090" y="2509"/>
              <a:ext cx="56" cy="56"/>
            </a:xfrm>
            <a:prstGeom prst="ellipse">
              <a:avLst/>
            </a:prstGeom>
            <a:solidFill>
              <a:srgbClr val="0099FF"/>
            </a:solidFill>
            <a:ln w="9525">
              <a:solidFill>
                <a:schemeClr val="tx1"/>
              </a:solidFill>
              <a:round/>
              <a:headEnd/>
              <a:tailEnd/>
            </a:ln>
          </p:spPr>
          <p:txBody>
            <a:bodyPr wrap="none" anchor="ctr"/>
            <a:lstStyle/>
            <a:p>
              <a:endParaRPr lang="nb-NO"/>
            </a:p>
          </p:txBody>
        </p:sp>
        <p:sp>
          <p:nvSpPr>
            <p:cNvPr id="35903" name="Oval 92"/>
            <p:cNvSpPr>
              <a:spLocks noChangeArrowheads="1"/>
            </p:cNvSpPr>
            <p:nvPr/>
          </p:nvSpPr>
          <p:spPr bwMode="auto">
            <a:xfrm>
              <a:off x="828" y="2752"/>
              <a:ext cx="56" cy="56"/>
            </a:xfrm>
            <a:prstGeom prst="ellipse">
              <a:avLst/>
            </a:prstGeom>
            <a:solidFill>
              <a:srgbClr val="0099FF"/>
            </a:solidFill>
            <a:ln w="9525">
              <a:solidFill>
                <a:schemeClr val="tx1"/>
              </a:solidFill>
              <a:round/>
              <a:headEnd/>
              <a:tailEnd/>
            </a:ln>
          </p:spPr>
          <p:txBody>
            <a:bodyPr wrap="none" anchor="ctr"/>
            <a:lstStyle/>
            <a:p>
              <a:endParaRPr lang="nb-NO"/>
            </a:p>
          </p:txBody>
        </p:sp>
        <p:sp>
          <p:nvSpPr>
            <p:cNvPr id="35904" name="Oval 93"/>
            <p:cNvSpPr>
              <a:spLocks noChangeArrowheads="1"/>
            </p:cNvSpPr>
            <p:nvPr/>
          </p:nvSpPr>
          <p:spPr bwMode="auto">
            <a:xfrm>
              <a:off x="1354" y="2263"/>
              <a:ext cx="56" cy="56"/>
            </a:xfrm>
            <a:prstGeom prst="ellipse">
              <a:avLst/>
            </a:prstGeom>
            <a:solidFill>
              <a:srgbClr val="0099FF"/>
            </a:solidFill>
            <a:ln w="9525">
              <a:solidFill>
                <a:schemeClr val="tx1"/>
              </a:solidFill>
              <a:round/>
              <a:headEnd/>
              <a:tailEnd/>
            </a:ln>
          </p:spPr>
          <p:txBody>
            <a:bodyPr wrap="none" anchor="ctr"/>
            <a:lstStyle/>
            <a:p>
              <a:endParaRPr lang="nb-NO"/>
            </a:p>
          </p:txBody>
        </p:sp>
        <p:grpSp>
          <p:nvGrpSpPr>
            <p:cNvPr id="35905" name="Group 94"/>
            <p:cNvGrpSpPr>
              <a:grpSpLocks/>
            </p:cNvGrpSpPr>
            <p:nvPr/>
          </p:nvGrpSpPr>
          <p:grpSpPr bwMode="auto">
            <a:xfrm>
              <a:off x="1393" y="2169"/>
              <a:ext cx="492" cy="1678"/>
              <a:chOff x="3268" y="2168"/>
              <a:chExt cx="492" cy="1678"/>
            </a:xfrm>
          </p:grpSpPr>
          <p:sp>
            <p:nvSpPr>
              <p:cNvPr id="35906" name="Line 95"/>
              <p:cNvSpPr>
                <a:spLocks noChangeShapeType="1"/>
              </p:cNvSpPr>
              <p:nvPr/>
            </p:nvSpPr>
            <p:spPr bwMode="auto">
              <a:xfrm flipH="1">
                <a:off x="3517" y="2168"/>
                <a:ext cx="1" cy="1678"/>
              </a:xfrm>
              <a:prstGeom prst="line">
                <a:avLst/>
              </a:prstGeom>
              <a:noFill/>
              <a:ln w="9525">
                <a:solidFill>
                  <a:schemeClr val="tx1"/>
                </a:solidFill>
                <a:round/>
                <a:headEnd type="stealth" w="med" len="me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35907" name="Rectangle 96"/>
              <p:cNvSpPr>
                <a:spLocks noChangeArrowheads="1"/>
              </p:cNvSpPr>
              <p:nvPr/>
            </p:nvSpPr>
            <p:spPr bwMode="auto">
              <a:xfrm>
                <a:off x="3268" y="2780"/>
                <a:ext cx="492" cy="272"/>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10800" rIns="0" bIns="10800">
                <a:spAutoFit/>
              </a:bodyPr>
              <a:lstStyle/>
              <a:p>
                <a:pPr algn="ctr"/>
                <a:r>
                  <a:rPr lang="en-US" sz="900" b="0">
                    <a:latin typeface="Verdana" charset="0"/>
                  </a:rPr>
                  <a:t>current </a:t>
                </a:r>
                <a:br>
                  <a:rPr lang="en-US" sz="900" b="0">
                    <a:latin typeface="Verdana" charset="0"/>
                  </a:rPr>
                </a:br>
                <a:r>
                  <a:rPr lang="en-US" sz="900" b="0">
                    <a:latin typeface="Verdana" charset="0"/>
                  </a:rPr>
                  <a:t>presentation </a:t>
                </a:r>
                <a:br>
                  <a:rPr lang="en-US" sz="900" b="0">
                    <a:latin typeface="Verdana" charset="0"/>
                  </a:rPr>
                </a:br>
                <a:r>
                  <a:rPr lang="en-US" sz="900" b="0">
                    <a:latin typeface="Verdana" charset="0"/>
                  </a:rPr>
                  <a:t>point S</a:t>
                </a:r>
                <a:r>
                  <a:rPr lang="en-US" sz="900" b="0" baseline="-25000">
                    <a:latin typeface="Verdana" charset="0"/>
                  </a:rPr>
                  <a:t>2</a:t>
                </a:r>
              </a:p>
            </p:txBody>
          </p:sp>
          <p:sp>
            <p:nvSpPr>
              <p:cNvPr id="35908" name="Line 97"/>
              <p:cNvSpPr>
                <a:spLocks noChangeShapeType="1"/>
              </p:cNvSpPr>
              <p:nvPr/>
            </p:nvSpPr>
            <p:spPr bwMode="auto">
              <a:xfrm flipV="1">
                <a:off x="3517" y="3208"/>
                <a:ext cx="175"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nb-NO"/>
              </a:p>
            </p:txBody>
          </p:sp>
        </p:grpSp>
      </p:grpSp>
      <p:sp>
        <p:nvSpPr>
          <p:cNvPr id="1232994" name="Freeform 98"/>
          <p:cNvSpPr>
            <a:spLocks/>
          </p:cNvSpPr>
          <p:nvPr/>
        </p:nvSpPr>
        <p:spPr bwMode="auto">
          <a:xfrm>
            <a:off x="857250" y="3729038"/>
            <a:ext cx="7407275" cy="1133475"/>
          </a:xfrm>
          <a:custGeom>
            <a:avLst/>
            <a:gdLst>
              <a:gd name="T0" fmla="*/ 0 w 4666"/>
              <a:gd name="T1" fmla="*/ 714 h 714"/>
              <a:gd name="T2" fmla="*/ 634 w 4666"/>
              <a:gd name="T3" fmla="*/ 131 h 714"/>
              <a:gd name="T4" fmla="*/ 882 w 4666"/>
              <a:gd name="T5" fmla="*/ 0 h 714"/>
              <a:gd name="T6" fmla="*/ 1407 w 4666"/>
              <a:gd name="T7" fmla="*/ 7 h 714"/>
              <a:gd name="T8" fmla="*/ 1669 w 4666"/>
              <a:gd name="T9" fmla="*/ 102 h 714"/>
              <a:gd name="T10" fmla="*/ 2209 w 4666"/>
              <a:gd name="T11" fmla="*/ 408 h 714"/>
              <a:gd name="T12" fmla="*/ 2457 w 4666"/>
              <a:gd name="T13" fmla="*/ 394 h 714"/>
              <a:gd name="T14" fmla="*/ 2719 w 4666"/>
              <a:gd name="T15" fmla="*/ 146 h 714"/>
              <a:gd name="T16" fmla="*/ 2974 w 4666"/>
              <a:gd name="T17" fmla="*/ 0 h 714"/>
              <a:gd name="T18" fmla="*/ 3507 w 4666"/>
              <a:gd name="T19" fmla="*/ 0 h 714"/>
              <a:gd name="T20" fmla="*/ 3762 w 4666"/>
              <a:gd name="T21" fmla="*/ 102 h 714"/>
              <a:gd name="T22" fmla="*/ 4666 w 4666"/>
              <a:gd name="T23" fmla="*/ 620 h 7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666"/>
              <a:gd name="T37" fmla="*/ 0 h 714"/>
              <a:gd name="T38" fmla="*/ 4666 w 4666"/>
              <a:gd name="T39" fmla="*/ 714 h 7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666" h="714">
                <a:moveTo>
                  <a:pt x="0" y="714"/>
                </a:moveTo>
                <a:lnTo>
                  <a:pt x="634" y="131"/>
                </a:lnTo>
                <a:lnTo>
                  <a:pt x="882" y="0"/>
                </a:lnTo>
                <a:lnTo>
                  <a:pt x="1407" y="7"/>
                </a:lnTo>
                <a:lnTo>
                  <a:pt x="1669" y="102"/>
                </a:lnTo>
                <a:lnTo>
                  <a:pt x="2209" y="408"/>
                </a:lnTo>
                <a:lnTo>
                  <a:pt x="2457" y="394"/>
                </a:lnTo>
                <a:lnTo>
                  <a:pt x="2719" y="146"/>
                </a:lnTo>
                <a:lnTo>
                  <a:pt x="2974" y="0"/>
                </a:lnTo>
                <a:lnTo>
                  <a:pt x="3507" y="0"/>
                </a:lnTo>
                <a:lnTo>
                  <a:pt x="3762" y="102"/>
                </a:lnTo>
                <a:lnTo>
                  <a:pt x="4666" y="620"/>
                </a:lnTo>
              </a:path>
            </a:pathLst>
          </a:custGeom>
          <a:noFill/>
          <a:ln w="28575">
            <a:solidFill>
              <a:schemeClr val="hlink"/>
            </a:solidFill>
            <a:prstDash val="sysDot"/>
            <a:round/>
            <a:headEnd/>
            <a:tailEnd/>
          </a:ln>
          <a:extLst>
            <a:ext uri="{909E8E84-426E-40dd-AFC4-6F175D3DCCD1}">
              <a14:hiddenFill xmlns:a14="http://schemas.microsoft.com/office/drawing/2010/main" xmlns="">
                <a:solidFill>
                  <a:srgbClr val="FFFFFF"/>
                </a:solidFill>
              </a14:hiddenFill>
            </a:ext>
          </a:extLst>
        </p:spPr>
        <p:txBody>
          <a:bodyPr wrap="none" lIns="90000" tIns="46800" rIns="90000" bIns="46800">
            <a:spAutoFit/>
          </a:bodyPr>
          <a:lstStyle/>
          <a:p>
            <a:endParaRPr lang="nb-NO"/>
          </a:p>
        </p:txBody>
      </p:sp>
      <p:grpSp>
        <p:nvGrpSpPr>
          <p:cNvPr id="10" name="Group 99"/>
          <p:cNvGrpSpPr>
            <a:grpSpLocks/>
          </p:cNvGrpSpPr>
          <p:nvPr/>
        </p:nvGrpSpPr>
        <p:grpSpPr bwMode="auto">
          <a:xfrm>
            <a:off x="3298825" y="3322638"/>
            <a:ext cx="2033588" cy="498475"/>
            <a:chOff x="2078" y="1895"/>
            <a:chExt cx="1281" cy="314"/>
          </a:xfrm>
        </p:grpSpPr>
        <p:sp>
          <p:nvSpPr>
            <p:cNvPr id="35899" name="Text Box 100"/>
            <p:cNvSpPr txBox="1">
              <a:spLocks noChangeArrowheads="1"/>
            </p:cNvSpPr>
            <p:nvPr/>
          </p:nvSpPr>
          <p:spPr bwMode="auto">
            <a:xfrm>
              <a:off x="2145" y="1895"/>
              <a:ext cx="1214"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global relevance value</a:t>
              </a:r>
            </a:p>
          </p:txBody>
        </p:sp>
        <p:sp>
          <p:nvSpPr>
            <p:cNvPr id="35900" name="Line 101"/>
            <p:cNvSpPr>
              <a:spLocks noChangeShapeType="1"/>
            </p:cNvSpPr>
            <p:nvPr/>
          </p:nvSpPr>
          <p:spPr bwMode="auto">
            <a:xfrm flipH="1">
              <a:off x="2078" y="2049"/>
              <a:ext cx="95" cy="16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lIns="90000" tIns="46800" rIns="90000" bIns="46800">
              <a:spAutoFit/>
            </a:bodyPr>
            <a:lstStyle/>
            <a:p>
              <a:endParaRPr lang="nb-NO"/>
            </a:p>
          </p:txBody>
        </p:sp>
      </p:grpSp>
    </p:spTree>
    <p:extLst>
      <p:ext uri="{BB962C8B-B14F-4D97-AF65-F5344CB8AC3E}">
        <p14:creationId xmlns:p14="http://schemas.microsoft.com/office/powerpoint/2010/main" val="42500032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1232948"/>
                                        </p:tgtEl>
                                        <p:attrNameLst>
                                          <p:attrName>style.visibility</p:attrName>
                                        </p:attrNameLst>
                                      </p:cBhvr>
                                      <p:to>
                                        <p:strVal val="visible"/>
                                      </p:to>
                                    </p:set>
                                    <p:animEffect transition="in" filter="dissolve">
                                      <p:cBhvr>
                                        <p:cTn id="14" dur="500"/>
                                        <p:tgtEl>
                                          <p:spTgt spid="1232948"/>
                                        </p:tgtEl>
                                      </p:cBhvr>
                                    </p:animEffect>
                                  </p:childTnLst>
                                </p:cTn>
                              </p:par>
                            </p:childTnLst>
                          </p:cTn>
                        </p:par>
                        <p:par>
                          <p:cTn id="15" fill="hold" nodeType="afterGroup">
                            <p:stCondLst>
                              <p:cond delay="1000"/>
                            </p:stCondLst>
                            <p:childTnLst>
                              <p:par>
                                <p:cTn id="16" presetID="22" presetClass="entr" presetSubtype="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right)">
                                      <p:cBhvr>
                                        <p:cTn id="18" dur="500"/>
                                        <p:tgtEl>
                                          <p:spTgt spid="5"/>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232955"/>
                                        </p:tgtEl>
                                        <p:attrNameLst>
                                          <p:attrName>style.visibility</p:attrName>
                                        </p:attrNameLst>
                                      </p:cBhvr>
                                      <p:to>
                                        <p:strVal val="visible"/>
                                      </p:to>
                                    </p:set>
                                    <p:animEffect transition="in" filter="dissolve">
                                      <p:cBhvr>
                                        <p:cTn id="21" dur="500"/>
                                        <p:tgtEl>
                                          <p:spTgt spid="1232955"/>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0"/>
                                          </p:stCondLst>
                                        </p:cTn>
                                        <p:tgtEl>
                                          <p:spTgt spid="1232902">
                                            <p:txEl>
                                              <p:pRg st="1" end="1"/>
                                            </p:txEl>
                                          </p:spTgt>
                                        </p:tgtEl>
                                        <p:attrNameLst>
                                          <p:attrName>style.visibility</p:attrName>
                                        </p:attrNameLst>
                                      </p:cBhvr>
                                      <p:to>
                                        <p:strVal val="visible"/>
                                      </p:to>
                                    </p:set>
                                  </p:childTnLst>
                                </p:cTn>
                              </p:par>
                              <p:par>
                                <p:cTn id="26" presetID="9" presetClass="exit" presetSubtype="0" fill="hold" grpId="1" nodeType="withEffect">
                                  <p:stCondLst>
                                    <p:cond delay="0"/>
                                  </p:stCondLst>
                                  <p:childTnLst>
                                    <p:animEffect transition="out" filter="dissolve">
                                      <p:cBhvr>
                                        <p:cTn id="27" dur="500"/>
                                        <p:tgtEl>
                                          <p:spTgt spid="1232955"/>
                                        </p:tgtEl>
                                      </p:cBhvr>
                                    </p:animEffect>
                                    <p:set>
                                      <p:cBhvr>
                                        <p:cTn id="28" dur="1" fill="hold">
                                          <p:stCondLst>
                                            <p:cond delay="499"/>
                                          </p:stCondLst>
                                        </p:cTn>
                                        <p:tgtEl>
                                          <p:spTgt spid="1232955"/>
                                        </p:tgtEl>
                                        <p:attrNameLst>
                                          <p:attrName>style.visibility</p:attrName>
                                        </p:attrNameLst>
                                      </p:cBhvr>
                                      <p:to>
                                        <p:strVal val="hidden"/>
                                      </p:to>
                                    </p:set>
                                  </p:childTnLst>
                                </p:cTn>
                              </p:par>
                              <p:par>
                                <p:cTn id="29" presetID="9" presetClass="exit" presetSubtype="0" fill="hold" grpId="1" nodeType="withEffect">
                                  <p:stCondLst>
                                    <p:cond delay="0"/>
                                  </p:stCondLst>
                                  <p:childTnLst>
                                    <p:animEffect transition="out" filter="dissolve">
                                      <p:cBhvr>
                                        <p:cTn id="30" dur="500"/>
                                        <p:tgtEl>
                                          <p:spTgt spid="1232948"/>
                                        </p:tgtEl>
                                      </p:cBhvr>
                                    </p:animEffect>
                                    <p:set>
                                      <p:cBhvr>
                                        <p:cTn id="31" dur="1" fill="hold">
                                          <p:stCondLst>
                                            <p:cond delay="499"/>
                                          </p:stCondLst>
                                        </p:cTn>
                                        <p:tgtEl>
                                          <p:spTgt spid="1232948"/>
                                        </p:tgtEl>
                                        <p:attrNameLst>
                                          <p:attrName>style.visibility</p:attrName>
                                        </p:attrNameLst>
                                      </p:cBhvr>
                                      <p:to>
                                        <p:strVal val="hidden"/>
                                      </p:to>
                                    </p:set>
                                  </p:childTnLst>
                                </p:cTn>
                              </p:par>
                              <p:par>
                                <p:cTn id="32" presetID="9" presetClass="entr" presetSubtype="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dissolve">
                                      <p:cBhvr>
                                        <p:cTn id="34" dur="500"/>
                                        <p:tgtEl>
                                          <p:spTgt spid="7"/>
                                        </p:tgtEl>
                                      </p:cBhvr>
                                    </p:animEffect>
                                  </p:childTnLst>
                                </p:cTn>
                              </p:par>
                              <p:par>
                                <p:cTn id="35" presetID="1" presetClass="entr" presetSubtype="0" fill="hold" nodeType="withEffect">
                                  <p:stCondLst>
                                    <p:cond delay="0"/>
                                  </p:stCondLst>
                                  <p:childTnLst>
                                    <p:set>
                                      <p:cBhvr>
                                        <p:cTn id="36" dur="1" fill="hold">
                                          <p:stCondLst>
                                            <p:cond delay="0"/>
                                          </p:stCondLst>
                                        </p:cTn>
                                        <p:tgtEl>
                                          <p:spTgt spid="1232902">
                                            <p:txEl>
                                              <p:pRg st="2" end="2"/>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1232994"/>
                                        </p:tgtEl>
                                        <p:attrNameLst>
                                          <p:attrName>style.visibility</p:attrName>
                                        </p:attrNameLst>
                                      </p:cBhvr>
                                      <p:to>
                                        <p:strVal val="visible"/>
                                      </p:to>
                                    </p:set>
                                    <p:animEffect transition="in" filter="wipe(left)">
                                      <p:cBhvr>
                                        <p:cTn id="41" dur="2000"/>
                                        <p:tgtEl>
                                          <p:spTgt spid="1232994"/>
                                        </p:tgtEl>
                                      </p:cBhvr>
                                    </p:animEffect>
                                  </p:childTnLst>
                                </p:cTn>
                              </p:par>
                              <p:par>
                                <p:cTn id="42" presetID="1" presetClass="entr" presetSubtype="0" fill="hold" nodeType="withEffect">
                                  <p:stCondLst>
                                    <p:cond delay="0"/>
                                  </p:stCondLst>
                                  <p:childTnLst>
                                    <p:set>
                                      <p:cBhvr>
                                        <p:cTn id="43" dur="1" fill="hold">
                                          <p:stCondLst>
                                            <p:cond delay="0"/>
                                          </p:stCondLst>
                                        </p:cTn>
                                        <p:tgtEl>
                                          <p:spTgt spid="1232902">
                                            <p:txEl>
                                              <p:pRg st="3" end="3"/>
                                            </p:txEl>
                                          </p:spTgt>
                                        </p:tgtEl>
                                        <p:attrNameLst>
                                          <p:attrName>style.visibility</p:attrName>
                                        </p:attrNameLst>
                                      </p:cBhvr>
                                      <p:to>
                                        <p:strVal val="visible"/>
                                      </p:to>
                                    </p:set>
                                  </p:childTnLst>
                                </p:cTn>
                              </p:par>
                              <p:par>
                                <p:cTn id="44" presetID="1" presetClass="entr" presetSubtype="0" fill="hold" nodeType="withEffect">
                                  <p:stCondLst>
                                    <p:cond delay="0"/>
                                  </p:stCondLst>
                                  <p:childTnLst>
                                    <p:set>
                                      <p:cBhvr>
                                        <p:cTn id="45" dur="1" fill="hold">
                                          <p:stCondLst>
                                            <p:cond delay="0"/>
                                          </p:stCondLst>
                                        </p:cTn>
                                        <p:tgtEl>
                                          <p:spTgt spid="10"/>
                                        </p:tgtEl>
                                        <p:attrNameLst>
                                          <p:attrName>style.visibility</p:attrName>
                                        </p:attrNameLst>
                                      </p:cBhvr>
                                      <p:to>
                                        <p:strVal val="visible"/>
                                      </p:to>
                                    </p:se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8" fill="hold" nodeType="click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wipe(left)">
                                      <p:cBhvr>
                                        <p:cTn id="5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2948" grpId="0"/>
      <p:bldP spid="1232948" grpId="1"/>
      <p:bldP spid="1232955" grpId="0"/>
      <p:bldP spid="1232955" grpId="1"/>
      <p:bldP spid="1232994" grpId="0" animBg="1"/>
    </p:bld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en-US" sz="2800" dirty="0"/>
              <a:t>Least/Most Relevant for Presentation (L/MRP)</a:t>
            </a:r>
          </a:p>
        </p:txBody>
      </p:sp>
      <p:sp>
        <p:nvSpPr>
          <p:cNvPr id="33795" name="Rectangle 3"/>
          <p:cNvSpPr>
            <a:spLocks noGrp="1" noChangeArrowheads="1"/>
          </p:cNvSpPr>
          <p:nvPr>
            <p:ph type="body" idx="1"/>
          </p:nvPr>
        </p:nvSpPr>
        <p:spPr>
          <a:xfrm>
            <a:off x="0" y="920750"/>
            <a:ext cx="9144000" cy="3149600"/>
          </a:xfrm>
        </p:spPr>
        <p:txBody>
          <a:bodyPr/>
          <a:lstStyle/>
          <a:p>
            <a:pPr eaLnBrk="1" hangingPunct="1">
              <a:spcAft>
                <a:spcPct val="60000"/>
              </a:spcAft>
            </a:pPr>
            <a:r>
              <a:rPr lang="en-US" sz="2400" dirty="0">
                <a:solidFill>
                  <a:schemeClr val="hlink"/>
                </a:solidFill>
              </a:rPr>
              <a:t>L/MRP</a:t>
            </a:r>
            <a:r>
              <a:rPr lang="en-US" sz="2400" dirty="0"/>
              <a:t> is a buffer management mechanism for a single interactive, continuous data stream </a:t>
            </a:r>
          </a:p>
          <a:p>
            <a:pPr lvl="1" eaLnBrk="1" hangingPunct="1">
              <a:spcAft>
                <a:spcPct val="60000"/>
              </a:spcAft>
            </a:pPr>
            <a:r>
              <a:rPr lang="en-US" sz="2000" dirty="0"/>
              <a:t>adaptable to individual multimedia applications </a:t>
            </a:r>
          </a:p>
          <a:p>
            <a:pPr lvl="1" eaLnBrk="1" hangingPunct="1">
              <a:spcAft>
                <a:spcPct val="60000"/>
              </a:spcAft>
            </a:pPr>
            <a:r>
              <a:rPr lang="en-US" sz="2000" u="sng" dirty="0"/>
              <a:t>preloads</a:t>
            </a:r>
            <a:r>
              <a:rPr lang="en-US" sz="2000" dirty="0"/>
              <a:t> units </a:t>
            </a:r>
            <a:r>
              <a:rPr lang="en-US" sz="2000" i="1" dirty="0">
                <a:solidFill>
                  <a:schemeClr val="folHlink"/>
                </a:solidFill>
              </a:rPr>
              <a:t>most relevant for presentation</a:t>
            </a:r>
            <a:r>
              <a:rPr lang="en-US" sz="2000" dirty="0"/>
              <a:t>  from disk</a:t>
            </a:r>
          </a:p>
          <a:p>
            <a:pPr lvl="1" eaLnBrk="1" hangingPunct="1">
              <a:spcAft>
                <a:spcPct val="60000"/>
              </a:spcAft>
            </a:pPr>
            <a:r>
              <a:rPr lang="en-US" sz="2000" u="sng" dirty="0"/>
              <a:t>replaces</a:t>
            </a:r>
            <a:r>
              <a:rPr lang="en-US" sz="2000" dirty="0"/>
              <a:t> units </a:t>
            </a:r>
            <a:r>
              <a:rPr lang="en-US" sz="2000" i="1" dirty="0">
                <a:solidFill>
                  <a:schemeClr val="folHlink"/>
                </a:solidFill>
              </a:rPr>
              <a:t>least relevant for presentation</a:t>
            </a:r>
            <a:r>
              <a:rPr lang="en-US" sz="2000" dirty="0"/>
              <a:t>  </a:t>
            </a:r>
          </a:p>
          <a:p>
            <a:pPr lvl="1" eaLnBrk="1" hangingPunct="1">
              <a:spcAft>
                <a:spcPct val="60000"/>
              </a:spcAft>
            </a:pPr>
            <a:r>
              <a:rPr lang="en-US" sz="2000" dirty="0"/>
              <a:t>client pull based architecture </a:t>
            </a:r>
          </a:p>
        </p:txBody>
      </p:sp>
      <p:sp>
        <p:nvSpPr>
          <p:cNvPr id="33796" name="Text Box 4"/>
          <p:cNvSpPr txBox="1">
            <a:spLocks noChangeArrowheads="1"/>
          </p:cNvSpPr>
          <p:nvPr/>
        </p:nvSpPr>
        <p:spPr bwMode="auto">
          <a:xfrm rot="1961968">
            <a:off x="7715250" y="385763"/>
            <a:ext cx="149225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[Moser et al. 95]</a:t>
            </a:r>
          </a:p>
        </p:txBody>
      </p:sp>
      <p:sp>
        <p:nvSpPr>
          <p:cNvPr id="1230853" name="Rectangle 5"/>
          <p:cNvSpPr>
            <a:spLocks noChangeArrowheads="1"/>
          </p:cNvSpPr>
          <p:nvPr/>
        </p:nvSpPr>
        <p:spPr bwMode="auto">
          <a:xfrm>
            <a:off x="7132638" y="5170488"/>
            <a:ext cx="1530350" cy="1219200"/>
          </a:xfrm>
          <a:prstGeom prst="rect">
            <a:avLst/>
          </a:prstGeom>
          <a:solidFill>
            <a:schemeClr val="bg1"/>
          </a:solidFill>
          <a:ln w="9525">
            <a:solidFill>
              <a:schemeClr val="tx1"/>
            </a:solidFill>
            <a:miter lim="800000"/>
            <a:headEnd/>
            <a:tailEnd/>
          </a:ln>
        </p:spPr>
        <p:txBody>
          <a:bodyPr wrap="none"/>
          <a:lstStyle/>
          <a:p>
            <a:pPr algn="r"/>
            <a:endParaRPr lang="nb-NO" sz="1800" b="0">
              <a:latin typeface="Times New Roman" charset="0"/>
            </a:endParaRPr>
          </a:p>
        </p:txBody>
      </p:sp>
      <p:sp>
        <p:nvSpPr>
          <p:cNvPr id="1230854" name="Rectangle 6"/>
          <p:cNvSpPr>
            <a:spLocks noChangeArrowheads="1"/>
          </p:cNvSpPr>
          <p:nvPr/>
        </p:nvSpPr>
        <p:spPr bwMode="auto">
          <a:xfrm>
            <a:off x="1804988" y="5170488"/>
            <a:ext cx="990600" cy="1066800"/>
          </a:xfrm>
          <a:prstGeom prst="rect">
            <a:avLst/>
          </a:prstGeom>
          <a:solidFill>
            <a:schemeClr val="bg1"/>
          </a:solidFill>
          <a:ln w="9525">
            <a:solidFill>
              <a:schemeClr val="tx1"/>
            </a:solidFill>
            <a:miter lim="800000"/>
            <a:headEnd/>
            <a:tailEnd/>
          </a:ln>
        </p:spPr>
        <p:txBody>
          <a:bodyPr wrap="none"/>
          <a:lstStyle/>
          <a:p>
            <a:r>
              <a:rPr lang="en-US" sz="1400" b="0">
                <a:latin typeface="Verdana" charset="0"/>
              </a:rPr>
              <a:t>Server</a:t>
            </a:r>
            <a:endParaRPr lang="en-US" sz="1800" b="0">
              <a:latin typeface="Times New Roman" charset="0"/>
            </a:endParaRPr>
          </a:p>
        </p:txBody>
      </p:sp>
      <p:grpSp>
        <p:nvGrpSpPr>
          <p:cNvPr id="2" name="Group 7"/>
          <p:cNvGrpSpPr>
            <a:grpSpLocks/>
          </p:cNvGrpSpPr>
          <p:nvPr/>
        </p:nvGrpSpPr>
        <p:grpSpPr bwMode="auto">
          <a:xfrm>
            <a:off x="665163" y="5257800"/>
            <a:ext cx="711200" cy="965200"/>
            <a:chOff x="242" y="2496"/>
            <a:chExt cx="528" cy="768"/>
          </a:xfrm>
        </p:grpSpPr>
        <p:sp>
          <p:nvSpPr>
            <p:cNvPr id="33877" name="AutoShape 8"/>
            <p:cNvSpPr>
              <a:spLocks noChangeArrowheads="1"/>
            </p:cNvSpPr>
            <p:nvPr/>
          </p:nvSpPr>
          <p:spPr bwMode="auto">
            <a:xfrm>
              <a:off x="242" y="2496"/>
              <a:ext cx="528" cy="768"/>
            </a:xfrm>
            <a:prstGeom prst="can">
              <a:avLst>
                <a:gd name="adj" fmla="val 36364"/>
              </a:avLst>
            </a:prstGeom>
            <a:solidFill>
              <a:schemeClr val="bg1"/>
            </a:solidFill>
            <a:ln w="9525">
              <a:solidFill>
                <a:schemeClr val="tx1"/>
              </a:solidFill>
              <a:round/>
              <a:headEnd/>
              <a:tailEnd/>
            </a:ln>
          </p:spPr>
          <p:txBody>
            <a:bodyPr wrap="none" anchor="ctr"/>
            <a:lstStyle/>
            <a:p>
              <a:endParaRPr lang="nb-NO"/>
            </a:p>
          </p:txBody>
        </p:sp>
        <p:pic>
          <p:nvPicPr>
            <p:cNvPr id="33878" name="Picture 9"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 y="271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79" name="Picture 10"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 y="271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80" name="Picture 11"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 y="271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81" name="Picture 12"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 y="271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82" name="Picture 13"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 y="2814"/>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83" name="Picture 14"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 y="2814"/>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84" name="Picture 15"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 y="2814"/>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85" name="Picture 16"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 y="2814"/>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86" name="Picture 17"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 y="2910"/>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87" name="Picture 18"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 y="2910"/>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88" name="Picture 19"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 y="2910"/>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89" name="Picture 20"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 y="2910"/>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90" name="Picture 21"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 y="3006"/>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91" name="Picture 22"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 y="3006"/>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92" name="Picture 23"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 y="3006"/>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93" name="Picture 24"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 y="3006"/>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94" name="Picture 25"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 y="3102"/>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95" name="Picture 26"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5" y="3102"/>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96" name="Picture 27"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0" y="3102"/>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97" name="Picture 28"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6" y="3102"/>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 name="Group 29"/>
          <p:cNvGrpSpPr>
            <a:grpSpLocks/>
          </p:cNvGrpSpPr>
          <p:nvPr/>
        </p:nvGrpSpPr>
        <p:grpSpPr bwMode="auto">
          <a:xfrm>
            <a:off x="2563813" y="6083300"/>
            <a:ext cx="4568825" cy="274638"/>
            <a:chOff x="1438" y="3224"/>
            <a:chExt cx="2878" cy="173"/>
          </a:xfrm>
        </p:grpSpPr>
        <p:sp>
          <p:nvSpPr>
            <p:cNvPr id="33875" name="Line 30"/>
            <p:cNvSpPr>
              <a:spLocks noChangeShapeType="1"/>
            </p:cNvSpPr>
            <p:nvPr/>
          </p:nvSpPr>
          <p:spPr bwMode="auto">
            <a:xfrm flipH="1" flipV="1">
              <a:off x="1438" y="3224"/>
              <a:ext cx="2878" cy="1"/>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nb-NO"/>
            </a:p>
          </p:txBody>
        </p:sp>
        <p:sp>
          <p:nvSpPr>
            <p:cNvPr id="33876" name="Text Box 31"/>
            <p:cNvSpPr txBox="1">
              <a:spLocks noChangeArrowheads="1"/>
            </p:cNvSpPr>
            <p:nvPr/>
          </p:nvSpPr>
          <p:spPr bwMode="auto">
            <a:xfrm>
              <a:off x="2640" y="3224"/>
              <a:ext cx="48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wrap="none" anchor="ctr">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latin typeface="Verdana" charset="0"/>
                </a:rPr>
                <a:t>request</a:t>
              </a:r>
            </a:p>
          </p:txBody>
        </p:sp>
      </p:grpSp>
      <p:sp>
        <p:nvSpPr>
          <p:cNvPr id="1230880" name="Text Box 32"/>
          <p:cNvSpPr txBox="1">
            <a:spLocks noChangeArrowheads="1"/>
          </p:cNvSpPr>
          <p:nvPr/>
        </p:nvSpPr>
        <p:spPr bwMode="auto">
          <a:xfrm>
            <a:off x="487363" y="4727575"/>
            <a:ext cx="1323975" cy="549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nchor="ctr">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latin typeface="Verdana" charset="0"/>
              </a:rPr>
              <a:t>Homogeneous stream e.g., MJPEG video</a:t>
            </a:r>
          </a:p>
        </p:txBody>
      </p:sp>
      <p:sp>
        <p:nvSpPr>
          <p:cNvPr id="1230881" name="Rectangle 33"/>
          <p:cNvSpPr>
            <a:spLocks noChangeArrowheads="1"/>
          </p:cNvSpPr>
          <p:nvPr/>
        </p:nvSpPr>
        <p:spPr bwMode="auto">
          <a:xfrm>
            <a:off x="7815263" y="5584825"/>
            <a:ext cx="695325" cy="739775"/>
          </a:xfrm>
          <a:prstGeom prst="rect">
            <a:avLst/>
          </a:prstGeom>
          <a:solidFill>
            <a:schemeClr val="bg1"/>
          </a:solidFill>
          <a:ln w="9525">
            <a:solidFill>
              <a:schemeClr val="tx1"/>
            </a:solidFill>
            <a:miter lim="800000"/>
            <a:headEnd/>
            <a:tailEnd/>
          </a:ln>
        </p:spPr>
        <p:txBody>
          <a:bodyPr wrap="none" anchor="ctr"/>
          <a:lstStyle/>
          <a:p>
            <a:endParaRPr lang="nb-NO"/>
          </a:p>
        </p:txBody>
      </p:sp>
      <p:grpSp>
        <p:nvGrpSpPr>
          <p:cNvPr id="4" name="Group 34"/>
          <p:cNvGrpSpPr>
            <a:grpSpLocks/>
          </p:cNvGrpSpPr>
          <p:nvPr/>
        </p:nvGrpSpPr>
        <p:grpSpPr bwMode="auto">
          <a:xfrm>
            <a:off x="7662863" y="5546725"/>
            <a:ext cx="838200" cy="762000"/>
            <a:chOff x="4656" y="2736"/>
            <a:chExt cx="480" cy="407"/>
          </a:xfrm>
        </p:grpSpPr>
        <p:pic>
          <p:nvPicPr>
            <p:cNvPr id="33873" name="Picture 35" descr="engine"/>
            <p:cNvPicPr>
              <a:picLocks noChangeAspect="1" noChangeArrowheads="1"/>
            </p:cNvPicPr>
            <p:nvPr/>
          </p:nvPicPr>
          <p:blipFill>
            <a:blip r:embed="rId3">
              <a:extLst>
                <a:ext uri="{28A0092B-C50C-407E-A947-70E740481C1C}">
                  <a14:useLocalDpi xmlns:a14="http://schemas.microsoft.com/office/drawing/2010/main" val="0"/>
                </a:ext>
              </a:extLst>
            </a:blip>
            <a:srcRect l="-9914" t="-3377" r="58191" b="50520"/>
            <a:stretch>
              <a:fillRect/>
            </a:stretch>
          </p:blipFill>
          <p:spPr bwMode="auto">
            <a:xfrm>
              <a:off x="4656" y="2736"/>
              <a:ext cx="480" cy="40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74" name="Picture 36" descr="vc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52" y="2786"/>
              <a:ext cx="288" cy="5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1230885" name="Text Box 37"/>
          <p:cNvSpPr txBox="1">
            <a:spLocks noChangeArrowheads="1"/>
          </p:cNvSpPr>
          <p:nvPr/>
        </p:nvSpPr>
        <p:spPr bwMode="auto">
          <a:xfrm>
            <a:off x="7777163" y="5219700"/>
            <a:ext cx="6953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latin typeface="Verdana" charset="0"/>
              </a:rPr>
              <a:t>Client</a:t>
            </a:r>
          </a:p>
        </p:txBody>
      </p:sp>
      <p:grpSp>
        <p:nvGrpSpPr>
          <p:cNvPr id="5" name="Group 38"/>
          <p:cNvGrpSpPr>
            <a:grpSpLocks/>
          </p:cNvGrpSpPr>
          <p:nvPr/>
        </p:nvGrpSpPr>
        <p:grpSpPr bwMode="auto">
          <a:xfrm>
            <a:off x="7132638" y="5229225"/>
            <a:ext cx="704850" cy="1114425"/>
            <a:chOff x="4316" y="2030"/>
            <a:chExt cx="444" cy="702"/>
          </a:xfrm>
        </p:grpSpPr>
        <p:sp>
          <p:nvSpPr>
            <p:cNvPr id="33854" name="Line 39"/>
            <p:cNvSpPr>
              <a:spLocks noChangeShapeType="1"/>
            </p:cNvSpPr>
            <p:nvPr/>
          </p:nvSpPr>
          <p:spPr bwMode="auto">
            <a:xfrm flipV="1">
              <a:off x="4648" y="2480"/>
              <a:ext cx="112" cy="0"/>
            </a:xfrm>
            <a:prstGeom prst="line">
              <a:avLst/>
            </a:prstGeom>
            <a:noFill/>
            <a:ln w="2857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33855" name="Rectangle 40"/>
            <p:cNvSpPr>
              <a:spLocks noChangeArrowheads="1"/>
            </p:cNvSpPr>
            <p:nvPr/>
          </p:nvSpPr>
          <p:spPr bwMode="auto">
            <a:xfrm>
              <a:off x="4364" y="2040"/>
              <a:ext cx="290" cy="692"/>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33856" name="Text Box 41"/>
            <p:cNvSpPr txBox="1">
              <a:spLocks noChangeArrowheads="1"/>
            </p:cNvSpPr>
            <p:nvPr/>
          </p:nvSpPr>
          <p:spPr bwMode="auto">
            <a:xfrm>
              <a:off x="4316" y="2030"/>
              <a:ext cx="360"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000" b="0">
                  <a:latin typeface="Verdana" charset="0"/>
                </a:rPr>
                <a:t>Buffer</a:t>
              </a:r>
            </a:p>
          </p:txBody>
        </p:sp>
        <p:grpSp>
          <p:nvGrpSpPr>
            <p:cNvPr id="33857" name="Group 42"/>
            <p:cNvGrpSpPr>
              <a:grpSpLocks/>
            </p:cNvGrpSpPr>
            <p:nvPr/>
          </p:nvGrpSpPr>
          <p:grpSpPr bwMode="auto">
            <a:xfrm>
              <a:off x="4374" y="2423"/>
              <a:ext cx="268" cy="66"/>
              <a:chOff x="4374" y="2908"/>
              <a:chExt cx="268" cy="66"/>
            </a:xfrm>
          </p:grpSpPr>
          <p:pic>
            <p:nvPicPr>
              <p:cNvPr id="33870" name="Picture 43"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5"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71" name="Picture 44"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72" name="Picture 45"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4"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3858" name="Group 46"/>
            <p:cNvGrpSpPr>
              <a:grpSpLocks/>
            </p:cNvGrpSpPr>
            <p:nvPr/>
          </p:nvGrpSpPr>
          <p:grpSpPr bwMode="auto">
            <a:xfrm>
              <a:off x="4374" y="2498"/>
              <a:ext cx="268" cy="66"/>
              <a:chOff x="4374" y="2908"/>
              <a:chExt cx="268" cy="66"/>
            </a:xfrm>
          </p:grpSpPr>
          <p:pic>
            <p:nvPicPr>
              <p:cNvPr id="33867" name="Picture 47"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5"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68" name="Picture 48"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69" name="Picture 49"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4"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3859" name="Group 50"/>
            <p:cNvGrpSpPr>
              <a:grpSpLocks/>
            </p:cNvGrpSpPr>
            <p:nvPr/>
          </p:nvGrpSpPr>
          <p:grpSpPr bwMode="auto">
            <a:xfrm>
              <a:off x="4374" y="2574"/>
              <a:ext cx="268" cy="66"/>
              <a:chOff x="4374" y="2908"/>
              <a:chExt cx="268" cy="66"/>
            </a:xfrm>
          </p:grpSpPr>
          <p:pic>
            <p:nvPicPr>
              <p:cNvPr id="33864" name="Picture 51"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5"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65" name="Picture 52"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66" name="Picture 53"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4"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3860" name="Group 54"/>
            <p:cNvGrpSpPr>
              <a:grpSpLocks/>
            </p:cNvGrpSpPr>
            <p:nvPr/>
          </p:nvGrpSpPr>
          <p:grpSpPr bwMode="auto">
            <a:xfrm>
              <a:off x="4374" y="2650"/>
              <a:ext cx="268" cy="66"/>
              <a:chOff x="4374" y="2908"/>
              <a:chExt cx="268" cy="66"/>
            </a:xfrm>
          </p:grpSpPr>
          <p:pic>
            <p:nvPicPr>
              <p:cNvPr id="33861" name="Picture 55"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5"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62" name="Picture 56"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63" name="Picture 57"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4"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grpSp>
        <p:nvGrpSpPr>
          <p:cNvPr id="10" name="Group 58"/>
          <p:cNvGrpSpPr>
            <a:grpSpLocks/>
          </p:cNvGrpSpPr>
          <p:nvPr/>
        </p:nvGrpSpPr>
        <p:grpSpPr bwMode="auto">
          <a:xfrm>
            <a:off x="1192213" y="5451475"/>
            <a:ext cx="6457950" cy="438150"/>
            <a:chOff x="646" y="3903"/>
            <a:chExt cx="4068" cy="276"/>
          </a:xfrm>
        </p:grpSpPr>
        <p:sp>
          <p:nvSpPr>
            <p:cNvPr id="33833" name="Line 59"/>
            <p:cNvSpPr>
              <a:spLocks noChangeShapeType="1"/>
            </p:cNvSpPr>
            <p:nvPr/>
          </p:nvSpPr>
          <p:spPr bwMode="auto">
            <a:xfrm>
              <a:off x="646" y="4041"/>
              <a:ext cx="3742" cy="0"/>
            </a:xfrm>
            <a:prstGeom prst="line">
              <a:avLst/>
            </a:prstGeom>
            <a:noFill/>
            <a:ln w="22225">
              <a:solidFill>
                <a:schemeClr val="tx1"/>
              </a:solidFill>
              <a:prstDash val="dash"/>
              <a:round/>
              <a:headEnd/>
              <a:tailEnd type="stealth" w="med" len="med"/>
            </a:ln>
            <a:extLst>
              <a:ext uri="{909E8E84-426E-40dd-AFC4-6F175D3DCCD1}">
                <a14:hiddenFill xmlns:a14="http://schemas.microsoft.com/office/drawing/2010/main" xmlns="">
                  <a:noFill/>
                </a14:hiddenFill>
              </a:ext>
            </a:extLst>
          </p:spPr>
          <p:txBody>
            <a:bodyPr wrap="none" anchor="ctr"/>
            <a:lstStyle/>
            <a:p>
              <a:endParaRPr lang="nb-NO"/>
            </a:p>
          </p:txBody>
        </p:sp>
        <p:pic>
          <p:nvPicPr>
            <p:cNvPr id="33834" name="Picture 60"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8" y="3903"/>
              <a:ext cx="360" cy="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35" name="Picture 61"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0" y="3903"/>
              <a:ext cx="360" cy="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36" name="Picture 62"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2" y="3903"/>
              <a:ext cx="360" cy="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37" name="Picture 63"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4" y="3903"/>
              <a:ext cx="360" cy="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38" name="Picture 64"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6" y="3903"/>
              <a:ext cx="360" cy="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39" name="Picture 65"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 y="40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40" name="Picture 66"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 y="40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41" name="Picture 67"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3" y="40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3842" name="Group 68"/>
            <p:cNvGrpSpPr>
              <a:grpSpLocks/>
            </p:cNvGrpSpPr>
            <p:nvPr/>
          </p:nvGrpSpPr>
          <p:grpSpPr bwMode="auto">
            <a:xfrm>
              <a:off x="4446" y="3922"/>
              <a:ext cx="268" cy="66"/>
              <a:chOff x="4374" y="2908"/>
              <a:chExt cx="268" cy="66"/>
            </a:xfrm>
          </p:grpSpPr>
          <p:pic>
            <p:nvPicPr>
              <p:cNvPr id="33851" name="Picture 69"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5"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52" name="Picture 70"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53" name="Picture 71"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4"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3843" name="Group 72"/>
            <p:cNvGrpSpPr>
              <a:grpSpLocks/>
            </p:cNvGrpSpPr>
            <p:nvPr/>
          </p:nvGrpSpPr>
          <p:grpSpPr bwMode="auto">
            <a:xfrm>
              <a:off x="4446" y="3997"/>
              <a:ext cx="268" cy="66"/>
              <a:chOff x="4374" y="2908"/>
              <a:chExt cx="268" cy="66"/>
            </a:xfrm>
          </p:grpSpPr>
          <p:pic>
            <p:nvPicPr>
              <p:cNvPr id="33848" name="Picture 73"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5"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49" name="Picture 74"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50" name="Picture 75"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4"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3844" name="Group 76"/>
            <p:cNvGrpSpPr>
              <a:grpSpLocks/>
            </p:cNvGrpSpPr>
            <p:nvPr/>
          </p:nvGrpSpPr>
          <p:grpSpPr bwMode="auto">
            <a:xfrm>
              <a:off x="4446" y="4073"/>
              <a:ext cx="268" cy="66"/>
              <a:chOff x="4374" y="2908"/>
              <a:chExt cx="268" cy="66"/>
            </a:xfrm>
          </p:grpSpPr>
          <p:pic>
            <p:nvPicPr>
              <p:cNvPr id="33845" name="Picture 77"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5"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46" name="Picture 78"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47" name="Picture 79"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4"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grpSp>
        <p:nvGrpSpPr>
          <p:cNvPr id="14" name="Group 80"/>
          <p:cNvGrpSpPr>
            <a:grpSpLocks/>
          </p:cNvGrpSpPr>
          <p:nvPr/>
        </p:nvGrpSpPr>
        <p:grpSpPr bwMode="auto">
          <a:xfrm>
            <a:off x="2563813" y="6083300"/>
            <a:ext cx="4568825" cy="274638"/>
            <a:chOff x="1438" y="3224"/>
            <a:chExt cx="2878" cy="173"/>
          </a:xfrm>
        </p:grpSpPr>
        <p:sp>
          <p:nvSpPr>
            <p:cNvPr id="33831" name="Line 81"/>
            <p:cNvSpPr>
              <a:spLocks noChangeShapeType="1"/>
            </p:cNvSpPr>
            <p:nvPr/>
          </p:nvSpPr>
          <p:spPr bwMode="auto">
            <a:xfrm flipH="1" flipV="1">
              <a:off x="1438" y="3224"/>
              <a:ext cx="2878" cy="1"/>
            </a:xfrm>
            <a:prstGeom prst="line">
              <a:avLst/>
            </a:prstGeom>
            <a:noFill/>
            <a:ln w="2857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nb-NO"/>
            </a:p>
          </p:txBody>
        </p:sp>
        <p:sp>
          <p:nvSpPr>
            <p:cNvPr id="33832" name="Text Box 82"/>
            <p:cNvSpPr txBox="1">
              <a:spLocks noChangeArrowheads="1"/>
            </p:cNvSpPr>
            <p:nvPr/>
          </p:nvSpPr>
          <p:spPr bwMode="auto">
            <a:xfrm>
              <a:off x="2640" y="3224"/>
              <a:ext cx="48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8575">
                  <a:solidFill>
                    <a:srgbClr val="000000"/>
                  </a:solidFill>
                  <a:miter lim="800000"/>
                  <a:headEnd/>
                  <a:tailEnd/>
                </a14:hiddenLine>
              </a:ext>
            </a:extLst>
          </p:spPr>
          <p:txBody>
            <a:bodyPr wrap="none" anchor="ctr">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latin typeface="Verdana" charset="0"/>
                </a:rPr>
                <a:t>request</a:t>
              </a:r>
            </a:p>
          </p:txBody>
        </p:sp>
      </p:grpSp>
      <p:sp>
        <p:nvSpPr>
          <p:cNvPr id="1230931" name="Text Box 83"/>
          <p:cNvSpPr txBox="1">
            <a:spLocks noChangeArrowheads="1"/>
          </p:cNvSpPr>
          <p:nvPr/>
        </p:nvSpPr>
        <p:spPr bwMode="auto">
          <a:xfrm>
            <a:off x="3343275" y="4946650"/>
            <a:ext cx="3121025" cy="457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latin typeface="Verdana" charset="0"/>
              </a:rPr>
              <a:t>Continuous Presentation Units (COPU)</a:t>
            </a:r>
          </a:p>
          <a:p>
            <a:r>
              <a:rPr lang="en-US" sz="1200" b="0">
                <a:latin typeface="Verdana" charset="0"/>
              </a:rPr>
              <a:t>e.g., MJPEG video frames</a:t>
            </a:r>
          </a:p>
        </p:txBody>
      </p:sp>
      <p:grpSp>
        <p:nvGrpSpPr>
          <p:cNvPr id="15" name="Group 84"/>
          <p:cNvGrpSpPr>
            <a:grpSpLocks/>
          </p:cNvGrpSpPr>
          <p:nvPr/>
        </p:nvGrpSpPr>
        <p:grpSpPr bwMode="auto">
          <a:xfrm>
            <a:off x="1192213" y="5451475"/>
            <a:ext cx="6457950" cy="438150"/>
            <a:chOff x="646" y="2363"/>
            <a:chExt cx="4068" cy="276"/>
          </a:xfrm>
        </p:grpSpPr>
        <p:sp>
          <p:nvSpPr>
            <p:cNvPr id="33810" name="Line 85"/>
            <p:cNvSpPr>
              <a:spLocks noChangeShapeType="1"/>
            </p:cNvSpPr>
            <p:nvPr/>
          </p:nvSpPr>
          <p:spPr bwMode="auto">
            <a:xfrm>
              <a:off x="646" y="2501"/>
              <a:ext cx="3742" cy="0"/>
            </a:xfrm>
            <a:prstGeom prst="line">
              <a:avLst/>
            </a:prstGeom>
            <a:noFill/>
            <a:ln w="22225">
              <a:solidFill>
                <a:schemeClr val="tx1"/>
              </a:solidFill>
              <a:prstDash val="dash"/>
              <a:round/>
              <a:headEnd/>
              <a:tailEnd type="stealth" w="med" len="med"/>
            </a:ln>
            <a:extLst>
              <a:ext uri="{909E8E84-426E-40dd-AFC4-6F175D3DCCD1}">
                <a14:hiddenFill xmlns:a14="http://schemas.microsoft.com/office/drawing/2010/main" xmlns="">
                  <a:noFill/>
                </a14:hiddenFill>
              </a:ext>
            </a:extLst>
          </p:spPr>
          <p:txBody>
            <a:bodyPr wrap="none" anchor="ctr"/>
            <a:lstStyle/>
            <a:p>
              <a:endParaRPr lang="nb-NO"/>
            </a:p>
          </p:txBody>
        </p:sp>
        <p:pic>
          <p:nvPicPr>
            <p:cNvPr id="33811" name="Picture 86"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68" y="2363"/>
              <a:ext cx="360" cy="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12" name="Picture 87"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0" y="2363"/>
              <a:ext cx="360" cy="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13" name="Picture 88"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32" y="2363"/>
              <a:ext cx="360" cy="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14" name="Picture 89"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4" y="2363"/>
              <a:ext cx="360" cy="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15" name="Picture 90"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96" y="2363"/>
              <a:ext cx="360" cy="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16" name="Picture 91"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0" y="246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17" name="Picture 92"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4" y="246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18" name="Picture 93"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3" y="246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3819" name="Group 94"/>
            <p:cNvGrpSpPr>
              <a:grpSpLocks/>
            </p:cNvGrpSpPr>
            <p:nvPr/>
          </p:nvGrpSpPr>
          <p:grpSpPr bwMode="auto">
            <a:xfrm>
              <a:off x="4446" y="2389"/>
              <a:ext cx="268" cy="66"/>
              <a:chOff x="4374" y="2908"/>
              <a:chExt cx="268" cy="66"/>
            </a:xfrm>
          </p:grpSpPr>
          <p:pic>
            <p:nvPicPr>
              <p:cNvPr id="33828" name="Picture 95"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5"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29" name="Picture 96"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30" name="Picture 97"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4"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3820" name="Group 98"/>
            <p:cNvGrpSpPr>
              <a:grpSpLocks/>
            </p:cNvGrpSpPr>
            <p:nvPr/>
          </p:nvGrpSpPr>
          <p:grpSpPr bwMode="auto">
            <a:xfrm>
              <a:off x="4446" y="2464"/>
              <a:ext cx="268" cy="66"/>
              <a:chOff x="4374" y="2908"/>
              <a:chExt cx="268" cy="66"/>
            </a:xfrm>
          </p:grpSpPr>
          <p:pic>
            <p:nvPicPr>
              <p:cNvPr id="33825" name="Picture 99"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5"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26" name="Picture 100"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27" name="Picture 101"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4"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nvGrpSpPr>
            <p:cNvPr id="33821" name="Group 102"/>
            <p:cNvGrpSpPr>
              <a:grpSpLocks/>
            </p:cNvGrpSpPr>
            <p:nvPr/>
          </p:nvGrpSpPr>
          <p:grpSpPr bwMode="auto">
            <a:xfrm>
              <a:off x="4446" y="2540"/>
              <a:ext cx="268" cy="66"/>
              <a:chOff x="4374" y="2908"/>
              <a:chExt cx="268" cy="66"/>
            </a:xfrm>
          </p:grpSpPr>
          <p:pic>
            <p:nvPicPr>
              <p:cNvPr id="33822" name="Picture 103"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65"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23" name="Picture 104"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56"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824" name="Picture 105"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74" y="2908"/>
                <a:ext cx="86" cy="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grpSp>
    </p:spTree>
    <p:extLst>
      <p:ext uri="{BB962C8B-B14F-4D97-AF65-F5344CB8AC3E}">
        <p14:creationId xmlns:p14="http://schemas.microsoft.com/office/powerpoint/2010/main" val="113892954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088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3085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3088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23088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30853"/>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499"/>
                                          </p:stCondLst>
                                        </p:cTn>
                                        <p:tgtEl>
                                          <p:spTgt spid="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2"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wipe(right)">
                                      <p:cBhvr>
                                        <p:cTn id="27" dur="500"/>
                                        <p:tgtEl>
                                          <p:spTgt spid="3"/>
                                        </p:tgtEl>
                                      </p:cBhvr>
                                    </p:animEffect>
                                  </p:childTnLst>
                                  <p:subTnLst>
                                    <p:set>
                                      <p:cBhvr override="childStyle">
                                        <p:cTn dur="1" fill="hold" display="0" masterRel="nextClick" afterEffect="1"/>
                                        <p:tgtEl>
                                          <p:spTgt spid="3"/>
                                        </p:tgtEl>
                                        <p:attrNameLst>
                                          <p:attrName>style.visibility</p:attrName>
                                        </p:attrNameLst>
                                      </p:cBhvr>
                                      <p:to>
                                        <p:strVal val="hidden"/>
                                      </p:to>
                                    </p:set>
                                  </p:sub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wipe(left)">
                                      <p:cBhvr>
                                        <p:cTn id="32" dur="1000"/>
                                        <p:tgtEl>
                                          <p:spTgt spid="15"/>
                                        </p:tgtEl>
                                      </p:cBhvr>
                                    </p:animEffect>
                                  </p:childTnLst>
                                </p:cTn>
                              </p:par>
                              <p:par>
                                <p:cTn id="33" presetID="1" presetClass="entr" presetSubtype="0" fill="hold" grpId="0" nodeType="withEffect">
                                  <p:stCondLst>
                                    <p:cond delay="0"/>
                                  </p:stCondLst>
                                  <p:childTnLst>
                                    <p:set>
                                      <p:cBhvr>
                                        <p:cTn id="34" dur="1" fill="hold">
                                          <p:stCondLst>
                                            <p:cond delay="0"/>
                                          </p:stCondLst>
                                        </p:cTn>
                                        <p:tgtEl>
                                          <p:spTgt spid="1230931"/>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2" fill="hold" nodeType="click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wipe(right)">
                                      <p:cBhvr>
                                        <p:cTn id="39" dur="500"/>
                                        <p:tgtEl>
                                          <p:spTgt spid="14"/>
                                        </p:tgtEl>
                                      </p:cBhvr>
                                    </p:animEffect>
                                  </p:childTnLst>
                                </p:cTn>
                              </p:par>
                              <p:par>
                                <p:cTn id="40" presetID="1" presetClass="exit" presetSubtype="0" fill="hold" grpId="1" nodeType="withEffect">
                                  <p:stCondLst>
                                    <p:cond delay="0"/>
                                  </p:stCondLst>
                                  <p:childTnLst>
                                    <p:set>
                                      <p:cBhvr>
                                        <p:cTn id="41" dur="1" fill="hold">
                                          <p:stCondLst>
                                            <p:cond delay="0"/>
                                          </p:stCondLst>
                                        </p:cTn>
                                        <p:tgtEl>
                                          <p:spTgt spid="1230931"/>
                                        </p:tgtEl>
                                        <p:attrNameLst>
                                          <p:attrName>style.visibility</p:attrName>
                                        </p:attrNameLst>
                                      </p:cBhvr>
                                      <p:to>
                                        <p:strVal val="hidden"/>
                                      </p:to>
                                    </p:se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8" fill="hold" nodeType="click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1000"/>
                                        <p:tgtEl>
                                          <p:spTgt spid="10"/>
                                        </p:tgtEl>
                                      </p:cBhvr>
                                    </p:animEffect>
                                  </p:childTnLst>
                                </p:cTn>
                              </p:par>
                              <p:par>
                                <p:cTn id="47" presetID="1" presetClass="exit" presetSubtype="0" fill="hold" nodeType="withEffect">
                                  <p:stCondLst>
                                    <p:cond delay="0"/>
                                  </p:stCondLst>
                                  <p:childTnLst>
                                    <p:set>
                                      <p:cBhvr>
                                        <p:cTn id="48"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0853" grpId="0" animBg="1"/>
      <p:bldP spid="1230854" grpId="0" animBg="1"/>
      <p:bldP spid="1230880" grpId="0"/>
      <p:bldP spid="1230881" grpId="0" animBg="1"/>
      <p:bldP spid="1230885" grpId="0"/>
      <p:bldP spid="1230931" grpId="0"/>
      <p:bldP spid="1230931" grpId="1"/>
    </p:bld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p:cNvGrpSpPr>
            <a:grpSpLocks/>
          </p:cNvGrpSpPr>
          <p:nvPr/>
        </p:nvGrpSpPr>
        <p:grpSpPr bwMode="auto">
          <a:xfrm>
            <a:off x="2727325" y="3455988"/>
            <a:ext cx="1400175" cy="2816225"/>
            <a:chOff x="1718" y="2177"/>
            <a:chExt cx="882" cy="1774"/>
          </a:xfrm>
        </p:grpSpPr>
        <p:sp>
          <p:nvSpPr>
            <p:cNvPr id="34946" name="Line 3"/>
            <p:cNvSpPr>
              <a:spLocks noChangeShapeType="1"/>
            </p:cNvSpPr>
            <p:nvPr/>
          </p:nvSpPr>
          <p:spPr bwMode="auto">
            <a:xfrm flipV="1">
              <a:off x="2160" y="2392"/>
              <a:ext cx="0" cy="155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47" name="Text Box 4"/>
            <p:cNvSpPr txBox="1">
              <a:spLocks noChangeArrowheads="1"/>
            </p:cNvSpPr>
            <p:nvPr/>
          </p:nvSpPr>
          <p:spPr bwMode="auto">
            <a:xfrm>
              <a:off x="1718" y="2177"/>
              <a:ext cx="882" cy="2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000"/>
                <a:t>current </a:t>
              </a:r>
            </a:p>
            <a:p>
              <a:pPr algn="ctr"/>
              <a:r>
                <a:rPr lang="en-US" sz="1000"/>
                <a:t>presentation point</a:t>
              </a:r>
              <a:r>
                <a:rPr lang="en-US" sz="1000" b="0"/>
                <a:t> </a:t>
              </a:r>
            </a:p>
          </p:txBody>
        </p:sp>
      </p:grpSp>
      <p:sp>
        <p:nvSpPr>
          <p:cNvPr id="34819" name="Rectangle 5"/>
          <p:cNvSpPr>
            <a:spLocks noGrp="1" noChangeArrowheads="1"/>
          </p:cNvSpPr>
          <p:nvPr>
            <p:ph type="title"/>
          </p:nvPr>
        </p:nvSpPr>
        <p:spPr/>
        <p:txBody>
          <a:bodyPr/>
          <a:lstStyle/>
          <a:p>
            <a:pPr eaLnBrk="1" hangingPunct="1"/>
            <a:r>
              <a:rPr lang="en-US" sz="2800"/>
              <a:t>Least/Most Relevant for Presentation (L/MRP)</a:t>
            </a:r>
          </a:p>
        </p:txBody>
      </p:sp>
      <p:sp>
        <p:nvSpPr>
          <p:cNvPr id="34820" name="Rectangle 6"/>
          <p:cNvSpPr>
            <a:spLocks noGrp="1" noChangeArrowheads="1"/>
          </p:cNvSpPr>
          <p:nvPr>
            <p:ph type="body" idx="1"/>
          </p:nvPr>
        </p:nvSpPr>
        <p:spPr>
          <a:xfrm>
            <a:off x="0" y="1020763"/>
            <a:ext cx="9144000" cy="1504950"/>
          </a:xfrm>
        </p:spPr>
        <p:txBody>
          <a:bodyPr/>
          <a:lstStyle/>
          <a:p>
            <a:pPr eaLnBrk="1" hangingPunct="1">
              <a:lnSpc>
                <a:spcPct val="90000"/>
              </a:lnSpc>
            </a:pPr>
            <a:r>
              <a:rPr lang="en-US" sz="2000">
                <a:solidFill>
                  <a:schemeClr val="folHlink"/>
                </a:solidFill>
              </a:rPr>
              <a:t>Relevance values</a:t>
            </a:r>
            <a:r>
              <a:rPr lang="en-US" sz="2000"/>
              <a:t> are calculated with respect to current playout of the multimedia stream </a:t>
            </a:r>
          </a:p>
          <a:p>
            <a:pPr lvl="2" eaLnBrk="1" hangingPunct="1">
              <a:lnSpc>
                <a:spcPct val="90000"/>
              </a:lnSpc>
            </a:pPr>
            <a:r>
              <a:rPr lang="en-US" sz="1600"/>
              <a:t>presentation point (current position in file)</a:t>
            </a:r>
          </a:p>
          <a:p>
            <a:pPr lvl="2" eaLnBrk="1" hangingPunct="1">
              <a:lnSpc>
                <a:spcPct val="90000"/>
              </a:lnSpc>
            </a:pPr>
            <a:r>
              <a:rPr lang="en-US" sz="1600"/>
              <a:t>mode / speed (forward, backward, FF, FB, jump)</a:t>
            </a:r>
            <a:endParaRPr lang="en-US" sz="500"/>
          </a:p>
          <a:p>
            <a:pPr lvl="2" eaLnBrk="1" hangingPunct="1">
              <a:lnSpc>
                <a:spcPct val="90000"/>
              </a:lnSpc>
            </a:pPr>
            <a:r>
              <a:rPr lang="en-US" sz="1600"/>
              <a:t>relevance functions are configurable</a:t>
            </a:r>
          </a:p>
        </p:txBody>
      </p:sp>
      <p:sp>
        <p:nvSpPr>
          <p:cNvPr id="34821" name="Text Box 7"/>
          <p:cNvSpPr txBox="1">
            <a:spLocks noChangeArrowheads="1"/>
          </p:cNvSpPr>
          <p:nvPr/>
        </p:nvSpPr>
        <p:spPr bwMode="auto">
          <a:xfrm rot="1961968">
            <a:off x="7715250" y="385763"/>
            <a:ext cx="149225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[Moser et al. 95]</a:t>
            </a:r>
          </a:p>
        </p:txBody>
      </p:sp>
      <p:sp>
        <p:nvSpPr>
          <p:cNvPr id="1231880" name="Text Box 8"/>
          <p:cNvSpPr txBox="1">
            <a:spLocks noChangeArrowheads="1"/>
          </p:cNvSpPr>
          <p:nvPr/>
        </p:nvSpPr>
        <p:spPr bwMode="auto">
          <a:xfrm>
            <a:off x="1760538"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10</a:t>
            </a:r>
          </a:p>
        </p:txBody>
      </p:sp>
      <p:sp>
        <p:nvSpPr>
          <p:cNvPr id="1231881" name="Text Box 9"/>
          <p:cNvSpPr txBox="1">
            <a:spLocks noChangeArrowheads="1"/>
          </p:cNvSpPr>
          <p:nvPr/>
        </p:nvSpPr>
        <p:spPr bwMode="auto">
          <a:xfrm>
            <a:off x="2070100"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11</a:t>
            </a:r>
          </a:p>
        </p:txBody>
      </p:sp>
      <p:sp>
        <p:nvSpPr>
          <p:cNvPr id="1231882" name="Text Box 10"/>
          <p:cNvSpPr txBox="1">
            <a:spLocks noChangeArrowheads="1"/>
          </p:cNvSpPr>
          <p:nvPr/>
        </p:nvSpPr>
        <p:spPr bwMode="auto">
          <a:xfrm>
            <a:off x="2379663"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12</a:t>
            </a:r>
          </a:p>
        </p:txBody>
      </p:sp>
      <p:sp>
        <p:nvSpPr>
          <p:cNvPr id="1231883" name="Text Box 11"/>
          <p:cNvSpPr txBox="1">
            <a:spLocks noChangeArrowheads="1"/>
          </p:cNvSpPr>
          <p:nvPr/>
        </p:nvSpPr>
        <p:spPr bwMode="auto">
          <a:xfrm>
            <a:off x="2689225"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13</a:t>
            </a:r>
          </a:p>
        </p:txBody>
      </p:sp>
      <p:sp>
        <p:nvSpPr>
          <p:cNvPr id="1231884" name="Text Box 12"/>
          <p:cNvSpPr txBox="1">
            <a:spLocks noChangeArrowheads="1"/>
          </p:cNvSpPr>
          <p:nvPr/>
        </p:nvSpPr>
        <p:spPr bwMode="auto">
          <a:xfrm>
            <a:off x="2998788"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14</a:t>
            </a:r>
          </a:p>
        </p:txBody>
      </p:sp>
      <p:sp>
        <p:nvSpPr>
          <p:cNvPr id="1231885" name="Text Box 13"/>
          <p:cNvSpPr txBox="1">
            <a:spLocks noChangeArrowheads="1"/>
          </p:cNvSpPr>
          <p:nvPr/>
        </p:nvSpPr>
        <p:spPr bwMode="auto">
          <a:xfrm>
            <a:off x="3308350"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15</a:t>
            </a:r>
          </a:p>
        </p:txBody>
      </p:sp>
      <p:sp>
        <p:nvSpPr>
          <p:cNvPr id="1231886" name="Text Box 14"/>
          <p:cNvSpPr txBox="1">
            <a:spLocks noChangeArrowheads="1"/>
          </p:cNvSpPr>
          <p:nvPr/>
        </p:nvSpPr>
        <p:spPr bwMode="auto">
          <a:xfrm>
            <a:off x="3617913"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16</a:t>
            </a:r>
          </a:p>
        </p:txBody>
      </p:sp>
      <p:sp>
        <p:nvSpPr>
          <p:cNvPr id="1231887" name="Text Box 15"/>
          <p:cNvSpPr txBox="1">
            <a:spLocks noChangeArrowheads="1"/>
          </p:cNvSpPr>
          <p:nvPr/>
        </p:nvSpPr>
        <p:spPr bwMode="auto">
          <a:xfrm>
            <a:off x="3927475"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17</a:t>
            </a:r>
          </a:p>
        </p:txBody>
      </p:sp>
      <p:sp>
        <p:nvSpPr>
          <p:cNvPr id="1231888" name="Text Box 16"/>
          <p:cNvSpPr txBox="1">
            <a:spLocks noChangeArrowheads="1"/>
          </p:cNvSpPr>
          <p:nvPr/>
        </p:nvSpPr>
        <p:spPr bwMode="auto">
          <a:xfrm>
            <a:off x="4237038"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18</a:t>
            </a:r>
          </a:p>
        </p:txBody>
      </p:sp>
      <p:sp>
        <p:nvSpPr>
          <p:cNvPr id="1231889" name="Text Box 17"/>
          <p:cNvSpPr txBox="1">
            <a:spLocks noChangeArrowheads="1"/>
          </p:cNvSpPr>
          <p:nvPr/>
        </p:nvSpPr>
        <p:spPr bwMode="auto">
          <a:xfrm>
            <a:off x="4546600"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19</a:t>
            </a:r>
          </a:p>
        </p:txBody>
      </p:sp>
      <p:sp>
        <p:nvSpPr>
          <p:cNvPr id="1231890" name="Text Box 18"/>
          <p:cNvSpPr txBox="1">
            <a:spLocks noChangeArrowheads="1"/>
          </p:cNvSpPr>
          <p:nvPr/>
        </p:nvSpPr>
        <p:spPr bwMode="auto">
          <a:xfrm>
            <a:off x="4856163"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20</a:t>
            </a:r>
          </a:p>
        </p:txBody>
      </p:sp>
      <p:sp>
        <p:nvSpPr>
          <p:cNvPr id="1231891" name="Text Box 19"/>
          <p:cNvSpPr txBox="1">
            <a:spLocks noChangeArrowheads="1"/>
          </p:cNvSpPr>
          <p:nvPr/>
        </p:nvSpPr>
        <p:spPr bwMode="auto">
          <a:xfrm>
            <a:off x="5165725"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21</a:t>
            </a:r>
          </a:p>
        </p:txBody>
      </p:sp>
      <p:sp>
        <p:nvSpPr>
          <p:cNvPr id="1231892" name="Text Box 20"/>
          <p:cNvSpPr txBox="1">
            <a:spLocks noChangeArrowheads="1"/>
          </p:cNvSpPr>
          <p:nvPr/>
        </p:nvSpPr>
        <p:spPr bwMode="auto">
          <a:xfrm>
            <a:off x="5475288"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22</a:t>
            </a:r>
          </a:p>
        </p:txBody>
      </p:sp>
      <p:sp>
        <p:nvSpPr>
          <p:cNvPr id="1231893" name="Text Box 21"/>
          <p:cNvSpPr txBox="1">
            <a:spLocks noChangeArrowheads="1"/>
          </p:cNvSpPr>
          <p:nvPr/>
        </p:nvSpPr>
        <p:spPr bwMode="auto">
          <a:xfrm>
            <a:off x="5784850"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23</a:t>
            </a:r>
          </a:p>
        </p:txBody>
      </p:sp>
      <p:sp>
        <p:nvSpPr>
          <p:cNvPr id="1231894" name="Text Box 22"/>
          <p:cNvSpPr txBox="1">
            <a:spLocks noChangeArrowheads="1"/>
          </p:cNvSpPr>
          <p:nvPr/>
        </p:nvSpPr>
        <p:spPr bwMode="auto">
          <a:xfrm>
            <a:off x="6094413"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24</a:t>
            </a:r>
          </a:p>
        </p:txBody>
      </p:sp>
      <p:sp>
        <p:nvSpPr>
          <p:cNvPr id="1231895" name="Text Box 23"/>
          <p:cNvSpPr txBox="1">
            <a:spLocks noChangeArrowheads="1"/>
          </p:cNvSpPr>
          <p:nvPr/>
        </p:nvSpPr>
        <p:spPr bwMode="auto">
          <a:xfrm>
            <a:off x="6403975"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25</a:t>
            </a:r>
          </a:p>
        </p:txBody>
      </p:sp>
      <p:sp>
        <p:nvSpPr>
          <p:cNvPr id="1231896" name="Text Box 24"/>
          <p:cNvSpPr txBox="1">
            <a:spLocks noChangeArrowheads="1"/>
          </p:cNvSpPr>
          <p:nvPr/>
        </p:nvSpPr>
        <p:spPr bwMode="auto">
          <a:xfrm>
            <a:off x="6715125" y="3036888"/>
            <a:ext cx="266700" cy="22860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26</a:t>
            </a:r>
          </a:p>
        </p:txBody>
      </p:sp>
      <p:sp>
        <p:nvSpPr>
          <p:cNvPr id="1231897" name="Text Box 25"/>
          <p:cNvSpPr txBox="1">
            <a:spLocks noChangeArrowheads="1"/>
          </p:cNvSpPr>
          <p:nvPr/>
        </p:nvSpPr>
        <p:spPr bwMode="auto">
          <a:xfrm>
            <a:off x="187325" y="2633663"/>
            <a:ext cx="2832100"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a:t>COPU</a:t>
            </a:r>
            <a:r>
              <a:rPr lang="en-US" sz="1000" b="0"/>
              <a:t>s – continuous object presentation units </a:t>
            </a:r>
          </a:p>
        </p:txBody>
      </p:sp>
      <p:sp>
        <p:nvSpPr>
          <p:cNvPr id="1231898" name="Line 26"/>
          <p:cNvSpPr>
            <a:spLocks noChangeShapeType="1"/>
          </p:cNvSpPr>
          <p:nvPr/>
        </p:nvSpPr>
        <p:spPr bwMode="auto">
          <a:xfrm>
            <a:off x="706438" y="2833688"/>
            <a:ext cx="884237" cy="30797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grpSp>
        <p:nvGrpSpPr>
          <p:cNvPr id="3" name="Group 32"/>
          <p:cNvGrpSpPr>
            <a:grpSpLocks/>
          </p:cNvGrpSpPr>
          <p:nvPr/>
        </p:nvGrpSpPr>
        <p:grpSpPr bwMode="auto">
          <a:xfrm>
            <a:off x="1376363" y="6124575"/>
            <a:ext cx="7419975" cy="436563"/>
            <a:chOff x="867" y="3858"/>
            <a:chExt cx="4674" cy="275"/>
          </a:xfrm>
        </p:grpSpPr>
        <p:sp>
          <p:nvSpPr>
            <p:cNvPr id="34910" name="Line 33"/>
            <p:cNvSpPr>
              <a:spLocks noChangeShapeType="1"/>
            </p:cNvSpPr>
            <p:nvPr/>
          </p:nvSpPr>
          <p:spPr bwMode="auto">
            <a:xfrm>
              <a:off x="867" y="3946"/>
              <a:ext cx="3912"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4911" name="Text Box 34"/>
            <p:cNvSpPr txBox="1">
              <a:spLocks noChangeArrowheads="1"/>
            </p:cNvSpPr>
            <p:nvPr/>
          </p:nvSpPr>
          <p:spPr bwMode="auto">
            <a:xfrm>
              <a:off x="4751" y="3858"/>
              <a:ext cx="79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t>COPU number</a:t>
              </a:r>
            </a:p>
          </p:txBody>
        </p:sp>
        <p:sp>
          <p:nvSpPr>
            <p:cNvPr id="34912" name="Text Box 35"/>
            <p:cNvSpPr txBox="1">
              <a:spLocks noChangeArrowheads="1"/>
            </p:cNvSpPr>
            <p:nvPr/>
          </p:nvSpPr>
          <p:spPr bwMode="auto">
            <a:xfrm>
              <a:off x="1110"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10</a:t>
              </a:r>
            </a:p>
          </p:txBody>
        </p:sp>
        <p:sp>
          <p:nvSpPr>
            <p:cNvPr id="34913" name="Text Box 36"/>
            <p:cNvSpPr txBox="1">
              <a:spLocks noChangeArrowheads="1"/>
            </p:cNvSpPr>
            <p:nvPr/>
          </p:nvSpPr>
          <p:spPr bwMode="auto">
            <a:xfrm>
              <a:off x="1305"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11</a:t>
              </a:r>
            </a:p>
          </p:txBody>
        </p:sp>
        <p:sp>
          <p:nvSpPr>
            <p:cNvPr id="34914" name="Text Box 37"/>
            <p:cNvSpPr txBox="1">
              <a:spLocks noChangeArrowheads="1"/>
            </p:cNvSpPr>
            <p:nvPr/>
          </p:nvSpPr>
          <p:spPr bwMode="auto">
            <a:xfrm>
              <a:off x="1500"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12</a:t>
              </a:r>
            </a:p>
          </p:txBody>
        </p:sp>
        <p:sp>
          <p:nvSpPr>
            <p:cNvPr id="34915" name="Text Box 38"/>
            <p:cNvSpPr txBox="1">
              <a:spLocks noChangeArrowheads="1"/>
            </p:cNvSpPr>
            <p:nvPr/>
          </p:nvSpPr>
          <p:spPr bwMode="auto">
            <a:xfrm>
              <a:off x="1695"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13</a:t>
              </a:r>
            </a:p>
          </p:txBody>
        </p:sp>
        <p:sp>
          <p:nvSpPr>
            <p:cNvPr id="34916" name="Text Box 39"/>
            <p:cNvSpPr txBox="1">
              <a:spLocks noChangeArrowheads="1"/>
            </p:cNvSpPr>
            <p:nvPr/>
          </p:nvSpPr>
          <p:spPr bwMode="auto">
            <a:xfrm>
              <a:off x="1890"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14</a:t>
              </a:r>
            </a:p>
          </p:txBody>
        </p:sp>
        <p:sp>
          <p:nvSpPr>
            <p:cNvPr id="34917" name="Text Box 40"/>
            <p:cNvSpPr txBox="1">
              <a:spLocks noChangeArrowheads="1"/>
            </p:cNvSpPr>
            <p:nvPr/>
          </p:nvSpPr>
          <p:spPr bwMode="auto">
            <a:xfrm>
              <a:off x="2085"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15</a:t>
              </a:r>
            </a:p>
          </p:txBody>
        </p:sp>
        <p:sp>
          <p:nvSpPr>
            <p:cNvPr id="34918" name="Text Box 41"/>
            <p:cNvSpPr txBox="1">
              <a:spLocks noChangeArrowheads="1"/>
            </p:cNvSpPr>
            <p:nvPr/>
          </p:nvSpPr>
          <p:spPr bwMode="auto">
            <a:xfrm>
              <a:off x="2280"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16</a:t>
              </a:r>
            </a:p>
          </p:txBody>
        </p:sp>
        <p:sp>
          <p:nvSpPr>
            <p:cNvPr id="34919" name="Text Box 42"/>
            <p:cNvSpPr txBox="1">
              <a:spLocks noChangeArrowheads="1"/>
            </p:cNvSpPr>
            <p:nvPr/>
          </p:nvSpPr>
          <p:spPr bwMode="auto">
            <a:xfrm>
              <a:off x="2475"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17</a:t>
              </a:r>
            </a:p>
          </p:txBody>
        </p:sp>
        <p:sp>
          <p:nvSpPr>
            <p:cNvPr id="34920" name="Text Box 43"/>
            <p:cNvSpPr txBox="1">
              <a:spLocks noChangeArrowheads="1"/>
            </p:cNvSpPr>
            <p:nvPr/>
          </p:nvSpPr>
          <p:spPr bwMode="auto">
            <a:xfrm>
              <a:off x="2670"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18</a:t>
              </a:r>
            </a:p>
          </p:txBody>
        </p:sp>
        <p:sp>
          <p:nvSpPr>
            <p:cNvPr id="34921" name="Text Box 44"/>
            <p:cNvSpPr txBox="1">
              <a:spLocks noChangeArrowheads="1"/>
            </p:cNvSpPr>
            <p:nvPr/>
          </p:nvSpPr>
          <p:spPr bwMode="auto">
            <a:xfrm>
              <a:off x="2865"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19</a:t>
              </a:r>
            </a:p>
          </p:txBody>
        </p:sp>
        <p:sp>
          <p:nvSpPr>
            <p:cNvPr id="34922" name="Text Box 45"/>
            <p:cNvSpPr txBox="1">
              <a:spLocks noChangeArrowheads="1"/>
            </p:cNvSpPr>
            <p:nvPr/>
          </p:nvSpPr>
          <p:spPr bwMode="auto">
            <a:xfrm>
              <a:off x="3060"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20</a:t>
              </a:r>
            </a:p>
          </p:txBody>
        </p:sp>
        <p:sp>
          <p:nvSpPr>
            <p:cNvPr id="34923" name="Text Box 46"/>
            <p:cNvSpPr txBox="1">
              <a:spLocks noChangeArrowheads="1"/>
            </p:cNvSpPr>
            <p:nvPr/>
          </p:nvSpPr>
          <p:spPr bwMode="auto">
            <a:xfrm>
              <a:off x="3255"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21</a:t>
              </a:r>
            </a:p>
          </p:txBody>
        </p:sp>
        <p:sp>
          <p:nvSpPr>
            <p:cNvPr id="34924" name="Text Box 47"/>
            <p:cNvSpPr txBox="1">
              <a:spLocks noChangeArrowheads="1"/>
            </p:cNvSpPr>
            <p:nvPr/>
          </p:nvSpPr>
          <p:spPr bwMode="auto">
            <a:xfrm>
              <a:off x="3450"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22</a:t>
              </a:r>
            </a:p>
          </p:txBody>
        </p:sp>
        <p:sp>
          <p:nvSpPr>
            <p:cNvPr id="34925" name="Text Box 48"/>
            <p:cNvSpPr txBox="1">
              <a:spLocks noChangeArrowheads="1"/>
            </p:cNvSpPr>
            <p:nvPr/>
          </p:nvSpPr>
          <p:spPr bwMode="auto">
            <a:xfrm>
              <a:off x="3645"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23</a:t>
              </a:r>
            </a:p>
          </p:txBody>
        </p:sp>
        <p:sp>
          <p:nvSpPr>
            <p:cNvPr id="34926" name="Text Box 49"/>
            <p:cNvSpPr txBox="1">
              <a:spLocks noChangeArrowheads="1"/>
            </p:cNvSpPr>
            <p:nvPr/>
          </p:nvSpPr>
          <p:spPr bwMode="auto">
            <a:xfrm>
              <a:off x="3840"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24</a:t>
              </a:r>
            </a:p>
          </p:txBody>
        </p:sp>
        <p:sp>
          <p:nvSpPr>
            <p:cNvPr id="34927" name="Text Box 50"/>
            <p:cNvSpPr txBox="1">
              <a:spLocks noChangeArrowheads="1"/>
            </p:cNvSpPr>
            <p:nvPr/>
          </p:nvSpPr>
          <p:spPr bwMode="auto">
            <a:xfrm>
              <a:off x="4035"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25</a:t>
              </a:r>
            </a:p>
          </p:txBody>
        </p:sp>
        <p:sp>
          <p:nvSpPr>
            <p:cNvPr id="34928" name="Text Box 51"/>
            <p:cNvSpPr txBox="1">
              <a:spLocks noChangeArrowheads="1"/>
            </p:cNvSpPr>
            <p:nvPr/>
          </p:nvSpPr>
          <p:spPr bwMode="auto">
            <a:xfrm>
              <a:off x="4231" y="3989"/>
              <a:ext cx="16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26</a:t>
              </a:r>
            </a:p>
          </p:txBody>
        </p:sp>
        <p:sp>
          <p:nvSpPr>
            <p:cNvPr id="34929" name="Line 52"/>
            <p:cNvSpPr>
              <a:spLocks noChangeShapeType="1"/>
            </p:cNvSpPr>
            <p:nvPr/>
          </p:nvSpPr>
          <p:spPr bwMode="auto">
            <a:xfrm flipV="1">
              <a:off x="1190"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30" name="Line 53"/>
            <p:cNvSpPr>
              <a:spLocks noChangeShapeType="1"/>
            </p:cNvSpPr>
            <p:nvPr/>
          </p:nvSpPr>
          <p:spPr bwMode="auto">
            <a:xfrm flipV="1">
              <a:off x="1384"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31" name="Line 54"/>
            <p:cNvSpPr>
              <a:spLocks noChangeShapeType="1"/>
            </p:cNvSpPr>
            <p:nvPr/>
          </p:nvSpPr>
          <p:spPr bwMode="auto">
            <a:xfrm flipV="1">
              <a:off x="1579"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32" name="Line 55"/>
            <p:cNvSpPr>
              <a:spLocks noChangeShapeType="1"/>
            </p:cNvSpPr>
            <p:nvPr/>
          </p:nvSpPr>
          <p:spPr bwMode="auto">
            <a:xfrm flipV="1">
              <a:off x="1774"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33" name="Line 56"/>
            <p:cNvSpPr>
              <a:spLocks noChangeShapeType="1"/>
            </p:cNvSpPr>
            <p:nvPr/>
          </p:nvSpPr>
          <p:spPr bwMode="auto">
            <a:xfrm flipV="1">
              <a:off x="1969"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34" name="Line 57"/>
            <p:cNvSpPr>
              <a:spLocks noChangeShapeType="1"/>
            </p:cNvSpPr>
            <p:nvPr/>
          </p:nvSpPr>
          <p:spPr bwMode="auto">
            <a:xfrm flipV="1">
              <a:off x="2163"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35" name="Line 58"/>
            <p:cNvSpPr>
              <a:spLocks noChangeShapeType="1"/>
            </p:cNvSpPr>
            <p:nvPr/>
          </p:nvSpPr>
          <p:spPr bwMode="auto">
            <a:xfrm flipV="1">
              <a:off x="2358"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36" name="Line 59"/>
            <p:cNvSpPr>
              <a:spLocks noChangeShapeType="1"/>
            </p:cNvSpPr>
            <p:nvPr/>
          </p:nvSpPr>
          <p:spPr bwMode="auto">
            <a:xfrm flipV="1">
              <a:off x="2553"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37" name="Line 60"/>
            <p:cNvSpPr>
              <a:spLocks noChangeShapeType="1"/>
            </p:cNvSpPr>
            <p:nvPr/>
          </p:nvSpPr>
          <p:spPr bwMode="auto">
            <a:xfrm flipV="1">
              <a:off x="2748"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38" name="Line 61"/>
            <p:cNvSpPr>
              <a:spLocks noChangeShapeType="1"/>
            </p:cNvSpPr>
            <p:nvPr/>
          </p:nvSpPr>
          <p:spPr bwMode="auto">
            <a:xfrm flipV="1">
              <a:off x="2942"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39" name="Line 62"/>
            <p:cNvSpPr>
              <a:spLocks noChangeShapeType="1"/>
            </p:cNvSpPr>
            <p:nvPr/>
          </p:nvSpPr>
          <p:spPr bwMode="auto">
            <a:xfrm flipV="1">
              <a:off x="3137"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40" name="Line 63"/>
            <p:cNvSpPr>
              <a:spLocks noChangeShapeType="1"/>
            </p:cNvSpPr>
            <p:nvPr/>
          </p:nvSpPr>
          <p:spPr bwMode="auto">
            <a:xfrm flipV="1">
              <a:off x="3332"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41" name="Line 64"/>
            <p:cNvSpPr>
              <a:spLocks noChangeShapeType="1"/>
            </p:cNvSpPr>
            <p:nvPr/>
          </p:nvSpPr>
          <p:spPr bwMode="auto">
            <a:xfrm flipV="1">
              <a:off x="3527"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42" name="Line 65"/>
            <p:cNvSpPr>
              <a:spLocks noChangeShapeType="1"/>
            </p:cNvSpPr>
            <p:nvPr/>
          </p:nvSpPr>
          <p:spPr bwMode="auto">
            <a:xfrm flipV="1">
              <a:off x="3721"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43" name="Line 66"/>
            <p:cNvSpPr>
              <a:spLocks noChangeShapeType="1"/>
            </p:cNvSpPr>
            <p:nvPr/>
          </p:nvSpPr>
          <p:spPr bwMode="auto">
            <a:xfrm flipV="1">
              <a:off x="4306"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44" name="Line 67"/>
            <p:cNvSpPr>
              <a:spLocks noChangeShapeType="1"/>
            </p:cNvSpPr>
            <p:nvPr/>
          </p:nvSpPr>
          <p:spPr bwMode="auto">
            <a:xfrm flipV="1">
              <a:off x="3916"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45" name="Line 68"/>
            <p:cNvSpPr>
              <a:spLocks noChangeShapeType="1"/>
            </p:cNvSpPr>
            <p:nvPr/>
          </p:nvSpPr>
          <p:spPr bwMode="auto">
            <a:xfrm flipV="1">
              <a:off x="4111" y="3900"/>
              <a:ext cx="0" cy="94"/>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grpSp>
      <p:grpSp>
        <p:nvGrpSpPr>
          <p:cNvPr id="4" name="Group 69"/>
          <p:cNvGrpSpPr>
            <a:grpSpLocks/>
          </p:cNvGrpSpPr>
          <p:nvPr/>
        </p:nvGrpSpPr>
        <p:grpSpPr bwMode="auto">
          <a:xfrm>
            <a:off x="1401763" y="4075113"/>
            <a:ext cx="5943600" cy="1868487"/>
            <a:chOff x="883" y="2567"/>
            <a:chExt cx="3744" cy="1177"/>
          </a:xfrm>
        </p:grpSpPr>
        <p:sp>
          <p:nvSpPr>
            <p:cNvPr id="34899" name="Line 70"/>
            <p:cNvSpPr>
              <a:spLocks noChangeShapeType="1"/>
            </p:cNvSpPr>
            <p:nvPr/>
          </p:nvSpPr>
          <p:spPr bwMode="auto">
            <a:xfrm>
              <a:off x="883" y="3744"/>
              <a:ext cx="3744" cy="0"/>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00" name="Line 71"/>
            <p:cNvSpPr>
              <a:spLocks noChangeShapeType="1"/>
            </p:cNvSpPr>
            <p:nvPr/>
          </p:nvSpPr>
          <p:spPr bwMode="auto">
            <a:xfrm>
              <a:off x="883" y="2567"/>
              <a:ext cx="3744" cy="0"/>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01" name="Line 72"/>
            <p:cNvSpPr>
              <a:spLocks noChangeShapeType="1"/>
            </p:cNvSpPr>
            <p:nvPr/>
          </p:nvSpPr>
          <p:spPr bwMode="auto">
            <a:xfrm>
              <a:off x="883" y="2684"/>
              <a:ext cx="3744" cy="0"/>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02" name="Line 73"/>
            <p:cNvSpPr>
              <a:spLocks noChangeShapeType="1"/>
            </p:cNvSpPr>
            <p:nvPr/>
          </p:nvSpPr>
          <p:spPr bwMode="auto">
            <a:xfrm>
              <a:off x="883" y="2802"/>
              <a:ext cx="3744" cy="0"/>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03" name="Line 74"/>
            <p:cNvSpPr>
              <a:spLocks noChangeShapeType="1"/>
            </p:cNvSpPr>
            <p:nvPr/>
          </p:nvSpPr>
          <p:spPr bwMode="auto">
            <a:xfrm>
              <a:off x="883" y="2920"/>
              <a:ext cx="3744" cy="0"/>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04" name="Line 75"/>
            <p:cNvSpPr>
              <a:spLocks noChangeShapeType="1"/>
            </p:cNvSpPr>
            <p:nvPr/>
          </p:nvSpPr>
          <p:spPr bwMode="auto">
            <a:xfrm>
              <a:off x="883" y="3037"/>
              <a:ext cx="3744" cy="0"/>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05" name="Line 76"/>
            <p:cNvSpPr>
              <a:spLocks noChangeShapeType="1"/>
            </p:cNvSpPr>
            <p:nvPr/>
          </p:nvSpPr>
          <p:spPr bwMode="auto">
            <a:xfrm>
              <a:off x="883" y="3155"/>
              <a:ext cx="3744" cy="0"/>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06" name="Line 77"/>
            <p:cNvSpPr>
              <a:spLocks noChangeShapeType="1"/>
            </p:cNvSpPr>
            <p:nvPr/>
          </p:nvSpPr>
          <p:spPr bwMode="auto">
            <a:xfrm>
              <a:off x="883" y="3273"/>
              <a:ext cx="3744" cy="0"/>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07" name="Line 78"/>
            <p:cNvSpPr>
              <a:spLocks noChangeShapeType="1"/>
            </p:cNvSpPr>
            <p:nvPr/>
          </p:nvSpPr>
          <p:spPr bwMode="auto">
            <a:xfrm>
              <a:off x="883" y="3390"/>
              <a:ext cx="3744" cy="0"/>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08" name="Line 79"/>
            <p:cNvSpPr>
              <a:spLocks noChangeShapeType="1"/>
            </p:cNvSpPr>
            <p:nvPr/>
          </p:nvSpPr>
          <p:spPr bwMode="auto">
            <a:xfrm>
              <a:off x="883" y="3508"/>
              <a:ext cx="3744" cy="0"/>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909" name="Line 80"/>
            <p:cNvSpPr>
              <a:spLocks noChangeShapeType="1"/>
            </p:cNvSpPr>
            <p:nvPr/>
          </p:nvSpPr>
          <p:spPr bwMode="auto">
            <a:xfrm>
              <a:off x="883" y="3626"/>
              <a:ext cx="3744" cy="0"/>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nb-NO"/>
            </a:p>
          </p:txBody>
        </p:sp>
      </p:grpSp>
      <p:grpSp>
        <p:nvGrpSpPr>
          <p:cNvPr id="5" name="Group 81"/>
          <p:cNvGrpSpPr>
            <a:grpSpLocks/>
          </p:cNvGrpSpPr>
          <p:nvPr/>
        </p:nvGrpSpPr>
        <p:grpSpPr bwMode="auto">
          <a:xfrm>
            <a:off x="39688" y="3646488"/>
            <a:ext cx="1420812" cy="2616200"/>
            <a:chOff x="25" y="2297"/>
            <a:chExt cx="895" cy="1648"/>
          </a:xfrm>
        </p:grpSpPr>
        <p:sp>
          <p:nvSpPr>
            <p:cNvPr id="34880" name="Line 82"/>
            <p:cNvSpPr>
              <a:spLocks noChangeShapeType="1"/>
            </p:cNvSpPr>
            <p:nvPr/>
          </p:nvSpPr>
          <p:spPr bwMode="auto">
            <a:xfrm flipV="1">
              <a:off x="867" y="2358"/>
              <a:ext cx="0" cy="1587"/>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4881" name="Text Box 83"/>
            <p:cNvSpPr txBox="1">
              <a:spLocks noChangeArrowheads="1"/>
            </p:cNvSpPr>
            <p:nvPr/>
          </p:nvSpPr>
          <p:spPr bwMode="auto">
            <a:xfrm>
              <a:off x="25" y="2297"/>
              <a:ext cx="871"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t>relevance value</a:t>
              </a:r>
            </a:p>
          </p:txBody>
        </p:sp>
        <p:sp>
          <p:nvSpPr>
            <p:cNvPr id="34882" name="Line 84"/>
            <p:cNvSpPr>
              <a:spLocks noChangeShapeType="1"/>
            </p:cNvSpPr>
            <p:nvPr/>
          </p:nvSpPr>
          <p:spPr bwMode="auto">
            <a:xfrm>
              <a:off x="807" y="3744"/>
              <a:ext cx="113"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883" name="Line 85"/>
            <p:cNvSpPr>
              <a:spLocks noChangeShapeType="1"/>
            </p:cNvSpPr>
            <p:nvPr/>
          </p:nvSpPr>
          <p:spPr bwMode="auto">
            <a:xfrm>
              <a:off x="807" y="2567"/>
              <a:ext cx="113"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884" name="Line 86"/>
            <p:cNvSpPr>
              <a:spLocks noChangeShapeType="1"/>
            </p:cNvSpPr>
            <p:nvPr/>
          </p:nvSpPr>
          <p:spPr bwMode="auto">
            <a:xfrm>
              <a:off x="807" y="2684"/>
              <a:ext cx="113"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885" name="Line 87"/>
            <p:cNvSpPr>
              <a:spLocks noChangeShapeType="1"/>
            </p:cNvSpPr>
            <p:nvPr/>
          </p:nvSpPr>
          <p:spPr bwMode="auto">
            <a:xfrm>
              <a:off x="807" y="2802"/>
              <a:ext cx="113"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886" name="Line 88"/>
            <p:cNvSpPr>
              <a:spLocks noChangeShapeType="1"/>
            </p:cNvSpPr>
            <p:nvPr/>
          </p:nvSpPr>
          <p:spPr bwMode="auto">
            <a:xfrm>
              <a:off x="807" y="2920"/>
              <a:ext cx="113"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887" name="Line 89"/>
            <p:cNvSpPr>
              <a:spLocks noChangeShapeType="1"/>
            </p:cNvSpPr>
            <p:nvPr/>
          </p:nvSpPr>
          <p:spPr bwMode="auto">
            <a:xfrm>
              <a:off x="807" y="3037"/>
              <a:ext cx="113"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888" name="Line 90"/>
            <p:cNvSpPr>
              <a:spLocks noChangeShapeType="1"/>
            </p:cNvSpPr>
            <p:nvPr/>
          </p:nvSpPr>
          <p:spPr bwMode="auto">
            <a:xfrm>
              <a:off x="807" y="3155"/>
              <a:ext cx="113"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889" name="Line 91"/>
            <p:cNvSpPr>
              <a:spLocks noChangeShapeType="1"/>
            </p:cNvSpPr>
            <p:nvPr/>
          </p:nvSpPr>
          <p:spPr bwMode="auto">
            <a:xfrm>
              <a:off x="807" y="3273"/>
              <a:ext cx="113"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890" name="Line 92"/>
            <p:cNvSpPr>
              <a:spLocks noChangeShapeType="1"/>
            </p:cNvSpPr>
            <p:nvPr/>
          </p:nvSpPr>
          <p:spPr bwMode="auto">
            <a:xfrm>
              <a:off x="807" y="3390"/>
              <a:ext cx="113"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891" name="Line 93"/>
            <p:cNvSpPr>
              <a:spLocks noChangeShapeType="1"/>
            </p:cNvSpPr>
            <p:nvPr/>
          </p:nvSpPr>
          <p:spPr bwMode="auto">
            <a:xfrm>
              <a:off x="807" y="3508"/>
              <a:ext cx="113"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892" name="Line 94"/>
            <p:cNvSpPr>
              <a:spLocks noChangeShapeType="1"/>
            </p:cNvSpPr>
            <p:nvPr/>
          </p:nvSpPr>
          <p:spPr bwMode="auto">
            <a:xfrm>
              <a:off x="807" y="3626"/>
              <a:ext cx="113"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34893" name="Text Box 95"/>
            <p:cNvSpPr txBox="1">
              <a:spLocks noChangeArrowheads="1"/>
            </p:cNvSpPr>
            <p:nvPr/>
          </p:nvSpPr>
          <p:spPr bwMode="auto">
            <a:xfrm>
              <a:off x="584" y="2492"/>
              <a:ext cx="19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1.0</a:t>
              </a:r>
            </a:p>
          </p:txBody>
        </p:sp>
        <p:sp>
          <p:nvSpPr>
            <p:cNvPr id="34894" name="Text Box 96"/>
            <p:cNvSpPr txBox="1">
              <a:spLocks noChangeArrowheads="1"/>
            </p:cNvSpPr>
            <p:nvPr/>
          </p:nvSpPr>
          <p:spPr bwMode="auto">
            <a:xfrm>
              <a:off x="675" y="3664"/>
              <a:ext cx="107"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0</a:t>
              </a:r>
            </a:p>
          </p:txBody>
        </p:sp>
        <p:sp>
          <p:nvSpPr>
            <p:cNvPr id="34895" name="Text Box 97"/>
            <p:cNvSpPr txBox="1">
              <a:spLocks noChangeArrowheads="1"/>
            </p:cNvSpPr>
            <p:nvPr/>
          </p:nvSpPr>
          <p:spPr bwMode="auto">
            <a:xfrm>
              <a:off x="584" y="2726"/>
              <a:ext cx="19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0.8</a:t>
              </a:r>
            </a:p>
          </p:txBody>
        </p:sp>
        <p:sp>
          <p:nvSpPr>
            <p:cNvPr id="34896" name="Text Box 98"/>
            <p:cNvSpPr txBox="1">
              <a:spLocks noChangeArrowheads="1"/>
            </p:cNvSpPr>
            <p:nvPr/>
          </p:nvSpPr>
          <p:spPr bwMode="auto">
            <a:xfrm>
              <a:off x="584" y="2960"/>
              <a:ext cx="19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0.6</a:t>
              </a:r>
            </a:p>
          </p:txBody>
        </p:sp>
        <p:sp>
          <p:nvSpPr>
            <p:cNvPr id="34897" name="Text Box 99"/>
            <p:cNvSpPr txBox="1">
              <a:spLocks noChangeArrowheads="1"/>
            </p:cNvSpPr>
            <p:nvPr/>
          </p:nvSpPr>
          <p:spPr bwMode="auto">
            <a:xfrm>
              <a:off x="584" y="3195"/>
              <a:ext cx="19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0.4</a:t>
              </a:r>
            </a:p>
          </p:txBody>
        </p:sp>
        <p:sp>
          <p:nvSpPr>
            <p:cNvPr id="34898" name="Text Box 100"/>
            <p:cNvSpPr txBox="1">
              <a:spLocks noChangeArrowheads="1"/>
            </p:cNvSpPr>
            <p:nvPr/>
          </p:nvSpPr>
          <p:spPr bwMode="auto">
            <a:xfrm>
              <a:off x="584" y="3429"/>
              <a:ext cx="198" cy="14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0.2</a:t>
              </a:r>
            </a:p>
          </p:txBody>
        </p:sp>
      </p:grpSp>
      <p:grpSp>
        <p:nvGrpSpPr>
          <p:cNvPr id="6" name="Group 101"/>
          <p:cNvGrpSpPr>
            <a:grpSpLocks/>
          </p:cNvGrpSpPr>
          <p:nvPr/>
        </p:nvGrpSpPr>
        <p:grpSpPr bwMode="auto">
          <a:xfrm>
            <a:off x="7947025" y="4030663"/>
            <a:ext cx="1068388" cy="244475"/>
            <a:chOff x="4700" y="2155"/>
            <a:chExt cx="673" cy="154"/>
          </a:xfrm>
        </p:grpSpPr>
        <p:sp>
          <p:nvSpPr>
            <p:cNvPr id="34878" name="Text Box 102"/>
            <p:cNvSpPr txBox="1">
              <a:spLocks noChangeArrowheads="1"/>
            </p:cNvSpPr>
            <p:nvPr/>
          </p:nvSpPr>
          <p:spPr bwMode="auto">
            <a:xfrm>
              <a:off x="4700" y="2160"/>
              <a:ext cx="112" cy="144"/>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dirty="0">
                  <a:solidFill>
                    <a:schemeClr val="bg1"/>
                  </a:solidFill>
                </a:rPr>
                <a:t>X</a:t>
              </a:r>
            </a:p>
          </p:txBody>
        </p:sp>
        <p:sp>
          <p:nvSpPr>
            <p:cNvPr id="34879" name="Text Box 103"/>
            <p:cNvSpPr txBox="1">
              <a:spLocks noChangeArrowheads="1"/>
            </p:cNvSpPr>
            <p:nvPr/>
          </p:nvSpPr>
          <p:spPr bwMode="auto">
            <a:xfrm>
              <a:off x="4821" y="2155"/>
              <a:ext cx="552"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a:t>referenced</a:t>
              </a:r>
              <a:endParaRPr lang="en-US" sz="1000" b="0"/>
            </a:p>
          </p:txBody>
        </p:sp>
      </p:grpSp>
      <p:grpSp>
        <p:nvGrpSpPr>
          <p:cNvPr id="7" name="Group 104"/>
          <p:cNvGrpSpPr>
            <a:grpSpLocks/>
          </p:cNvGrpSpPr>
          <p:nvPr/>
        </p:nvGrpSpPr>
        <p:grpSpPr bwMode="auto">
          <a:xfrm>
            <a:off x="7945438" y="4438650"/>
            <a:ext cx="819150" cy="244475"/>
            <a:chOff x="4700" y="2155"/>
            <a:chExt cx="516" cy="154"/>
          </a:xfrm>
        </p:grpSpPr>
        <p:sp>
          <p:nvSpPr>
            <p:cNvPr id="34876" name="Text Box 105"/>
            <p:cNvSpPr txBox="1">
              <a:spLocks noChangeArrowheads="1"/>
            </p:cNvSpPr>
            <p:nvPr/>
          </p:nvSpPr>
          <p:spPr bwMode="auto">
            <a:xfrm>
              <a:off x="4700" y="2160"/>
              <a:ext cx="112" cy="144"/>
            </a:xfrm>
            <a:prstGeom prst="rect">
              <a:avLst/>
            </a:prstGeom>
            <a:solidFill>
              <a:schemeClr va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X</a:t>
              </a:r>
            </a:p>
          </p:txBody>
        </p:sp>
        <p:sp>
          <p:nvSpPr>
            <p:cNvPr id="34877" name="Text Box 106"/>
            <p:cNvSpPr txBox="1">
              <a:spLocks noChangeArrowheads="1"/>
            </p:cNvSpPr>
            <p:nvPr/>
          </p:nvSpPr>
          <p:spPr bwMode="auto">
            <a:xfrm>
              <a:off x="4821" y="2155"/>
              <a:ext cx="395"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a:t>history</a:t>
              </a:r>
              <a:endParaRPr lang="en-US" sz="1000" b="0"/>
            </a:p>
          </p:txBody>
        </p:sp>
      </p:grpSp>
      <p:sp>
        <p:nvSpPr>
          <p:cNvPr id="1231979" name="Line 107"/>
          <p:cNvSpPr>
            <a:spLocks noChangeShapeType="1"/>
          </p:cNvSpPr>
          <p:nvPr/>
        </p:nvSpPr>
        <p:spPr bwMode="auto">
          <a:xfrm>
            <a:off x="1758950" y="2922588"/>
            <a:ext cx="52578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31980" name="Text Box 108"/>
          <p:cNvSpPr txBox="1">
            <a:spLocks noChangeArrowheads="1"/>
          </p:cNvSpPr>
          <p:nvPr/>
        </p:nvSpPr>
        <p:spPr bwMode="auto">
          <a:xfrm>
            <a:off x="5624513" y="2678113"/>
            <a:ext cx="1395412" cy="274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playback direction</a:t>
            </a:r>
          </a:p>
        </p:txBody>
      </p:sp>
      <p:sp>
        <p:nvSpPr>
          <p:cNvPr id="1231981" name="Text Box 109"/>
          <p:cNvSpPr txBox="1">
            <a:spLocks noChangeArrowheads="1"/>
          </p:cNvSpPr>
          <p:nvPr/>
        </p:nvSpPr>
        <p:spPr bwMode="auto">
          <a:xfrm>
            <a:off x="2386013" y="4513263"/>
            <a:ext cx="266700" cy="228600"/>
          </a:xfrm>
          <a:prstGeom prst="rect">
            <a:avLst/>
          </a:prstGeom>
          <a:solidFill>
            <a:schemeClr va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12</a:t>
            </a:r>
          </a:p>
        </p:txBody>
      </p:sp>
      <p:sp>
        <p:nvSpPr>
          <p:cNvPr id="1231982" name="Text Box 110"/>
          <p:cNvSpPr txBox="1">
            <a:spLocks noChangeArrowheads="1"/>
          </p:cNvSpPr>
          <p:nvPr/>
        </p:nvSpPr>
        <p:spPr bwMode="auto">
          <a:xfrm>
            <a:off x="2689225" y="4330700"/>
            <a:ext cx="266700" cy="228600"/>
          </a:xfrm>
          <a:prstGeom prst="rect">
            <a:avLst/>
          </a:prstGeom>
          <a:solidFill>
            <a:schemeClr va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13</a:t>
            </a:r>
          </a:p>
        </p:txBody>
      </p:sp>
      <p:sp>
        <p:nvSpPr>
          <p:cNvPr id="1231983" name="Text Box 111"/>
          <p:cNvSpPr txBox="1">
            <a:spLocks noChangeArrowheads="1"/>
          </p:cNvSpPr>
          <p:nvPr/>
        </p:nvSpPr>
        <p:spPr bwMode="auto">
          <a:xfrm>
            <a:off x="3001963" y="4138613"/>
            <a:ext cx="266700" cy="228600"/>
          </a:xfrm>
          <a:prstGeom prst="rect">
            <a:avLst/>
          </a:prstGeom>
          <a:solidFill>
            <a:schemeClr va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14</a:t>
            </a:r>
          </a:p>
        </p:txBody>
      </p:sp>
      <p:sp>
        <p:nvSpPr>
          <p:cNvPr id="1231984" name="Text Box 112"/>
          <p:cNvSpPr txBox="1">
            <a:spLocks noChangeArrowheads="1"/>
          </p:cNvSpPr>
          <p:nvPr/>
        </p:nvSpPr>
        <p:spPr bwMode="auto">
          <a:xfrm>
            <a:off x="3314700" y="3956050"/>
            <a:ext cx="266700" cy="228600"/>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15</a:t>
            </a:r>
          </a:p>
        </p:txBody>
      </p:sp>
      <p:sp>
        <p:nvSpPr>
          <p:cNvPr id="1231985" name="Text Box 113"/>
          <p:cNvSpPr txBox="1">
            <a:spLocks noChangeArrowheads="1"/>
          </p:cNvSpPr>
          <p:nvPr/>
        </p:nvSpPr>
        <p:spPr bwMode="auto">
          <a:xfrm>
            <a:off x="3627438" y="3954463"/>
            <a:ext cx="266700" cy="228600"/>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16</a:t>
            </a:r>
          </a:p>
        </p:txBody>
      </p:sp>
      <p:sp>
        <p:nvSpPr>
          <p:cNvPr id="1231986" name="Text Box 114"/>
          <p:cNvSpPr txBox="1">
            <a:spLocks noChangeArrowheads="1"/>
          </p:cNvSpPr>
          <p:nvPr/>
        </p:nvSpPr>
        <p:spPr bwMode="auto">
          <a:xfrm>
            <a:off x="3930650" y="3952875"/>
            <a:ext cx="266700" cy="228600"/>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17</a:t>
            </a:r>
          </a:p>
        </p:txBody>
      </p:sp>
      <p:sp>
        <p:nvSpPr>
          <p:cNvPr id="1231987" name="Text Box 115"/>
          <p:cNvSpPr txBox="1">
            <a:spLocks noChangeArrowheads="1"/>
          </p:cNvSpPr>
          <p:nvPr/>
        </p:nvSpPr>
        <p:spPr bwMode="auto">
          <a:xfrm>
            <a:off x="4233863" y="3951288"/>
            <a:ext cx="266700" cy="228600"/>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18</a:t>
            </a:r>
          </a:p>
        </p:txBody>
      </p:sp>
      <p:sp>
        <p:nvSpPr>
          <p:cNvPr id="1231988" name="Text Box 116"/>
          <p:cNvSpPr txBox="1">
            <a:spLocks noChangeArrowheads="1"/>
          </p:cNvSpPr>
          <p:nvPr/>
        </p:nvSpPr>
        <p:spPr bwMode="auto">
          <a:xfrm>
            <a:off x="4546600" y="3959225"/>
            <a:ext cx="266700" cy="228600"/>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19</a:t>
            </a:r>
          </a:p>
        </p:txBody>
      </p:sp>
      <p:sp>
        <p:nvSpPr>
          <p:cNvPr id="1231989" name="Text Box 117"/>
          <p:cNvSpPr txBox="1">
            <a:spLocks noChangeArrowheads="1"/>
          </p:cNvSpPr>
          <p:nvPr/>
        </p:nvSpPr>
        <p:spPr bwMode="auto">
          <a:xfrm>
            <a:off x="6402388" y="5075238"/>
            <a:ext cx="266700" cy="228600"/>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25</a:t>
            </a:r>
          </a:p>
        </p:txBody>
      </p:sp>
      <p:sp>
        <p:nvSpPr>
          <p:cNvPr id="1231990" name="Text Box 118"/>
          <p:cNvSpPr txBox="1">
            <a:spLocks noChangeArrowheads="1"/>
          </p:cNvSpPr>
          <p:nvPr/>
        </p:nvSpPr>
        <p:spPr bwMode="auto">
          <a:xfrm>
            <a:off x="6094413" y="4886325"/>
            <a:ext cx="266700" cy="228600"/>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24</a:t>
            </a:r>
          </a:p>
        </p:txBody>
      </p:sp>
      <p:sp>
        <p:nvSpPr>
          <p:cNvPr id="1231991" name="Text Box 119"/>
          <p:cNvSpPr txBox="1">
            <a:spLocks noChangeArrowheads="1"/>
          </p:cNvSpPr>
          <p:nvPr/>
        </p:nvSpPr>
        <p:spPr bwMode="auto">
          <a:xfrm>
            <a:off x="5788025" y="4697413"/>
            <a:ext cx="266700" cy="228600"/>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23</a:t>
            </a:r>
          </a:p>
        </p:txBody>
      </p:sp>
      <p:sp>
        <p:nvSpPr>
          <p:cNvPr id="1231992" name="Text Box 120"/>
          <p:cNvSpPr txBox="1">
            <a:spLocks noChangeArrowheads="1"/>
          </p:cNvSpPr>
          <p:nvPr/>
        </p:nvSpPr>
        <p:spPr bwMode="auto">
          <a:xfrm>
            <a:off x="5470525" y="4506913"/>
            <a:ext cx="266700" cy="228600"/>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22</a:t>
            </a:r>
          </a:p>
        </p:txBody>
      </p:sp>
      <p:grpSp>
        <p:nvGrpSpPr>
          <p:cNvPr id="8" name="Group 121"/>
          <p:cNvGrpSpPr>
            <a:grpSpLocks/>
          </p:cNvGrpSpPr>
          <p:nvPr/>
        </p:nvGrpSpPr>
        <p:grpSpPr bwMode="auto">
          <a:xfrm>
            <a:off x="3629025" y="4189413"/>
            <a:ext cx="5184775" cy="1838325"/>
            <a:chOff x="2286" y="2639"/>
            <a:chExt cx="3266" cy="1158"/>
          </a:xfrm>
        </p:grpSpPr>
        <p:grpSp>
          <p:nvGrpSpPr>
            <p:cNvPr id="34866" name="Group 122"/>
            <p:cNvGrpSpPr>
              <a:grpSpLocks/>
            </p:cNvGrpSpPr>
            <p:nvPr/>
          </p:nvGrpSpPr>
          <p:grpSpPr bwMode="auto">
            <a:xfrm>
              <a:off x="5004" y="3053"/>
              <a:ext cx="548" cy="154"/>
              <a:chOff x="4700" y="2155"/>
              <a:chExt cx="548" cy="154"/>
            </a:xfrm>
          </p:grpSpPr>
          <p:sp>
            <p:nvSpPr>
              <p:cNvPr id="34874" name="Text Box 123"/>
              <p:cNvSpPr txBox="1">
                <a:spLocks noChangeArrowheads="1"/>
              </p:cNvSpPr>
              <p:nvPr/>
            </p:nvSpPr>
            <p:spPr bwMode="auto">
              <a:xfrm>
                <a:off x="4700" y="2160"/>
                <a:ext cx="112" cy="144"/>
              </a:xfrm>
              <a:prstGeom prst="rect">
                <a:avLst/>
              </a:pr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X</a:t>
                </a:r>
              </a:p>
            </p:txBody>
          </p:sp>
          <p:sp>
            <p:nvSpPr>
              <p:cNvPr id="34875" name="Text Box 124"/>
              <p:cNvSpPr txBox="1">
                <a:spLocks noChangeArrowheads="1"/>
              </p:cNvSpPr>
              <p:nvPr/>
            </p:nvSpPr>
            <p:spPr bwMode="auto">
              <a:xfrm>
                <a:off x="4821" y="2155"/>
                <a:ext cx="427"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a:t>skipped</a:t>
                </a:r>
                <a:endParaRPr lang="en-US" sz="1000" b="0"/>
              </a:p>
            </p:txBody>
          </p:sp>
        </p:grpSp>
        <p:grpSp>
          <p:nvGrpSpPr>
            <p:cNvPr id="34867" name="Group 125"/>
            <p:cNvGrpSpPr>
              <a:grpSpLocks/>
            </p:cNvGrpSpPr>
            <p:nvPr/>
          </p:nvGrpSpPr>
          <p:grpSpPr bwMode="auto">
            <a:xfrm>
              <a:off x="2286" y="2639"/>
              <a:ext cx="2119" cy="1158"/>
              <a:chOff x="2286" y="2639"/>
              <a:chExt cx="2119" cy="1158"/>
            </a:xfrm>
          </p:grpSpPr>
          <p:sp>
            <p:nvSpPr>
              <p:cNvPr id="34868" name="Text Box 126"/>
              <p:cNvSpPr txBox="1">
                <a:spLocks noChangeArrowheads="1"/>
              </p:cNvSpPr>
              <p:nvPr/>
            </p:nvSpPr>
            <p:spPr bwMode="auto">
              <a:xfrm>
                <a:off x="2286" y="2639"/>
                <a:ext cx="168" cy="144"/>
              </a:xfrm>
              <a:prstGeom prst="rect">
                <a:avLst/>
              </a:pr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16</a:t>
                </a:r>
              </a:p>
            </p:txBody>
          </p:sp>
          <p:sp>
            <p:nvSpPr>
              <p:cNvPr id="34869" name="Text Box 127"/>
              <p:cNvSpPr txBox="1">
                <a:spLocks noChangeArrowheads="1"/>
              </p:cNvSpPr>
              <p:nvPr/>
            </p:nvSpPr>
            <p:spPr bwMode="auto">
              <a:xfrm>
                <a:off x="2676" y="2639"/>
                <a:ext cx="168" cy="144"/>
              </a:xfrm>
              <a:prstGeom prst="rect">
                <a:avLst/>
              </a:pr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18</a:t>
                </a:r>
              </a:p>
            </p:txBody>
          </p:sp>
          <p:sp>
            <p:nvSpPr>
              <p:cNvPr id="34870" name="Text Box 128"/>
              <p:cNvSpPr txBox="1">
                <a:spLocks noChangeArrowheads="1"/>
              </p:cNvSpPr>
              <p:nvPr/>
            </p:nvSpPr>
            <p:spPr bwMode="auto">
              <a:xfrm>
                <a:off x="3066" y="2807"/>
                <a:ext cx="168" cy="144"/>
              </a:xfrm>
              <a:prstGeom prst="rect">
                <a:avLst/>
              </a:pr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20</a:t>
                </a:r>
              </a:p>
            </p:txBody>
          </p:sp>
          <p:sp>
            <p:nvSpPr>
              <p:cNvPr id="34871" name="Text Box 129"/>
              <p:cNvSpPr txBox="1">
                <a:spLocks noChangeArrowheads="1"/>
              </p:cNvSpPr>
              <p:nvPr/>
            </p:nvSpPr>
            <p:spPr bwMode="auto">
              <a:xfrm>
                <a:off x="3456" y="3089"/>
                <a:ext cx="168" cy="144"/>
              </a:xfrm>
              <a:prstGeom prst="rect">
                <a:avLst/>
              </a:pr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22</a:t>
                </a:r>
              </a:p>
            </p:txBody>
          </p:sp>
          <p:sp>
            <p:nvSpPr>
              <p:cNvPr id="34872" name="Text Box 130"/>
              <p:cNvSpPr txBox="1">
                <a:spLocks noChangeArrowheads="1"/>
              </p:cNvSpPr>
              <p:nvPr/>
            </p:nvSpPr>
            <p:spPr bwMode="auto">
              <a:xfrm>
                <a:off x="3846" y="3371"/>
                <a:ext cx="168" cy="144"/>
              </a:xfrm>
              <a:prstGeom prst="rect">
                <a:avLst/>
              </a:pr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24</a:t>
                </a:r>
              </a:p>
            </p:txBody>
          </p:sp>
          <p:sp>
            <p:nvSpPr>
              <p:cNvPr id="34873" name="Text Box 131"/>
              <p:cNvSpPr txBox="1">
                <a:spLocks noChangeArrowheads="1"/>
              </p:cNvSpPr>
              <p:nvPr/>
            </p:nvSpPr>
            <p:spPr bwMode="auto">
              <a:xfrm>
                <a:off x="4237" y="3653"/>
                <a:ext cx="168" cy="144"/>
              </a:xfrm>
              <a:prstGeom prst="rect">
                <a:avLst/>
              </a:pr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t>26</a:t>
                </a:r>
              </a:p>
            </p:txBody>
          </p:sp>
        </p:grpSp>
      </p:grpSp>
      <p:sp>
        <p:nvSpPr>
          <p:cNvPr id="1231901" name="Text Box 29"/>
          <p:cNvSpPr txBox="1">
            <a:spLocks noChangeArrowheads="1"/>
          </p:cNvSpPr>
          <p:nvPr/>
        </p:nvSpPr>
        <p:spPr bwMode="auto">
          <a:xfrm>
            <a:off x="4849813" y="4143375"/>
            <a:ext cx="266700" cy="228600"/>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20</a:t>
            </a:r>
          </a:p>
        </p:txBody>
      </p:sp>
      <p:sp>
        <p:nvSpPr>
          <p:cNvPr id="1231902" name="Text Box 30"/>
          <p:cNvSpPr txBox="1">
            <a:spLocks noChangeArrowheads="1"/>
          </p:cNvSpPr>
          <p:nvPr/>
        </p:nvSpPr>
        <p:spPr bwMode="auto">
          <a:xfrm>
            <a:off x="5168900" y="4324350"/>
            <a:ext cx="266700" cy="228600"/>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21</a:t>
            </a:r>
          </a:p>
        </p:txBody>
      </p:sp>
      <p:sp>
        <p:nvSpPr>
          <p:cNvPr id="1231903" name="Text Box 31"/>
          <p:cNvSpPr txBox="1">
            <a:spLocks noChangeArrowheads="1"/>
          </p:cNvSpPr>
          <p:nvPr/>
        </p:nvSpPr>
        <p:spPr bwMode="auto">
          <a:xfrm>
            <a:off x="6708775" y="5248275"/>
            <a:ext cx="266700" cy="228600"/>
          </a:xfrm>
          <a:prstGeom prst="rect">
            <a:avLst/>
          </a:prstGeom>
          <a:solidFill>
            <a:srgbClr val="0099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26</a:t>
            </a:r>
          </a:p>
        </p:txBody>
      </p:sp>
      <p:sp>
        <p:nvSpPr>
          <p:cNvPr id="1231899" name="Text Box 27"/>
          <p:cNvSpPr txBox="1">
            <a:spLocks noChangeArrowheads="1"/>
          </p:cNvSpPr>
          <p:nvPr/>
        </p:nvSpPr>
        <p:spPr bwMode="auto">
          <a:xfrm>
            <a:off x="1754188" y="4886325"/>
            <a:ext cx="266700" cy="228600"/>
          </a:xfrm>
          <a:prstGeom prst="rect">
            <a:avLst/>
          </a:prstGeom>
          <a:solidFill>
            <a:schemeClr va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10</a:t>
            </a:r>
          </a:p>
        </p:txBody>
      </p:sp>
      <p:sp>
        <p:nvSpPr>
          <p:cNvPr id="1231900" name="Text Box 28"/>
          <p:cNvSpPr txBox="1">
            <a:spLocks noChangeArrowheads="1"/>
          </p:cNvSpPr>
          <p:nvPr/>
        </p:nvSpPr>
        <p:spPr bwMode="auto">
          <a:xfrm>
            <a:off x="2063750" y="4705350"/>
            <a:ext cx="266700" cy="228600"/>
          </a:xfrm>
          <a:prstGeom prst="rect">
            <a:avLst/>
          </a:prstGeom>
          <a:solidFill>
            <a:schemeClr val="hlink"/>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36000" tIns="18000" rIns="36000" bIns="28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a:solidFill>
                  <a:schemeClr val="bg1"/>
                </a:solidFill>
              </a:rPr>
              <a:t>11</a:t>
            </a:r>
          </a:p>
        </p:txBody>
      </p:sp>
      <p:sp>
        <p:nvSpPr>
          <p:cNvPr id="132" name="Freeform 131"/>
          <p:cNvSpPr/>
          <p:nvPr/>
        </p:nvSpPr>
        <p:spPr bwMode="auto">
          <a:xfrm>
            <a:off x="1847200" y="4054914"/>
            <a:ext cx="5022074" cy="1875939"/>
          </a:xfrm>
          <a:custGeom>
            <a:avLst/>
            <a:gdLst>
              <a:gd name="connsiteX0" fmla="*/ 0 w 5022074"/>
              <a:gd name="connsiteY0" fmla="*/ 1875939 h 1875939"/>
              <a:gd name="connsiteX1" fmla="*/ 346350 w 5022074"/>
              <a:gd name="connsiteY1" fmla="*/ 1875939 h 1875939"/>
              <a:gd name="connsiteX2" fmla="*/ 3477931 w 5022074"/>
              <a:gd name="connsiteY2" fmla="*/ 0 h 1875939"/>
              <a:gd name="connsiteX3" fmla="*/ 4690156 w 5022074"/>
              <a:gd name="connsiteY3" fmla="*/ 28861 h 1875939"/>
              <a:gd name="connsiteX4" fmla="*/ 5022074 w 5022074"/>
              <a:gd name="connsiteY4" fmla="*/ 202024 h 1875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22074" h="1875939">
                <a:moveTo>
                  <a:pt x="0" y="1875939"/>
                </a:moveTo>
                <a:lnTo>
                  <a:pt x="346350" y="1875939"/>
                </a:lnTo>
                <a:lnTo>
                  <a:pt x="3477931" y="0"/>
                </a:lnTo>
                <a:lnTo>
                  <a:pt x="4690156" y="28861"/>
                </a:lnTo>
                <a:lnTo>
                  <a:pt x="5022074" y="202024"/>
                </a:lnTo>
              </a:path>
            </a:pathLst>
          </a:cu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charset="0"/>
            </a:endParaRPr>
          </a:p>
        </p:txBody>
      </p:sp>
    </p:spTree>
    <p:extLst>
      <p:ext uri="{BB962C8B-B14F-4D97-AF65-F5344CB8AC3E}">
        <p14:creationId xmlns:p14="http://schemas.microsoft.com/office/powerpoint/2010/main" val="39659267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1897"/>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1231898"/>
                                        </p:tgtEl>
                                        <p:attrNameLst>
                                          <p:attrName>style.visibility</p:attrName>
                                        </p:attrNameLst>
                                      </p:cBhvr>
                                      <p:to>
                                        <p:strVal val="visible"/>
                                      </p:to>
                                    </p:set>
                                    <p:animEffect transition="in" filter="wipe(left)">
                                      <p:cBhvr>
                                        <p:cTn id="10" dur="500"/>
                                        <p:tgtEl>
                                          <p:spTgt spid="1231898"/>
                                        </p:tgtEl>
                                      </p:cBhvr>
                                    </p:animEffect>
                                  </p:childTnLst>
                                </p:cTn>
                              </p:par>
                            </p:childTnLst>
                          </p:cTn>
                        </p:par>
                        <p:par>
                          <p:cTn id="11" fill="hold" nodeType="afterGroup">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1231880"/>
                                        </p:tgtEl>
                                        <p:attrNameLst>
                                          <p:attrName>style.visibility</p:attrName>
                                        </p:attrNameLst>
                                      </p:cBhvr>
                                      <p:to>
                                        <p:strVal val="visible"/>
                                      </p:to>
                                    </p:set>
                                    <p:animEffect transition="in" filter="fade">
                                      <p:cBhvr>
                                        <p:cTn id="14" dur="500"/>
                                        <p:tgtEl>
                                          <p:spTgt spid="1231880"/>
                                        </p:tgtEl>
                                      </p:cBhvr>
                                    </p:animEffect>
                                  </p:childTnLst>
                                </p:cTn>
                              </p:par>
                            </p:childTnLst>
                          </p:cTn>
                        </p:par>
                        <p:par>
                          <p:cTn id="15" fill="hold" nodeType="afterGroup">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1231881"/>
                                        </p:tgtEl>
                                        <p:attrNameLst>
                                          <p:attrName>style.visibility</p:attrName>
                                        </p:attrNameLst>
                                      </p:cBhvr>
                                      <p:to>
                                        <p:strVal val="visible"/>
                                      </p:to>
                                    </p:set>
                                    <p:animEffect transition="in" filter="fade">
                                      <p:cBhvr>
                                        <p:cTn id="18" dur="500"/>
                                        <p:tgtEl>
                                          <p:spTgt spid="1231881"/>
                                        </p:tgtEl>
                                      </p:cBhvr>
                                    </p:animEffect>
                                  </p:childTnLst>
                                </p:cTn>
                              </p:par>
                            </p:childTnLst>
                          </p:cTn>
                        </p:par>
                        <p:par>
                          <p:cTn id="19" fill="hold" nodeType="afterGroup">
                            <p:stCondLst>
                              <p:cond delay="1500"/>
                            </p:stCondLst>
                            <p:childTnLst>
                              <p:par>
                                <p:cTn id="20" presetID="10" presetClass="entr" presetSubtype="0" fill="hold" grpId="0" nodeType="afterEffect">
                                  <p:stCondLst>
                                    <p:cond delay="0"/>
                                  </p:stCondLst>
                                  <p:childTnLst>
                                    <p:set>
                                      <p:cBhvr>
                                        <p:cTn id="21" dur="1" fill="hold">
                                          <p:stCondLst>
                                            <p:cond delay="0"/>
                                          </p:stCondLst>
                                        </p:cTn>
                                        <p:tgtEl>
                                          <p:spTgt spid="1231882"/>
                                        </p:tgtEl>
                                        <p:attrNameLst>
                                          <p:attrName>style.visibility</p:attrName>
                                        </p:attrNameLst>
                                      </p:cBhvr>
                                      <p:to>
                                        <p:strVal val="visible"/>
                                      </p:to>
                                    </p:set>
                                    <p:animEffect transition="in" filter="fade">
                                      <p:cBhvr>
                                        <p:cTn id="22" dur="500"/>
                                        <p:tgtEl>
                                          <p:spTgt spid="1231882"/>
                                        </p:tgtEl>
                                      </p:cBhvr>
                                    </p:animEffect>
                                  </p:childTnLst>
                                </p:cTn>
                              </p:par>
                            </p:childTnLst>
                          </p:cTn>
                        </p:par>
                        <p:par>
                          <p:cTn id="23" fill="hold" nodeType="afterGroup">
                            <p:stCondLst>
                              <p:cond delay="2000"/>
                            </p:stCondLst>
                            <p:childTnLst>
                              <p:par>
                                <p:cTn id="24" presetID="10" presetClass="entr" presetSubtype="0" fill="hold" grpId="0" nodeType="afterEffect">
                                  <p:stCondLst>
                                    <p:cond delay="0"/>
                                  </p:stCondLst>
                                  <p:childTnLst>
                                    <p:set>
                                      <p:cBhvr>
                                        <p:cTn id="25" dur="1" fill="hold">
                                          <p:stCondLst>
                                            <p:cond delay="0"/>
                                          </p:stCondLst>
                                        </p:cTn>
                                        <p:tgtEl>
                                          <p:spTgt spid="1231883"/>
                                        </p:tgtEl>
                                        <p:attrNameLst>
                                          <p:attrName>style.visibility</p:attrName>
                                        </p:attrNameLst>
                                      </p:cBhvr>
                                      <p:to>
                                        <p:strVal val="visible"/>
                                      </p:to>
                                    </p:set>
                                    <p:animEffect transition="in" filter="fade">
                                      <p:cBhvr>
                                        <p:cTn id="26" dur="500"/>
                                        <p:tgtEl>
                                          <p:spTgt spid="1231883"/>
                                        </p:tgtEl>
                                      </p:cBhvr>
                                    </p:animEffect>
                                  </p:childTnLst>
                                </p:cTn>
                              </p:par>
                            </p:childTnLst>
                          </p:cTn>
                        </p:par>
                        <p:par>
                          <p:cTn id="27" fill="hold" nodeType="afterGroup">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231884"/>
                                        </p:tgtEl>
                                        <p:attrNameLst>
                                          <p:attrName>style.visibility</p:attrName>
                                        </p:attrNameLst>
                                      </p:cBhvr>
                                      <p:to>
                                        <p:strVal val="visible"/>
                                      </p:to>
                                    </p:set>
                                    <p:animEffect transition="in" filter="fade">
                                      <p:cBhvr>
                                        <p:cTn id="30" dur="500"/>
                                        <p:tgtEl>
                                          <p:spTgt spid="1231884"/>
                                        </p:tgtEl>
                                      </p:cBhvr>
                                    </p:animEffect>
                                  </p:childTnLst>
                                </p:cTn>
                              </p:par>
                            </p:childTnLst>
                          </p:cTn>
                        </p:par>
                        <p:par>
                          <p:cTn id="31" fill="hold" nodeType="afterGroup">
                            <p:stCondLst>
                              <p:cond delay="3000"/>
                            </p:stCondLst>
                            <p:childTnLst>
                              <p:par>
                                <p:cTn id="32" presetID="10" presetClass="entr" presetSubtype="0" fill="hold" grpId="0" nodeType="afterEffect">
                                  <p:stCondLst>
                                    <p:cond delay="0"/>
                                  </p:stCondLst>
                                  <p:childTnLst>
                                    <p:set>
                                      <p:cBhvr>
                                        <p:cTn id="33" dur="1" fill="hold">
                                          <p:stCondLst>
                                            <p:cond delay="0"/>
                                          </p:stCondLst>
                                        </p:cTn>
                                        <p:tgtEl>
                                          <p:spTgt spid="1231885"/>
                                        </p:tgtEl>
                                        <p:attrNameLst>
                                          <p:attrName>style.visibility</p:attrName>
                                        </p:attrNameLst>
                                      </p:cBhvr>
                                      <p:to>
                                        <p:strVal val="visible"/>
                                      </p:to>
                                    </p:set>
                                    <p:animEffect transition="in" filter="fade">
                                      <p:cBhvr>
                                        <p:cTn id="34" dur="500"/>
                                        <p:tgtEl>
                                          <p:spTgt spid="1231885"/>
                                        </p:tgtEl>
                                      </p:cBhvr>
                                    </p:animEffect>
                                  </p:childTnLst>
                                </p:cTn>
                              </p:par>
                            </p:childTnLst>
                          </p:cTn>
                        </p:par>
                        <p:par>
                          <p:cTn id="35" fill="hold" nodeType="afterGroup">
                            <p:stCondLst>
                              <p:cond delay="3500"/>
                            </p:stCondLst>
                            <p:childTnLst>
                              <p:par>
                                <p:cTn id="36" presetID="10" presetClass="entr" presetSubtype="0" fill="hold" grpId="0" nodeType="afterEffect">
                                  <p:stCondLst>
                                    <p:cond delay="0"/>
                                  </p:stCondLst>
                                  <p:childTnLst>
                                    <p:set>
                                      <p:cBhvr>
                                        <p:cTn id="37" dur="1" fill="hold">
                                          <p:stCondLst>
                                            <p:cond delay="0"/>
                                          </p:stCondLst>
                                        </p:cTn>
                                        <p:tgtEl>
                                          <p:spTgt spid="1231886"/>
                                        </p:tgtEl>
                                        <p:attrNameLst>
                                          <p:attrName>style.visibility</p:attrName>
                                        </p:attrNameLst>
                                      </p:cBhvr>
                                      <p:to>
                                        <p:strVal val="visible"/>
                                      </p:to>
                                    </p:set>
                                    <p:animEffect transition="in" filter="fade">
                                      <p:cBhvr>
                                        <p:cTn id="38" dur="500"/>
                                        <p:tgtEl>
                                          <p:spTgt spid="1231886"/>
                                        </p:tgtEl>
                                      </p:cBhvr>
                                    </p:animEffect>
                                  </p:childTnLst>
                                </p:cTn>
                              </p:par>
                            </p:childTnLst>
                          </p:cTn>
                        </p:par>
                        <p:par>
                          <p:cTn id="39" fill="hold" nodeType="afterGroup">
                            <p:stCondLst>
                              <p:cond delay="4000"/>
                            </p:stCondLst>
                            <p:childTnLst>
                              <p:par>
                                <p:cTn id="40" presetID="10" presetClass="entr" presetSubtype="0" fill="hold" grpId="0" nodeType="afterEffect">
                                  <p:stCondLst>
                                    <p:cond delay="0"/>
                                  </p:stCondLst>
                                  <p:childTnLst>
                                    <p:set>
                                      <p:cBhvr>
                                        <p:cTn id="41" dur="1" fill="hold">
                                          <p:stCondLst>
                                            <p:cond delay="0"/>
                                          </p:stCondLst>
                                        </p:cTn>
                                        <p:tgtEl>
                                          <p:spTgt spid="1231887"/>
                                        </p:tgtEl>
                                        <p:attrNameLst>
                                          <p:attrName>style.visibility</p:attrName>
                                        </p:attrNameLst>
                                      </p:cBhvr>
                                      <p:to>
                                        <p:strVal val="visible"/>
                                      </p:to>
                                    </p:set>
                                    <p:animEffect transition="in" filter="fade">
                                      <p:cBhvr>
                                        <p:cTn id="42" dur="500"/>
                                        <p:tgtEl>
                                          <p:spTgt spid="1231887"/>
                                        </p:tgtEl>
                                      </p:cBhvr>
                                    </p:animEffect>
                                  </p:childTnLst>
                                </p:cTn>
                              </p:par>
                            </p:childTnLst>
                          </p:cTn>
                        </p:par>
                        <p:par>
                          <p:cTn id="43" fill="hold" nodeType="afterGroup">
                            <p:stCondLst>
                              <p:cond delay="4500"/>
                            </p:stCondLst>
                            <p:childTnLst>
                              <p:par>
                                <p:cTn id="44" presetID="10" presetClass="entr" presetSubtype="0" fill="hold" grpId="0" nodeType="afterEffect">
                                  <p:stCondLst>
                                    <p:cond delay="0"/>
                                  </p:stCondLst>
                                  <p:childTnLst>
                                    <p:set>
                                      <p:cBhvr>
                                        <p:cTn id="45" dur="1" fill="hold">
                                          <p:stCondLst>
                                            <p:cond delay="0"/>
                                          </p:stCondLst>
                                        </p:cTn>
                                        <p:tgtEl>
                                          <p:spTgt spid="1231888"/>
                                        </p:tgtEl>
                                        <p:attrNameLst>
                                          <p:attrName>style.visibility</p:attrName>
                                        </p:attrNameLst>
                                      </p:cBhvr>
                                      <p:to>
                                        <p:strVal val="visible"/>
                                      </p:to>
                                    </p:set>
                                    <p:animEffect transition="in" filter="fade">
                                      <p:cBhvr>
                                        <p:cTn id="46" dur="500"/>
                                        <p:tgtEl>
                                          <p:spTgt spid="1231888"/>
                                        </p:tgtEl>
                                      </p:cBhvr>
                                    </p:animEffect>
                                  </p:childTnLst>
                                </p:cTn>
                              </p:par>
                            </p:childTnLst>
                          </p:cTn>
                        </p:par>
                        <p:par>
                          <p:cTn id="47" fill="hold" nodeType="afterGroup">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1231889"/>
                                        </p:tgtEl>
                                        <p:attrNameLst>
                                          <p:attrName>style.visibility</p:attrName>
                                        </p:attrNameLst>
                                      </p:cBhvr>
                                      <p:to>
                                        <p:strVal val="visible"/>
                                      </p:to>
                                    </p:set>
                                    <p:animEffect transition="in" filter="fade">
                                      <p:cBhvr>
                                        <p:cTn id="50" dur="500"/>
                                        <p:tgtEl>
                                          <p:spTgt spid="1231889"/>
                                        </p:tgtEl>
                                      </p:cBhvr>
                                    </p:animEffect>
                                  </p:childTnLst>
                                </p:cTn>
                              </p:par>
                            </p:childTnLst>
                          </p:cTn>
                        </p:par>
                        <p:par>
                          <p:cTn id="51" fill="hold" nodeType="afterGroup">
                            <p:stCondLst>
                              <p:cond delay="5500"/>
                            </p:stCondLst>
                            <p:childTnLst>
                              <p:par>
                                <p:cTn id="52" presetID="10" presetClass="entr" presetSubtype="0" fill="hold" grpId="0" nodeType="afterEffect">
                                  <p:stCondLst>
                                    <p:cond delay="0"/>
                                  </p:stCondLst>
                                  <p:childTnLst>
                                    <p:set>
                                      <p:cBhvr>
                                        <p:cTn id="53" dur="1" fill="hold">
                                          <p:stCondLst>
                                            <p:cond delay="0"/>
                                          </p:stCondLst>
                                        </p:cTn>
                                        <p:tgtEl>
                                          <p:spTgt spid="1231890"/>
                                        </p:tgtEl>
                                        <p:attrNameLst>
                                          <p:attrName>style.visibility</p:attrName>
                                        </p:attrNameLst>
                                      </p:cBhvr>
                                      <p:to>
                                        <p:strVal val="visible"/>
                                      </p:to>
                                    </p:set>
                                    <p:animEffect transition="in" filter="fade">
                                      <p:cBhvr>
                                        <p:cTn id="54" dur="500"/>
                                        <p:tgtEl>
                                          <p:spTgt spid="1231890"/>
                                        </p:tgtEl>
                                      </p:cBhvr>
                                    </p:animEffect>
                                  </p:childTnLst>
                                </p:cTn>
                              </p:par>
                            </p:childTnLst>
                          </p:cTn>
                        </p:par>
                        <p:par>
                          <p:cTn id="55" fill="hold" nodeType="afterGroup">
                            <p:stCondLst>
                              <p:cond delay="6000"/>
                            </p:stCondLst>
                            <p:childTnLst>
                              <p:par>
                                <p:cTn id="56" presetID="10" presetClass="entr" presetSubtype="0" fill="hold" grpId="0" nodeType="afterEffect">
                                  <p:stCondLst>
                                    <p:cond delay="0"/>
                                  </p:stCondLst>
                                  <p:childTnLst>
                                    <p:set>
                                      <p:cBhvr>
                                        <p:cTn id="57" dur="1" fill="hold">
                                          <p:stCondLst>
                                            <p:cond delay="0"/>
                                          </p:stCondLst>
                                        </p:cTn>
                                        <p:tgtEl>
                                          <p:spTgt spid="1231891"/>
                                        </p:tgtEl>
                                        <p:attrNameLst>
                                          <p:attrName>style.visibility</p:attrName>
                                        </p:attrNameLst>
                                      </p:cBhvr>
                                      <p:to>
                                        <p:strVal val="visible"/>
                                      </p:to>
                                    </p:set>
                                    <p:animEffect transition="in" filter="fade">
                                      <p:cBhvr>
                                        <p:cTn id="58" dur="500"/>
                                        <p:tgtEl>
                                          <p:spTgt spid="1231891"/>
                                        </p:tgtEl>
                                      </p:cBhvr>
                                    </p:animEffect>
                                  </p:childTnLst>
                                </p:cTn>
                              </p:par>
                            </p:childTnLst>
                          </p:cTn>
                        </p:par>
                        <p:par>
                          <p:cTn id="59" fill="hold" nodeType="afterGroup">
                            <p:stCondLst>
                              <p:cond delay="6500"/>
                            </p:stCondLst>
                            <p:childTnLst>
                              <p:par>
                                <p:cTn id="60" presetID="10" presetClass="entr" presetSubtype="0" fill="hold" grpId="0" nodeType="afterEffect">
                                  <p:stCondLst>
                                    <p:cond delay="0"/>
                                  </p:stCondLst>
                                  <p:childTnLst>
                                    <p:set>
                                      <p:cBhvr>
                                        <p:cTn id="61" dur="1" fill="hold">
                                          <p:stCondLst>
                                            <p:cond delay="0"/>
                                          </p:stCondLst>
                                        </p:cTn>
                                        <p:tgtEl>
                                          <p:spTgt spid="1231892"/>
                                        </p:tgtEl>
                                        <p:attrNameLst>
                                          <p:attrName>style.visibility</p:attrName>
                                        </p:attrNameLst>
                                      </p:cBhvr>
                                      <p:to>
                                        <p:strVal val="visible"/>
                                      </p:to>
                                    </p:set>
                                    <p:animEffect transition="in" filter="fade">
                                      <p:cBhvr>
                                        <p:cTn id="62" dur="500"/>
                                        <p:tgtEl>
                                          <p:spTgt spid="1231892"/>
                                        </p:tgtEl>
                                      </p:cBhvr>
                                    </p:animEffect>
                                  </p:childTnLst>
                                </p:cTn>
                              </p:par>
                            </p:childTnLst>
                          </p:cTn>
                        </p:par>
                        <p:par>
                          <p:cTn id="63" fill="hold" nodeType="afterGroup">
                            <p:stCondLst>
                              <p:cond delay="7000"/>
                            </p:stCondLst>
                            <p:childTnLst>
                              <p:par>
                                <p:cTn id="64" presetID="10" presetClass="entr" presetSubtype="0" fill="hold" grpId="0" nodeType="afterEffect">
                                  <p:stCondLst>
                                    <p:cond delay="0"/>
                                  </p:stCondLst>
                                  <p:childTnLst>
                                    <p:set>
                                      <p:cBhvr>
                                        <p:cTn id="65" dur="1" fill="hold">
                                          <p:stCondLst>
                                            <p:cond delay="0"/>
                                          </p:stCondLst>
                                        </p:cTn>
                                        <p:tgtEl>
                                          <p:spTgt spid="1231893"/>
                                        </p:tgtEl>
                                        <p:attrNameLst>
                                          <p:attrName>style.visibility</p:attrName>
                                        </p:attrNameLst>
                                      </p:cBhvr>
                                      <p:to>
                                        <p:strVal val="visible"/>
                                      </p:to>
                                    </p:set>
                                    <p:animEffect transition="in" filter="fade">
                                      <p:cBhvr>
                                        <p:cTn id="66" dur="500"/>
                                        <p:tgtEl>
                                          <p:spTgt spid="1231893"/>
                                        </p:tgtEl>
                                      </p:cBhvr>
                                    </p:animEffect>
                                  </p:childTnLst>
                                </p:cTn>
                              </p:par>
                            </p:childTnLst>
                          </p:cTn>
                        </p:par>
                        <p:par>
                          <p:cTn id="67" fill="hold" nodeType="afterGroup">
                            <p:stCondLst>
                              <p:cond delay="7500"/>
                            </p:stCondLst>
                            <p:childTnLst>
                              <p:par>
                                <p:cTn id="68" presetID="10" presetClass="entr" presetSubtype="0" fill="hold" grpId="0" nodeType="afterEffect">
                                  <p:stCondLst>
                                    <p:cond delay="0"/>
                                  </p:stCondLst>
                                  <p:childTnLst>
                                    <p:set>
                                      <p:cBhvr>
                                        <p:cTn id="69" dur="1" fill="hold">
                                          <p:stCondLst>
                                            <p:cond delay="0"/>
                                          </p:stCondLst>
                                        </p:cTn>
                                        <p:tgtEl>
                                          <p:spTgt spid="1231894"/>
                                        </p:tgtEl>
                                        <p:attrNameLst>
                                          <p:attrName>style.visibility</p:attrName>
                                        </p:attrNameLst>
                                      </p:cBhvr>
                                      <p:to>
                                        <p:strVal val="visible"/>
                                      </p:to>
                                    </p:set>
                                    <p:animEffect transition="in" filter="fade">
                                      <p:cBhvr>
                                        <p:cTn id="70" dur="500"/>
                                        <p:tgtEl>
                                          <p:spTgt spid="1231894"/>
                                        </p:tgtEl>
                                      </p:cBhvr>
                                    </p:animEffect>
                                  </p:childTnLst>
                                </p:cTn>
                              </p:par>
                            </p:childTnLst>
                          </p:cTn>
                        </p:par>
                        <p:par>
                          <p:cTn id="71" fill="hold" nodeType="afterGroup">
                            <p:stCondLst>
                              <p:cond delay="8000"/>
                            </p:stCondLst>
                            <p:childTnLst>
                              <p:par>
                                <p:cTn id="72" presetID="10" presetClass="entr" presetSubtype="0" fill="hold" grpId="0" nodeType="afterEffect">
                                  <p:stCondLst>
                                    <p:cond delay="0"/>
                                  </p:stCondLst>
                                  <p:childTnLst>
                                    <p:set>
                                      <p:cBhvr>
                                        <p:cTn id="73" dur="1" fill="hold">
                                          <p:stCondLst>
                                            <p:cond delay="0"/>
                                          </p:stCondLst>
                                        </p:cTn>
                                        <p:tgtEl>
                                          <p:spTgt spid="1231895"/>
                                        </p:tgtEl>
                                        <p:attrNameLst>
                                          <p:attrName>style.visibility</p:attrName>
                                        </p:attrNameLst>
                                      </p:cBhvr>
                                      <p:to>
                                        <p:strVal val="visible"/>
                                      </p:to>
                                    </p:set>
                                    <p:animEffect transition="in" filter="fade">
                                      <p:cBhvr>
                                        <p:cTn id="74" dur="500"/>
                                        <p:tgtEl>
                                          <p:spTgt spid="1231895"/>
                                        </p:tgtEl>
                                      </p:cBhvr>
                                    </p:animEffect>
                                  </p:childTnLst>
                                </p:cTn>
                              </p:par>
                            </p:childTnLst>
                          </p:cTn>
                        </p:par>
                        <p:par>
                          <p:cTn id="75" fill="hold" nodeType="afterGroup">
                            <p:stCondLst>
                              <p:cond delay="8500"/>
                            </p:stCondLst>
                            <p:childTnLst>
                              <p:par>
                                <p:cTn id="76" presetID="10" presetClass="entr" presetSubtype="0" fill="hold" grpId="0" nodeType="afterEffect">
                                  <p:stCondLst>
                                    <p:cond delay="0"/>
                                  </p:stCondLst>
                                  <p:childTnLst>
                                    <p:set>
                                      <p:cBhvr>
                                        <p:cTn id="77" dur="1" fill="hold">
                                          <p:stCondLst>
                                            <p:cond delay="0"/>
                                          </p:stCondLst>
                                        </p:cTn>
                                        <p:tgtEl>
                                          <p:spTgt spid="1231896"/>
                                        </p:tgtEl>
                                        <p:attrNameLst>
                                          <p:attrName>style.visibility</p:attrName>
                                        </p:attrNameLst>
                                      </p:cBhvr>
                                      <p:to>
                                        <p:strVal val="visible"/>
                                      </p:to>
                                    </p:set>
                                    <p:animEffect transition="in" filter="fade">
                                      <p:cBhvr>
                                        <p:cTn id="78" dur="500"/>
                                        <p:tgtEl>
                                          <p:spTgt spid="1231896"/>
                                        </p:tgtEl>
                                      </p:cBhvr>
                                    </p:animEffect>
                                  </p:childTnLst>
                                </p:cTn>
                              </p:par>
                            </p:childTnLst>
                          </p:cTn>
                        </p:par>
                      </p:childTnLst>
                    </p:cTn>
                  </p:par>
                  <p:par>
                    <p:cTn id="79" fill="hold" nodeType="clickPar">
                      <p:stCondLst>
                        <p:cond delay="indefinite"/>
                      </p:stCondLst>
                      <p:childTnLst>
                        <p:par>
                          <p:cTn id="80" fill="hold" nodeType="withGroup">
                            <p:stCondLst>
                              <p:cond delay="0"/>
                            </p:stCondLst>
                            <p:childTnLst>
                              <p:par>
                                <p:cTn id="81" presetID="22" presetClass="entr" presetSubtype="8" fill="hold" grpId="0" nodeType="clickEffect">
                                  <p:stCondLst>
                                    <p:cond delay="0"/>
                                  </p:stCondLst>
                                  <p:childTnLst>
                                    <p:set>
                                      <p:cBhvr>
                                        <p:cTn id="82" dur="1" fill="hold">
                                          <p:stCondLst>
                                            <p:cond delay="0"/>
                                          </p:stCondLst>
                                        </p:cTn>
                                        <p:tgtEl>
                                          <p:spTgt spid="1231979"/>
                                        </p:tgtEl>
                                        <p:attrNameLst>
                                          <p:attrName>style.visibility</p:attrName>
                                        </p:attrNameLst>
                                      </p:cBhvr>
                                      <p:to>
                                        <p:strVal val="visible"/>
                                      </p:to>
                                    </p:set>
                                    <p:animEffect transition="in" filter="wipe(left)">
                                      <p:cBhvr>
                                        <p:cTn id="83" dur="500"/>
                                        <p:tgtEl>
                                          <p:spTgt spid="1231979"/>
                                        </p:tgtEl>
                                      </p:cBhvr>
                                    </p:animEffect>
                                  </p:childTnLst>
                                </p:cTn>
                              </p:par>
                            </p:childTnLst>
                          </p:cTn>
                        </p:par>
                        <p:par>
                          <p:cTn id="84" fill="hold" nodeType="afterGroup">
                            <p:stCondLst>
                              <p:cond delay="500"/>
                            </p:stCondLst>
                            <p:childTnLst>
                              <p:par>
                                <p:cTn id="85" presetID="1" presetClass="entr" presetSubtype="0" fill="hold" grpId="0" nodeType="afterEffect">
                                  <p:stCondLst>
                                    <p:cond delay="0"/>
                                  </p:stCondLst>
                                  <p:childTnLst>
                                    <p:set>
                                      <p:cBhvr>
                                        <p:cTn id="86" dur="1" fill="hold">
                                          <p:stCondLst>
                                            <p:cond delay="0"/>
                                          </p:stCondLst>
                                        </p:cTn>
                                        <p:tgtEl>
                                          <p:spTgt spid="1231980"/>
                                        </p:tgtEl>
                                        <p:attrNameLst>
                                          <p:attrName>style.visibility</p:attrName>
                                        </p:attrNameLst>
                                      </p:cBhvr>
                                      <p:to>
                                        <p:strVal val="visible"/>
                                      </p:to>
                                    </p:set>
                                  </p:childTnLst>
                                </p:cTn>
                              </p:par>
                            </p:childTnLst>
                          </p:cTn>
                        </p:par>
                      </p:childTnLst>
                    </p:cTn>
                  </p:par>
                  <p:par>
                    <p:cTn id="87" fill="hold" nodeType="clickPar">
                      <p:stCondLst>
                        <p:cond delay="indefinite"/>
                      </p:stCondLst>
                      <p:childTnLst>
                        <p:par>
                          <p:cTn id="88" fill="hold" nodeType="withGroup">
                            <p:stCondLst>
                              <p:cond delay="0"/>
                            </p:stCondLst>
                            <p:childTnLst>
                              <p:par>
                                <p:cTn id="89" presetID="1" presetClass="entr" presetSubtype="0" fill="hold" nodeType="clickEffect">
                                  <p:stCondLst>
                                    <p:cond delay="0"/>
                                  </p:stCondLst>
                                  <p:childTnLst>
                                    <p:set>
                                      <p:cBhvr>
                                        <p:cTn id="90" dur="1" fill="hold">
                                          <p:stCondLst>
                                            <p:cond delay="0"/>
                                          </p:stCondLst>
                                        </p:cTn>
                                        <p:tgtEl>
                                          <p:spTgt spid="5"/>
                                        </p:tgtEl>
                                        <p:attrNameLst>
                                          <p:attrName>style.visibility</p:attrName>
                                        </p:attrNameLst>
                                      </p:cBhvr>
                                      <p:to>
                                        <p:strVal val="visible"/>
                                      </p:to>
                                    </p:set>
                                  </p:childTnLst>
                                </p:cTn>
                              </p:par>
                              <p:par>
                                <p:cTn id="91" presetID="1" presetClass="exit" presetSubtype="0" fill="hold" grpId="1" nodeType="withEffect">
                                  <p:stCondLst>
                                    <p:cond delay="0"/>
                                  </p:stCondLst>
                                  <p:childTnLst>
                                    <p:set>
                                      <p:cBhvr>
                                        <p:cTn id="92" dur="1" fill="hold">
                                          <p:stCondLst>
                                            <p:cond delay="0"/>
                                          </p:stCondLst>
                                        </p:cTn>
                                        <p:tgtEl>
                                          <p:spTgt spid="1231897"/>
                                        </p:tgtEl>
                                        <p:attrNameLst>
                                          <p:attrName>style.visibility</p:attrName>
                                        </p:attrNameLst>
                                      </p:cBhvr>
                                      <p:to>
                                        <p:strVal val="hidden"/>
                                      </p:to>
                                    </p:set>
                                  </p:childTnLst>
                                </p:cTn>
                              </p:par>
                              <p:par>
                                <p:cTn id="93" presetID="1" presetClass="exit" presetSubtype="0" fill="hold" grpId="1" nodeType="withEffect">
                                  <p:stCondLst>
                                    <p:cond delay="0"/>
                                  </p:stCondLst>
                                  <p:childTnLst>
                                    <p:set>
                                      <p:cBhvr>
                                        <p:cTn id="94" dur="1" fill="hold">
                                          <p:stCondLst>
                                            <p:cond delay="0"/>
                                          </p:stCondLst>
                                        </p:cTn>
                                        <p:tgtEl>
                                          <p:spTgt spid="1231898"/>
                                        </p:tgtEl>
                                        <p:attrNameLst>
                                          <p:attrName>style.visibility</p:attrName>
                                        </p:attrNameLst>
                                      </p:cBhvr>
                                      <p:to>
                                        <p:strVal val="hidden"/>
                                      </p:to>
                                    </p:set>
                                  </p:childTnLst>
                                </p:cTn>
                              </p:par>
                            </p:childTnLst>
                          </p:cTn>
                        </p:par>
                      </p:childTnLst>
                    </p:cTn>
                  </p:par>
                  <p:par>
                    <p:cTn id="95" fill="hold" nodeType="clickPar">
                      <p:stCondLst>
                        <p:cond delay="indefinite"/>
                      </p:stCondLst>
                      <p:childTnLst>
                        <p:par>
                          <p:cTn id="96" fill="hold" nodeType="withGroup">
                            <p:stCondLst>
                              <p:cond delay="0"/>
                            </p:stCondLst>
                            <p:childTnLst>
                              <p:par>
                                <p:cTn id="97" presetID="1" presetClass="entr" presetSubtype="0" fill="hold" nodeType="clickEffect">
                                  <p:stCondLst>
                                    <p:cond delay="0"/>
                                  </p:stCondLst>
                                  <p:childTnLst>
                                    <p:set>
                                      <p:cBhvr>
                                        <p:cTn id="98" dur="1" fill="hold">
                                          <p:stCondLst>
                                            <p:cond delay="0"/>
                                          </p:stCondLst>
                                        </p:cTn>
                                        <p:tgtEl>
                                          <p:spTgt spid="3"/>
                                        </p:tgtEl>
                                        <p:attrNameLst>
                                          <p:attrName>style.visibility</p:attrName>
                                        </p:attrNameLst>
                                      </p:cBhvr>
                                      <p:to>
                                        <p:strVal val="visible"/>
                                      </p:to>
                                    </p:set>
                                  </p:childTnLst>
                                </p:cTn>
                              </p:par>
                            </p:childTnLst>
                          </p:cTn>
                        </p:par>
                      </p:childTnLst>
                    </p:cTn>
                  </p:par>
                  <p:par>
                    <p:cTn id="99" fill="hold" nodeType="clickPar">
                      <p:stCondLst>
                        <p:cond delay="indefinite"/>
                      </p:stCondLst>
                      <p:childTnLst>
                        <p:par>
                          <p:cTn id="100" fill="hold" nodeType="withGroup">
                            <p:stCondLst>
                              <p:cond delay="0"/>
                            </p:stCondLst>
                            <p:childTnLst>
                              <p:par>
                                <p:cTn id="101" presetID="1" presetClass="entr" presetSubtype="0" fill="hold" nodeType="clickEffect">
                                  <p:stCondLst>
                                    <p:cond delay="0"/>
                                  </p:stCondLst>
                                  <p:childTnLst>
                                    <p:set>
                                      <p:cBhvr>
                                        <p:cTn id="102" dur="1" fill="hold">
                                          <p:stCondLst>
                                            <p:cond delay="0"/>
                                          </p:stCondLst>
                                        </p:cTn>
                                        <p:tgtEl>
                                          <p:spTgt spid="2"/>
                                        </p:tgtEl>
                                        <p:attrNameLst>
                                          <p:attrName>style.visibility</p:attrName>
                                        </p:attrNameLst>
                                      </p:cBhvr>
                                      <p:to>
                                        <p:strVal val="visible"/>
                                      </p:to>
                                    </p:set>
                                  </p:childTnLst>
                                </p:cTn>
                              </p:par>
                              <p:par>
                                <p:cTn id="103" presetID="22" presetClass="entr" presetSubtype="8" fill="hold" nodeType="withEffect">
                                  <p:stCondLst>
                                    <p:cond delay="0"/>
                                  </p:stCondLst>
                                  <p:childTnLst>
                                    <p:set>
                                      <p:cBhvr>
                                        <p:cTn id="104" dur="1" fill="hold">
                                          <p:stCondLst>
                                            <p:cond delay="0"/>
                                          </p:stCondLst>
                                        </p:cTn>
                                        <p:tgtEl>
                                          <p:spTgt spid="4"/>
                                        </p:tgtEl>
                                        <p:attrNameLst>
                                          <p:attrName>style.visibility</p:attrName>
                                        </p:attrNameLst>
                                      </p:cBhvr>
                                      <p:to>
                                        <p:strVal val="visible"/>
                                      </p:to>
                                    </p:set>
                                    <p:animEffect transition="in" filter="wipe(left)">
                                      <p:cBhvr>
                                        <p:cTn id="105" dur="500"/>
                                        <p:tgtEl>
                                          <p:spTgt spid="4"/>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1231984"/>
                                        </p:tgtEl>
                                        <p:attrNameLst>
                                          <p:attrName>style.visibility</p:attrName>
                                        </p:attrNameLst>
                                      </p:cBhvr>
                                      <p:to>
                                        <p:strVal val="visible"/>
                                      </p:to>
                                    </p:set>
                                    <p:animEffect transition="in" filter="fade">
                                      <p:cBhvr>
                                        <p:cTn id="108" dur="2000"/>
                                        <p:tgtEl>
                                          <p:spTgt spid="1231984"/>
                                        </p:tgtEl>
                                      </p:cBhvr>
                                    </p:animEffect>
                                  </p:childTnLst>
                                </p:cTn>
                              </p:par>
                              <p:par>
                                <p:cTn id="109" presetID="1" presetClass="emph" presetSubtype="2" fill="hold" nodeType="withEffect">
                                  <p:stCondLst>
                                    <p:cond delay="0"/>
                                  </p:stCondLst>
                                  <p:childTnLst>
                                    <p:animClr clrSpc="rgb" dir="cw">
                                      <p:cBhvr>
                                        <p:cTn id="110" dur="2000" fill="hold"/>
                                        <p:tgtEl>
                                          <p:spTgt spid="1231885"/>
                                        </p:tgtEl>
                                        <p:attrNameLst>
                                          <p:attrName>fillcolor</p:attrName>
                                        </p:attrNameLst>
                                      </p:cBhvr>
                                      <p:to>
                                        <a:srgbClr val="009900"/>
                                      </p:to>
                                    </p:animClr>
                                    <p:set>
                                      <p:cBhvr>
                                        <p:cTn id="111" dur="2000" fill="hold"/>
                                        <p:tgtEl>
                                          <p:spTgt spid="1231885"/>
                                        </p:tgtEl>
                                        <p:attrNameLst>
                                          <p:attrName>fill.type</p:attrName>
                                        </p:attrNameLst>
                                      </p:cBhvr>
                                      <p:to>
                                        <p:strVal val="solid"/>
                                      </p:to>
                                    </p:set>
                                    <p:set>
                                      <p:cBhvr>
                                        <p:cTn id="112" dur="2000" fill="hold"/>
                                        <p:tgtEl>
                                          <p:spTgt spid="1231885"/>
                                        </p:tgtEl>
                                        <p:attrNameLst>
                                          <p:attrName>fill.on</p:attrName>
                                        </p:attrNameLst>
                                      </p:cBhvr>
                                      <p:to>
                                        <p:strVal val="true"/>
                                      </p:to>
                                    </p:set>
                                  </p:childTnLst>
                                </p:cTn>
                              </p:par>
                            </p:childTnLst>
                          </p:cTn>
                        </p:par>
                      </p:childTnLst>
                    </p:cTn>
                  </p:par>
                  <p:par>
                    <p:cTn id="113" fill="hold" nodeType="clickPar">
                      <p:stCondLst>
                        <p:cond delay="indefinite"/>
                      </p:stCondLst>
                      <p:childTnLst>
                        <p:par>
                          <p:cTn id="114" fill="hold" nodeType="withGroup">
                            <p:stCondLst>
                              <p:cond delay="0"/>
                            </p:stCondLst>
                            <p:childTnLst>
                              <p:par>
                                <p:cTn id="115" presetID="1" presetClass="entr" presetSubtype="0" fill="hold" nodeType="clickEffect">
                                  <p:stCondLst>
                                    <p:cond delay="0"/>
                                  </p:stCondLst>
                                  <p:childTnLst>
                                    <p:set>
                                      <p:cBhvr>
                                        <p:cTn id="116" dur="1" fill="hold">
                                          <p:stCondLst>
                                            <p:cond delay="0"/>
                                          </p:stCondLst>
                                        </p:cTn>
                                        <p:tgtEl>
                                          <p:spTgt spid="7"/>
                                        </p:tgtEl>
                                        <p:attrNameLst>
                                          <p:attrName>style.visibility</p:attrName>
                                        </p:attrNameLst>
                                      </p:cBhvr>
                                      <p:to>
                                        <p:strVal val="visible"/>
                                      </p:to>
                                    </p:set>
                                  </p:childTnLst>
                                </p:cTn>
                              </p:par>
                              <p:par>
                                <p:cTn id="117" presetID="10" presetClass="entr" presetSubtype="0" fill="hold" grpId="0" nodeType="withEffect">
                                  <p:stCondLst>
                                    <p:cond delay="0"/>
                                  </p:stCondLst>
                                  <p:childTnLst>
                                    <p:set>
                                      <p:cBhvr>
                                        <p:cTn id="118" dur="1" fill="hold">
                                          <p:stCondLst>
                                            <p:cond delay="0"/>
                                          </p:stCondLst>
                                        </p:cTn>
                                        <p:tgtEl>
                                          <p:spTgt spid="1231899"/>
                                        </p:tgtEl>
                                        <p:attrNameLst>
                                          <p:attrName>style.visibility</p:attrName>
                                        </p:attrNameLst>
                                      </p:cBhvr>
                                      <p:to>
                                        <p:strVal val="visible"/>
                                      </p:to>
                                    </p:set>
                                    <p:animEffect transition="in" filter="fade">
                                      <p:cBhvr>
                                        <p:cTn id="119" dur="2000"/>
                                        <p:tgtEl>
                                          <p:spTgt spid="1231899"/>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1231900"/>
                                        </p:tgtEl>
                                        <p:attrNameLst>
                                          <p:attrName>style.visibility</p:attrName>
                                        </p:attrNameLst>
                                      </p:cBhvr>
                                      <p:to>
                                        <p:strVal val="visible"/>
                                      </p:to>
                                    </p:set>
                                    <p:animEffect transition="in" filter="fade">
                                      <p:cBhvr>
                                        <p:cTn id="122" dur="2000"/>
                                        <p:tgtEl>
                                          <p:spTgt spid="1231900"/>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1231981"/>
                                        </p:tgtEl>
                                        <p:attrNameLst>
                                          <p:attrName>style.visibility</p:attrName>
                                        </p:attrNameLst>
                                      </p:cBhvr>
                                      <p:to>
                                        <p:strVal val="visible"/>
                                      </p:to>
                                    </p:set>
                                    <p:animEffect transition="in" filter="fade">
                                      <p:cBhvr>
                                        <p:cTn id="125" dur="2000"/>
                                        <p:tgtEl>
                                          <p:spTgt spid="1231981"/>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1231982"/>
                                        </p:tgtEl>
                                        <p:attrNameLst>
                                          <p:attrName>style.visibility</p:attrName>
                                        </p:attrNameLst>
                                      </p:cBhvr>
                                      <p:to>
                                        <p:strVal val="visible"/>
                                      </p:to>
                                    </p:set>
                                    <p:animEffect transition="in" filter="fade">
                                      <p:cBhvr>
                                        <p:cTn id="128" dur="2000"/>
                                        <p:tgtEl>
                                          <p:spTgt spid="1231982"/>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1231983"/>
                                        </p:tgtEl>
                                        <p:attrNameLst>
                                          <p:attrName>style.visibility</p:attrName>
                                        </p:attrNameLst>
                                      </p:cBhvr>
                                      <p:to>
                                        <p:strVal val="visible"/>
                                      </p:to>
                                    </p:set>
                                    <p:animEffect transition="in" filter="fade">
                                      <p:cBhvr>
                                        <p:cTn id="131" dur="2000"/>
                                        <p:tgtEl>
                                          <p:spTgt spid="1231983"/>
                                        </p:tgtEl>
                                      </p:cBhvr>
                                    </p:animEffect>
                                  </p:childTnLst>
                                </p:cTn>
                              </p:par>
                              <p:par>
                                <p:cTn id="132" presetID="1" presetClass="emph" presetSubtype="2" fill="hold" nodeType="withEffect">
                                  <p:stCondLst>
                                    <p:cond delay="0"/>
                                  </p:stCondLst>
                                  <p:childTnLst>
                                    <p:animClr clrSpc="rgb" dir="cw">
                                      <p:cBhvr>
                                        <p:cTn id="133" dur="2000" fill="hold"/>
                                        <p:tgtEl>
                                          <p:spTgt spid="1231880"/>
                                        </p:tgtEl>
                                        <p:attrNameLst>
                                          <p:attrName>fillcolor</p:attrName>
                                        </p:attrNameLst>
                                      </p:cBhvr>
                                      <p:to>
                                        <a:schemeClr val="hlink"/>
                                      </p:to>
                                    </p:animClr>
                                    <p:set>
                                      <p:cBhvr>
                                        <p:cTn id="134" dur="2000" fill="hold"/>
                                        <p:tgtEl>
                                          <p:spTgt spid="1231880"/>
                                        </p:tgtEl>
                                        <p:attrNameLst>
                                          <p:attrName>fill.type</p:attrName>
                                        </p:attrNameLst>
                                      </p:cBhvr>
                                      <p:to>
                                        <p:strVal val="solid"/>
                                      </p:to>
                                    </p:set>
                                    <p:set>
                                      <p:cBhvr>
                                        <p:cTn id="135" dur="2000" fill="hold"/>
                                        <p:tgtEl>
                                          <p:spTgt spid="1231880"/>
                                        </p:tgtEl>
                                        <p:attrNameLst>
                                          <p:attrName>fill.on</p:attrName>
                                        </p:attrNameLst>
                                      </p:cBhvr>
                                      <p:to>
                                        <p:strVal val="true"/>
                                      </p:to>
                                    </p:set>
                                  </p:childTnLst>
                                </p:cTn>
                              </p:par>
                              <p:par>
                                <p:cTn id="136" presetID="1" presetClass="emph" presetSubtype="2" fill="hold" nodeType="withEffect">
                                  <p:stCondLst>
                                    <p:cond delay="0"/>
                                  </p:stCondLst>
                                  <p:childTnLst>
                                    <p:animClr clrSpc="rgb" dir="cw">
                                      <p:cBhvr>
                                        <p:cTn id="137" dur="2000" fill="hold"/>
                                        <p:tgtEl>
                                          <p:spTgt spid="1231881"/>
                                        </p:tgtEl>
                                        <p:attrNameLst>
                                          <p:attrName>fillcolor</p:attrName>
                                        </p:attrNameLst>
                                      </p:cBhvr>
                                      <p:to>
                                        <a:schemeClr val="hlink"/>
                                      </p:to>
                                    </p:animClr>
                                    <p:set>
                                      <p:cBhvr>
                                        <p:cTn id="138" dur="2000" fill="hold"/>
                                        <p:tgtEl>
                                          <p:spTgt spid="1231881"/>
                                        </p:tgtEl>
                                        <p:attrNameLst>
                                          <p:attrName>fill.type</p:attrName>
                                        </p:attrNameLst>
                                      </p:cBhvr>
                                      <p:to>
                                        <p:strVal val="solid"/>
                                      </p:to>
                                    </p:set>
                                    <p:set>
                                      <p:cBhvr>
                                        <p:cTn id="139" dur="2000" fill="hold"/>
                                        <p:tgtEl>
                                          <p:spTgt spid="1231881"/>
                                        </p:tgtEl>
                                        <p:attrNameLst>
                                          <p:attrName>fill.on</p:attrName>
                                        </p:attrNameLst>
                                      </p:cBhvr>
                                      <p:to>
                                        <p:strVal val="true"/>
                                      </p:to>
                                    </p:set>
                                  </p:childTnLst>
                                </p:cTn>
                              </p:par>
                              <p:par>
                                <p:cTn id="140" presetID="1" presetClass="emph" presetSubtype="2" fill="hold" nodeType="withEffect">
                                  <p:stCondLst>
                                    <p:cond delay="0"/>
                                  </p:stCondLst>
                                  <p:childTnLst>
                                    <p:animClr clrSpc="rgb" dir="cw">
                                      <p:cBhvr>
                                        <p:cTn id="141" dur="2000" fill="hold"/>
                                        <p:tgtEl>
                                          <p:spTgt spid="1231882"/>
                                        </p:tgtEl>
                                        <p:attrNameLst>
                                          <p:attrName>fillcolor</p:attrName>
                                        </p:attrNameLst>
                                      </p:cBhvr>
                                      <p:to>
                                        <a:schemeClr val="hlink"/>
                                      </p:to>
                                    </p:animClr>
                                    <p:set>
                                      <p:cBhvr>
                                        <p:cTn id="142" dur="2000" fill="hold"/>
                                        <p:tgtEl>
                                          <p:spTgt spid="1231882"/>
                                        </p:tgtEl>
                                        <p:attrNameLst>
                                          <p:attrName>fill.type</p:attrName>
                                        </p:attrNameLst>
                                      </p:cBhvr>
                                      <p:to>
                                        <p:strVal val="solid"/>
                                      </p:to>
                                    </p:set>
                                    <p:set>
                                      <p:cBhvr>
                                        <p:cTn id="143" dur="2000" fill="hold"/>
                                        <p:tgtEl>
                                          <p:spTgt spid="1231882"/>
                                        </p:tgtEl>
                                        <p:attrNameLst>
                                          <p:attrName>fill.on</p:attrName>
                                        </p:attrNameLst>
                                      </p:cBhvr>
                                      <p:to>
                                        <p:strVal val="true"/>
                                      </p:to>
                                    </p:set>
                                  </p:childTnLst>
                                </p:cTn>
                              </p:par>
                              <p:par>
                                <p:cTn id="144" presetID="1" presetClass="emph" presetSubtype="2" fill="hold" nodeType="withEffect">
                                  <p:stCondLst>
                                    <p:cond delay="0"/>
                                  </p:stCondLst>
                                  <p:childTnLst>
                                    <p:animClr clrSpc="rgb" dir="cw">
                                      <p:cBhvr>
                                        <p:cTn id="145" dur="2000" fill="hold"/>
                                        <p:tgtEl>
                                          <p:spTgt spid="1231883"/>
                                        </p:tgtEl>
                                        <p:attrNameLst>
                                          <p:attrName>fillcolor</p:attrName>
                                        </p:attrNameLst>
                                      </p:cBhvr>
                                      <p:to>
                                        <a:schemeClr val="hlink"/>
                                      </p:to>
                                    </p:animClr>
                                    <p:set>
                                      <p:cBhvr>
                                        <p:cTn id="146" dur="2000" fill="hold"/>
                                        <p:tgtEl>
                                          <p:spTgt spid="1231883"/>
                                        </p:tgtEl>
                                        <p:attrNameLst>
                                          <p:attrName>fill.type</p:attrName>
                                        </p:attrNameLst>
                                      </p:cBhvr>
                                      <p:to>
                                        <p:strVal val="solid"/>
                                      </p:to>
                                    </p:set>
                                    <p:set>
                                      <p:cBhvr>
                                        <p:cTn id="147" dur="2000" fill="hold"/>
                                        <p:tgtEl>
                                          <p:spTgt spid="1231883"/>
                                        </p:tgtEl>
                                        <p:attrNameLst>
                                          <p:attrName>fill.on</p:attrName>
                                        </p:attrNameLst>
                                      </p:cBhvr>
                                      <p:to>
                                        <p:strVal val="true"/>
                                      </p:to>
                                    </p:set>
                                  </p:childTnLst>
                                </p:cTn>
                              </p:par>
                              <p:par>
                                <p:cTn id="148" presetID="1" presetClass="emph" presetSubtype="2" fill="hold" nodeType="withEffect">
                                  <p:stCondLst>
                                    <p:cond delay="0"/>
                                  </p:stCondLst>
                                  <p:childTnLst>
                                    <p:animClr clrSpc="rgb" dir="cw">
                                      <p:cBhvr>
                                        <p:cTn id="149" dur="2000" fill="hold"/>
                                        <p:tgtEl>
                                          <p:spTgt spid="1231884"/>
                                        </p:tgtEl>
                                        <p:attrNameLst>
                                          <p:attrName>fillcolor</p:attrName>
                                        </p:attrNameLst>
                                      </p:cBhvr>
                                      <p:to>
                                        <a:schemeClr val="hlink"/>
                                      </p:to>
                                    </p:animClr>
                                    <p:set>
                                      <p:cBhvr>
                                        <p:cTn id="150" dur="2000" fill="hold"/>
                                        <p:tgtEl>
                                          <p:spTgt spid="1231884"/>
                                        </p:tgtEl>
                                        <p:attrNameLst>
                                          <p:attrName>fill.type</p:attrName>
                                        </p:attrNameLst>
                                      </p:cBhvr>
                                      <p:to>
                                        <p:strVal val="solid"/>
                                      </p:to>
                                    </p:set>
                                    <p:set>
                                      <p:cBhvr>
                                        <p:cTn id="151" dur="2000" fill="hold"/>
                                        <p:tgtEl>
                                          <p:spTgt spid="1231884"/>
                                        </p:tgtEl>
                                        <p:attrNameLst>
                                          <p:attrName>fill.on</p:attrName>
                                        </p:attrNameLst>
                                      </p:cBhvr>
                                      <p:to>
                                        <p:strVal val="true"/>
                                      </p:to>
                                    </p:set>
                                  </p:childTnLst>
                                </p:cTn>
                              </p:par>
                            </p:childTnLst>
                          </p:cTn>
                        </p:par>
                      </p:childTnLst>
                    </p:cTn>
                  </p:par>
                  <p:par>
                    <p:cTn id="152" fill="hold" nodeType="clickPar">
                      <p:stCondLst>
                        <p:cond delay="indefinite"/>
                      </p:stCondLst>
                      <p:childTnLst>
                        <p:par>
                          <p:cTn id="153" fill="hold" nodeType="withGroup">
                            <p:stCondLst>
                              <p:cond delay="0"/>
                            </p:stCondLst>
                            <p:childTnLst>
                              <p:par>
                                <p:cTn id="154" presetID="1" presetClass="emph" presetSubtype="2" fill="hold" nodeType="clickEffect">
                                  <p:stCondLst>
                                    <p:cond delay="0"/>
                                  </p:stCondLst>
                                  <p:childTnLst>
                                    <p:animClr clrSpc="rgb" dir="cw">
                                      <p:cBhvr>
                                        <p:cTn id="155" dur="2000" fill="hold"/>
                                        <p:tgtEl>
                                          <p:spTgt spid="1231886"/>
                                        </p:tgtEl>
                                        <p:attrNameLst>
                                          <p:attrName>fillcolor</p:attrName>
                                        </p:attrNameLst>
                                      </p:cBhvr>
                                      <p:to>
                                        <a:srgbClr val="FFFF00"/>
                                      </p:to>
                                    </p:animClr>
                                    <p:set>
                                      <p:cBhvr>
                                        <p:cTn id="156" dur="2000" fill="hold"/>
                                        <p:tgtEl>
                                          <p:spTgt spid="1231886"/>
                                        </p:tgtEl>
                                        <p:attrNameLst>
                                          <p:attrName>fill.type</p:attrName>
                                        </p:attrNameLst>
                                      </p:cBhvr>
                                      <p:to>
                                        <p:strVal val="solid"/>
                                      </p:to>
                                    </p:set>
                                    <p:set>
                                      <p:cBhvr>
                                        <p:cTn id="157" dur="2000" fill="hold"/>
                                        <p:tgtEl>
                                          <p:spTgt spid="1231886"/>
                                        </p:tgtEl>
                                        <p:attrNameLst>
                                          <p:attrName>fill.on</p:attrName>
                                        </p:attrNameLst>
                                      </p:cBhvr>
                                      <p:to>
                                        <p:strVal val="true"/>
                                      </p:to>
                                    </p:set>
                                  </p:childTnLst>
                                </p:cTn>
                              </p:par>
                              <p:par>
                                <p:cTn id="158" presetID="1" presetClass="emph" presetSubtype="2" fill="hold" nodeType="withEffect">
                                  <p:stCondLst>
                                    <p:cond delay="0"/>
                                  </p:stCondLst>
                                  <p:childTnLst>
                                    <p:animClr clrSpc="rgb" dir="cw">
                                      <p:cBhvr>
                                        <p:cTn id="159" dur="2000" fill="hold"/>
                                        <p:tgtEl>
                                          <p:spTgt spid="1231888"/>
                                        </p:tgtEl>
                                        <p:attrNameLst>
                                          <p:attrName>fillcolor</p:attrName>
                                        </p:attrNameLst>
                                      </p:cBhvr>
                                      <p:to>
                                        <a:srgbClr val="FFFF00"/>
                                      </p:to>
                                    </p:animClr>
                                    <p:set>
                                      <p:cBhvr>
                                        <p:cTn id="160" dur="2000" fill="hold"/>
                                        <p:tgtEl>
                                          <p:spTgt spid="1231888"/>
                                        </p:tgtEl>
                                        <p:attrNameLst>
                                          <p:attrName>fill.type</p:attrName>
                                        </p:attrNameLst>
                                      </p:cBhvr>
                                      <p:to>
                                        <p:strVal val="solid"/>
                                      </p:to>
                                    </p:set>
                                    <p:set>
                                      <p:cBhvr>
                                        <p:cTn id="161" dur="2000" fill="hold"/>
                                        <p:tgtEl>
                                          <p:spTgt spid="1231888"/>
                                        </p:tgtEl>
                                        <p:attrNameLst>
                                          <p:attrName>fill.on</p:attrName>
                                        </p:attrNameLst>
                                      </p:cBhvr>
                                      <p:to>
                                        <p:strVal val="true"/>
                                      </p:to>
                                    </p:set>
                                  </p:childTnLst>
                                </p:cTn>
                              </p:par>
                              <p:par>
                                <p:cTn id="162" presetID="1" presetClass="emph" presetSubtype="2" fill="hold" nodeType="withEffect">
                                  <p:stCondLst>
                                    <p:cond delay="0"/>
                                  </p:stCondLst>
                                  <p:childTnLst>
                                    <p:animClr clrSpc="rgb" dir="cw">
                                      <p:cBhvr>
                                        <p:cTn id="163" dur="2000" fill="hold"/>
                                        <p:tgtEl>
                                          <p:spTgt spid="1231890"/>
                                        </p:tgtEl>
                                        <p:attrNameLst>
                                          <p:attrName>fillcolor</p:attrName>
                                        </p:attrNameLst>
                                      </p:cBhvr>
                                      <p:to>
                                        <a:srgbClr val="FFFF00"/>
                                      </p:to>
                                    </p:animClr>
                                    <p:set>
                                      <p:cBhvr>
                                        <p:cTn id="164" dur="2000" fill="hold"/>
                                        <p:tgtEl>
                                          <p:spTgt spid="1231890"/>
                                        </p:tgtEl>
                                        <p:attrNameLst>
                                          <p:attrName>fill.type</p:attrName>
                                        </p:attrNameLst>
                                      </p:cBhvr>
                                      <p:to>
                                        <p:strVal val="solid"/>
                                      </p:to>
                                    </p:set>
                                    <p:set>
                                      <p:cBhvr>
                                        <p:cTn id="165" dur="2000" fill="hold"/>
                                        <p:tgtEl>
                                          <p:spTgt spid="1231890"/>
                                        </p:tgtEl>
                                        <p:attrNameLst>
                                          <p:attrName>fill.on</p:attrName>
                                        </p:attrNameLst>
                                      </p:cBhvr>
                                      <p:to>
                                        <p:strVal val="true"/>
                                      </p:to>
                                    </p:set>
                                  </p:childTnLst>
                                </p:cTn>
                              </p:par>
                              <p:par>
                                <p:cTn id="166" presetID="1" presetClass="emph" presetSubtype="2" fill="hold" nodeType="withEffect">
                                  <p:stCondLst>
                                    <p:cond delay="0"/>
                                  </p:stCondLst>
                                  <p:childTnLst>
                                    <p:animClr clrSpc="rgb" dir="cw">
                                      <p:cBhvr>
                                        <p:cTn id="167" dur="2000" fill="hold"/>
                                        <p:tgtEl>
                                          <p:spTgt spid="1231892"/>
                                        </p:tgtEl>
                                        <p:attrNameLst>
                                          <p:attrName>fillcolor</p:attrName>
                                        </p:attrNameLst>
                                      </p:cBhvr>
                                      <p:to>
                                        <a:srgbClr val="FFFF00"/>
                                      </p:to>
                                    </p:animClr>
                                    <p:set>
                                      <p:cBhvr>
                                        <p:cTn id="168" dur="2000" fill="hold"/>
                                        <p:tgtEl>
                                          <p:spTgt spid="1231892"/>
                                        </p:tgtEl>
                                        <p:attrNameLst>
                                          <p:attrName>fill.type</p:attrName>
                                        </p:attrNameLst>
                                      </p:cBhvr>
                                      <p:to>
                                        <p:strVal val="solid"/>
                                      </p:to>
                                    </p:set>
                                    <p:set>
                                      <p:cBhvr>
                                        <p:cTn id="169" dur="2000" fill="hold"/>
                                        <p:tgtEl>
                                          <p:spTgt spid="1231892"/>
                                        </p:tgtEl>
                                        <p:attrNameLst>
                                          <p:attrName>fill.on</p:attrName>
                                        </p:attrNameLst>
                                      </p:cBhvr>
                                      <p:to>
                                        <p:strVal val="true"/>
                                      </p:to>
                                    </p:set>
                                  </p:childTnLst>
                                </p:cTn>
                              </p:par>
                              <p:par>
                                <p:cTn id="170" presetID="1" presetClass="emph" presetSubtype="2" fill="hold" nodeType="withEffect">
                                  <p:stCondLst>
                                    <p:cond delay="0"/>
                                  </p:stCondLst>
                                  <p:childTnLst>
                                    <p:animClr clrSpc="rgb" dir="cw">
                                      <p:cBhvr>
                                        <p:cTn id="171" dur="2000" fill="hold"/>
                                        <p:tgtEl>
                                          <p:spTgt spid="1231894"/>
                                        </p:tgtEl>
                                        <p:attrNameLst>
                                          <p:attrName>fillcolor</p:attrName>
                                        </p:attrNameLst>
                                      </p:cBhvr>
                                      <p:to>
                                        <a:srgbClr val="FFFF00"/>
                                      </p:to>
                                    </p:animClr>
                                    <p:set>
                                      <p:cBhvr>
                                        <p:cTn id="172" dur="2000" fill="hold"/>
                                        <p:tgtEl>
                                          <p:spTgt spid="1231894"/>
                                        </p:tgtEl>
                                        <p:attrNameLst>
                                          <p:attrName>fill.type</p:attrName>
                                        </p:attrNameLst>
                                      </p:cBhvr>
                                      <p:to>
                                        <p:strVal val="solid"/>
                                      </p:to>
                                    </p:set>
                                    <p:set>
                                      <p:cBhvr>
                                        <p:cTn id="173" dur="2000" fill="hold"/>
                                        <p:tgtEl>
                                          <p:spTgt spid="1231894"/>
                                        </p:tgtEl>
                                        <p:attrNameLst>
                                          <p:attrName>fill.on</p:attrName>
                                        </p:attrNameLst>
                                      </p:cBhvr>
                                      <p:to>
                                        <p:strVal val="true"/>
                                      </p:to>
                                    </p:set>
                                  </p:childTnLst>
                                </p:cTn>
                              </p:par>
                              <p:par>
                                <p:cTn id="174" presetID="1" presetClass="emph" presetSubtype="2" fill="hold" nodeType="withEffect">
                                  <p:stCondLst>
                                    <p:cond delay="0"/>
                                  </p:stCondLst>
                                  <p:childTnLst>
                                    <p:animClr clrSpc="rgb" dir="cw">
                                      <p:cBhvr>
                                        <p:cTn id="175" dur="2000" fill="hold"/>
                                        <p:tgtEl>
                                          <p:spTgt spid="1231896"/>
                                        </p:tgtEl>
                                        <p:attrNameLst>
                                          <p:attrName>fillcolor</p:attrName>
                                        </p:attrNameLst>
                                      </p:cBhvr>
                                      <p:to>
                                        <a:srgbClr val="FFFF00"/>
                                      </p:to>
                                    </p:animClr>
                                    <p:set>
                                      <p:cBhvr>
                                        <p:cTn id="176" dur="2000" fill="hold"/>
                                        <p:tgtEl>
                                          <p:spTgt spid="1231896"/>
                                        </p:tgtEl>
                                        <p:attrNameLst>
                                          <p:attrName>fill.type</p:attrName>
                                        </p:attrNameLst>
                                      </p:cBhvr>
                                      <p:to>
                                        <p:strVal val="solid"/>
                                      </p:to>
                                    </p:set>
                                    <p:set>
                                      <p:cBhvr>
                                        <p:cTn id="177" dur="2000" fill="hold"/>
                                        <p:tgtEl>
                                          <p:spTgt spid="1231896"/>
                                        </p:tgtEl>
                                        <p:attrNameLst>
                                          <p:attrName>fill.on</p:attrName>
                                        </p:attrNameLst>
                                      </p:cBhvr>
                                      <p:to>
                                        <p:strVal val="true"/>
                                      </p:to>
                                    </p:set>
                                  </p:childTnLst>
                                </p:cTn>
                              </p:par>
                              <p:par>
                                <p:cTn id="178" presetID="3" presetClass="emph" presetSubtype="2" fill="hold" grpId="1" nodeType="withEffect">
                                  <p:stCondLst>
                                    <p:cond delay="0"/>
                                  </p:stCondLst>
                                  <p:childTnLst>
                                    <p:animClr clrSpc="rgb" dir="cw">
                                      <p:cBhvr override="childStyle">
                                        <p:cTn id="179" dur="2000" fill="hold"/>
                                        <p:tgtEl>
                                          <p:spTgt spid="1231886">
                                            <p:txEl>
                                              <p:charRg st="4294967295" end="4294967295"/>
                                            </p:txEl>
                                          </p:spTgt>
                                        </p:tgtEl>
                                        <p:attrNameLst>
                                          <p:attrName>style.color</p:attrName>
                                        </p:attrNameLst>
                                      </p:cBhvr>
                                      <p:to>
                                        <a:schemeClr val="tx1"/>
                                      </p:to>
                                    </p:animClr>
                                  </p:childTnLst>
                                </p:cTn>
                              </p:par>
                              <p:par>
                                <p:cTn id="180" presetID="3" presetClass="emph" presetSubtype="2" fill="hold" grpId="1" nodeType="withEffect">
                                  <p:stCondLst>
                                    <p:cond delay="0"/>
                                  </p:stCondLst>
                                  <p:childTnLst>
                                    <p:animClr clrSpc="rgb" dir="cw">
                                      <p:cBhvr override="childStyle">
                                        <p:cTn id="181" dur="2000" fill="hold"/>
                                        <p:tgtEl>
                                          <p:spTgt spid="1231888">
                                            <p:txEl>
                                              <p:charRg st="4294967295" end="4294967295"/>
                                            </p:txEl>
                                          </p:spTgt>
                                        </p:tgtEl>
                                        <p:attrNameLst>
                                          <p:attrName>style.color</p:attrName>
                                        </p:attrNameLst>
                                      </p:cBhvr>
                                      <p:to>
                                        <a:schemeClr val="tx1"/>
                                      </p:to>
                                    </p:animClr>
                                  </p:childTnLst>
                                </p:cTn>
                              </p:par>
                              <p:par>
                                <p:cTn id="182" presetID="3" presetClass="emph" presetSubtype="2" fill="hold" grpId="1" nodeType="withEffect">
                                  <p:stCondLst>
                                    <p:cond delay="0"/>
                                  </p:stCondLst>
                                  <p:childTnLst>
                                    <p:animClr clrSpc="rgb" dir="cw">
                                      <p:cBhvr override="childStyle">
                                        <p:cTn id="183" dur="2000" fill="hold"/>
                                        <p:tgtEl>
                                          <p:spTgt spid="1231890">
                                            <p:txEl>
                                              <p:charRg st="4294967295" end="4294967295"/>
                                            </p:txEl>
                                          </p:spTgt>
                                        </p:tgtEl>
                                        <p:attrNameLst>
                                          <p:attrName>style.color</p:attrName>
                                        </p:attrNameLst>
                                      </p:cBhvr>
                                      <p:to>
                                        <a:schemeClr val="tx1"/>
                                      </p:to>
                                    </p:animClr>
                                  </p:childTnLst>
                                </p:cTn>
                              </p:par>
                              <p:par>
                                <p:cTn id="184" presetID="3" presetClass="emph" presetSubtype="2" fill="hold" grpId="1" nodeType="withEffect">
                                  <p:stCondLst>
                                    <p:cond delay="0"/>
                                  </p:stCondLst>
                                  <p:childTnLst>
                                    <p:animClr clrSpc="rgb" dir="cw">
                                      <p:cBhvr override="childStyle">
                                        <p:cTn id="185" dur="2000" fill="hold"/>
                                        <p:tgtEl>
                                          <p:spTgt spid="1231892">
                                            <p:txEl>
                                              <p:charRg st="4294967295" end="4294967295"/>
                                            </p:txEl>
                                          </p:spTgt>
                                        </p:tgtEl>
                                        <p:attrNameLst>
                                          <p:attrName>style.color</p:attrName>
                                        </p:attrNameLst>
                                      </p:cBhvr>
                                      <p:to>
                                        <a:schemeClr val="tx1"/>
                                      </p:to>
                                    </p:animClr>
                                  </p:childTnLst>
                                </p:cTn>
                              </p:par>
                              <p:par>
                                <p:cTn id="186" presetID="3" presetClass="emph" presetSubtype="2" fill="hold" grpId="1" nodeType="withEffect">
                                  <p:stCondLst>
                                    <p:cond delay="0"/>
                                  </p:stCondLst>
                                  <p:childTnLst>
                                    <p:animClr clrSpc="rgb" dir="cw">
                                      <p:cBhvr override="childStyle">
                                        <p:cTn id="187" dur="2000" fill="hold"/>
                                        <p:tgtEl>
                                          <p:spTgt spid="1231894">
                                            <p:txEl>
                                              <p:charRg st="4294967295" end="4294967295"/>
                                            </p:txEl>
                                          </p:spTgt>
                                        </p:tgtEl>
                                        <p:attrNameLst>
                                          <p:attrName>style.color</p:attrName>
                                        </p:attrNameLst>
                                      </p:cBhvr>
                                      <p:to>
                                        <a:schemeClr val="tx1"/>
                                      </p:to>
                                    </p:animClr>
                                  </p:childTnLst>
                                </p:cTn>
                              </p:par>
                              <p:par>
                                <p:cTn id="188" presetID="3" presetClass="emph" presetSubtype="2" fill="hold" grpId="1" nodeType="withEffect">
                                  <p:stCondLst>
                                    <p:cond delay="0"/>
                                  </p:stCondLst>
                                  <p:childTnLst>
                                    <p:animClr clrSpc="rgb" dir="cw">
                                      <p:cBhvr override="childStyle">
                                        <p:cTn id="189" dur="2000" fill="hold"/>
                                        <p:tgtEl>
                                          <p:spTgt spid="1231896">
                                            <p:txEl>
                                              <p:charRg st="4294967295" end="4294967295"/>
                                            </p:txEl>
                                          </p:spTgt>
                                        </p:tgtEl>
                                        <p:attrNameLst>
                                          <p:attrName>style.color</p:attrName>
                                        </p:attrNameLst>
                                      </p:cBhvr>
                                      <p:to>
                                        <a:schemeClr val="tx1"/>
                                      </p:to>
                                    </p:animClr>
                                  </p:childTnLst>
                                </p:cTn>
                              </p:par>
                              <p:par>
                                <p:cTn id="190" presetID="10" presetClass="entr" presetSubtype="0" fill="hold" nodeType="withEffect">
                                  <p:stCondLst>
                                    <p:cond delay="0"/>
                                  </p:stCondLst>
                                  <p:childTnLst>
                                    <p:set>
                                      <p:cBhvr>
                                        <p:cTn id="191" dur="1" fill="hold">
                                          <p:stCondLst>
                                            <p:cond delay="0"/>
                                          </p:stCondLst>
                                        </p:cTn>
                                        <p:tgtEl>
                                          <p:spTgt spid="8"/>
                                        </p:tgtEl>
                                        <p:attrNameLst>
                                          <p:attrName>style.visibility</p:attrName>
                                        </p:attrNameLst>
                                      </p:cBhvr>
                                      <p:to>
                                        <p:strVal val="visible"/>
                                      </p:to>
                                    </p:set>
                                    <p:animEffect transition="in" filter="fade">
                                      <p:cBhvr>
                                        <p:cTn id="192" dur="2000"/>
                                        <p:tgtEl>
                                          <p:spTgt spid="8"/>
                                        </p:tgtEl>
                                      </p:cBhvr>
                                    </p:animEffect>
                                  </p:childTnLst>
                                </p:cTn>
                              </p:par>
                            </p:childTnLst>
                          </p:cTn>
                        </p:par>
                      </p:childTnLst>
                    </p:cTn>
                  </p:par>
                  <p:par>
                    <p:cTn id="193" fill="hold" nodeType="clickPar">
                      <p:stCondLst>
                        <p:cond delay="indefinite"/>
                      </p:stCondLst>
                      <p:childTnLst>
                        <p:par>
                          <p:cTn id="194" fill="hold" nodeType="withGroup">
                            <p:stCondLst>
                              <p:cond delay="0"/>
                            </p:stCondLst>
                            <p:childTnLst>
                              <p:par>
                                <p:cTn id="195" presetID="1" presetClass="entr" presetSubtype="0" fill="hold" nodeType="clickEffect">
                                  <p:stCondLst>
                                    <p:cond delay="0"/>
                                  </p:stCondLst>
                                  <p:childTnLst>
                                    <p:set>
                                      <p:cBhvr>
                                        <p:cTn id="196" dur="1" fill="hold">
                                          <p:stCondLst>
                                            <p:cond delay="0"/>
                                          </p:stCondLst>
                                        </p:cTn>
                                        <p:tgtEl>
                                          <p:spTgt spid="6"/>
                                        </p:tgtEl>
                                        <p:attrNameLst>
                                          <p:attrName>style.visibility</p:attrName>
                                        </p:attrNameLst>
                                      </p:cBhvr>
                                      <p:to>
                                        <p:strVal val="visible"/>
                                      </p:to>
                                    </p:set>
                                  </p:childTnLst>
                                </p:cTn>
                              </p:par>
                              <p:par>
                                <p:cTn id="197" presetID="10" presetClass="entr" presetSubtype="0" fill="hold" grpId="0" nodeType="withEffect">
                                  <p:stCondLst>
                                    <p:cond delay="0"/>
                                  </p:stCondLst>
                                  <p:childTnLst>
                                    <p:set>
                                      <p:cBhvr>
                                        <p:cTn id="198" dur="1" fill="hold">
                                          <p:stCondLst>
                                            <p:cond delay="0"/>
                                          </p:stCondLst>
                                        </p:cTn>
                                        <p:tgtEl>
                                          <p:spTgt spid="1231986"/>
                                        </p:tgtEl>
                                        <p:attrNameLst>
                                          <p:attrName>style.visibility</p:attrName>
                                        </p:attrNameLst>
                                      </p:cBhvr>
                                      <p:to>
                                        <p:strVal val="visible"/>
                                      </p:to>
                                    </p:set>
                                    <p:animEffect transition="in" filter="fade">
                                      <p:cBhvr>
                                        <p:cTn id="199" dur="2000"/>
                                        <p:tgtEl>
                                          <p:spTgt spid="1231986"/>
                                        </p:tgtEl>
                                      </p:cBhvr>
                                    </p:animEffect>
                                  </p:childTnLst>
                                </p:cTn>
                              </p:par>
                              <p:par>
                                <p:cTn id="200" presetID="10" presetClass="entr" presetSubtype="0" fill="hold" grpId="0" nodeType="withEffect">
                                  <p:stCondLst>
                                    <p:cond delay="0"/>
                                  </p:stCondLst>
                                  <p:childTnLst>
                                    <p:set>
                                      <p:cBhvr>
                                        <p:cTn id="201" dur="1" fill="hold">
                                          <p:stCondLst>
                                            <p:cond delay="0"/>
                                          </p:stCondLst>
                                        </p:cTn>
                                        <p:tgtEl>
                                          <p:spTgt spid="1231988"/>
                                        </p:tgtEl>
                                        <p:attrNameLst>
                                          <p:attrName>style.visibility</p:attrName>
                                        </p:attrNameLst>
                                      </p:cBhvr>
                                      <p:to>
                                        <p:strVal val="visible"/>
                                      </p:to>
                                    </p:set>
                                    <p:animEffect transition="in" filter="fade">
                                      <p:cBhvr>
                                        <p:cTn id="202" dur="2000"/>
                                        <p:tgtEl>
                                          <p:spTgt spid="1231988"/>
                                        </p:tgtEl>
                                      </p:cBhvr>
                                    </p:animEffect>
                                  </p:childTnLst>
                                </p:cTn>
                              </p:par>
                              <p:par>
                                <p:cTn id="203" presetID="10" presetClass="entr" presetSubtype="0" fill="hold" grpId="0" nodeType="withEffect">
                                  <p:stCondLst>
                                    <p:cond delay="0"/>
                                  </p:stCondLst>
                                  <p:childTnLst>
                                    <p:set>
                                      <p:cBhvr>
                                        <p:cTn id="204" dur="1" fill="hold">
                                          <p:stCondLst>
                                            <p:cond delay="0"/>
                                          </p:stCondLst>
                                        </p:cTn>
                                        <p:tgtEl>
                                          <p:spTgt spid="1231902"/>
                                        </p:tgtEl>
                                        <p:attrNameLst>
                                          <p:attrName>style.visibility</p:attrName>
                                        </p:attrNameLst>
                                      </p:cBhvr>
                                      <p:to>
                                        <p:strVal val="visible"/>
                                      </p:to>
                                    </p:set>
                                    <p:animEffect transition="in" filter="fade">
                                      <p:cBhvr>
                                        <p:cTn id="205" dur="2000"/>
                                        <p:tgtEl>
                                          <p:spTgt spid="1231902"/>
                                        </p:tgtEl>
                                      </p:cBhvr>
                                    </p:animEffect>
                                  </p:childTnLst>
                                </p:cTn>
                              </p:par>
                              <p:par>
                                <p:cTn id="206" presetID="10" presetClass="entr" presetSubtype="0" fill="hold" grpId="0" nodeType="withEffect">
                                  <p:stCondLst>
                                    <p:cond delay="0"/>
                                  </p:stCondLst>
                                  <p:childTnLst>
                                    <p:set>
                                      <p:cBhvr>
                                        <p:cTn id="207" dur="1" fill="hold">
                                          <p:stCondLst>
                                            <p:cond delay="0"/>
                                          </p:stCondLst>
                                        </p:cTn>
                                        <p:tgtEl>
                                          <p:spTgt spid="1231991"/>
                                        </p:tgtEl>
                                        <p:attrNameLst>
                                          <p:attrName>style.visibility</p:attrName>
                                        </p:attrNameLst>
                                      </p:cBhvr>
                                      <p:to>
                                        <p:strVal val="visible"/>
                                      </p:to>
                                    </p:set>
                                    <p:animEffect transition="in" filter="fade">
                                      <p:cBhvr>
                                        <p:cTn id="208" dur="2000"/>
                                        <p:tgtEl>
                                          <p:spTgt spid="1231991"/>
                                        </p:tgtEl>
                                      </p:cBhvr>
                                    </p:animEffect>
                                  </p:childTnLst>
                                </p:cTn>
                              </p:par>
                              <p:par>
                                <p:cTn id="209" presetID="10" presetClass="entr" presetSubtype="0" fill="hold" grpId="0" nodeType="withEffect">
                                  <p:stCondLst>
                                    <p:cond delay="0"/>
                                  </p:stCondLst>
                                  <p:childTnLst>
                                    <p:set>
                                      <p:cBhvr>
                                        <p:cTn id="210" dur="1" fill="hold">
                                          <p:stCondLst>
                                            <p:cond delay="0"/>
                                          </p:stCondLst>
                                        </p:cTn>
                                        <p:tgtEl>
                                          <p:spTgt spid="1231989"/>
                                        </p:tgtEl>
                                        <p:attrNameLst>
                                          <p:attrName>style.visibility</p:attrName>
                                        </p:attrNameLst>
                                      </p:cBhvr>
                                      <p:to>
                                        <p:strVal val="visible"/>
                                      </p:to>
                                    </p:set>
                                    <p:animEffect transition="in" filter="fade">
                                      <p:cBhvr>
                                        <p:cTn id="211" dur="2000"/>
                                        <p:tgtEl>
                                          <p:spTgt spid="1231989"/>
                                        </p:tgtEl>
                                      </p:cBhvr>
                                    </p:animEffect>
                                  </p:childTnLst>
                                </p:cTn>
                              </p:par>
                              <p:par>
                                <p:cTn id="212" presetID="1" presetClass="emph" presetSubtype="2" fill="hold" nodeType="withEffect">
                                  <p:stCondLst>
                                    <p:cond delay="0"/>
                                  </p:stCondLst>
                                  <p:childTnLst>
                                    <p:animClr clrSpc="rgb" dir="cw">
                                      <p:cBhvr>
                                        <p:cTn id="213" dur="2000" fill="hold"/>
                                        <p:tgtEl>
                                          <p:spTgt spid="1231887"/>
                                        </p:tgtEl>
                                        <p:attrNameLst>
                                          <p:attrName>fillcolor</p:attrName>
                                        </p:attrNameLst>
                                      </p:cBhvr>
                                      <p:to>
                                        <a:srgbClr val="009900"/>
                                      </p:to>
                                    </p:animClr>
                                    <p:set>
                                      <p:cBhvr>
                                        <p:cTn id="214" dur="2000" fill="hold"/>
                                        <p:tgtEl>
                                          <p:spTgt spid="1231887"/>
                                        </p:tgtEl>
                                        <p:attrNameLst>
                                          <p:attrName>fill.type</p:attrName>
                                        </p:attrNameLst>
                                      </p:cBhvr>
                                      <p:to>
                                        <p:strVal val="solid"/>
                                      </p:to>
                                    </p:set>
                                    <p:set>
                                      <p:cBhvr>
                                        <p:cTn id="215" dur="2000" fill="hold"/>
                                        <p:tgtEl>
                                          <p:spTgt spid="1231887"/>
                                        </p:tgtEl>
                                        <p:attrNameLst>
                                          <p:attrName>fill.on</p:attrName>
                                        </p:attrNameLst>
                                      </p:cBhvr>
                                      <p:to>
                                        <p:strVal val="true"/>
                                      </p:to>
                                    </p:set>
                                  </p:childTnLst>
                                </p:cTn>
                              </p:par>
                              <p:par>
                                <p:cTn id="216" presetID="1" presetClass="emph" presetSubtype="2" fill="hold" nodeType="withEffect">
                                  <p:stCondLst>
                                    <p:cond delay="0"/>
                                  </p:stCondLst>
                                  <p:childTnLst>
                                    <p:animClr clrSpc="rgb" dir="cw">
                                      <p:cBhvr>
                                        <p:cTn id="217" dur="2000" fill="hold"/>
                                        <p:tgtEl>
                                          <p:spTgt spid="1231889"/>
                                        </p:tgtEl>
                                        <p:attrNameLst>
                                          <p:attrName>fillcolor</p:attrName>
                                        </p:attrNameLst>
                                      </p:cBhvr>
                                      <p:to>
                                        <a:srgbClr val="009900"/>
                                      </p:to>
                                    </p:animClr>
                                    <p:set>
                                      <p:cBhvr>
                                        <p:cTn id="218" dur="2000" fill="hold"/>
                                        <p:tgtEl>
                                          <p:spTgt spid="1231889"/>
                                        </p:tgtEl>
                                        <p:attrNameLst>
                                          <p:attrName>fill.type</p:attrName>
                                        </p:attrNameLst>
                                      </p:cBhvr>
                                      <p:to>
                                        <p:strVal val="solid"/>
                                      </p:to>
                                    </p:set>
                                    <p:set>
                                      <p:cBhvr>
                                        <p:cTn id="219" dur="2000" fill="hold"/>
                                        <p:tgtEl>
                                          <p:spTgt spid="1231889"/>
                                        </p:tgtEl>
                                        <p:attrNameLst>
                                          <p:attrName>fill.on</p:attrName>
                                        </p:attrNameLst>
                                      </p:cBhvr>
                                      <p:to>
                                        <p:strVal val="true"/>
                                      </p:to>
                                    </p:set>
                                  </p:childTnLst>
                                </p:cTn>
                              </p:par>
                              <p:par>
                                <p:cTn id="220" presetID="1" presetClass="emph" presetSubtype="2" fill="hold" nodeType="withEffect">
                                  <p:stCondLst>
                                    <p:cond delay="0"/>
                                  </p:stCondLst>
                                  <p:childTnLst>
                                    <p:animClr clrSpc="rgb" dir="cw">
                                      <p:cBhvr>
                                        <p:cTn id="221" dur="2000" fill="hold"/>
                                        <p:tgtEl>
                                          <p:spTgt spid="1231891"/>
                                        </p:tgtEl>
                                        <p:attrNameLst>
                                          <p:attrName>fillcolor</p:attrName>
                                        </p:attrNameLst>
                                      </p:cBhvr>
                                      <p:to>
                                        <a:srgbClr val="009900"/>
                                      </p:to>
                                    </p:animClr>
                                    <p:set>
                                      <p:cBhvr>
                                        <p:cTn id="222" dur="2000" fill="hold"/>
                                        <p:tgtEl>
                                          <p:spTgt spid="1231891"/>
                                        </p:tgtEl>
                                        <p:attrNameLst>
                                          <p:attrName>fill.type</p:attrName>
                                        </p:attrNameLst>
                                      </p:cBhvr>
                                      <p:to>
                                        <p:strVal val="solid"/>
                                      </p:to>
                                    </p:set>
                                    <p:set>
                                      <p:cBhvr>
                                        <p:cTn id="223" dur="2000" fill="hold"/>
                                        <p:tgtEl>
                                          <p:spTgt spid="1231891"/>
                                        </p:tgtEl>
                                        <p:attrNameLst>
                                          <p:attrName>fill.on</p:attrName>
                                        </p:attrNameLst>
                                      </p:cBhvr>
                                      <p:to>
                                        <p:strVal val="true"/>
                                      </p:to>
                                    </p:set>
                                  </p:childTnLst>
                                </p:cTn>
                              </p:par>
                              <p:par>
                                <p:cTn id="224" presetID="1" presetClass="emph" presetSubtype="2" fill="hold" nodeType="withEffect">
                                  <p:stCondLst>
                                    <p:cond delay="0"/>
                                  </p:stCondLst>
                                  <p:childTnLst>
                                    <p:animClr clrSpc="rgb" dir="cw">
                                      <p:cBhvr>
                                        <p:cTn id="225" dur="2000" fill="hold"/>
                                        <p:tgtEl>
                                          <p:spTgt spid="1231893"/>
                                        </p:tgtEl>
                                        <p:attrNameLst>
                                          <p:attrName>fillcolor</p:attrName>
                                        </p:attrNameLst>
                                      </p:cBhvr>
                                      <p:to>
                                        <a:srgbClr val="009900"/>
                                      </p:to>
                                    </p:animClr>
                                    <p:set>
                                      <p:cBhvr>
                                        <p:cTn id="226" dur="2000" fill="hold"/>
                                        <p:tgtEl>
                                          <p:spTgt spid="1231893"/>
                                        </p:tgtEl>
                                        <p:attrNameLst>
                                          <p:attrName>fill.type</p:attrName>
                                        </p:attrNameLst>
                                      </p:cBhvr>
                                      <p:to>
                                        <p:strVal val="solid"/>
                                      </p:to>
                                    </p:set>
                                    <p:set>
                                      <p:cBhvr>
                                        <p:cTn id="227" dur="2000" fill="hold"/>
                                        <p:tgtEl>
                                          <p:spTgt spid="1231893"/>
                                        </p:tgtEl>
                                        <p:attrNameLst>
                                          <p:attrName>fill.on</p:attrName>
                                        </p:attrNameLst>
                                      </p:cBhvr>
                                      <p:to>
                                        <p:strVal val="true"/>
                                      </p:to>
                                    </p:set>
                                  </p:childTnLst>
                                </p:cTn>
                              </p:par>
                              <p:par>
                                <p:cTn id="228" presetID="1" presetClass="emph" presetSubtype="2" fill="hold" nodeType="withEffect">
                                  <p:stCondLst>
                                    <p:cond delay="0"/>
                                  </p:stCondLst>
                                  <p:childTnLst>
                                    <p:animClr clrSpc="rgb" dir="cw">
                                      <p:cBhvr>
                                        <p:cTn id="229" dur="2000" fill="hold"/>
                                        <p:tgtEl>
                                          <p:spTgt spid="1231895"/>
                                        </p:tgtEl>
                                        <p:attrNameLst>
                                          <p:attrName>fillcolor</p:attrName>
                                        </p:attrNameLst>
                                      </p:cBhvr>
                                      <p:to>
                                        <a:srgbClr val="009900"/>
                                      </p:to>
                                    </p:animClr>
                                    <p:set>
                                      <p:cBhvr>
                                        <p:cTn id="230" dur="2000" fill="hold"/>
                                        <p:tgtEl>
                                          <p:spTgt spid="1231895"/>
                                        </p:tgtEl>
                                        <p:attrNameLst>
                                          <p:attrName>fill.type</p:attrName>
                                        </p:attrNameLst>
                                      </p:cBhvr>
                                      <p:to>
                                        <p:strVal val="solid"/>
                                      </p:to>
                                    </p:set>
                                    <p:set>
                                      <p:cBhvr>
                                        <p:cTn id="231" dur="2000" fill="hold"/>
                                        <p:tgtEl>
                                          <p:spTgt spid="1231895"/>
                                        </p:tgtEl>
                                        <p:attrNameLst>
                                          <p:attrName>fill.on</p:attrName>
                                        </p:attrNameLst>
                                      </p:cBhvr>
                                      <p:to>
                                        <p:strVal val="true"/>
                                      </p:to>
                                    </p:set>
                                  </p:childTnLst>
                                </p:cTn>
                              </p:par>
                            </p:childTnLst>
                          </p:cTn>
                        </p:par>
                      </p:childTnLst>
                    </p:cTn>
                  </p:par>
                  <p:par>
                    <p:cTn id="232" fill="hold" nodeType="clickPar">
                      <p:stCondLst>
                        <p:cond delay="indefinite"/>
                      </p:stCondLst>
                      <p:childTnLst>
                        <p:par>
                          <p:cTn id="233" fill="hold" nodeType="withGroup">
                            <p:stCondLst>
                              <p:cond delay="0"/>
                            </p:stCondLst>
                            <p:childTnLst>
                              <p:par>
                                <p:cTn id="234" presetID="10" presetClass="entr" presetSubtype="0" fill="hold" grpId="0" nodeType="clickEffect">
                                  <p:stCondLst>
                                    <p:cond delay="0"/>
                                  </p:stCondLst>
                                  <p:childTnLst>
                                    <p:set>
                                      <p:cBhvr>
                                        <p:cTn id="235" dur="1" fill="hold">
                                          <p:stCondLst>
                                            <p:cond delay="0"/>
                                          </p:stCondLst>
                                        </p:cTn>
                                        <p:tgtEl>
                                          <p:spTgt spid="1231985"/>
                                        </p:tgtEl>
                                        <p:attrNameLst>
                                          <p:attrName>style.visibility</p:attrName>
                                        </p:attrNameLst>
                                      </p:cBhvr>
                                      <p:to>
                                        <p:strVal val="visible"/>
                                      </p:to>
                                    </p:set>
                                    <p:animEffect transition="in" filter="fade">
                                      <p:cBhvr>
                                        <p:cTn id="236" dur="2000"/>
                                        <p:tgtEl>
                                          <p:spTgt spid="1231985"/>
                                        </p:tgtEl>
                                      </p:cBhvr>
                                    </p:animEffect>
                                  </p:childTnLst>
                                </p:cTn>
                              </p:par>
                              <p:par>
                                <p:cTn id="237" presetID="10" presetClass="entr" presetSubtype="0" fill="hold" grpId="0" nodeType="withEffect">
                                  <p:stCondLst>
                                    <p:cond delay="0"/>
                                  </p:stCondLst>
                                  <p:childTnLst>
                                    <p:set>
                                      <p:cBhvr>
                                        <p:cTn id="238" dur="1" fill="hold">
                                          <p:stCondLst>
                                            <p:cond delay="0"/>
                                          </p:stCondLst>
                                        </p:cTn>
                                        <p:tgtEl>
                                          <p:spTgt spid="1231987"/>
                                        </p:tgtEl>
                                        <p:attrNameLst>
                                          <p:attrName>style.visibility</p:attrName>
                                        </p:attrNameLst>
                                      </p:cBhvr>
                                      <p:to>
                                        <p:strVal val="visible"/>
                                      </p:to>
                                    </p:set>
                                    <p:animEffect transition="in" filter="fade">
                                      <p:cBhvr>
                                        <p:cTn id="239" dur="2000"/>
                                        <p:tgtEl>
                                          <p:spTgt spid="1231987"/>
                                        </p:tgtEl>
                                      </p:cBhvr>
                                    </p:animEffect>
                                  </p:childTnLst>
                                </p:cTn>
                              </p:par>
                              <p:par>
                                <p:cTn id="240" presetID="10" presetClass="entr" presetSubtype="0" fill="hold" grpId="0" nodeType="withEffect">
                                  <p:stCondLst>
                                    <p:cond delay="0"/>
                                  </p:stCondLst>
                                  <p:childTnLst>
                                    <p:set>
                                      <p:cBhvr>
                                        <p:cTn id="241" dur="1" fill="hold">
                                          <p:stCondLst>
                                            <p:cond delay="0"/>
                                          </p:stCondLst>
                                        </p:cTn>
                                        <p:tgtEl>
                                          <p:spTgt spid="1231901"/>
                                        </p:tgtEl>
                                        <p:attrNameLst>
                                          <p:attrName>style.visibility</p:attrName>
                                        </p:attrNameLst>
                                      </p:cBhvr>
                                      <p:to>
                                        <p:strVal val="visible"/>
                                      </p:to>
                                    </p:set>
                                    <p:animEffect transition="in" filter="fade">
                                      <p:cBhvr>
                                        <p:cTn id="242" dur="2000"/>
                                        <p:tgtEl>
                                          <p:spTgt spid="1231901"/>
                                        </p:tgtEl>
                                      </p:cBhvr>
                                    </p:animEffect>
                                  </p:childTnLst>
                                </p:cTn>
                              </p:par>
                              <p:par>
                                <p:cTn id="243" presetID="10" presetClass="entr" presetSubtype="0" fill="hold" grpId="0" nodeType="withEffect">
                                  <p:stCondLst>
                                    <p:cond delay="0"/>
                                  </p:stCondLst>
                                  <p:childTnLst>
                                    <p:set>
                                      <p:cBhvr>
                                        <p:cTn id="244" dur="1" fill="hold">
                                          <p:stCondLst>
                                            <p:cond delay="0"/>
                                          </p:stCondLst>
                                        </p:cTn>
                                        <p:tgtEl>
                                          <p:spTgt spid="1231992"/>
                                        </p:tgtEl>
                                        <p:attrNameLst>
                                          <p:attrName>style.visibility</p:attrName>
                                        </p:attrNameLst>
                                      </p:cBhvr>
                                      <p:to>
                                        <p:strVal val="visible"/>
                                      </p:to>
                                    </p:set>
                                    <p:animEffect transition="in" filter="fade">
                                      <p:cBhvr>
                                        <p:cTn id="245" dur="2000"/>
                                        <p:tgtEl>
                                          <p:spTgt spid="1231992"/>
                                        </p:tgtEl>
                                      </p:cBhvr>
                                    </p:animEffect>
                                  </p:childTnLst>
                                </p:cTn>
                              </p:par>
                              <p:par>
                                <p:cTn id="246" presetID="10" presetClass="entr" presetSubtype="0" fill="hold" grpId="0" nodeType="withEffect">
                                  <p:stCondLst>
                                    <p:cond delay="0"/>
                                  </p:stCondLst>
                                  <p:childTnLst>
                                    <p:set>
                                      <p:cBhvr>
                                        <p:cTn id="247" dur="1" fill="hold">
                                          <p:stCondLst>
                                            <p:cond delay="0"/>
                                          </p:stCondLst>
                                        </p:cTn>
                                        <p:tgtEl>
                                          <p:spTgt spid="1231990"/>
                                        </p:tgtEl>
                                        <p:attrNameLst>
                                          <p:attrName>style.visibility</p:attrName>
                                        </p:attrNameLst>
                                      </p:cBhvr>
                                      <p:to>
                                        <p:strVal val="visible"/>
                                      </p:to>
                                    </p:set>
                                    <p:animEffect transition="in" filter="fade">
                                      <p:cBhvr>
                                        <p:cTn id="248" dur="2000"/>
                                        <p:tgtEl>
                                          <p:spTgt spid="1231990"/>
                                        </p:tgtEl>
                                      </p:cBhvr>
                                    </p:animEffect>
                                  </p:childTnLst>
                                </p:cTn>
                              </p:par>
                              <p:par>
                                <p:cTn id="249" presetID="10" presetClass="entr" presetSubtype="0" fill="hold" grpId="0" nodeType="withEffect">
                                  <p:stCondLst>
                                    <p:cond delay="0"/>
                                  </p:stCondLst>
                                  <p:childTnLst>
                                    <p:set>
                                      <p:cBhvr>
                                        <p:cTn id="250" dur="1" fill="hold">
                                          <p:stCondLst>
                                            <p:cond delay="0"/>
                                          </p:stCondLst>
                                        </p:cTn>
                                        <p:tgtEl>
                                          <p:spTgt spid="1231903"/>
                                        </p:tgtEl>
                                        <p:attrNameLst>
                                          <p:attrName>style.visibility</p:attrName>
                                        </p:attrNameLst>
                                      </p:cBhvr>
                                      <p:to>
                                        <p:strVal val="visible"/>
                                      </p:to>
                                    </p:set>
                                    <p:animEffect transition="in" filter="fade">
                                      <p:cBhvr>
                                        <p:cTn id="251" dur="2000"/>
                                        <p:tgtEl>
                                          <p:spTgt spid="1231903"/>
                                        </p:tgtEl>
                                      </p:cBhvr>
                                    </p:animEffect>
                                  </p:childTnLst>
                                </p:cTn>
                              </p:par>
                              <p:par>
                                <p:cTn id="252" presetID="10" presetClass="exit" presetSubtype="0" fill="hold" nodeType="withEffect">
                                  <p:stCondLst>
                                    <p:cond delay="0"/>
                                  </p:stCondLst>
                                  <p:childTnLst>
                                    <p:animEffect transition="out" filter="fade">
                                      <p:cBhvr>
                                        <p:cTn id="253" dur="2000"/>
                                        <p:tgtEl>
                                          <p:spTgt spid="8"/>
                                        </p:tgtEl>
                                      </p:cBhvr>
                                    </p:animEffect>
                                    <p:set>
                                      <p:cBhvr>
                                        <p:cTn id="254" dur="1" fill="hold">
                                          <p:stCondLst>
                                            <p:cond delay="1999"/>
                                          </p:stCondLst>
                                        </p:cTn>
                                        <p:tgtEl>
                                          <p:spTgt spid="8"/>
                                        </p:tgtEl>
                                        <p:attrNameLst>
                                          <p:attrName>style.visibility</p:attrName>
                                        </p:attrNameLst>
                                      </p:cBhvr>
                                      <p:to>
                                        <p:strVal val="hidden"/>
                                      </p:to>
                                    </p:set>
                                  </p:childTnLst>
                                </p:cTn>
                              </p:par>
                              <p:par>
                                <p:cTn id="255" presetID="1" presetClass="emph" presetSubtype="2" fill="hold" nodeType="withEffect">
                                  <p:stCondLst>
                                    <p:cond delay="0"/>
                                  </p:stCondLst>
                                  <p:childTnLst>
                                    <p:animClr clrSpc="rgb" dir="cw">
                                      <p:cBhvr>
                                        <p:cTn id="256" dur="2000" fill="hold"/>
                                        <p:tgtEl>
                                          <p:spTgt spid="1231886"/>
                                        </p:tgtEl>
                                        <p:attrNameLst>
                                          <p:attrName>fillcolor</p:attrName>
                                        </p:attrNameLst>
                                      </p:cBhvr>
                                      <p:to>
                                        <a:srgbClr val="009900"/>
                                      </p:to>
                                    </p:animClr>
                                    <p:set>
                                      <p:cBhvr>
                                        <p:cTn id="257" dur="2000" fill="hold"/>
                                        <p:tgtEl>
                                          <p:spTgt spid="1231886"/>
                                        </p:tgtEl>
                                        <p:attrNameLst>
                                          <p:attrName>fill.type</p:attrName>
                                        </p:attrNameLst>
                                      </p:cBhvr>
                                      <p:to>
                                        <p:strVal val="solid"/>
                                      </p:to>
                                    </p:set>
                                    <p:set>
                                      <p:cBhvr>
                                        <p:cTn id="258" dur="2000" fill="hold"/>
                                        <p:tgtEl>
                                          <p:spTgt spid="1231886"/>
                                        </p:tgtEl>
                                        <p:attrNameLst>
                                          <p:attrName>fill.on</p:attrName>
                                        </p:attrNameLst>
                                      </p:cBhvr>
                                      <p:to>
                                        <p:strVal val="true"/>
                                      </p:to>
                                    </p:set>
                                  </p:childTnLst>
                                </p:cTn>
                              </p:par>
                              <p:par>
                                <p:cTn id="259" presetID="1" presetClass="emph" presetSubtype="2" fill="hold" nodeType="withEffect">
                                  <p:stCondLst>
                                    <p:cond delay="0"/>
                                  </p:stCondLst>
                                  <p:childTnLst>
                                    <p:animClr clrSpc="rgb" dir="cw">
                                      <p:cBhvr>
                                        <p:cTn id="260" dur="2000" fill="hold"/>
                                        <p:tgtEl>
                                          <p:spTgt spid="1231888"/>
                                        </p:tgtEl>
                                        <p:attrNameLst>
                                          <p:attrName>fillcolor</p:attrName>
                                        </p:attrNameLst>
                                      </p:cBhvr>
                                      <p:to>
                                        <a:srgbClr val="009900"/>
                                      </p:to>
                                    </p:animClr>
                                    <p:set>
                                      <p:cBhvr>
                                        <p:cTn id="261" dur="2000" fill="hold"/>
                                        <p:tgtEl>
                                          <p:spTgt spid="1231888"/>
                                        </p:tgtEl>
                                        <p:attrNameLst>
                                          <p:attrName>fill.type</p:attrName>
                                        </p:attrNameLst>
                                      </p:cBhvr>
                                      <p:to>
                                        <p:strVal val="solid"/>
                                      </p:to>
                                    </p:set>
                                    <p:set>
                                      <p:cBhvr>
                                        <p:cTn id="262" dur="2000" fill="hold"/>
                                        <p:tgtEl>
                                          <p:spTgt spid="1231888"/>
                                        </p:tgtEl>
                                        <p:attrNameLst>
                                          <p:attrName>fill.on</p:attrName>
                                        </p:attrNameLst>
                                      </p:cBhvr>
                                      <p:to>
                                        <p:strVal val="true"/>
                                      </p:to>
                                    </p:set>
                                  </p:childTnLst>
                                </p:cTn>
                              </p:par>
                              <p:par>
                                <p:cTn id="263" presetID="1" presetClass="emph" presetSubtype="2" fill="hold" nodeType="withEffect">
                                  <p:stCondLst>
                                    <p:cond delay="0"/>
                                  </p:stCondLst>
                                  <p:childTnLst>
                                    <p:animClr clrSpc="rgb" dir="cw">
                                      <p:cBhvr>
                                        <p:cTn id="264" dur="2000" fill="hold"/>
                                        <p:tgtEl>
                                          <p:spTgt spid="1231890"/>
                                        </p:tgtEl>
                                        <p:attrNameLst>
                                          <p:attrName>fillcolor</p:attrName>
                                        </p:attrNameLst>
                                      </p:cBhvr>
                                      <p:to>
                                        <a:srgbClr val="009900"/>
                                      </p:to>
                                    </p:animClr>
                                    <p:set>
                                      <p:cBhvr>
                                        <p:cTn id="265" dur="2000" fill="hold"/>
                                        <p:tgtEl>
                                          <p:spTgt spid="1231890"/>
                                        </p:tgtEl>
                                        <p:attrNameLst>
                                          <p:attrName>fill.type</p:attrName>
                                        </p:attrNameLst>
                                      </p:cBhvr>
                                      <p:to>
                                        <p:strVal val="solid"/>
                                      </p:to>
                                    </p:set>
                                    <p:set>
                                      <p:cBhvr>
                                        <p:cTn id="266" dur="2000" fill="hold"/>
                                        <p:tgtEl>
                                          <p:spTgt spid="1231890"/>
                                        </p:tgtEl>
                                        <p:attrNameLst>
                                          <p:attrName>fill.on</p:attrName>
                                        </p:attrNameLst>
                                      </p:cBhvr>
                                      <p:to>
                                        <p:strVal val="true"/>
                                      </p:to>
                                    </p:set>
                                  </p:childTnLst>
                                </p:cTn>
                              </p:par>
                              <p:par>
                                <p:cTn id="267" presetID="1" presetClass="emph" presetSubtype="2" fill="hold" nodeType="withEffect">
                                  <p:stCondLst>
                                    <p:cond delay="0"/>
                                  </p:stCondLst>
                                  <p:childTnLst>
                                    <p:animClr clrSpc="rgb" dir="cw">
                                      <p:cBhvr>
                                        <p:cTn id="268" dur="2000" fill="hold"/>
                                        <p:tgtEl>
                                          <p:spTgt spid="1231892"/>
                                        </p:tgtEl>
                                        <p:attrNameLst>
                                          <p:attrName>fillcolor</p:attrName>
                                        </p:attrNameLst>
                                      </p:cBhvr>
                                      <p:to>
                                        <a:srgbClr val="009900"/>
                                      </p:to>
                                    </p:animClr>
                                    <p:set>
                                      <p:cBhvr>
                                        <p:cTn id="269" dur="2000" fill="hold"/>
                                        <p:tgtEl>
                                          <p:spTgt spid="1231892"/>
                                        </p:tgtEl>
                                        <p:attrNameLst>
                                          <p:attrName>fill.type</p:attrName>
                                        </p:attrNameLst>
                                      </p:cBhvr>
                                      <p:to>
                                        <p:strVal val="solid"/>
                                      </p:to>
                                    </p:set>
                                    <p:set>
                                      <p:cBhvr>
                                        <p:cTn id="270" dur="2000" fill="hold"/>
                                        <p:tgtEl>
                                          <p:spTgt spid="1231892"/>
                                        </p:tgtEl>
                                        <p:attrNameLst>
                                          <p:attrName>fill.on</p:attrName>
                                        </p:attrNameLst>
                                      </p:cBhvr>
                                      <p:to>
                                        <p:strVal val="true"/>
                                      </p:to>
                                    </p:set>
                                  </p:childTnLst>
                                </p:cTn>
                              </p:par>
                              <p:par>
                                <p:cTn id="271" presetID="1" presetClass="emph" presetSubtype="2" fill="hold" nodeType="withEffect">
                                  <p:stCondLst>
                                    <p:cond delay="0"/>
                                  </p:stCondLst>
                                  <p:childTnLst>
                                    <p:animClr clrSpc="rgb" dir="cw">
                                      <p:cBhvr>
                                        <p:cTn id="272" dur="2000" fill="hold"/>
                                        <p:tgtEl>
                                          <p:spTgt spid="1231894"/>
                                        </p:tgtEl>
                                        <p:attrNameLst>
                                          <p:attrName>fillcolor</p:attrName>
                                        </p:attrNameLst>
                                      </p:cBhvr>
                                      <p:to>
                                        <a:srgbClr val="009900"/>
                                      </p:to>
                                    </p:animClr>
                                    <p:set>
                                      <p:cBhvr>
                                        <p:cTn id="273" dur="2000" fill="hold"/>
                                        <p:tgtEl>
                                          <p:spTgt spid="1231894"/>
                                        </p:tgtEl>
                                        <p:attrNameLst>
                                          <p:attrName>fill.type</p:attrName>
                                        </p:attrNameLst>
                                      </p:cBhvr>
                                      <p:to>
                                        <p:strVal val="solid"/>
                                      </p:to>
                                    </p:set>
                                    <p:set>
                                      <p:cBhvr>
                                        <p:cTn id="274" dur="2000" fill="hold"/>
                                        <p:tgtEl>
                                          <p:spTgt spid="1231894"/>
                                        </p:tgtEl>
                                        <p:attrNameLst>
                                          <p:attrName>fill.on</p:attrName>
                                        </p:attrNameLst>
                                      </p:cBhvr>
                                      <p:to>
                                        <p:strVal val="true"/>
                                      </p:to>
                                    </p:set>
                                  </p:childTnLst>
                                </p:cTn>
                              </p:par>
                              <p:par>
                                <p:cTn id="275" presetID="1" presetClass="emph" presetSubtype="2" fill="hold" nodeType="withEffect">
                                  <p:stCondLst>
                                    <p:cond delay="0"/>
                                  </p:stCondLst>
                                  <p:childTnLst>
                                    <p:animClr clrSpc="rgb" dir="cw">
                                      <p:cBhvr>
                                        <p:cTn id="276" dur="2000" fill="hold"/>
                                        <p:tgtEl>
                                          <p:spTgt spid="1231896"/>
                                        </p:tgtEl>
                                        <p:attrNameLst>
                                          <p:attrName>fillcolor</p:attrName>
                                        </p:attrNameLst>
                                      </p:cBhvr>
                                      <p:to>
                                        <a:srgbClr val="009900"/>
                                      </p:to>
                                    </p:animClr>
                                    <p:set>
                                      <p:cBhvr>
                                        <p:cTn id="277" dur="2000" fill="hold"/>
                                        <p:tgtEl>
                                          <p:spTgt spid="1231896"/>
                                        </p:tgtEl>
                                        <p:attrNameLst>
                                          <p:attrName>fill.type</p:attrName>
                                        </p:attrNameLst>
                                      </p:cBhvr>
                                      <p:to>
                                        <p:strVal val="solid"/>
                                      </p:to>
                                    </p:set>
                                    <p:set>
                                      <p:cBhvr>
                                        <p:cTn id="278" dur="2000" fill="hold"/>
                                        <p:tgtEl>
                                          <p:spTgt spid="1231896"/>
                                        </p:tgtEl>
                                        <p:attrNameLst>
                                          <p:attrName>fill.on</p:attrName>
                                        </p:attrNameLst>
                                      </p:cBhvr>
                                      <p:to>
                                        <p:strVal val="true"/>
                                      </p:to>
                                    </p:set>
                                  </p:childTnLst>
                                </p:cTn>
                              </p:par>
                              <p:par>
                                <p:cTn id="279" presetID="3" presetClass="emph" presetSubtype="2" fill="hold" grpId="2" nodeType="withEffect">
                                  <p:stCondLst>
                                    <p:cond delay="0"/>
                                  </p:stCondLst>
                                  <p:childTnLst>
                                    <p:animClr clrSpc="rgb" dir="cw">
                                      <p:cBhvr override="childStyle">
                                        <p:cTn id="280" dur="2000" fill="hold"/>
                                        <p:tgtEl>
                                          <p:spTgt spid="1231886">
                                            <p:txEl>
                                              <p:charRg st="4294967295" end="4294967295"/>
                                            </p:txEl>
                                          </p:spTgt>
                                        </p:tgtEl>
                                        <p:attrNameLst>
                                          <p:attrName>style.color</p:attrName>
                                        </p:attrNameLst>
                                      </p:cBhvr>
                                      <p:to>
                                        <a:schemeClr val="bg1"/>
                                      </p:to>
                                    </p:animClr>
                                  </p:childTnLst>
                                </p:cTn>
                              </p:par>
                              <p:par>
                                <p:cTn id="281" presetID="3" presetClass="emph" presetSubtype="2" fill="hold" grpId="2" nodeType="withEffect">
                                  <p:stCondLst>
                                    <p:cond delay="0"/>
                                  </p:stCondLst>
                                  <p:childTnLst>
                                    <p:animClr clrSpc="rgb" dir="cw">
                                      <p:cBhvr override="childStyle">
                                        <p:cTn id="282" dur="2000" fill="hold"/>
                                        <p:tgtEl>
                                          <p:spTgt spid="1231888">
                                            <p:txEl>
                                              <p:charRg st="4294967295" end="4294967295"/>
                                            </p:txEl>
                                          </p:spTgt>
                                        </p:tgtEl>
                                        <p:attrNameLst>
                                          <p:attrName>style.color</p:attrName>
                                        </p:attrNameLst>
                                      </p:cBhvr>
                                      <p:to>
                                        <a:schemeClr val="bg1"/>
                                      </p:to>
                                    </p:animClr>
                                  </p:childTnLst>
                                </p:cTn>
                              </p:par>
                              <p:par>
                                <p:cTn id="283" presetID="3" presetClass="emph" presetSubtype="2" fill="hold" grpId="2" nodeType="withEffect">
                                  <p:stCondLst>
                                    <p:cond delay="0"/>
                                  </p:stCondLst>
                                  <p:childTnLst>
                                    <p:animClr clrSpc="rgb" dir="cw">
                                      <p:cBhvr override="childStyle">
                                        <p:cTn id="284" dur="2000" fill="hold"/>
                                        <p:tgtEl>
                                          <p:spTgt spid="1231890">
                                            <p:txEl>
                                              <p:charRg st="4294967295" end="4294967295"/>
                                            </p:txEl>
                                          </p:spTgt>
                                        </p:tgtEl>
                                        <p:attrNameLst>
                                          <p:attrName>style.color</p:attrName>
                                        </p:attrNameLst>
                                      </p:cBhvr>
                                      <p:to>
                                        <a:schemeClr val="bg1"/>
                                      </p:to>
                                    </p:animClr>
                                  </p:childTnLst>
                                </p:cTn>
                              </p:par>
                              <p:par>
                                <p:cTn id="285" presetID="3" presetClass="emph" presetSubtype="2" fill="hold" grpId="2" nodeType="withEffect">
                                  <p:stCondLst>
                                    <p:cond delay="0"/>
                                  </p:stCondLst>
                                  <p:childTnLst>
                                    <p:animClr clrSpc="rgb" dir="cw">
                                      <p:cBhvr override="childStyle">
                                        <p:cTn id="286" dur="2000" fill="hold"/>
                                        <p:tgtEl>
                                          <p:spTgt spid="1231892">
                                            <p:txEl>
                                              <p:charRg st="4294967295" end="4294967295"/>
                                            </p:txEl>
                                          </p:spTgt>
                                        </p:tgtEl>
                                        <p:attrNameLst>
                                          <p:attrName>style.color</p:attrName>
                                        </p:attrNameLst>
                                      </p:cBhvr>
                                      <p:to>
                                        <a:schemeClr val="bg1"/>
                                      </p:to>
                                    </p:animClr>
                                  </p:childTnLst>
                                </p:cTn>
                              </p:par>
                              <p:par>
                                <p:cTn id="287" presetID="3" presetClass="emph" presetSubtype="2" fill="hold" grpId="2" nodeType="withEffect">
                                  <p:stCondLst>
                                    <p:cond delay="0"/>
                                  </p:stCondLst>
                                  <p:childTnLst>
                                    <p:animClr clrSpc="rgb" dir="cw">
                                      <p:cBhvr override="childStyle">
                                        <p:cTn id="288" dur="2000" fill="hold"/>
                                        <p:tgtEl>
                                          <p:spTgt spid="1231894">
                                            <p:txEl>
                                              <p:charRg st="4294967295" end="4294967295"/>
                                            </p:txEl>
                                          </p:spTgt>
                                        </p:tgtEl>
                                        <p:attrNameLst>
                                          <p:attrName>style.color</p:attrName>
                                        </p:attrNameLst>
                                      </p:cBhvr>
                                      <p:to>
                                        <a:schemeClr val="bg1"/>
                                      </p:to>
                                    </p:animClr>
                                  </p:childTnLst>
                                </p:cTn>
                              </p:par>
                              <p:par>
                                <p:cTn id="289" presetID="3" presetClass="emph" presetSubtype="2" fill="hold" grpId="2" nodeType="withEffect">
                                  <p:stCondLst>
                                    <p:cond delay="0"/>
                                  </p:stCondLst>
                                  <p:childTnLst>
                                    <p:animClr clrSpc="rgb" dir="cw">
                                      <p:cBhvr override="childStyle">
                                        <p:cTn id="290" dur="2000" fill="hold"/>
                                        <p:tgtEl>
                                          <p:spTgt spid="1231896">
                                            <p:txEl>
                                              <p:charRg st="4294967295" end="4294967295"/>
                                            </p:txEl>
                                          </p:spTgt>
                                        </p:tgtEl>
                                        <p:attrNameLst>
                                          <p:attrName>style.color</p:attrName>
                                        </p:attrNameLst>
                                      </p:cBhvr>
                                      <p:to>
                                        <a:schemeClr val="bg1"/>
                                      </p:to>
                                    </p:animClr>
                                  </p:childTnLst>
                                </p:cTn>
                              </p:par>
                            </p:childTnLst>
                          </p:cTn>
                        </p:par>
                      </p:childTnLst>
                    </p:cTn>
                  </p:par>
                  <p:par>
                    <p:cTn id="291" fill="hold" nodeType="clickPar">
                      <p:stCondLst>
                        <p:cond delay="indefinite"/>
                      </p:stCondLst>
                      <p:childTnLst>
                        <p:par>
                          <p:cTn id="292" fill="hold" nodeType="withGroup">
                            <p:stCondLst>
                              <p:cond delay="0"/>
                            </p:stCondLst>
                            <p:childTnLst>
                              <p:par>
                                <p:cTn id="293" presetID="63" presetClass="path" presetSubtype="0" accel="50000" decel="50000" fill="hold" nodeType="clickEffect">
                                  <p:stCondLst>
                                    <p:cond delay="0"/>
                                  </p:stCondLst>
                                  <p:childTnLst>
                                    <p:animMotion origin="layout" path="M 0.00069 7.40741E-7 L 0.03541 7.40741E-7 " pathEditMode="relative" rAng="0" ptsTypes="AA">
                                      <p:cBhvr>
                                        <p:cTn id="294" dur="2000" fill="hold"/>
                                        <p:tgtEl>
                                          <p:spTgt spid="2"/>
                                        </p:tgtEl>
                                        <p:attrNameLst>
                                          <p:attrName>ppt_x</p:attrName>
                                          <p:attrName>ppt_y</p:attrName>
                                        </p:attrNameLst>
                                      </p:cBhvr>
                                      <p:rCtr x="1736" y="0"/>
                                    </p:animMotion>
                                  </p:childTnLst>
                                </p:cTn>
                              </p:par>
                              <p:par>
                                <p:cTn id="295" presetID="0" presetClass="path" presetSubtype="0" accel="50000" decel="50000" fill="hold" grpId="1" nodeType="withEffect">
                                  <p:stCondLst>
                                    <p:cond delay="0"/>
                                  </p:stCondLst>
                                  <p:childTnLst>
                                    <p:animMotion origin="layout" path="M 0.0 0.0 L 0.0 0.02754 " pathEditMode="relative" ptsTypes="AA">
                                      <p:cBhvr>
                                        <p:cTn id="296" dur="2000" fill="hold"/>
                                        <p:tgtEl>
                                          <p:spTgt spid="1231899"/>
                                        </p:tgtEl>
                                        <p:attrNameLst>
                                          <p:attrName>ppt_x</p:attrName>
                                          <p:attrName>ppt_y</p:attrName>
                                        </p:attrNameLst>
                                      </p:cBhvr>
                                    </p:animMotion>
                                  </p:childTnLst>
                                </p:cTn>
                              </p:par>
                              <p:par>
                                <p:cTn id="297" presetID="0" presetClass="path" presetSubtype="0" accel="50000" decel="50000" fill="hold" grpId="1" nodeType="withEffect">
                                  <p:stCondLst>
                                    <p:cond delay="0"/>
                                  </p:stCondLst>
                                  <p:childTnLst>
                                    <p:animMotion origin="layout" path="M 0.0 0.0 L 0.0 0.02593 " pathEditMode="relative" ptsTypes="AA">
                                      <p:cBhvr>
                                        <p:cTn id="298" dur="2000" fill="hold"/>
                                        <p:tgtEl>
                                          <p:spTgt spid="1231900"/>
                                        </p:tgtEl>
                                        <p:attrNameLst>
                                          <p:attrName>ppt_x</p:attrName>
                                          <p:attrName>ppt_y</p:attrName>
                                        </p:attrNameLst>
                                      </p:cBhvr>
                                    </p:animMotion>
                                  </p:childTnLst>
                                </p:cTn>
                              </p:par>
                              <p:par>
                                <p:cTn id="299" presetID="0" presetClass="path" presetSubtype="0" accel="50000" decel="50000" fill="hold" grpId="1" nodeType="withEffect">
                                  <p:stCondLst>
                                    <p:cond delay="0"/>
                                  </p:stCondLst>
                                  <p:childTnLst>
                                    <p:animMotion origin="layout" path="M 0.0 0.0 L 0.0 0.02593 " pathEditMode="relative" ptsTypes="AA">
                                      <p:cBhvr>
                                        <p:cTn id="300" dur="2000" fill="hold"/>
                                        <p:tgtEl>
                                          <p:spTgt spid="1231981"/>
                                        </p:tgtEl>
                                        <p:attrNameLst>
                                          <p:attrName>ppt_x</p:attrName>
                                          <p:attrName>ppt_y</p:attrName>
                                        </p:attrNameLst>
                                      </p:cBhvr>
                                    </p:animMotion>
                                  </p:childTnLst>
                                </p:cTn>
                              </p:par>
                              <p:par>
                                <p:cTn id="301" presetID="0" presetClass="path" presetSubtype="0" accel="50000" decel="50000" fill="hold" grpId="1" nodeType="withEffect">
                                  <p:stCondLst>
                                    <p:cond delay="0"/>
                                  </p:stCondLst>
                                  <p:childTnLst>
                                    <p:animMotion origin="layout" path="M 0.0 0.0 L 0.0 0.02593 " pathEditMode="relative" ptsTypes="AA">
                                      <p:cBhvr>
                                        <p:cTn id="302" dur="2000" fill="hold"/>
                                        <p:tgtEl>
                                          <p:spTgt spid="1231982"/>
                                        </p:tgtEl>
                                        <p:attrNameLst>
                                          <p:attrName>ppt_x</p:attrName>
                                          <p:attrName>ppt_y</p:attrName>
                                        </p:attrNameLst>
                                      </p:cBhvr>
                                    </p:animMotion>
                                  </p:childTnLst>
                                </p:cTn>
                              </p:par>
                              <p:par>
                                <p:cTn id="303" presetID="0" presetClass="path" presetSubtype="0" accel="50000" decel="50000" fill="hold" grpId="1" nodeType="withEffect">
                                  <p:stCondLst>
                                    <p:cond delay="0"/>
                                  </p:stCondLst>
                                  <p:childTnLst>
                                    <p:animMotion origin="layout" path="M 0.0 0.0 L 0.0 0.02593 " pathEditMode="relative" ptsTypes="AA">
                                      <p:cBhvr>
                                        <p:cTn id="304" dur="2000" fill="hold"/>
                                        <p:tgtEl>
                                          <p:spTgt spid="1231983"/>
                                        </p:tgtEl>
                                        <p:attrNameLst>
                                          <p:attrName>ppt_x</p:attrName>
                                          <p:attrName>ppt_y</p:attrName>
                                        </p:attrNameLst>
                                      </p:cBhvr>
                                    </p:animMotion>
                                  </p:childTnLst>
                                </p:cTn>
                              </p:par>
                              <p:par>
                                <p:cTn id="305" presetID="0" presetClass="path" presetSubtype="0" accel="50000" decel="50000" fill="hold" grpId="1" nodeType="withEffect">
                                  <p:stCondLst>
                                    <p:cond delay="0"/>
                                  </p:stCondLst>
                                  <p:childTnLst>
                                    <p:animMotion origin="layout" path="M 0.0 0.0 L 0.0 0.02593 " pathEditMode="relative" ptsTypes="AA">
                                      <p:cBhvr>
                                        <p:cTn id="306" dur="2000" fill="hold"/>
                                        <p:tgtEl>
                                          <p:spTgt spid="1231984"/>
                                        </p:tgtEl>
                                        <p:attrNameLst>
                                          <p:attrName>ppt_x</p:attrName>
                                          <p:attrName>ppt_y</p:attrName>
                                        </p:attrNameLst>
                                      </p:cBhvr>
                                    </p:animMotion>
                                  </p:childTnLst>
                                </p:cTn>
                              </p:par>
                              <p:par>
                                <p:cTn id="307" presetID="0" presetClass="path" presetSubtype="0" accel="50000" decel="50000" fill="hold" grpId="1" nodeType="withEffect">
                                  <p:stCondLst>
                                    <p:cond delay="0"/>
                                  </p:stCondLst>
                                  <p:childTnLst>
                                    <p:animMotion origin="layout" path="M 0.0 0.0 L 0.00104 -0.02616 " pathEditMode="relative" ptsTypes="AA">
                                      <p:cBhvr>
                                        <p:cTn id="308" dur="2000" fill="hold"/>
                                        <p:tgtEl>
                                          <p:spTgt spid="1231901"/>
                                        </p:tgtEl>
                                        <p:attrNameLst>
                                          <p:attrName>ppt_x</p:attrName>
                                          <p:attrName>ppt_y</p:attrName>
                                        </p:attrNameLst>
                                      </p:cBhvr>
                                    </p:animMotion>
                                  </p:childTnLst>
                                </p:cTn>
                              </p:par>
                              <p:par>
                                <p:cTn id="309" presetID="0" presetClass="path" presetSubtype="0" accel="50000" decel="50000" fill="hold" grpId="1" nodeType="withEffect">
                                  <p:stCondLst>
                                    <p:cond delay="0"/>
                                  </p:stCondLst>
                                  <p:childTnLst>
                                    <p:animMotion origin="layout" path="M -1.11111E-6 0.00139 L -1.11111E-6 -0.02616 " pathEditMode="relative" rAng="0" ptsTypes="AA">
                                      <p:cBhvr>
                                        <p:cTn id="310" dur="2000" fill="hold"/>
                                        <p:tgtEl>
                                          <p:spTgt spid="1231902"/>
                                        </p:tgtEl>
                                        <p:attrNameLst>
                                          <p:attrName>ppt_x</p:attrName>
                                          <p:attrName>ppt_y</p:attrName>
                                        </p:attrNameLst>
                                      </p:cBhvr>
                                      <p:rCtr x="0" y="-1389"/>
                                    </p:animMotion>
                                  </p:childTnLst>
                                </p:cTn>
                              </p:par>
                              <p:par>
                                <p:cTn id="311" presetID="0" presetClass="path" presetSubtype="0" accel="50000" decel="50000" fill="hold" grpId="1" nodeType="withEffect">
                                  <p:stCondLst>
                                    <p:cond delay="0"/>
                                  </p:stCondLst>
                                  <p:childTnLst>
                                    <p:animMotion origin="layout" path="M 4.44444E-6 -0.00023 L 4.44444E-6 -0.025 " pathEditMode="relative" rAng="0" ptsTypes="AA">
                                      <p:cBhvr>
                                        <p:cTn id="312" dur="2000" fill="hold"/>
                                        <p:tgtEl>
                                          <p:spTgt spid="1231992"/>
                                        </p:tgtEl>
                                        <p:attrNameLst>
                                          <p:attrName>ppt_x</p:attrName>
                                          <p:attrName>ppt_y</p:attrName>
                                        </p:attrNameLst>
                                      </p:cBhvr>
                                      <p:rCtr x="0" y="-1250"/>
                                    </p:animMotion>
                                  </p:childTnLst>
                                </p:cTn>
                              </p:par>
                              <p:par>
                                <p:cTn id="313" presetID="0" presetClass="path" presetSubtype="0" accel="50000" decel="50000" fill="hold" grpId="1" nodeType="withEffect">
                                  <p:stCondLst>
                                    <p:cond delay="0"/>
                                  </p:stCondLst>
                                  <p:childTnLst>
                                    <p:animMotion origin="layout" path="M 4.44444E-6 -0.00023 L 4.44444E-6 -0.025 " pathEditMode="relative" rAng="0" ptsTypes="AA">
                                      <p:cBhvr>
                                        <p:cTn id="314" dur="2000" fill="hold"/>
                                        <p:tgtEl>
                                          <p:spTgt spid="1231991"/>
                                        </p:tgtEl>
                                        <p:attrNameLst>
                                          <p:attrName>ppt_x</p:attrName>
                                          <p:attrName>ppt_y</p:attrName>
                                        </p:attrNameLst>
                                      </p:cBhvr>
                                      <p:rCtr x="0" y="-1250"/>
                                    </p:animMotion>
                                  </p:childTnLst>
                                </p:cTn>
                              </p:par>
                              <p:par>
                                <p:cTn id="315" presetID="0" presetClass="path" presetSubtype="0" accel="50000" decel="50000" fill="hold" grpId="1" nodeType="withEffect">
                                  <p:stCondLst>
                                    <p:cond delay="0"/>
                                  </p:stCondLst>
                                  <p:childTnLst>
                                    <p:animMotion origin="layout" path="M 4.44444E-6 -0.00023 L 4.44444E-6 -0.025 " pathEditMode="relative" rAng="0" ptsTypes="AA">
                                      <p:cBhvr>
                                        <p:cTn id="316" dur="2000" fill="hold"/>
                                        <p:tgtEl>
                                          <p:spTgt spid="1231990"/>
                                        </p:tgtEl>
                                        <p:attrNameLst>
                                          <p:attrName>ppt_x</p:attrName>
                                          <p:attrName>ppt_y</p:attrName>
                                        </p:attrNameLst>
                                      </p:cBhvr>
                                      <p:rCtr x="0" y="-1250"/>
                                    </p:animMotion>
                                  </p:childTnLst>
                                </p:cTn>
                              </p:par>
                              <p:par>
                                <p:cTn id="317" presetID="0" presetClass="path" presetSubtype="0" accel="50000" decel="50000" fill="hold" grpId="1" nodeType="withEffect">
                                  <p:stCondLst>
                                    <p:cond delay="0"/>
                                  </p:stCondLst>
                                  <p:childTnLst>
                                    <p:animMotion origin="layout" path="M 4.44444E-6 -0.00023 L 4.44444E-6 -0.025 " pathEditMode="relative" rAng="0" ptsTypes="AA">
                                      <p:cBhvr>
                                        <p:cTn id="318" dur="2000" fill="hold"/>
                                        <p:tgtEl>
                                          <p:spTgt spid="1231989"/>
                                        </p:tgtEl>
                                        <p:attrNameLst>
                                          <p:attrName>ppt_x</p:attrName>
                                          <p:attrName>ppt_y</p:attrName>
                                        </p:attrNameLst>
                                      </p:cBhvr>
                                      <p:rCtr x="0" y="-1250"/>
                                    </p:animMotion>
                                  </p:childTnLst>
                                </p:cTn>
                              </p:par>
                              <p:par>
                                <p:cTn id="319" presetID="0" presetClass="path" presetSubtype="0" accel="50000" decel="50000" fill="hold" grpId="1" nodeType="withEffect">
                                  <p:stCondLst>
                                    <p:cond delay="0"/>
                                  </p:stCondLst>
                                  <p:childTnLst>
                                    <p:animMotion origin="layout" path="M 4.44444E-6 -0.00023 L 4.44444E-6 -0.025 " pathEditMode="relative" rAng="0" ptsTypes="AA">
                                      <p:cBhvr>
                                        <p:cTn id="320" dur="2000" fill="hold"/>
                                        <p:tgtEl>
                                          <p:spTgt spid="1231903"/>
                                        </p:tgtEl>
                                        <p:attrNameLst>
                                          <p:attrName>ppt_x</p:attrName>
                                          <p:attrName>ppt_y</p:attrName>
                                        </p:attrNameLst>
                                      </p:cBhvr>
                                      <p:rCtr x="0" y="-1250"/>
                                    </p:animMotion>
                                  </p:childTnLst>
                                </p:cTn>
                              </p:par>
                              <p:par>
                                <p:cTn id="321" presetID="1" presetClass="emph" presetSubtype="2" fill="hold" nodeType="withEffect">
                                  <p:stCondLst>
                                    <p:cond delay="0"/>
                                  </p:stCondLst>
                                  <p:childTnLst>
                                    <p:animClr clrSpc="rgb" dir="cw">
                                      <p:cBhvr>
                                        <p:cTn id="322" dur="1000" fill="hold"/>
                                        <p:tgtEl>
                                          <p:spTgt spid="1231984"/>
                                        </p:tgtEl>
                                        <p:attrNameLst>
                                          <p:attrName>fillcolor</p:attrName>
                                        </p:attrNameLst>
                                      </p:cBhvr>
                                      <p:to>
                                        <a:schemeClr val="hlink"/>
                                      </p:to>
                                    </p:animClr>
                                    <p:set>
                                      <p:cBhvr>
                                        <p:cTn id="323" dur="1000" fill="hold"/>
                                        <p:tgtEl>
                                          <p:spTgt spid="1231984"/>
                                        </p:tgtEl>
                                        <p:attrNameLst>
                                          <p:attrName>fill.type</p:attrName>
                                        </p:attrNameLst>
                                      </p:cBhvr>
                                      <p:to>
                                        <p:strVal val="solid"/>
                                      </p:to>
                                    </p:set>
                                    <p:set>
                                      <p:cBhvr>
                                        <p:cTn id="324" dur="1000" fill="hold"/>
                                        <p:tgtEl>
                                          <p:spTgt spid="1231984"/>
                                        </p:tgtEl>
                                        <p:attrNameLst>
                                          <p:attrName>fill.on</p:attrName>
                                        </p:attrNameLst>
                                      </p:cBhvr>
                                      <p:to>
                                        <p:strVal val="true"/>
                                      </p:to>
                                    </p:set>
                                  </p:childTnLst>
                                </p:cTn>
                              </p:par>
                              <p:par>
                                <p:cTn id="325" presetID="1" presetClass="emph" presetSubtype="2" fill="hold" nodeType="withEffect">
                                  <p:stCondLst>
                                    <p:cond delay="0"/>
                                  </p:stCondLst>
                                  <p:childTnLst>
                                    <p:animClr clrSpc="rgb" dir="cw">
                                      <p:cBhvr>
                                        <p:cTn id="326" dur="1000" fill="hold"/>
                                        <p:tgtEl>
                                          <p:spTgt spid="1231885"/>
                                        </p:tgtEl>
                                        <p:attrNameLst>
                                          <p:attrName>fillcolor</p:attrName>
                                        </p:attrNameLst>
                                      </p:cBhvr>
                                      <p:to>
                                        <a:schemeClr val="hlink"/>
                                      </p:to>
                                    </p:animClr>
                                    <p:set>
                                      <p:cBhvr>
                                        <p:cTn id="327" dur="1000" fill="hold"/>
                                        <p:tgtEl>
                                          <p:spTgt spid="1231885"/>
                                        </p:tgtEl>
                                        <p:attrNameLst>
                                          <p:attrName>fill.type</p:attrName>
                                        </p:attrNameLst>
                                      </p:cBhvr>
                                      <p:to>
                                        <p:strVal val="solid"/>
                                      </p:to>
                                    </p:set>
                                    <p:set>
                                      <p:cBhvr>
                                        <p:cTn id="328" dur="1000" fill="hold"/>
                                        <p:tgtEl>
                                          <p:spTgt spid="1231885"/>
                                        </p:tgtEl>
                                        <p:attrNameLst>
                                          <p:attrName>fill.on</p:attrName>
                                        </p:attrNameLst>
                                      </p:cBhvr>
                                      <p:to>
                                        <p:strVal val="true"/>
                                      </p:to>
                                    </p:set>
                                  </p:childTnLst>
                                </p:cTn>
                              </p:par>
                            </p:childTnLst>
                          </p:cTn>
                        </p:par>
                      </p:childTnLst>
                    </p:cTn>
                  </p:par>
                  <p:par>
                    <p:cTn id="329" fill="hold" nodeType="clickPar">
                      <p:stCondLst>
                        <p:cond delay="indefinite"/>
                      </p:stCondLst>
                      <p:childTnLst>
                        <p:par>
                          <p:cTn id="330" fill="hold" nodeType="withGroup">
                            <p:stCondLst>
                              <p:cond delay="0"/>
                            </p:stCondLst>
                            <p:childTnLst>
                              <p:par>
                                <p:cTn id="331" presetID="63" presetClass="path" presetSubtype="0" accel="50000" decel="50000" fill="hold" nodeType="clickEffect">
                                  <p:stCondLst>
                                    <p:cond delay="0"/>
                                  </p:stCondLst>
                                  <p:childTnLst>
                                    <p:animMotion origin="layout" path="M 0.03541 7.40741E-7 L 0.06909 7.40741E-7 " pathEditMode="relative" rAng="0" ptsTypes="AA">
                                      <p:cBhvr>
                                        <p:cTn id="332" dur="2000" fill="hold"/>
                                        <p:tgtEl>
                                          <p:spTgt spid="2"/>
                                        </p:tgtEl>
                                        <p:attrNameLst>
                                          <p:attrName>ppt_x</p:attrName>
                                          <p:attrName>ppt_y</p:attrName>
                                        </p:attrNameLst>
                                      </p:cBhvr>
                                      <p:rCtr x="1684" y="0"/>
                                    </p:animMotion>
                                  </p:childTnLst>
                                </p:cTn>
                              </p:par>
                              <p:par>
                                <p:cTn id="333" presetID="0" presetClass="path" presetSubtype="0" accel="50000" decel="50000" fill="hold" grpId="2" nodeType="withEffect">
                                  <p:stCondLst>
                                    <p:cond delay="0"/>
                                  </p:stCondLst>
                                  <p:childTnLst>
                                    <p:animMotion origin="layout" path="M -3.61111E-6 0.02754 L -3.61111E-6 0.05509 " pathEditMode="relative" rAng="0" ptsTypes="AA">
                                      <p:cBhvr>
                                        <p:cTn id="334" dur="2000" fill="hold"/>
                                        <p:tgtEl>
                                          <p:spTgt spid="1231899"/>
                                        </p:tgtEl>
                                        <p:attrNameLst>
                                          <p:attrName>ppt_x</p:attrName>
                                          <p:attrName>ppt_y</p:attrName>
                                        </p:attrNameLst>
                                      </p:cBhvr>
                                      <p:rCtr x="0" y="1366"/>
                                    </p:animMotion>
                                  </p:childTnLst>
                                </p:cTn>
                              </p:par>
                              <p:par>
                                <p:cTn id="335" presetID="0" presetClass="path" presetSubtype="0" accel="50000" decel="50000" fill="hold" grpId="2" nodeType="withEffect">
                                  <p:stCondLst>
                                    <p:cond delay="0"/>
                                  </p:stCondLst>
                                  <p:childTnLst>
                                    <p:animMotion origin="layout" path="M 2.22222E-6 0.025 L 2.22222E-6 0.05393 " pathEditMode="relative" rAng="0" ptsTypes="AA">
                                      <p:cBhvr>
                                        <p:cTn id="336" dur="2000" fill="hold"/>
                                        <p:tgtEl>
                                          <p:spTgt spid="1231900"/>
                                        </p:tgtEl>
                                        <p:attrNameLst>
                                          <p:attrName>ppt_x</p:attrName>
                                          <p:attrName>ppt_y</p:attrName>
                                        </p:attrNameLst>
                                      </p:cBhvr>
                                      <p:rCtr x="0" y="1435"/>
                                    </p:animMotion>
                                  </p:childTnLst>
                                </p:cTn>
                              </p:par>
                              <p:par>
                                <p:cTn id="337" presetID="0" presetClass="path" presetSubtype="0" accel="50000" decel="50000" fill="hold" grpId="2" nodeType="withEffect">
                                  <p:stCondLst>
                                    <p:cond delay="0"/>
                                  </p:stCondLst>
                                  <p:childTnLst>
                                    <p:animMotion origin="layout" path="M 2.22222E-6 0.025 L 2.22222E-6 0.05393 " pathEditMode="relative" rAng="0" ptsTypes="AA">
                                      <p:cBhvr>
                                        <p:cTn id="338" dur="2000" fill="hold"/>
                                        <p:tgtEl>
                                          <p:spTgt spid="1231981"/>
                                        </p:tgtEl>
                                        <p:attrNameLst>
                                          <p:attrName>ppt_x</p:attrName>
                                          <p:attrName>ppt_y</p:attrName>
                                        </p:attrNameLst>
                                      </p:cBhvr>
                                      <p:rCtr x="0" y="1435"/>
                                    </p:animMotion>
                                  </p:childTnLst>
                                </p:cTn>
                              </p:par>
                              <p:par>
                                <p:cTn id="339" presetID="0" presetClass="path" presetSubtype="0" accel="50000" decel="50000" fill="hold" grpId="2" nodeType="withEffect">
                                  <p:stCondLst>
                                    <p:cond delay="0"/>
                                  </p:stCondLst>
                                  <p:childTnLst>
                                    <p:animMotion origin="layout" path="M 2.22222E-6 0.025 L 2.22222E-6 0.05393 " pathEditMode="relative" rAng="0" ptsTypes="AA">
                                      <p:cBhvr>
                                        <p:cTn id="340" dur="2000" fill="hold"/>
                                        <p:tgtEl>
                                          <p:spTgt spid="1231982"/>
                                        </p:tgtEl>
                                        <p:attrNameLst>
                                          <p:attrName>ppt_x</p:attrName>
                                          <p:attrName>ppt_y</p:attrName>
                                        </p:attrNameLst>
                                      </p:cBhvr>
                                      <p:rCtr x="0" y="1435"/>
                                    </p:animMotion>
                                  </p:childTnLst>
                                </p:cTn>
                              </p:par>
                              <p:par>
                                <p:cTn id="341" presetID="0" presetClass="path" presetSubtype="0" accel="50000" decel="50000" fill="hold" grpId="2" nodeType="withEffect">
                                  <p:stCondLst>
                                    <p:cond delay="0"/>
                                  </p:stCondLst>
                                  <p:childTnLst>
                                    <p:animMotion origin="layout" path="M 2.22222E-6 0.025 L 2.22222E-6 0.05393 " pathEditMode="relative" rAng="0" ptsTypes="AA">
                                      <p:cBhvr>
                                        <p:cTn id="342" dur="2000" fill="hold"/>
                                        <p:tgtEl>
                                          <p:spTgt spid="1231983"/>
                                        </p:tgtEl>
                                        <p:attrNameLst>
                                          <p:attrName>ppt_x</p:attrName>
                                          <p:attrName>ppt_y</p:attrName>
                                        </p:attrNameLst>
                                      </p:cBhvr>
                                      <p:rCtr x="0" y="1435"/>
                                    </p:animMotion>
                                  </p:childTnLst>
                                </p:cTn>
                              </p:par>
                              <p:par>
                                <p:cTn id="343" presetID="0" presetClass="path" presetSubtype="0" accel="50000" decel="50000" fill="hold" grpId="2" nodeType="withEffect">
                                  <p:stCondLst>
                                    <p:cond delay="0"/>
                                  </p:stCondLst>
                                  <p:childTnLst>
                                    <p:animMotion origin="layout" path="M 2.22222E-6 0.025 L 2.22222E-6 0.05393 " pathEditMode="relative" rAng="0" ptsTypes="AA">
                                      <p:cBhvr>
                                        <p:cTn id="344" dur="2000" fill="hold"/>
                                        <p:tgtEl>
                                          <p:spTgt spid="1231984"/>
                                        </p:tgtEl>
                                        <p:attrNameLst>
                                          <p:attrName>ppt_x</p:attrName>
                                          <p:attrName>ppt_y</p:attrName>
                                        </p:attrNameLst>
                                      </p:cBhvr>
                                      <p:rCtr x="0" y="1435"/>
                                    </p:animMotion>
                                  </p:childTnLst>
                                </p:cTn>
                              </p:par>
                              <p:par>
                                <p:cTn id="345" presetID="0" presetClass="path" presetSubtype="0" accel="50000" decel="50000" fill="hold" grpId="1" nodeType="withEffect">
                                  <p:stCondLst>
                                    <p:cond delay="0"/>
                                  </p:stCondLst>
                                  <p:childTnLst>
                                    <p:animMotion origin="layout" path="M 0.0 0.0 L 0.0 0.02593 " pathEditMode="relative" ptsTypes="AA">
                                      <p:cBhvr>
                                        <p:cTn id="346" dur="2000" fill="hold"/>
                                        <p:tgtEl>
                                          <p:spTgt spid="1231985"/>
                                        </p:tgtEl>
                                        <p:attrNameLst>
                                          <p:attrName>ppt_x</p:attrName>
                                          <p:attrName>ppt_y</p:attrName>
                                        </p:attrNameLst>
                                      </p:cBhvr>
                                    </p:animMotion>
                                  </p:childTnLst>
                                </p:cTn>
                              </p:par>
                              <p:par>
                                <p:cTn id="347" presetID="0" presetClass="path" presetSubtype="0" accel="50000" decel="50000" fill="hold" grpId="2" nodeType="withEffect">
                                  <p:stCondLst>
                                    <p:cond delay="0"/>
                                  </p:stCondLst>
                                  <p:childTnLst>
                                    <p:animMotion origin="layout" path="M -1.11111E-6 -0.02639 L -1.11111E-6 -0.05254 " pathEditMode="relative" rAng="0" ptsTypes="AA">
                                      <p:cBhvr>
                                        <p:cTn id="348" dur="2000" fill="hold"/>
                                        <p:tgtEl>
                                          <p:spTgt spid="1231902"/>
                                        </p:tgtEl>
                                        <p:attrNameLst>
                                          <p:attrName>ppt_x</p:attrName>
                                          <p:attrName>ppt_y</p:attrName>
                                        </p:attrNameLst>
                                      </p:cBhvr>
                                      <p:rCtr x="0" y="-1319"/>
                                    </p:animMotion>
                                  </p:childTnLst>
                                </p:cTn>
                              </p:par>
                              <p:par>
                                <p:cTn id="349" presetID="0" presetClass="path" presetSubtype="0" accel="50000" decel="50000" fill="hold" grpId="2" nodeType="withEffect">
                                  <p:stCondLst>
                                    <p:cond delay="0"/>
                                  </p:stCondLst>
                                  <p:childTnLst>
                                    <p:animMotion origin="layout" path="M 4.44444E-6 -0.02777 L 4.44444E-6 -0.05254 " pathEditMode="relative" rAng="0" ptsTypes="AA">
                                      <p:cBhvr>
                                        <p:cTn id="350" dur="2000" fill="hold"/>
                                        <p:tgtEl>
                                          <p:spTgt spid="1231992"/>
                                        </p:tgtEl>
                                        <p:attrNameLst>
                                          <p:attrName>ppt_x</p:attrName>
                                          <p:attrName>ppt_y</p:attrName>
                                        </p:attrNameLst>
                                      </p:cBhvr>
                                      <p:rCtr x="0" y="-1250"/>
                                    </p:animMotion>
                                  </p:childTnLst>
                                </p:cTn>
                              </p:par>
                              <p:par>
                                <p:cTn id="351" presetID="0" presetClass="path" presetSubtype="0" accel="50000" decel="50000" fill="hold" grpId="2" nodeType="withEffect">
                                  <p:stCondLst>
                                    <p:cond delay="0"/>
                                  </p:stCondLst>
                                  <p:childTnLst>
                                    <p:animMotion origin="layout" path="M 4.44444E-6 -0.02777 L 4.44444E-6 -0.05254 " pathEditMode="relative" rAng="0" ptsTypes="AA">
                                      <p:cBhvr>
                                        <p:cTn id="352" dur="2000" fill="hold"/>
                                        <p:tgtEl>
                                          <p:spTgt spid="1231991"/>
                                        </p:tgtEl>
                                        <p:attrNameLst>
                                          <p:attrName>ppt_x</p:attrName>
                                          <p:attrName>ppt_y</p:attrName>
                                        </p:attrNameLst>
                                      </p:cBhvr>
                                      <p:rCtr x="0" y="-1250"/>
                                    </p:animMotion>
                                  </p:childTnLst>
                                </p:cTn>
                              </p:par>
                              <p:par>
                                <p:cTn id="353" presetID="0" presetClass="path" presetSubtype="0" accel="50000" decel="50000" fill="hold" grpId="2" nodeType="withEffect">
                                  <p:stCondLst>
                                    <p:cond delay="0"/>
                                  </p:stCondLst>
                                  <p:childTnLst>
                                    <p:animMotion origin="layout" path="M 4.44444E-6 -0.02777 L 4.44444E-6 -0.05254 " pathEditMode="relative" rAng="0" ptsTypes="AA">
                                      <p:cBhvr>
                                        <p:cTn id="354" dur="2000" fill="hold"/>
                                        <p:tgtEl>
                                          <p:spTgt spid="1231990"/>
                                        </p:tgtEl>
                                        <p:attrNameLst>
                                          <p:attrName>ppt_x</p:attrName>
                                          <p:attrName>ppt_y</p:attrName>
                                        </p:attrNameLst>
                                      </p:cBhvr>
                                      <p:rCtr x="0" y="-1250"/>
                                    </p:animMotion>
                                  </p:childTnLst>
                                </p:cTn>
                              </p:par>
                              <p:par>
                                <p:cTn id="355" presetID="0" presetClass="path" presetSubtype="0" accel="50000" decel="50000" fill="hold" grpId="2" nodeType="withEffect">
                                  <p:stCondLst>
                                    <p:cond delay="0"/>
                                  </p:stCondLst>
                                  <p:childTnLst>
                                    <p:animMotion origin="layout" path="M 4.44444E-6 -0.02777 L 4.44444E-6 -0.05254 " pathEditMode="relative" rAng="0" ptsTypes="AA">
                                      <p:cBhvr>
                                        <p:cTn id="356" dur="2000" fill="hold"/>
                                        <p:tgtEl>
                                          <p:spTgt spid="1231989"/>
                                        </p:tgtEl>
                                        <p:attrNameLst>
                                          <p:attrName>ppt_x</p:attrName>
                                          <p:attrName>ppt_y</p:attrName>
                                        </p:attrNameLst>
                                      </p:cBhvr>
                                      <p:rCtr x="0" y="-1250"/>
                                    </p:animMotion>
                                  </p:childTnLst>
                                </p:cTn>
                              </p:par>
                              <p:par>
                                <p:cTn id="357" presetID="0" presetClass="path" presetSubtype="0" accel="50000" decel="50000" fill="hold" grpId="2" nodeType="withEffect">
                                  <p:stCondLst>
                                    <p:cond delay="0"/>
                                  </p:stCondLst>
                                  <p:childTnLst>
                                    <p:animMotion origin="layout" path="M 4.44444E-6 -0.02777 L 4.44444E-6 -0.05254 " pathEditMode="relative" rAng="0" ptsTypes="AA">
                                      <p:cBhvr>
                                        <p:cTn id="358" dur="2000" fill="hold"/>
                                        <p:tgtEl>
                                          <p:spTgt spid="1231903"/>
                                        </p:tgtEl>
                                        <p:attrNameLst>
                                          <p:attrName>ppt_x</p:attrName>
                                          <p:attrName>ppt_y</p:attrName>
                                        </p:attrNameLst>
                                      </p:cBhvr>
                                      <p:rCtr x="0" y="-1250"/>
                                    </p:animMotion>
                                  </p:childTnLst>
                                </p:cTn>
                              </p:par>
                              <p:par>
                                <p:cTn id="359" presetID="1" presetClass="emph" presetSubtype="2" fill="hold" nodeType="withEffect">
                                  <p:stCondLst>
                                    <p:cond delay="0"/>
                                  </p:stCondLst>
                                  <p:childTnLst>
                                    <p:animClr clrSpc="rgb" dir="cw">
                                      <p:cBhvr>
                                        <p:cTn id="360" dur="1000" fill="hold"/>
                                        <p:tgtEl>
                                          <p:spTgt spid="1231886"/>
                                        </p:tgtEl>
                                        <p:attrNameLst>
                                          <p:attrName>fillcolor</p:attrName>
                                        </p:attrNameLst>
                                      </p:cBhvr>
                                      <p:to>
                                        <a:schemeClr val="hlink"/>
                                      </p:to>
                                    </p:animClr>
                                    <p:set>
                                      <p:cBhvr>
                                        <p:cTn id="361" dur="1000" fill="hold"/>
                                        <p:tgtEl>
                                          <p:spTgt spid="1231886"/>
                                        </p:tgtEl>
                                        <p:attrNameLst>
                                          <p:attrName>fill.type</p:attrName>
                                        </p:attrNameLst>
                                      </p:cBhvr>
                                      <p:to>
                                        <p:strVal val="solid"/>
                                      </p:to>
                                    </p:set>
                                    <p:set>
                                      <p:cBhvr>
                                        <p:cTn id="362" dur="1000" fill="hold"/>
                                        <p:tgtEl>
                                          <p:spTgt spid="1231886"/>
                                        </p:tgtEl>
                                        <p:attrNameLst>
                                          <p:attrName>fill.on</p:attrName>
                                        </p:attrNameLst>
                                      </p:cBhvr>
                                      <p:to>
                                        <p:strVal val="true"/>
                                      </p:to>
                                    </p:set>
                                  </p:childTnLst>
                                </p:cTn>
                              </p:par>
                              <p:par>
                                <p:cTn id="363" presetID="1" presetClass="emph" presetSubtype="2" fill="hold" nodeType="withEffect">
                                  <p:stCondLst>
                                    <p:cond delay="0"/>
                                  </p:stCondLst>
                                  <p:childTnLst>
                                    <p:animClr clrSpc="rgb" dir="cw">
                                      <p:cBhvr>
                                        <p:cTn id="364" dur="1000" fill="hold"/>
                                        <p:tgtEl>
                                          <p:spTgt spid="1231985"/>
                                        </p:tgtEl>
                                        <p:attrNameLst>
                                          <p:attrName>fillcolor</p:attrName>
                                        </p:attrNameLst>
                                      </p:cBhvr>
                                      <p:to>
                                        <a:schemeClr val="hlink"/>
                                      </p:to>
                                    </p:animClr>
                                    <p:set>
                                      <p:cBhvr>
                                        <p:cTn id="365" dur="1000" fill="hold"/>
                                        <p:tgtEl>
                                          <p:spTgt spid="1231985"/>
                                        </p:tgtEl>
                                        <p:attrNameLst>
                                          <p:attrName>fill.type</p:attrName>
                                        </p:attrNameLst>
                                      </p:cBhvr>
                                      <p:to>
                                        <p:strVal val="solid"/>
                                      </p:to>
                                    </p:set>
                                    <p:set>
                                      <p:cBhvr>
                                        <p:cTn id="366" dur="1000" fill="hold"/>
                                        <p:tgtEl>
                                          <p:spTgt spid="1231985"/>
                                        </p:tgtEl>
                                        <p:attrNameLst>
                                          <p:attrName>fill.on</p:attrName>
                                        </p:attrNameLst>
                                      </p:cBhvr>
                                      <p:to>
                                        <p:strVal val="true"/>
                                      </p:to>
                                    </p:set>
                                  </p:childTnLst>
                                </p:cTn>
                              </p:par>
                            </p:childTnLst>
                          </p:cTn>
                        </p:par>
                      </p:childTnLst>
                    </p:cTn>
                  </p:par>
                  <p:par>
                    <p:cTn id="367" fill="hold" nodeType="clickPar">
                      <p:stCondLst>
                        <p:cond delay="indefinite"/>
                      </p:stCondLst>
                      <p:childTnLst>
                        <p:par>
                          <p:cTn id="368" fill="hold" nodeType="withGroup">
                            <p:stCondLst>
                              <p:cond delay="0"/>
                            </p:stCondLst>
                            <p:childTnLst>
                              <p:par>
                                <p:cTn id="369" presetID="63" presetClass="path" presetSubtype="0" accel="50000" decel="50000" fill="hold" nodeType="clickEffect">
                                  <p:stCondLst>
                                    <p:cond delay="0"/>
                                  </p:stCondLst>
                                  <p:childTnLst>
                                    <p:animMotion origin="layout" path="M 0.0677 0.00139 L 0.10243 0.00116 " pathEditMode="relative" rAng="0" ptsTypes="AA">
                                      <p:cBhvr>
                                        <p:cTn id="370" dur="2000" fill="hold"/>
                                        <p:tgtEl>
                                          <p:spTgt spid="2"/>
                                        </p:tgtEl>
                                        <p:attrNameLst>
                                          <p:attrName>ppt_x</p:attrName>
                                          <p:attrName>ppt_y</p:attrName>
                                        </p:attrNameLst>
                                      </p:cBhvr>
                                      <p:rCtr x="1736" y="-23"/>
                                    </p:animMotion>
                                  </p:childTnLst>
                                </p:cTn>
                              </p:par>
                              <p:par>
                                <p:cTn id="371" presetID="0" presetClass="path" presetSubtype="0" accel="50000" decel="50000" fill="hold" grpId="3" nodeType="withEffect">
                                  <p:stCondLst>
                                    <p:cond delay="0"/>
                                  </p:stCondLst>
                                  <p:childTnLst>
                                    <p:animMotion origin="layout" path="M -3.61111E-6 0.05555 L -3.61111E-6 0.08171 " pathEditMode="relative" rAng="0" ptsTypes="AA">
                                      <p:cBhvr>
                                        <p:cTn id="372" dur="2000" fill="hold"/>
                                        <p:tgtEl>
                                          <p:spTgt spid="1231899"/>
                                        </p:tgtEl>
                                        <p:attrNameLst>
                                          <p:attrName>ppt_x</p:attrName>
                                          <p:attrName>ppt_y</p:attrName>
                                        </p:attrNameLst>
                                      </p:cBhvr>
                                      <p:rCtr x="0" y="1296"/>
                                    </p:animMotion>
                                  </p:childTnLst>
                                </p:cTn>
                              </p:par>
                              <p:par>
                                <p:cTn id="373" presetID="0" presetClass="path" presetSubtype="0" accel="50000" decel="50000" fill="hold" grpId="3" nodeType="withEffect">
                                  <p:stCondLst>
                                    <p:cond delay="0"/>
                                  </p:stCondLst>
                                  <p:childTnLst>
                                    <p:animMotion origin="layout" path="M 2.22222E-6 0.05555 L 2.22222E-6 0.08171 " pathEditMode="relative" rAng="0" ptsTypes="AA">
                                      <p:cBhvr>
                                        <p:cTn id="374" dur="2000" fill="hold"/>
                                        <p:tgtEl>
                                          <p:spTgt spid="1231900"/>
                                        </p:tgtEl>
                                        <p:attrNameLst>
                                          <p:attrName>ppt_x</p:attrName>
                                          <p:attrName>ppt_y</p:attrName>
                                        </p:attrNameLst>
                                      </p:cBhvr>
                                      <p:rCtr x="0" y="1296"/>
                                    </p:animMotion>
                                  </p:childTnLst>
                                </p:cTn>
                              </p:par>
                              <p:par>
                                <p:cTn id="375" presetID="0" presetClass="path" presetSubtype="0" accel="50000" decel="50000" fill="hold" grpId="3" nodeType="withEffect">
                                  <p:stCondLst>
                                    <p:cond delay="0"/>
                                  </p:stCondLst>
                                  <p:childTnLst>
                                    <p:animMotion origin="layout" path="M 2.22222E-6 0.05555 L 2.22222E-6 0.08171 " pathEditMode="relative" rAng="0" ptsTypes="AA">
                                      <p:cBhvr>
                                        <p:cTn id="376" dur="2000" fill="hold"/>
                                        <p:tgtEl>
                                          <p:spTgt spid="1231981"/>
                                        </p:tgtEl>
                                        <p:attrNameLst>
                                          <p:attrName>ppt_x</p:attrName>
                                          <p:attrName>ppt_y</p:attrName>
                                        </p:attrNameLst>
                                      </p:cBhvr>
                                      <p:rCtr x="0" y="1296"/>
                                    </p:animMotion>
                                  </p:childTnLst>
                                </p:cTn>
                              </p:par>
                              <p:par>
                                <p:cTn id="377" presetID="0" presetClass="path" presetSubtype="0" accel="50000" decel="50000" fill="hold" grpId="3" nodeType="withEffect">
                                  <p:stCondLst>
                                    <p:cond delay="0"/>
                                  </p:stCondLst>
                                  <p:childTnLst>
                                    <p:animMotion origin="layout" path="M 2.22222E-6 0.05555 L 2.22222E-6 0.08171 " pathEditMode="relative" rAng="0" ptsTypes="AA">
                                      <p:cBhvr>
                                        <p:cTn id="378" dur="2000" fill="hold"/>
                                        <p:tgtEl>
                                          <p:spTgt spid="1231982"/>
                                        </p:tgtEl>
                                        <p:attrNameLst>
                                          <p:attrName>ppt_x</p:attrName>
                                          <p:attrName>ppt_y</p:attrName>
                                        </p:attrNameLst>
                                      </p:cBhvr>
                                      <p:rCtr x="0" y="1296"/>
                                    </p:animMotion>
                                  </p:childTnLst>
                                </p:cTn>
                              </p:par>
                              <p:par>
                                <p:cTn id="379" presetID="0" presetClass="path" presetSubtype="0" accel="50000" decel="50000" fill="hold" grpId="3" nodeType="withEffect">
                                  <p:stCondLst>
                                    <p:cond delay="0"/>
                                  </p:stCondLst>
                                  <p:childTnLst>
                                    <p:animMotion origin="layout" path="M 2.22222E-6 0.05555 L 2.22222E-6 0.08171 " pathEditMode="relative" rAng="0" ptsTypes="AA">
                                      <p:cBhvr>
                                        <p:cTn id="380" dur="2000" fill="hold"/>
                                        <p:tgtEl>
                                          <p:spTgt spid="1231983"/>
                                        </p:tgtEl>
                                        <p:attrNameLst>
                                          <p:attrName>ppt_x</p:attrName>
                                          <p:attrName>ppt_y</p:attrName>
                                        </p:attrNameLst>
                                      </p:cBhvr>
                                      <p:rCtr x="0" y="1296"/>
                                    </p:animMotion>
                                  </p:childTnLst>
                                </p:cTn>
                              </p:par>
                              <p:par>
                                <p:cTn id="381" presetID="0" presetClass="path" presetSubtype="0" accel="50000" decel="50000" fill="hold" grpId="3" nodeType="withEffect">
                                  <p:stCondLst>
                                    <p:cond delay="0"/>
                                  </p:stCondLst>
                                  <p:childTnLst>
                                    <p:animMotion origin="layout" path="M 2.22222E-6 0.05555 L 2.22222E-6 0.08171 " pathEditMode="relative" rAng="0" ptsTypes="AA">
                                      <p:cBhvr>
                                        <p:cTn id="382" dur="2000" fill="hold"/>
                                        <p:tgtEl>
                                          <p:spTgt spid="1231984"/>
                                        </p:tgtEl>
                                        <p:attrNameLst>
                                          <p:attrName>ppt_x</p:attrName>
                                          <p:attrName>ppt_y</p:attrName>
                                        </p:attrNameLst>
                                      </p:cBhvr>
                                      <p:rCtr x="0" y="1296"/>
                                    </p:animMotion>
                                  </p:childTnLst>
                                </p:cTn>
                              </p:par>
                              <p:par>
                                <p:cTn id="383" presetID="0" presetClass="path" presetSubtype="0" accel="50000" decel="50000" fill="hold" grpId="2" nodeType="withEffect">
                                  <p:stCondLst>
                                    <p:cond delay="0"/>
                                  </p:stCondLst>
                                  <p:childTnLst>
                                    <p:animMotion origin="layout" path="M 2.22222E-6 0.025 L 2.22222E-6 0.05393 " pathEditMode="relative" rAng="0" ptsTypes="AA">
                                      <p:cBhvr>
                                        <p:cTn id="384" dur="2000" fill="hold"/>
                                        <p:tgtEl>
                                          <p:spTgt spid="1231985"/>
                                        </p:tgtEl>
                                        <p:attrNameLst>
                                          <p:attrName>ppt_x</p:attrName>
                                          <p:attrName>ppt_y</p:attrName>
                                        </p:attrNameLst>
                                      </p:cBhvr>
                                      <p:rCtr x="0" y="1435"/>
                                    </p:animMotion>
                                  </p:childTnLst>
                                </p:cTn>
                              </p:par>
                              <p:par>
                                <p:cTn id="385" presetID="0" presetClass="path" presetSubtype="0" accel="50000" decel="50000" fill="hold" grpId="1" nodeType="withEffect">
                                  <p:stCondLst>
                                    <p:cond delay="0"/>
                                  </p:stCondLst>
                                  <p:childTnLst>
                                    <p:animMotion origin="layout" path="M 0.0 0.0 L 0.0 0.02593 " pathEditMode="relative" ptsTypes="AA">
                                      <p:cBhvr>
                                        <p:cTn id="386" dur="2000" fill="hold"/>
                                        <p:tgtEl>
                                          <p:spTgt spid="1231986"/>
                                        </p:tgtEl>
                                        <p:attrNameLst>
                                          <p:attrName>ppt_x</p:attrName>
                                          <p:attrName>ppt_y</p:attrName>
                                        </p:attrNameLst>
                                      </p:cBhvr>
                                    </p:animMotion>
                                  </p:childTnLst>
                                </p:cTn>
                              </p:par>
                              <p:par>
                                <p:cTn id="387" presetID="0" presetClass="path" presetSubtype="0" accel="50000" decel="50000" fill="hold" grpId="3" nodeType="withEffect">
                                  <p:stCondLst>
                                    <p:cond delay="0"/>
                                  </p:stCondLst>
                                  <p:childTnLst>
                                    <p:animMotion origin="layout" path="M 4.44444E-6 -0.05277 L 4.44444E-6 -0.0787 " pathEditMode="relative" rAng="0" ptsTypes="AA">
                                      <p:cBhvr>
                                        <p:cTn id="388" dur="2000" fill="hold"/>
                                        <p:tgtEl>
                                          <p:spTgt spid="1231992"/>
                                        </p:tgtEl>
                                        <p:attrNameLst>
                                          <p:attrName>ppt_x</p:attrName>
                                          <p:attrName>ppt_y</p:attrName>
                                        </p:attrNameLst>
                                      </p:cBhvr>
                                      <p:rCtr x="0" y="-1296"/>
                                    </p:animMotion>
                                  </p:childTnLst>
                                </p:cTn>
                              </p:par>
                              <p:par>
                                <p:cTn id="389" presetID="0" presetClass="path" presetSubtype="0" accel="50000" decel="50000" fill="hold" grpId="3" nodeType="withEffect">
                                  <p:stCondLst>
                                    <p:cond delay="0"/>
                                  </p:stCondLst>
                                  <p:childTnLst>
                                    <p:animMotion origin="layout" path="M 4.44444E-6 -0.05277 L 4.44444E-6 -0.0787 " pathEditMode="relative" rAng="0" ptsTypes="AA">
                                      <p:cBhvr>
                                        <p:cTn id="390" dur="2000" fill="hold"/>
                                        <p:tgtEl>
                                          <p:spTgt spid="1231991"/>
                                        </p:tgtEl>
                                        <p:attrNameLst>
                                          <p:attrName>ppt_x</p:attrName>
                                          <p:attrName>ppt_y</p:attrName>
                                        </p:attrNameLst>
                                      </p:cBhvr>
                                      <p:rCtr x="0" y="-1296"/>
                                    </p:animMotion>
                                  </p:childTnLst>
                                </p:cTn>
                              </p:par>
                              <p:par>
                                <p:cTn id="391" presetID="0" presetClass="path" presetSubtype="0" accel="50000" decel="50000" fill="hold" grpId="3" nodeType="withEffect">
                                  <p:stCondLst>
                                    <p:cond delay="0"/>
                                  </p:stCondLst>
                                  <p:childTnLst>
                                    <p:animMotion origin="layout" path="M 4.44444E-6 -0.05277 L 4.44444E-6 -0.0787 " pathEditMode="relative" rAng="0" ptsTypes="AA">
                                      <p:cBhvr>
                                        <p:cTn id="392" dur="2000" fill="hold"/>
                                        <p:tgtEl>
                                          <p:spTgt spid="1231990"/>
                                        </p:tgtEl>
                                        <p:attrNameLst>
                                          <p:attrName>ppt_x</p:attrName>
                                          <p:attrName>ppt_y</p:attrName>
                                        </p:attrNameLst>
                                      </p:cBhvr>
                                      <p:rCtr x="0" y="-1296"/>
                                    </p:animMotion>
                                  </p:childTnLst>
                                </p:cTn>
                              </p:par>
                              <p:par>
                                <p:cTn id="393" presetID="0" presetClass="path" presetSubtype="0" accel="50000" decel="50000" fill="hold" grpId="3" nodeType="withEffect">
                                  <p:stCondLst>
                                    <p:cond delay="0"/>
                                  </p:stCondLst>
                                  <p:childTnLst>
                                    <p:animMotion origin="layout" path="M 4.44444E-6 -0.05277 L 4.44444E-6 -0.0787 " pathEditMode="relative" rAng="0" ptsTypes="AA">
                                      <p:cBhvr>
                                        <p:cTn id="394" dur="2000" fill="hold"/>
                                        <p:tgtEl>
                                          <p:spTgt spid="1231989"/>
                                        </p:tgtEl>
                                        <p:attrNameLst>
                                          <p:attrName>ppt_x</p:attrName>
                                          <p:attrName>ppt_y</p:attrName>
                                        </p:attrNameLst>
                                      </p:cBhvr>
                                      <p:rCtr x="0" y="-1296"/>
                                    </p:animMotion>
                                  </p:childTnLst>
                                </p:cTn>
                              </p:par>
                              <p:par>
                                <p:cTn id="395" presetID="0" presetClass="path" presetSubtype="0" accel="50000" decel="50000" fill="hold" grpId="3" nodeType="withEffect">
                                  <p:stCondLst>
                                    <p:cond delay="0"/>
                                  </p:stCondLst>
                                  <p:childTnLst>
                                    <p:animMotion origin="layout" path="M 4.44444E-6 -0.05277 L 4.44444E-6 -0.0787 " pathEditMode="relative" rAng="0" ptsTypes="AA">
                                      <p:cBhvr>
                                        <p:cTn id="396" dur="2000" fill="hold"/>
                                        <p:tgtEl>
                                          <p:spTgt spid="1231903"/>
                                        </p:tgtEl>
                                        <p:attrNameLst>
                                          <p:attrName>ppt_x</p:attrName>
                                          <p:attrName>ppt_y</p:attrName>
                                        </p:attrNameLst>
                                      </p:cBhvr>
                                      <p:rCtr x="0" y="-1296"/>
                                    </p:animMotion>
                                  </p:childTnLst>
                                </p:cTn>
                              </p:par>
                              <p:par>
                                <p:cTn id="397" presetID="1" presetClass="emph" presetSubtype="2" fill="hold" nodeType="withEffect">
                                  <p:stCondLst>
                                    <p:cond delay="0"/>
                                  </p:stCondLst>
                                  <p:childTnLst>
                                    <p:animClr clrSpc="rgb" dir="cw">
                                      <p:cBhvr>
                                        <p:cTn id="398" dur="1000" fill="hold"/>
                                        <p:tgtEl>
                                          <p:spTgt spid="1231986"/>
                                        </p:tgtEl>
                                        <p:attrNameLst>
                                          <p:attrName>fillcolor</p:attrName>
                                        </p:attrNameLst>
                                      </p:cBhvr>
                                      <p:to>
                                        <a:schemeClr val="hlink"/>
                                      </p:to>
                                    </p:animClr>
                                    <p:set>
                                      <p:cBhvr>
                                        <p:cTn id="399" dur="1000" fill="hold"/>
                                        <p:tgtEl>
                                          <p:spTgt spid="1231986"/>
                                        </p:tgtEl>
                                        <p:attrNameLst>
                                          <p:attrName>fill.type</p:attrName>
                                        </p:attrNameLst>
                                      </p:cBhvr>
                                      <p:to>
                                        <p:strVal val="solid"/>
                                      </p:to>
                                    </p:set>
                                    <p:set>
                                      <p:cBhvr>
                                        <p:cTn id="400" dur="1000" fill="hold"/>
                                        <p:tgtEl>
                                          <p:spTgt spid="1231986"/>
                                        </p:tgtEl>
                                        <p:attrNameLst>
                                          <p:attrName>fill.on</p:attrName>
                                        </p:attrNameLst>
                                      </p:cBhvr>
                                      <p:to>
                                        <p:strVal val="true"/>
                                      </p:to>
                                    </p:set>
                                  </p:childTnLst>
                                </p:cTn>
                              </p:par>
                              <p:par>
                                <p:cTn id="401" presetID="1" presetClass="emph" presetSubtype="2" fill="hold" nodeType="withEffect">
                                  <p:stCondLst>
                                    <p:cond delay="0"/>
                                  </p:stCondLst>
                                  <p:childTnLst>
                                    <p:animClr clrSpc="rgb" dir="cw">
                                      <p:cBhvr>
                                        <p:cTn id="402" dur="1000" fill="hold"/>
                                        <p:tgtEl>
                                          <p:spTgt spid="1231887"/>
                                        </p:tgtEl>
                                        <p:attrNameLst>
                                          <p:attrName>fillcolor</p:attrName>
                                        </p:attrNameLst>
                                      </p:cBhvr>
                                      <p:to>
                                        <a:schemeClr val="hlink"/>
                                      </p:to>
                                    </p:animClr>
                                    <p:set>
                                      <p:cBhvr>
                                        <p:cTn id="403" dur="1000" fill="hold"/>
                                        <p:tgtEl>
                                          <p:spTgt spid="1231887"/>
                                        </p:tgtEl>
                                        <p:attrNameLst>
                                          <p:attrName>fill.type</p:attrName>
                                        </p:attrNameLst>
                                      </p:cBhvr>
                                      <p:to>
                                        <p:strVal val="solid"/>
                                      </p:to>
                                    </p:set>
                                    <p:set>
                                      <p:cBhvr>
                                        <p:cTn id="404" dur="1000" fill="hold"/>
                                        <p:tgtEl>
                                          <p:spTgt spid="1231887"/>
                                        </p:tgtEl>
                                        <p:attrNameLst>
                                          <p:attrName>fill.on</p:attrName>
                                        </p:attrNameLst>
                                      </p:cBhvr>
                                      <p:to>
                                        <p:strVal val="true"/>
                                      </p:to>
                                    </p:set>
                                  </p:childTnLst>
                                </p:cTn>
                              </p:par>
                            </p:childTnLst>
                          </p:cTn>
                        </p:par>
                      </p:childTnLst>
                    </p:cTn>
                  </p:par>
                  <p:par>
                    <p:cTn id="405" fill="hold" nodeType="clickPar">
                      <p:stCondLst>
                        <p:cond delay="indefinite"/>
                      </p:stCondLst>
                      <p:childTnLst>
                        <p:par>
                          <p:cTn id="406" fill="hold" nodeType="withGroup">
                            <p:stCondLst>
                              <p:cond delay="0"/>
                            </p:stCondLst>
                            <p:childTnLst>
                              <p:par>
                                <p:cTn id="407" presetID="63" presetClass="path" presetSubtype="0" accel="50000" decel="50000" fill="hold" nodeType="clickEffect">
                                  <p:stCondLst>
                                    <p:cond delay="0"/>
                                  </p:stCondLst>
                                  <p:childTnLst>
                                    <p:animMotion origin="layout" path="M 0.10277 7.40741E-7 L 0.1375 7.40741E-7 " pathEditMode="relative" rAng="0" ptsTypes="AA">
                                      <p:cBhvr>
                                        <p:cTn id="408" dur="2000" fill="hold"/>
                                        <p:tgtEl>
                                          <p:spTgt spid="2"/>
                                        </p:tgtEl>
                                        <p:attrNameLst>
                                          <p:attrName>ppt_x</p:attrName>
                                          <p:attrName>ppt_y</p:attrName>
                                        </p:attrNameLst>
                                      </p:cBhvr>
                                      <p:rCtr x="1736" y="0"/>
                                    </p:animMotion>
                                  </p:childTnLst>
                                </p:cTn>
                              </p:par>
                              <p:par>
                                <p:cTn id="409" presetID="0" presetClass="path" presetSubtype="0" accel="50000" decel="50000" fill="hold" grpId="4" nodeType="withEffect">
                                  <p:stCondLst>
                                    <p:cond delay="0"/>
                                  </p:stCondLst>
                                  <p:childTnLst>
                                    <p:animMotion origin="layout" path="M -3.61111E-6 0.08333 L -3.61111E-6 0.10949 " pathEditMode="relative" rAng="0" ptsTypes="AA">
                                      <p:cBhvr>
                                        <p:cTn id="410" dur="2000" fill="hold"/>
                                        <p:tgtEl>
                                          <p:spTgt spid="1231899"/>
                                        </p:tgtEl>
                                        <p:attrNameLst>
                                          <p:attrName>ppt_x</p:attrName>
                                          <p:attrName>ppt_y</p:attrName>
                                        </p:attrNameLst>
                                      </p:cBhvr>
                                      <p:rCtr x="0" y="1296"/>
                                    </p:animMotion>
                                  </p:childTnLst>
                                </p:cTn>
                              </p:par>
                              <p:par>
                                <p:cTn id="411" presetID="0" presetClass="path" presetSubtype="0" accel="50000" decel="50000" fill="hold" grpId="4" nodeType="withEffect">
                                  <p:stCondLst>
                                    <p:cond delay="0"/>
                                  </p:stCondLst>
                                  <p:childTnLst>
                                    <p:animMotion origin="layout" path="M 2.22222E-6 0.08194 L 2.22222E-6 0.1081 " pathEditMode="relative" rAng="0" ptsTypes="AA">
                                      <p:cBhvr>
                                        <p:cTn id="412" dur="2000" fill="hold"/>
                                        <p:tgtEl>
                                          <p:spTgt spid="1231900"/>
                                        </p:tgtEl>
                                        <p:attrNameLst>
                                          <p:attrName>ppt_x</p:attrName>
                                          <p:attrName>ppt_y</p:attrName>
                                        </p:attrNameLst>
                                      </p:cBhvr>
                                      <p:rCtr x="0" y="1296"/>
                                    </p:animMotion>
                                  </p:childTnLst>
                                </p:cTn>
                              </p:par>
                              <p:par>
                                <p:cTn id="413" presetID="0" presetClass="path" presetSubtype="0" accel="50000" decel="50000" fill="hold" grpId="4" nodeType="withEffect">
                                  <p:stCondLst>
                                    <p:cond delay="0"/>
                                  </p:stCondLst>
                                  <p:childTnLst>
                                    <p:animMotion origin="layout" path="M 2.22222E-6 0.08194 L 2.22222E-6 0.1081 " pathEditMode="relative" rAng="0" ptsTypes="AA">
                                      <p:cBhvr>
                                        <p:cTn id="414" dur="2000" fill="hold"/>
                                        <p:tgtEl>
                                          <p:spTgt spid="1231981"/>
                                        </p:tgtEl>
                                        <p:attrNameLst>
                                          <p:attrName>ppt_x</p:attrName>
                                          <p:attrName>ppt_y</p:attrName>
                                        </p:attrNameLst>
                                      </p:cBhvr>
                                      <p:rCtr x="0" y="1296"/>
                                    </p:animMotion>
                                  </p:childTnLst>
                                </p:cTn>
                              </p:par>
                              <p:par>
                                <p:cTn id="415" presetID="0" presetClass="path" presetSubtype="0" accel="50000" decel="50000" fill="hold" grpId="4" nodeType="withEffect">
                                  <p:stCondLst>
                                    <p:cond delay="0"/>
                                  </p:stCondLst>
                                  <p:childTnLst>
                                    <p:animMotion origin="layout" path="M 2.22222E-6 0.08194 L 2.22222E-6 0.1081 " pathEditMode="relative" rAng="0" ptsTypes="AA">
                                      <p:cBhvr>
                                        <p:cTn id="416" dur="2000" fill="hold"/>
                                        <p:tgtEl>
                                          <p:spTgt spid="1231982"/>
                                        </p:tgtEl>
                                        <p:attrNameLst>
                                          <p:attrName>ppt_x</p:attrName>
                                          <p:attrName>ppt_y</p:attrName>
                                        </p:attrNameLst>
                                      </p:cBhvr>
                                      <p:rCtr x="0" y="1296"/>
                                    </p:animMotion>
                                  </p:childTnLst>
                                </p:cTn>
                              </p:par>
                              <p:par>
                                <p:cTn id="417" presetID="0" presetClass="path" presetSubtype="0" accel="50000" decel="50000" fill="hold" grpId="4" nodeType="withEffect">
                                  <p:stCondLst>
                                    <p:cond delay="0"/>
                                  </p:stCondLst>
                                  <p:childTnLst>
                                    <p:animMotion origin="layout" path="M 2.22222E-6 0.08194 L 2.22222E-6 0.1081 " pathEditMode="relative" rAng="0" ptsTypes="AA">
                                      <p:cBhvr>
                                        <p:cTn id="418" dur="2000" fill="hold"/>
                                        <p:tgtEl>
                                          <p:spTgt spid="1231983"/>
                                        </p:tgtEl>
                                        <p:attrNameLst>
                                          <p:attrName>ppt_x</p:attrName>
                                          <p:attrName>ppt_y</p:attrName>
                                        </p:attrNameLst>
                                      </p:cBhvr>
                                      <p:rCtr x="0" y="1296"/>
                                    </p:animMotion>
                                  </p:childTnLst>
                                </p:cTn>
                              </p:par>
                              <p:par>
                                <p:cTn id="419" presetID="0" presetClass="path" presetSubtype="0" accel="50000" decel="50000" fill="hold" grpId="4" nodeType="withEffect">
                                  <p:stCondLst>
                                    <p:cond delay="0"/>
                                  </p:stCondLst>
                                  <p:childTnLst>
                                    <p:animMotion origin="layout" path="M 2.22222E-6 0.08194 L 2.22222E-6 0.1081 " pathEditMode="relative" rAng="0" ptsTypes="AA">
                                      <p:cBhvr>
                                        <p:cTn id="420" dur="2000" fill="hold"/>
                                        <p:tgtEl>
                                          <p:spTgt spid="1231984"/>
                                        </p:tgtEl>
                                        <p:attrNameLst>
                                          <p:attrName>ppt_x</p:attrName>
                                          <p:attrName>ppt_y</p:attrName>
                                        </p:attrNameLst>
                                      </p:cBhvr>
                                      <p:rCtr x="0" y="1296"/>
                                    </p:animMotion>
                                  </p:childTnLst>
                                </p:cTn>
                              </p:par>
                              <p:par>
                                <p:cTn id="421" presetID="0" presetClass="path" presetSubtype="0" accel="50000" decel="50000" fill="hold" grpId="3" nodeType="withEffect">
                                  <p:stCondLst>
                                    <p:cond delay="0"/>
                                  </p:stCondLst>
                                  <p:childTnLst>
                                    <p:animMotion origin="layout" path="M 2.22222E-6 0.05555 L 2.22222E-6 0.08171 " pathEditMode="relative" rAng="0" ptsTypes="AA">
                                      <p:cBhvr>
                                        <p:cTn id="422" dur="2000" fill="hold"/>
                                        <p:tgtEl>
                                          <p:spTgt spid="1231985"/>
                                        </p:tgtEl>
                                        <p:attrNameLst>
                                          <p:attrName>ppt_x</p:attrName>
                                          <p:attrName>ppt_y</p:attrName>
                                        </p:attrNameLst>
                                      </p:cBhvr>
                                      <p:rCtr x="0" y="1296"/>
                                    </p:animMotion>
                                  </p:childTnLst>
                                </p:cTn>
                              </p:par>
                              <p:par>
                                <p:cTn id="423" presetID="0" presetClass="path" presetSubtype="0" accel="50000" decel="50000" fill="hold" grpId="2" nodeType="withEffect">
                                  <p:stCondLst>
                                    <p:cond delay="0"/>
                                  </p:stCondLst>
                                  <p:childTnLst>
                                    <p:animMotion origin="layout" path="M 2.22222E-6 0.025 L 2.22222E-6 0.05393 " pathEditMode="relative" rAng="0" ptsTypes="AA">
                                      <p:cBhvr>
                                        <p:cTn id="424" dur="2000" fill="hold"/>
                                        <p:tgtEl>
                                          <p:spTgt spid="1231986"/>
                                        </p:tgtEl>
                                        <p:attrNameLst>
                                          <p:attrName>ppt_x</p:attrName>
                                          <p:attrName>ppt_y</p:attrName>
                                        </p:attrNameLst>
                                      </p:cBhvr>
                                      <p:rCtr x="0" y="1435"/>
                                    </p:animMotion>
                                  </p:childTnLst>
                                </p:cTn>
                              </p:par>
                              <p:par>
                                <p:cTn id="425" presetID="0" presetClass="path" presetSubtype="0" accel="50000" decel="50000" fill="hold" grpId="1" nodeType="withEffect">
                                  <p:stCondLst>
                                    <p:cond delay="0"/>
                                  </p:stCondLst>
                                  <p:childTnLst>
                                    <p:animMotion origin="layout" path="M 0.0 0.0 L 0.0 0.02593 " pathEditMode="relative" ptsTypes="AA">
                                      <p:cBhvr>
                                        <p:cTn id="426" dur="2000" fill="hold"/>
                                        <p:tgtEl>
                                          <p:spTgt spid="1231987"/>
                                        </p:tgtEl>
                                        <p:attrNameLst>
                                          <p:attrName>ppt_x</p:attrName>
                                          <p:attrName>ppt_y</p:attrName>
                                        </p:attrNameLst>
                                      </p:cBhvr>
                                    </p:animMotion>
                                  </p:childTnLst>
                                </p:cTn>
                              </p:par>
                              <p:par>
                                <p:cTn id="427" presetID="0" presetClass="path" presetSubtype="0" accel="50000" decel="50000" fill="hold" grpId="4" nodeType="withEffect">
                                  <p:stCondLst>
                                    <p:cond delay="0"/>
                                  </p:stCondLst>
                                  <p:childTnLst>
                                    <p:animMotion origin="layout" path="M 4.44444E-6 -0.08032 L 4.44444E-6 -0.10625 " pathEditMode="relative" rAng="0" ptsTypes="AA">
                                      <p:cBhvr>
                                        <p:cTn id="428" dur="2000" fill="hold"/>
                                        <p:tgtEl>
                                          <p:spTgt spid="1231991"/>
                                        </p:tgtEl>
                                        <p:attrNameLst>
                                          <p:attrName>ppt_x</p:attrName>
                                          <p:attrName>ppt_y</p:attrName>
                                        </p:attrNameLst>
                                      </p:cBhvr>
                                      <p:rCtr x="0" y="-1296"/>
                                    </p:animMotion>
                                  </p:childTnLst>
                                </p:cTn>
                              </p:par>
                              <p:par>
                                <p:cTn id="429" presetID="0" presetClass="path" presetSubtype="0" accel="50000" decel="50000" fill="hold" grpId="4" nodeType="withEffect">
                                  <p:stCondLst>
                                    <p:cond delay="0"/>
                                  </p:stCondLst>
                                  <p:childTnLst>
                                    <p:animMotion origin="layout" path="M 4.44444E-6 -0.08032 L 4.44444E-6 -0.10625 " pathEditMode="relative" rAng="0" ptsTypes="AA">
                                      <p:cBhvr>
                                        <p:cTn id="430" dur="2000" fill="hold"/>
                                        <p:tgtEl>
                                          <p:spTgt spid="1231990"/>
                                        </p:tgtEl>
                                        <p:attrNameLst>
                                          <p:attrName>ppt_x</p:attrName>
                                          <p:attrName>ppt_y</p:attrName>
                                        </p:attrNameLst>
                                      </p:cBhvr>
                                      <p:rCtr x="0" y="-1296"/>
                                    </p:animMotion>
                                  </p:childTnLst>
                                </p:cTn>
                              </p:par>
                              <p:par>
                                <p:cTn id="431" presetID="0" presetClass="path" presetSubtype="0" accel="50000" decel="50000" fill="hold" grpId="4" nodeType="withEffect">
                                  <p:stCondLst>
                                    <p:cond delay="0"/>
                                  </p:stCondLst>
                                  <p:childTnLst>
                                    <p:animMotion origin="layout" path="M 4.44444E-6 -0.08032 L 4.44444E-6 -0.10625 " pathEditMode="relative" rAng="0" ptsTypes="AA">
                                      <p:cBhvr>
                                        <p:cTn id="432" dur="2000" fill="hold"/>
                                        <p:tgtEl>
                                          <p:spTgt spid="1231989"/>
                                        </p:tgtEl>
                                        <p:attrNameLst>
                                          <p:attrName>ppt_x</p:attrName>
                                          <p:attrName>ppt_y</p:attrName>
                                        </p:attrNameLst>
                                      </p:cBhvr>
                                      <p:rCtr x="0" y="-1296"/>
                                    </p:animMotion>
                                  </p:childTnLst>
                                </p:cTn>
                              </p:par>
                              <p:par>
                                <p:cTn id="433" presetID="0" presetClass="path" presetSubtype="0" accel="50000" decel="50000" fill="hold" grpId="4" nodeType="withEffect">
                                  <p:stCondLst>
                                    <p:cond delay="0"/>
                                  </p:stCondLst>
                                  <p:childTnLst>
                                    <p:animMotion origin="layout" path="M 4.44444E-6 -0.08032 L 4.44444E-6 -0.10625 " pathEditMode="relative" rAng="0" ptsTypes="AA">
                                      <p:cBhvr>
                                        <p:cTn id="434" dur="2000" fill="hold"/>
                                        <p:tgtEl>
                                          <p:spTgt spid="1231903"/>
                                        </p:tgtEl>
                                        <p:attrNameLst>
                                          <p:attrName>ppt_x</p:attrName>
                                          <p:attrName>ppt_y</p:attrName>
                                        </p:attrNameLst>
                                      </p:cBhvr>
                                      <p:rCtr x="0" y="-1296"/>
                                    </p:animMotion>
                                  </p:childTnLst>
                                </p:cTn>
                              </p:par>
                              <p:par>
                                <p:cTn id="435" presetID="1" presetClass="emph" presetSubtype="2" fill="hold" nodeType="withEffect">
                                  <p:stCondLst>
                                    <p:cond delay="0"/>
                                  </p:stCondLst>
                                  <p:childTnLst>
                                    <p:animClr clrSpc="rgb" dir="cw">
                                      <p:cBhvr>
                                        <p:cTn id="436" dur="1000" fill="hold"/>
                                        <p:tgtEl>
                                          <p:spTgt spid="1231888"/>
                                        </p:tgtEl>
                                        <p:attrNameLst>
                                          <p:attrName>fillcolor</p:attrName>
                                        </p:attrNameLst>
                                      </p:cBhvr>
                                      <p:to>
                                        <a:schemeClr val="hlink"/>
                                      </p:to>
                                    </p:animClr>
                                    <p:set>
                                      <p:cBhvr>
                                        <p:cTn id="437" dur="1000" fill="hold"/>
                                        <p:tgtEl>
                                          <p:spTgt spid="1231888"/>
                                        </p:tgtEl>
                                        <p:attrNameLst>
                                          <p:attrName>fill.type</p:attrName>
                                        </p:attrNameLst>
                                      </p:cBhvr>
                                      <p:to>
                                        <p:strVal val="solid"/>
                                      </p:to>
                                    </p:set>
                                    <p:set>
                                      <p:cBhvr>
                                        <p:cTn id="438" dur="1000" fill="hold"/>
                                        <p:tgtEl>
                                          <p:spTgt spid="1231888"/>
                                        </p:tgtEl>
                                        <p:attrNameLst>
                                          <p:attrName>fill.on</p:attrName>
                                        </p:attrNameLst>
                                      </p:cBhvr>
                                      <p:to>
                                        <p:strVal val="true"/>
                                      </p:to>
                                    </p:set>
                                  </p:childTnLst>
                                </p:cTn>
                              </p:par>
                              <p:par>
                                <p:cTn id="439" presetID="1" presetClass="emph" presetSubtype="2" fill="hold" nodeType="withEffect">
                                  <p:stCondLst>
                                    <p:cond delay="0"/>
                                  </p:stCondLst>
                                  <p:childTnLst>
                                    <p:animClr clrSpc="rgb" dir="cw">
                                      <p:cBhvr>
                                        <p:cTn id="440" dur="1000" fill="hold"/>
                                        <p:tgtEl>
                                          <p:spTgt spid="1231987"/>
                                        </p:tgtEl>
                                        <p:attrNameLst>
                                          <p:attrName>fillcolor</p:attrName>
                                        </p:attrNameLst>
                                      </p:cBhvr>
                                      <p:to>
                                        <a:schemeClr val="hlink"/>
                                      </p:to>
                                    </p:animClr>
                                    <p:set>
                                      <p:cBhvr>
                                        <p:cTn id="441" dur="1000" fill="hold"/>
                                        <p:tgtEl>
                                          <p:spTgt spid="1231987"/>
                                        </p:tgtEl>
                                        <p:attrNameLst>
                                          <p:attrName>fill.type</p:attrName>
                                        </p:attrNameLst>
                                      </p:cBhvr>
                                      <p:to>
                                        <p:strVal val="solid"/>
                                      </p:to>
                                    </p:set>
                                    <p:set>
                                      <p:cBhvr>
                                        <p:cTn id="442" dur="1000" fill="hold"/>
                                        <p:tgtEl>
                                          <p:spTgt spid="1231987"/>
                                        </p:tgtEl>
                                        <p:attrNameLst>
                                          <p:attrName>fill.on</p:attrName>
                                        </p:attrNameLst>
                                      </p:cBhvr>
                                      <p:to>
                                        <p:strVal val="true"/>
                                      </p:to>
                                    </p:set>
                                  </p:childTnLst>
                                </p:cTn>
                              </p:par>
                            </p:childTnLst>
                          </p:cTn>
                        </p:par>
                      </p:childTnLst>
                    </p:cTn>
                  </p:par>
                  <p:par>
                    <p:cTn id="443" fill="hold" nodeType="clickPar">
                      <p:stCondLst>
                        <p:cond delay="indefinite"/>
                      </p:stCondLst>
                      <p:childTnLst>
                        <p:par>
                          <p:cTn id="444" fill="hold" nodeType="withGroup">
                            <p:stCondLst>
                              <p:cond delay="0"/>
                            </p:stCondLst>
                            <p:childTnLst>
                              <p:par>
                                <p:cTn id="445" presetID="63" presetClass="path" presetSubtype="0" accel="50000" decel="50000" fill="hold" nodeType="clickEffect">
                                  <p:stCondLst>
                                    <p:cond delay="0"/>
                                  </p:stCondLst>
                                  <p:childTnLst>
                                    <p:animMotion origin="layout" path="M 0.13715 7.40741E-7 L 0.17083 7.40741E-7 " pathEditMode="relative" rAng="0" ptsTypes="AA">
                                      <p:cBhvr>
                                        <p:cTn id="446" dur="2000" fill="hold"/>
                                        <p:tgtEl>
                                          <p:spTgt spid="2"/>
                                        </p:tgtEl>
                                        <p:attrNameLst>
                                          <p:attrName>ppt_x</p:attrName>
                                          <p:attrName>ppt_y</p:attrName>
                                        </p:attrNameLst>
                                      </p:cBhvr>
                                      <p:rCtr x="1684" y="0"/>
                                    </p:animMotion>
                                  </p:childTnLst>
                                </p:cTn>
                              </p:par>
                              <p:par>
                                <p:cTn id="447" presetID="0" presetClass="path" presetSubtype="0" accel="50000" decel="50000" fill="hold" grpId="5" nodeType="withEffect">
                                  <p:stCondLst>
                                    <p:cond delay="0"/>
                                  </p:stCondLst>
                                  <p:childTnLst>
                                    <p:animMotion origin="layout" path="M -3.61111E-6 0.11088 L -3.61111E-6 0.13842 " pathEditMode="relative" rAng="0" ptsTypes="AA">
                                      <p:cBhvr>
                                        <p:cTn id="448" dur="2000" fill="hold"/>
                                        <p:tgtEl>
                                          <p:spTgt spid="1231899"/>
                                        </p:tgtEl>
                                        <p:attrNameLst>
                                          <p:attrName>ppt_x</p:attrName>
                                          <p:attrName>ppt_y</p:attrName>
                                        </p:attrNameLst>
                                      </p:cBhvr>
                                      <p:rCtr x="0" y="1366"/>
                                    </p:animMotion>
                                  </p:childTnLst>
                                </p:cTn>
                              </p:par>
                              <p:par>
                                <p:cTn id="449" presetID="0" presetClass="path" presetSubtype="0" accel="50000" decel="50000" fill="hold" grpId="5" nodeType="withEffect">
                                  <p:stCondLst>
                                    <p:cond delay="0"/>
                                  </p:stCondLst>
                                  <p:childTnLst>
                                    <p:animMotion origin="layout" path="M 2.22222E-6 0.10972 L 2.22222E-6 0.13588 " pathEditMode="relative" rAng="0" ptsTypes="AA">
                                      <p:cBhvr>
                                        <p:cTn id="450" dur="2000" fill="hold"/>
                                        <p:tgtEl>
                                          <p:spTgt spid="1231900"/>
                                        </p:tgtEl>
                                        <p:attrNameLst>
                                          <p:attrName>ppt_x</p:attrName>
                                          <p:attrName>ppt_y</p:attrName>
                                        </p:attrNameLst>
                                      </p:cBhvr>
                                      <p:rCtr x="0" y="1296"/>
                                    </p:animMotion>
                                  </p:childTnLst>
                                </p:cTn>
                              </p:par>
                              <p:par>
                                <p:cTn id="451" presetID="0" presetClass="path" presetSubtype="0" accel="50000" decel="50000" fill="hold" grpId="5" nodeType="withEffect">
                                  <p:stCondLst>
                                    <p:cond delay="0"/>
                                  </p:stCondLst>
                                  <p:childTnLst>
                                    <p:animMotion origin="layout" path="M 2.22222E-6 0.10972 L 2.22222E-6 0.13588 " pathEditMode="relative" rAng="0" ptsTypes="AA">
                                      <p:cBhvr>
                                        <p:cTn id="452" dur="2000" fill="hold"/>
                                        <p:tgtEl>
                                          <p:spTgt spid="1231981"/>
                                        </p:tgtEl>
                                        <p:attrNameLst>
                                          <p:attrName>ppt_x</p:attrName>
                                          <p:attrName>ppt_y</p:attrName>
                                        </p:attrNameLst>
                                      </p:cBhvr>
                                      <p:rCtr x="0" y="1296"/>
                                    </p:animMotion>
                                  </p:childTnLst>
                                </p:cTn>
                              </p:par>
                              <p:par>
                                <p:cTn id="453" presetID="0" presetClass="path" presetSubtype="0" accel="50000" decel="50000" fill="hold" grpId="5" nodeType="withEffect">
                                  <p:stCondLst>
                                    <p:cond delay="0"/>
                                  </p:stCondLst>
                                  <p:childTnLst>
                                    <p:animMotion origin="layout" path="M 2.22222E-6 0.10972 L 2.22222E-6 0.13588 " pathEditMode="relative" rAng="0" ptsTypes="AA">
                                      <p:cBhvr>
                                        <p:cTn id="454" dur="2000" fill="hold"/>
                                        <p:tgtEl>
                                          <p:spTgt spid="1231982"/>
                                        </p:tgtEl>
                                        <p:attrNameLst>
                                          <p:attrName>ppt_x</p:attrName>
                                          <p:attrName>ppt_y</p:attrName>
                                        </p:attrNameLst>
                                      </p:cBhvr>
                                      <p:rCtr x="0" y="1296"/>
                                    </p:animMotion>
                                  </p:childTnLst>
                                </p:cTn>
                              </p:par>
                              <p:par>
                                <p:cTn id="455" presetID="0" presetClass="path" presetSubtype="0" accel="50000" decel="50000" fill="hold" grpId="5" nodeType="withEffect">
                                  <p:stCondLst>
                                    <p:cond delay="0"/>
                                  </p:stCondLst>
                                  <p:childTnLst>
                                    <p:animMotion origin="layout" path="M 2.22222E-6 0.10972 L 2.22222E-6 0.13588 " pathEditMode="relative" rAng="0" ptsTypes="AA">
                                      <p:cBhvr>
                                        <p:cTn id="456" dur="2000" fill="hold"/>
                                        <p:tgtEl>
                                          <p:spTgt spid="1231983"/>
                                        </p:tgtEl>
                                        <p:attrNameLst>
                                          <p:attrName>ppt_x</p:attrName>
                                          <p:attrName>ppt_y</p:attrName>
                                        </p:attrNameLst>
                                      </p:cBhvr>
                                      <p:rCtr x="0" y="1296"/>
                                    </p:animMotion>
                                  </p:childTnLst>
                                </p:cTn>
                              </p:par>
                              <p:par>
                                <p:cTn id="457" presetID="0" presetClass="path" presetSubtype="0" accel="50000" decel="50000" fill="hold" grpId="5" nodeType="withEffect">
                                  <p:stCondLst>
                                    <p:cond delay="0"/>
                                  </p:stCondLst>
                                  <p:childTnLst>
                                    <p:animMotion origin="layout" path="M 2.22222E-6 0.10972 L 2.22222E-6 0.13588 " pathEditMode="relative" rAng="0" ptsTypes="AA">
                                      <p:cBhvr>
                                        <p:cTn id="458" dur="2000" fill="hold"/>
                                        <p:tgtEl>
                                          <p:spTgt spid="1231984"/>
                                        </p:tgtEl>
                                        <p:attrNameLst>
                                          <p:attrName>ppt_x</p:attrName>
                                          <p:attrName>ppt_y</p:attrName>
                                        </p:attrNameLst>
                                      </p:cBhvr>
                                      <p:rCtr x="0" y="1296"/>
                                    </p:animMotion>
                                  </p:childTnLst>
                                </p:cTn>
                              </p:par>
                              <p:par>
                                <p:cTn id="459" presetID="0" presetClass="path" presetSubtype="0" accel="50000" decel="50000" fill="hold" grpId="4" nodeType="withEffect">
                                  <p:stCondLst>
                                    <p:cond delay="0"/>
                                  </p:stCondLst>
                                  <p:childTnLst>
                                    <p:animMotion origin="layout" path="M 2.22222E-6 0.08194 L 2.22222E-6 0.1081 " pathEditMode="relative" rAng="0" ptsTypes="AA">
                                      <p:cBhvr>
                                        <p:cTn id="460" dur="2000" fill="hold"/>
                                        <p:tgtEl>
                                          <p:spTgt spid="1231985"/>
                                        </p:tgtEl>
                                        <p:attrNameLst>
                                          <p:attrName>ppt_x</p:attrName>
                                          <p:attrName>ppt_y</p:attrName>
                                        </p:attrNameLst>
                                      </p:cBhvr>
                                      <p:rCtr x="0" y="1296"/>
                                    </p:animMotion>
                                  </p:childTnLst>
                                </p:cTn>
                              </p:par>
                              <p:par>
                                <p:cTn id="461" presetID="0" presetClass="path" presetSubtype="0" accel="50000" decel="50000" fill="hold" grpId="3" nodeType="withEffect">
                                  <p:stCondLst>
                                    <p:cond delay="0"/>
                                  </p:stCondLst>
                                  <p:childTnLst>
                                    <p:animMotion origin="layout" path="M 2.22222E-6 0.05555 L 2.22222E-6 0.08171 " pathEditMode="relative" rAng="0" ptsTypes="AA">
                                      <p:cBhvr>
                                        <p:cTn id="462" dur="2000" fill="hold"/>
                                        <p:tgtEl>
                                          <p:spTgt spid="1231986"/>
                                        </p:tgtEl>
                                        <p:attrNameLst>
                                          <p:attrName>ppt_x</p:attrName>
                                          <p:attrName>ppt_y</p:attrName>
                                        </p:attrNameLst>
                                      </p:cBhvr>
                                      <p:rCtr x="0" y="1296"/>
                                    </p:animMotion>
                                  </p:childTnLst>
                                </p:cTn>
                              </p:par>
                              <p:par>
                                <p:cTn id="463" presetID="0" presetClass="path" presetSubtype="0" accel="50000" decel="50000" fill="hold" grpId="2" nodeType="withEffect">
                                  <p:stCondLst>
                                    <p:cond delay="0"/>
                                  </p:stCondLst>
                                  <p:childTnLst>
                                    <p:animMotion origin="layout" path="M 2.22222E-6 0.025 L 2.22222E-6 0.05393 " pathEditMode="relative" rAng="0" ptsTypes="AA">
                                      <p:cBhvr>
                                        <p:cTn id="464" dur="2000" fill="hold"/>
                                        <p:tgtEl>
                                          <p:spTgt spid="1231987"/>
                                        </p:tgtEl>
                                        <p:attrNameLst>
                                          <p:attrName>ppt_x</p:attrName>
                                          <p:attrName>ppt_y</p:attrName>
                                        </p:attrNameLst>
                                      </p:cBhvr>
                                      <p:rCtr x="0" y="1435"/>
                                    </p:animMotion>
                                  </p:childTnLst>
                                </p:cTn>
                              </p:par>
                              <p:par>
                                <p:cTn id="465" presetID="0" presetClass="path" presetSubtype="0" accel="50000" decel="50000" fill="hold" grpId="1" nodeType="withEffect">
                                  <p:stCondLst>
                                    <p:cond delay="0"/>
                                  </p:stCondLst>
                                  <p:childTnLst>
                                    <p:animMotion origin="layout" path="M 0.0 0.0 L 0.0 0.02593 " pathEditMode="relative" ptsTypes="AA">
                                      <p:cBhvr>
                                        <p:cTn id="466" dur="2000" fill="hold"/>
                                        <p:tgtEl>
                                          <p:spTgt spid="1231988"/>
                                        </p:tgtEl>
                                        <p:attrNameLst>
                                          <p:attrName>ppt_x</p:attrName>
                                          <p:attrName>ppt_y</p:attrName>
                                        </p:attrNameLst>
                                      </p:cBhvr>
                                    </p:animMotion>
                                  </p:childTnLst>
                                </p:cTn>
                              </p:par>
                              <p:par>
                                <p:cTn id="467" presetID="0" presetClass="path" presetSubtype="0" accel="50000" decel="50000" fill="hold" grpId="5" nodeType="withEffect">
                                  <p:stCondLst>
                                    <p:cond delay="0"/>
                                  </p:stCondLst>
                                  <p:childTnLst>
                                    <p:animMotion origin="layout" path="M 4.44444E-6 -0.10787 L 4.44444E-6 -0.13379 " pathEditMode="relative" rAng="0" ptsTypes="AA">
                                      <p:cBhvr>
                                        <p:cTn id="468" dur="2000" fill="hold"/>
                                        <p:tgtEl>
                                          <p:spTgt spid="1231990"/>
                                        </p:tgtEl>
                                        <p:attrNameLst>
                                          <p:attrName>ppt_x</p:attrName>
                                          <p:attrName>ppt_y</p:attrName>
                                        </p:attrNameLst>
                                      </p:cBhvr>
                                      <p:rCtr x="0" y="-1296"/>
                                    </p:animMotion>
                                  </p:childTnLst>
                                </p:cTn>
                              </p:par>
                              <p:par>
                                <p:cTn id="469" presetID="0" presetClass="path" presetSubtype="0" accel="50000" decel="50000" fill="hold" grpId="5" nodeType="withEffect">
                                  <p:stCondLst>
                                    <p:cond delay="0"/>
                                  </p:stCondLst>
                                  <p:childTnLst>
                                    <p:animMotion origin="layout" path="M 4.44444E-6 -0.10787 L 4.44444E-6 -0.13379 " pathEditMode="relative" rAng="0" ptsTypes="AA">
                                      <p:cBhvr>
                                        <p:cTn id="470" dur="2000" fill="hold"/>
                                        <p:tgtEl>
                                          <p:spTgt spid="1231989"/>
                                        </p:tgtEl>
                                        <p:attrNameLst>
                                          <p:attrName>ppt_x</p:attrName>
                                          <p:attrName>ppt_y</p:attrName>
                                        </p:attrNameLst>
                                      </p:cBhvr>
                                      <p:rCtr x="0" y="-1296"/>
                                    </p:animMotion>
                                  </p:childTnLst>
                                </p:cTn>
                              </p:par>
                              <p:par>
                                <p:cTn id="471" presetID="0" presetClass="path" presetSubtype="0" accel="50000" decel="50000" fill="hold" grpId="5" nodeType="withEffect">
                                  <p:stCondLst>
                                    <p:cond delay="0"/>
                                  </p:stCondLst>
                                  <p:childTnLst>
                                    <p:animMotion origin="layout" path="M 4.44444E-6 -0.10787 L 4.44444E-6 -0.13379 " pathEditMode="relative" rAng="0" ptsTypes="AA">
                                      <p:cBhvr>
                                        <p:cTn id="472" dur="2000" fill="hold"/>
                                        <p:tgtEl>
                                          <p:spTgt spid="1231903"/>
                                        </p:tgtEl>
                                        <p:attrNameLst>
                                          <p:attrName>ppt_x</p:attrName>
                                          <p:attrName>ppt_y</p:attrName>
                                        </p:attrNameLst>
                                      </p:cBhvr>
                                      <p:rCtr x="0" y="-1296"/>
                                    </p:animMotion>
                                  </p:childTnLst>
                                </p:cTn>
                              </p:par>
                              <p:par>
                                <p:cTn id="473" presetID="1" presetClass="emph" presetSubtype="2" fill="hold" nodeType="withEffect">
                                  <p:stCondLst>
                                    <p:cond delay="0"/>
                                  </p:stCondLst>
                                  <p:childTnLst>
                                    <p:animClr clrSpc="rgb" dir="cw">
                                      <p:cBhvr>
                                        <p:cTn id="474" dur="1000" fill="hold"/>
                                        <p:tgtEl>
                                          <p:spTgt spid="1231889"/>
                                        </p:tgtEl>
                                        <p:attrNameLst>
                                          <p:attrName>fillcolor</p:attrName>
                                        </p:attrNameLst>
                                      </p:cBhvr>
                                      <p:to>
                                        <a:schemeClr val="hlink"/>
                                      </p:to>
                                    </p:animClr>
                                    <p:set>
                                      <p:cBhvr>
                                        <p:cTn id="475" dur="1000" fill="hold"/>
                                        <p:tgtEl>
                                          <p:spTgt spid="1231889"/>
                                        </p:tgtEl>
                                        <p:attrNameLst>
                                          <p:attrName>fill.type</p:attrName>
                                        </p:attrNameLst>
                                      </p:cBhvr>
                                      <p:to>
                                        <p:strVal val="solid"/>
                                      </p:to>
                                    </p:set>
                                    <p:set>
                                      <p:cBhvr>
                                        <p:cTn id="476" dur="1000" fill="hold"/>
                                        <p:tgtEl>
                                          <p:spTgt spid="1231889"/>
                                        </p:tgtEl>
                                        <p:attrNameLst>
                                          <p:attrName>fill.on</p:attrName>
                                        </p:attrNameLst>
                                      </p:cBhvr>
                                      <p:to>
                                        <p:strVal val="true"/>
                                      </p:to>
                                    </p:set>
                                  </p:childTnLst>
                                </p:cTn>
                              </p:par>
                              <p:par>
                                <p:cTn id="477" presetID="1" presetClass="emph" presetSubtype="2" fill="hold" nodeType="withEffect">
                                  <p:stCondLst>
                                    <p:cond delay="0"/>
                                  </p:stCondLst>
                                  <p:childTnLst>
                                    <p:animClr clrSpc="rgb" dir="cw">
                                      <p:cBhvr>
                                        <p:cTn id="478" dur="1000" fill="hold"/>
                                        <p:tgtEl>
                                          <p:spTgt spid="1231988"/>
                                        </p:tgtEl>
                                        <p:attrNameLst>
                                          <p:attrName>fillcolor</p:attrName>
                                        </p:attrNameLst>
                                      </p:cBhvr>
                                      <p:to>
                                        <a:schemeClr val="hlink"/>
                                      </p:to>
                                    </p:animClr>
                                    <p:set>
                                      <p:cBhvr>
                                        <p:cTn id="479" dur="1000" fill="hold"/>
                                        <p:tgtEl>
                                          <p:spTgt spid="1231988"/>
                                        </p:tgtEl>
                                        <p:attrNameLst>
                                          <p:attrName>fill.type</p:attrName>
                                        </p:attrNameLst>
                                      </p:cBhvr>
                                      <p:to>
                                        <p:strVal val="solid"/>
                                      </p:to>
                                    </p:set>
                                    <p:set>
                                      <p:cBhvr>
                                        <p:cTn id="480" dur="1000" fill="hold"/>
                                        <p:tgtEl>
                                          <p:spTgt spid="1231988"/>
                                        </p:tgtEl>
                                        <p:attrNameLst>
                                          <p:attrName>fill.on</p:attrName>
                                        </p:attrNameLst>
                                      </p:cBhvr>
                                      <p:to>
                                        <p:strVal val="true"/>
                                      </p:to>
                                    </p:set>
                                  </p:childTnLst>
                                </p:cTn>
                              </p:par>
                            </p:childTnLst>
                          </p:cTn>
                        </p:par>
                      </p:childTnLst>
                    </p:cTn>
                  </p:par>
                  <p:par>
                    <p:cTn id="481" fill="hold" nodeType="clickPar">
                      <p:stCondLst>
                        <p:cond delay="indefinite"/>
                      </p:stCondLst>
                      <p:childTnLst>
                        <p:par>
                          <p:cTn id="482" fill="hold" nodeType="withGroup">
                            <p:stCondLst>
                              <p:cond delay="0"/>
                            </p:stCondLst>
                            <p:childTnLst>
                              <p:par>
                                <p:cTn id="483" presetID="63" presetClass="path" presetSubtype="0" accel="50000" decel="50000" fill="hold" nodeType="clickEffect">
                                  <p:stCondLst>
                                    <p:cond delay="0"/>
                                  </p:stCondLst>
                                  <p:childTnLst>
                                    <p:animMotion origin="layout" path="M 0.17152 7.40741E-7 L 0.20416 7.40741E-7 " pathEditMode="relative" rAng="0" ptsTypes="AA">
                                      <p:cBhvr>
                                        <p:cTn id="484" dur="2000" fill="hold"/>
                                        <p:tgtEl>
                                          <p:spTgt spid="2"/>
                                        </p:tgtEl>
                                        <p:attrNameLst>
                                          <p:attrName>ppt_x</p:attrName>
                                          <p:attrName>ppt_y</p:attrName>
                                        </p:attrNameLst>
                                      </p:cBhvr>
                                      <p:rCtr x="1632" y="0"/>
                                    </p:animMotion>
                                  </p:childTnLst>
                                </p:cTn>
                              </p:par>
                              <p:par>
                                <p:cTn id="485" presetID="0" presetClass="path" presetSubtype="0" accel="50000" decel="50000" fill="hold" grpId="6" nodeType="withEffect">
                                  <p:stCondLst>
                                    <p:cond delay="0"/>
                                  </p:stCondLst>
                                  <p:childTnLst>
                                    <p:animMotion origin="layout" path="M 2.22222E-6 0.1375 L 2.22222E-6 0.16504 " pathEditMode="relative" rAng="0" ptsTypes="AA">
                                      <p:cBhvr>
                                        <p:cTn id="486" dur="2000" fill="hold"/>
                                        <p:tgtEl>
                                          <p:spTgt spid="1231900"/>
                                        </p:tgtEl>
                                        <p:attrNameLst>
                                          <p:attrName>ppt_x</p:attrName>
                                          <p:attrName>ppt_y</p:attrName>
                                        </p:attrNameLst>
                                      </p:cBhvr>
                                      <p:rCtr x="0" y="1366"/>
                                    </p:animMotion>
                                  </p:childTnLst>
                                </p:cTn>
                              </p:par>
                              <p:par>
                                <p:cTn id="487" presetID="0" presetClass="path" presetSubtype="0" accel="50000" decel="50000" fill="hold" grpId="6" nodeType="withEffect">
                                  <p:stCondLst>
                                    <p:cond delay="0"/>
                                  </p:stCondLst>
                                  <p:childTnLst>
                                    <p:animMotion origin="layout" path="M 2.22222E-6 0.1375 L 2.22222E-6 0.16504 " pathEditMode="relative" rAng="0" ptsTypes="AA">
                                      <p:cBhvr>
                                        <p:cTn id="488" dur="2000" fill="hold"/>
                                        <p:tgtEl>
                                          <p:spTgt spid="1231981"/>
                                        </p:tgtEl>
                                        <p:attrNameLst>
                                          <p:attrName>ppt_x</p:attrName>
                                          <p:attrName>ppt_y</p:attrName>
                                        </p:attrNameLst>
                                      </p:cBhvr>
                                      <p:rCtr x="0" y="1366"/>
                                    </p:animMotion>
                                  </p:childTnLst>
                                </p:cTn>
                              </p:par>
                              <p:par>
                                <p:cTn id="489" presetID="0" presetClass="path" presetSubtype="0" accel="50000" decel="50000" fill="hold" grpId="6" nodeType="withEffect">
                                  <p:stCondLst>
                                    <p:cond delay="0"/>
                                  </p:stCondLst>
                                  <p:childTnLst>
                                    <p:animMotion origin="layout" path="M 2.22222E-6 0.1375 L 2.22222E-6 0.16504 " pathEditMode="relative" rAng="0" ptsTypes="AA">
                                      <p:cBhvr>
                                        <p:cTn id="490" dur="2000" fill="hold"/>
                                        <p:tgtEl>
                                          <p:spTgt spid="1231982"/>
                                        </p:tgtEl>
                                        <p:attrNameLst>
                                          <p:attrName>ppt_x</p:attrName>
                                          <p:attrName>ppt_y</p:attrName>
                                        </p:attrNameLst>
                                      </p:cBhvr>
                                      <p:rCtr x="0" y="1366"/>
                                    </p:animMotion>
                                  </p:childTnLst>
                                </p:cTn>
                              </p:par>
                              <p:par>
                                <p:cTn id="491" presetID="0" presetClass="path" presetSubtype="0" accel="50000" decel="50000" fill="hold" grpId="6" nodeType="withEffect">
                                  <p:stCondLst>
                                    <p:cond delay="0"/>
                                  </p:stCondLst>
                                  <p:childTnLst>
                                    <p:animMotion origin="layout" path="M 2.22222E-6 0.1375 L 2.22222E-6 0.16504 " pathEditMode="relative" rAng="0" ptsTypes="AA">
                                      <p:cBhvr>
                                        <p:cTn id="492" dur="2000" fill="hold"/>
                                        <p:tgtEl>
                                          <p:spTgt spid="1231983"/>
                                        </p:tgtEl>
                                        <p:attrNameLst>
                                          <p:attrName>ppt_x</p:attrName>
                                          <p:attrName>ppt_y</p:attrName>
                                        </p:attrNameLst>
                                      </p:cBhvr>
                                      <p:rCtr x="0" y="1366"/>
                                    </p:animMotion>
                                  </p:childTnLst>
                                </p:cTn>
                              </p:par>
                              <p:par>
                                <p:cTn id="493" presetID="0" presetClass="path" presetSubtype="0" accel="50000" decel="50000" fill="hold" grpId="6" nodeType="withEffect">
                                  <p:stCondLst>
                                    <p:cond delay="0"/>
                                  </p:stCondLst>
                                  <p:childTnLst>
                                    <p:animMotion origin="layout" path="M 2.22222E-6 0.1375 L 2.22222E-6 0.16504 " pathEditMode="relative" rAng="0" ptsTypes="AA">
                                      <p:cBhvr>
                                        <p:cTn id="494" dur="2000" fill="hold"/>
                                        <p:tgtEl>
                                          <p:spTgt spid="1231984"/>
                                        </p:tgtEl>
                                        <p:attrNameLst>
                                          <p:attrName>ppt_x</p:attrName>
                                          <p:attrName>ppt_y</p:attrName>
                                        </p:attrNameLst>
                                      </p:cBhvr>
                                      <p:rCtr x="0" y="1366"/>
                                    </p:animMotion>
                                  </p:childTnLst>
                                </p:cTn>
                              </p:par>
                              <p:par>
                                <p:cTn id="495" presetID="0" presetClass="path" presetSubtype="0" accel="50000" decel="50000" fill="hold" grpId="5" nodeType="withEffect">
                                  <p:stCondLst>
                                    <p:cond delay="0"/>
                                  </p:stCondLst>
                                  <p:childTnLst>
                                    <p:animMotion origin="layout" path="M 2.22222E-6 0.10972 L 2.22222E-6 0.13588 " pathEditMode="relative" rAng="0" ptsTypes="AA">
                                      <p:cBhvr>
                                        <p:cTn id="496" dur="2000" fill="hold"/>
                                        <p:tgtEl>
                                          <p:spTgt spid="1231985"/>
                                        </p:tgtEl>
                                        <p:attrNameLst>
                                          <p:attrName>ppt_x</p:attrName>
                                          <p:attrName>ppt_y</p:attrName>
                                        </p:attrNameLst>
                                      </p:cBhvr>
                                      <p:rCtr x="0" y="1296"/>
                                    </p:animMotion>
                                  </p:childTnLst>
                                </p:cTn>
                              </p:par>
                              <p:par>
                                <p:cTn id="497" presetID="0" presetClass="path" presetSubtype="0" accel="50000" decel="50000" fill="hold" grpId="4" nodeType="withEffect">
                                  <p:stCondLst>
                                    <p:cond delay="0"/>
                                  </p:stCondLst>
                                  <p:childTnLst>
                                    <p:animMotion origin="layout" path="M 2.22222E-6 0.08194 L 2.22222E-6 0.1081 " pathEditMode="relative" rAng="0" ptsTypes="AA">
                                      <p:cBhvr>
                                        <p:cTn id="498" dur="2000" fill="hold"/>
                                        <p:tgtEl>
                                          <p:spTgt spid="1231986"/>
                                        </p:tgtEl>
                                        <p:attrNameLst>
                                          <p:attrName>ppt_x</p:attrName>
                                          <p:attrName>ppt_y</p:attrName>
                                        </p:attrNameLst>
                                      </p:cBhvr>
                                      <p:rCtr x="0" y="1296"/>
                                    </p:animMotion>
                                  </p:childTnLst>
                                </p:cTn>
                              </p:par>
                              <p:par>
                                <p:cTn id="499" presetID="0" presetClass="path" presetSubtype="0" accel="50000" decel="50000" fill="hold" grpId="3" nodeType="withEffect">
                                  <p:stCondLst>
                                    <p:cond delay="0"/>
                                  </p:stCondLst>
                                  <p:childTnLst>
                                    <p:animMotion origin="layout" path="M 2.22222E-6 0.05555 L 2.22222E-6 0.08171 " pathEditMode="relative" rAng="0" ptsTypes="AA">
                                      <p:cBhvr>
                                        <p:cTn id="500" dur="2000" fill="hold"/>
                                        <p:tgtEl>
                                          <p:spTgt spid="1231987"/>
                                        </p:tgtEl>
                                        <p:attrNameLst>
                                          <p:attrName>ppt_x</p:attrName>
                                          <p:attrName>ppt_y</p:attrName>
                                        </p:attrNameLst>
                                      </p:cBhvr>
                                      <p:rCtr x="0" y="1296"/>
                                    </p:animMotion>
                                  </p:childTnLst>
                                </p:cTn>
                              </p:par>
                              <p:par>
                                <p:cTn id="501" presetID="0" presetClass="path" presetSubtype="0" accel="50000" decel="50000" fill="hold" grpId="2" nodeType="withEffect">
                                  <p:stCondLst>
                                    <p:cond delay="0"/>
                                  </p:stCondLst>
                                  <p:childTnLst>
                                    <p:animMotion origin="layout" path="M 2.22222E-6 0.025 L 2.22222E-6 0.05393 " pathEditMode="relative" rAng="0" ptsTypes="AA">
                                      <p:cBhvr>
                                        <p:cTn id="502" dur="2000" fill="hold"/>
                                        <p:tgtEl>
                                          <p:spTgt spid="1231988"/>
                                        </p:tgtEl>
                                        <p:attrNameLst>
                                          <p:attrName>ppt_x</p:attrName>
                                          <p:attrName>ppt_y</p:attrName>
                                        </p:attrNameLst>
                                      </p:cBhvr>
                                      <p:rCtr x="0" y="1435"/>
                                    </p:animMotion>
                                  </p:childTnLst>
                                </p:cTn>
                              </p:par>
                              <p:par>
                                <p:cTn id="503" presetID="0" presetClass="path" presetSubtype="0" accel="50000" decel="50000" fill="hold" grpId="2" nodeType="withEffect">
                                  <p:stCondLst>
                                    <p:cond delay="0"/>
                                  </p:stCondLst>
                                  <p:childTnLst>
                                    <p:animMotion origin="layout" path="M 3.05556E-6 -0.02639 L 3.05556E-6 -0.00185 " pathEditMode="relative" rAng="0" ptsTypes="AA">
                                      <p:cBhvr>
                                        <p:cTn id="504" dur="2000" fill="hold"/>
                                        <p:tgtEl>
                                          <p:spTgt spid="1231901"/>
                                        </p:tgtEl>
                                        <p:attrNameLst>
                                          <p:attrName>ppt_x</p:attrName>
                                          <p:attrName>ppt_y</p:attrName>
                                        </p:attrNameLst>
                                      </p:cBhvr>
                                      <p:rCtr x="0" y="1227"/>
                                    </p:animMotion>
                                  </p:childTnLst>
                                </p:cTn>
                              </p:par>
                              <p:par>
                                <p:cTn id="505" presetID="0" presetClass="path" presetSubtype="0" accel="50000" decel="50000" fill="hold" grpId="6" nodeType="withEffect">
                                  <p:stCondLst>
                                    <p:cond delay="0"/>
                                  </p:stCondLst>
                                  <p:childTnLst>
                                    <p:animMotion origin="layout" path="M 4.44444E-6 -0.13379 L 4.44444E-6 -0.16134 " pathEditMode="relative" rAng="0" ptsTypes="AA">
                                      <p:cBhvr>
                                        <p:cTn id="506" dur="2000" fill="hold"/>
                                        <p:tgtEl>
                                          <p:spTgt spid="1231989"/>
                                        </p:tgtEl>
                                        <p:attrNameLst>
                                          <p:attrName>ppt_x</p:attrName>
                                          <p:attrName>ppt_y</p:attrName>
                                        </p:attrNameLst>
                                      </p:cBhvr>
                                      <p:rCtr x="0" y="-1389"/>
                                    </p:animMotion>
                                  </p:childTnLst>
                                </p:cTn>
                              </p:par>
                              <p:par>
                                <p:cTn id="507" presetID="0" presetClass="path" presetSubtype="0" accel="50000" decel="50000" fill="hold" grpId="6" nodeType="withEffect">
                                  <p:stCondLst>
                                    <p:cond delay="0"/>
                                  </p:stCondLst>
                                  <p:childTnLst>
                                    <p:animMotion origin="layout" path="M 4.44444E-6 -0.13379 L 4.44444E-6 -0.16134 " pathEditMode="relative" rAng="0" ptsTypes="AA">
                                      <p:cBhvr>
                                        <p:cTn id="508" dur="2000" fill="hold"/>
                                        <p:tgtEl>
                                          <p:spTgt spid="1231903"/>
                                        </p:tgtEl>
                                        <p:attrNameLst>
                                          <p:attrName>ppt_x</p:attrName>
                                          <p:attrName>ppt_y</p:attrName>
                                        </p:attrNameLst>
                                      </p:cBhvr>
                                      <p:rCtr x="0" y="-1389"/>
                                    </p:animMotion>
                                  </p:childTnLst>
                                </p:cTn>
                              </p:par>
                              <p:par>
                                <p:cTn id="509" presetID="1" presetClass="emph" presetSubtype="2" fill="hold" nodeType="withEffect">
                                  <p:stCondLst>
                                    <p:cond delay="0"/>
                                  </p:stCondLst>
                                  <p:childTnLst>
                                    <p:animClr clrSpc="rgb" dir="cw">
                                      <p:cBhvr>
                                        <p:cTn id="510" dur="1000" fill="hold"/>
                                        <p:tgtEl>
                                          <p:spTgt spid="1231901"/>
                                        </p:tgtEl>
                                        <p:attrNameLst>
                                          <p:attrName>fillcolor</p:attrName>
                                        </p:attrNameLst>
                                      </p:cBhvr>
                                      <p:to>
                                        <a:schemeClr val="hlink"/>
                                      </p:to>
                                    </p:animClr>
                                    <p:set>
                                      <p:cBhvr>
                                        <p:cTn id="511" dur="1000" fill="hold"/>
                                        <p:tgtEl>
                                          <p:spTgt spid="1231901"/>
                                        </p:tgtEl>
                                        <p:attrNameLst>
                                          <p:attrName>fill.type</p:attrName>
                                        </p:attrNameLst>
                                      </p:cBhvr>
                                      <p:to>
                                        <p:strVal val="solid"/>
                                      </p:to>
                                    </p:set>
                                    <p:set>
                                      <p:cBhvr>
                                        <p:cTn id="512" dur="1000" fill="hold"/>
                                        <p:tgtEl>
                                          <p:spTgt spid="1231901"/>
                                        </p:tgtEl>
                                        <p:attrNameLst>
                                          <p:attrName>fill.on</p:attrName>
                                        </p:attrNameLst>
                                      </p:cBhvr>
                                      <p:to>
                                        <p:strVal val="true"/>
                                      </p:to>
                                    </p:set>
                                  </p:childTnLst>
                                </p:cTn>
                              </p:par>
                              <p:par>
                                <p:cTn id="513" presetID="1" presetClass="emph" presetSubtype="2" fill="hold" nodeType="withEffect">
                                  <p:stCondLst>
                                    <p:cond delay="0"/>
                                  </p:stCondLst>
                                  <p:childTnLst>
                                    <p:animClr clrSpc="rgb" dir="cw">
                                      <p:cBhvr>
                                        <p:cTn id="514" dur="1000" fill="hold"/>
                                        <p:tgtEl>
                                          <p:spTgt spid="1231890"/>
                                        </p:tgtEl>
                                        <p:attrNameLst>
                                          <p:attrName>fillcolor</p:attrName>
                                        </p:attrNameLst>
                                      </p:cBhvr>
                                      <p:to>
                                        <a:schemeClr val="hlink"/>
                                      </p:to>
                                    </p:animClr>
                                    <p:set>
                                      <p:cBhvr>
                                        <p:cTn id="515" dur="1000" fill="hold"/>
                                        <p:tgtEl>
                                          <p:spTgt spid="1231890"/>
                                        </p:tgtEl>
                                        <p:attrNameLst>
                                          <p:attrName>fill.type</p:attrName>
                                        </p:attrNameLst>
                                      </p:cBhvr>
                                      <p:to>
                                        <p:strVal val="solid"/>
                                      </p:to>
                                    </p:set>
                                    <p:set>
                                      <p:cBhvr>
                                        <p:cTn id="516" dur="1000" fill="hold"/>
                                        <p:tgtEl>
                                          <p:spTgt spid="1231890"/>
                                        </p:tgtEl>
                                        <p:attrNameLst>
                                          <p:attrName>fill.on</p:attrName>
                                        </p:attrNameLst>
                                      </p:cBhvr>
                                      <p:to>
                                        <p:strVal val="true"/>
                                      </p:to>
                                    </p:set>
                                  </p:childTnLst>
                                </p:cTn>
                              </p:par>
                            </p:childTnLst>
                          </p:cTn>
                        </p:par>
                      </p:childTnLst>
                    </p:cTn>
                  </p:par>
                  <p:par>
                    <p:cTn id="517" fill="hold">
                      <p:stCondLst>
                        <p:cond delay="indefinite"/>
                      </p:stCondLst>
                      <p:childTnLst>
                        <p:par>
                          <p:cTn id="518" fill="hold">
                            <p:stCondLst>
                              <p:cond delay="0"/>
                            </p:stCondLst>
                            <p:childTnLst>
                              <p:par>
                                <p:cTn id="519" presetID="22" presetClass="entr" presetSubtype="8" fill="hold" grpId="0" nodeType="clickEffect">
                                  <p:stCondLst>
                                    <p:cond delay="0"/>
                                  </p:stCondLst>
                                  <p:childTnLst>
                                    <p:set>
                                      <p:cBhvr>
                                        <p:cTn id="520" dur="1" fill="hold">
                                          <p:stCondLst>
                                            <p:cond delay="0"/>
                                          </p:stCondLst>
                                        </p:cTn>
                                        <p:tgtEl>
                                          <p:spTgt spid="132"/>
                                        </p:tgtEl>
                                        <p:attrNameLst>
                                          <p:attrName>style.visibility</p:attrName>
                                        </p:attrNameLst>
                                      </p:cBhvr>
                                      <p:to>
                                        <p:strVal val="visible"/>
                                      </p:to>
                                    </p:set>
                                    <p:animEffect transition="in" filter="wipe(left)">
                                      <p:cBhvr>
                                        <p:cTn id="521" dur="500"/>
                                        <p:tgtEl>
                                          <p:spTgt spid="1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1880" grpId="0" animBg="1"/>
      <p:bldP spid="1231881" grpId="0" animBg="1"/>
      <p:bldP spid="1231882" grpId="0" animBg="1"/>
      <p:bldP spid="1231883" grpId="0" animBg="1"/>
      <p:bldP spid="1231884" grpId="0" animBg="1"/>
      <p:bldP spid="1231885" grpId="0" animBg="1"/>
      <p:bldP spid="1231886" grpId="0" animBg="1"/>
      <p:bldP spid="1231886" grpId="1"/>
      <p:bldP spid="1231886" grpId="2"/>
      <p:bldP spid="1231887" grpId="0" animBg="1"/>
      <p:bldP spid="1231888" grpId="0" animBg="1"/>
      <p:bldP spid="1231888" grpId="1"/>
      <p:bldP spid="1231888" grpId="2"/>
      <p:bldP spid="1231889" grpId="0" animBg="1"/>
      <p:bldP spid="1231890" grpId="0" animBg="1"/>
      <p:bldP spid="1231890" grpId="1"/>
      <p:bldP spid="1231890" grpId="2"/>
      <p:bldP spid="1231891" grpId="0" animBg="1"/>
      <p:bldP spid="1231892" grpId="0" animBg="1"/>
      <p:bldP spid="1231892" grpId="1"/>
      <p:bldP spid="1231892" grpId="2"/>
      <p:bldP spid="1231893" grpId="0" animBg="1"/>
      <p:bldP spid="1231894" grpId="0" animBg="1"/>
      <p:bldP spid="1231894" grpId="1"/>
      <p:bldP spid="1231894" grpId="2"/>
      <p:bldP spid="1231895" grpId="0" animBg="1"/>
      <p:bldP spid="1231896" grpId="0" animBg="1"/>
      <p:bldP spid="1231896" grpId="1"/>
      <p:bldP spid="1231896" grpId="2"/>
      <p:bldP spid="1231897" grpId="0"/>
      <p:bldP spid="1231897" grpId="1"/>
      <p:bldP spid="1231898" grpId="0" animBg="1"/>
      <p:bldP spid="1231898" grpId="1" animBg="1"/>
      <p:bldP spid="1231979" grpId="0" animBg="1"/>
      <p:bldP spid="1231980" grpId="0"/>
      <p:bldP spid="1231981" grpId="0" animBg="1"/>
      <p:bldP spid="1231981" grpId="1" animBg="1"/>
      <p:bldP spid="1231981" grpId="2" animBg="1"/>
      <p:bldP spid="1231981" grpId="3" animBg="1"/>
      <p:bldP spid="1231981" grpId="4" animBg="1"/>
      <p:bldP spid="1231981" grpId="5" animBg="1"/>
      <p:bldP spid="1231981" grpId="6" animBg="1"/>
      <p:bldP spid="1231982" grpId="0" animBg="1"/>
      <p:bldP spid="1231982" grpId="1" animBg="1"/>
      <p:bldP spid="1231982" grpId="2" animBg="1"/>
      <p:bldP spid="1231982" grpId="3" animBg="1"/>
      <p:bldP spid="1231982" grpId="4" animBg="1"/>
      <p:bldP spid="1231982" grpId="5" animBg="1"/>
      <p:bldP spid="1231982" grpId="6" animBg="1"/>
      <p:bldP spid="1231983" grpId="0" animBg="1"/>
      <p:bldP spid="1231983" grpId="1" animBg="1"/>
      <p:bldP spid="1231983" grpId="2" animBg="1"/>
      <p:bldP spid="1231983" grpId="3" animBg="1"/>
      <p:bldP spid="1231983" grpId="4" animBg="1"/>
      <p:bldP spid="1231983" grpId="5" animBg="1"/>
      <p:bldP spid="1231983" grpId="6" animBg="1"/>
      <p:bldP spid="1231984" grpId="0" animBg="1"/>
      <p:bldP spid="1231984" grpId="1" animBg="1"/>
      <p:bldP spid="1231984" grpId="2" animBg="1"/>
      <p:bldP spid="1231984" grpId="3" animBg="1"/>
      <p:bldP spid="1231984" grpId="4" animBg="1"/>
      <p:bldP spid="1231984" grpId="5" animBg="1"/>
      <p:bldP spid="1231984" grpId="6" animBg="1"/>
      <p:bldP spid="1231985" grpId="0" animBg="1"/>
      <p:bldP spid="1231985" grpId="1" animBg="1"/>
      <p:bldP spid="1231985" grpId="2" animBg="1"/>
      <p:bldP spid="1231985" grpId="3" animBg="1"/>
      <p:bldP spid="1231985" grpId="4" animBg="1"/>
      <p:bldP spid="1231985" grpId="5" animBg="1"/>
      <p:bldP spid="1231986" grpId="0" animBg="1"/>
      <p:bldP spid="1231986" grpId="1" animBg="1"/>
      <p:bldP spid="1231986" grpId="2" animBg="1"/>
      <p:bldP spid="1231986" grpId="3" animBg="1"/>
      <p:bldP spid="1231986" grpId="4" animBg="1"/>
      <p:bldP spid="1231987" grpId="0" animBg="1"/>
      <p:bldP spid="1231987" grpId="1" animBg="1"/>
      <p:bldP spid="1231987" grpId="2" animBg="1"/>
      <p:bldP spid="1231987" grpId="3" animBg="1"/>
      <p:bldP spid="1231988" grpId="0" animBg="1"/>
      <p:bldP spid="1231988" grpId="1" animBg="1"/>
      <p:bldP spid="1231988" grpId="2" animBg="1"/>
      <p:bldP spid="1231989" grpId="0" animBg="1"/>
      <p:bldP spid="1231989" grpId="1" animBg="1"/>
      <p:bldP spid="1231989" grpId="2" animBg="1"/>
      <p:bldP spid="1231989" grpId="3" animBg="1"/>
      <p:bldP spid="1231989" grpId="4" animBg="1"/>
      <p:bldP spid="1231989" grpId="5" animBg="1"/>
      <p:bldP spid="1231989" grpId="6" animBg="1"/>
      <p:bldP spid="1231990" grpId="0" animBg="1"/>
      <p:bldP spid="1231990" grpId="1" animBg="1"/>
      <p:bldP spid="1231990" grpId="2" animBg="1"/>
      <p:bldP spid="1231990" grpId="3" animBg="1"/>
      <p:bldP spid="1231990" grpId="4" animBg="1"/>
      <p:bldP spid="1231990" grpId="5" animBg="1"/>
      <p:bldP spid="1231991" grpId="0" animBg="1"/>
      <p:bldP spid="1231991" grpId="1" animBg="1"/>
      <p:bldP spid="1231991" grpId="2" animBg="1"/>
      <p:bldP spid="1231991" grpId="3" animBg="1"/>
      <p:bldP spid="1231991" grpId="4" animBg="1"/>
      <p:bldP spid="1231992" grpId="0" animBg="1"/>
      <p:bldP spid="1231992" grpId="1" animBg="1"/>
      <p:bldP spid="1231992" grpId="2" animBg="1"/>
      <p:bldP spid="1231992" grpId="3" animBg="1"/>
      <p:bldP spid="1231901" grpId="0" animBg="1"/>
      <p:bldP spid="1231901" grpId="1" animBg="1"/>
      <p:bldP spid="1231901" grpId="2" animBg="1"/>
      <p:bldP spid="1231902" grpId="0" animBg="1"/>
      <p:bldP spid="1231902" grpId="1" animBg="1"/>
      <p:bldP spid="1231902" grpId="2" animBg="1"/>
      <p:bldP spid="1231903" grpId="0" animBg="1"/>
      <p:bldP spid="1231903" grpId="1" animBg="1"/>
      <p:bldP spid="1231903" grpId="2" animBg="1"/>
      <p:bldP spid="1231903" grpId="3" animBg="1"/>
      <p:bldP spid="1231903" grpId="4" animBg="1"/>
      <p:bldP spid="1231903" grpId="5" animBg="1"/>
      <p:bldP spid="1231903" grpId="6" animBg="1"/>
      <p:bldP spid="1231899" grpId="0" animBg="1"/>
      <p:bldP spid="1231899" grpId="1" animBg="1"/>
      <p:bldP spid="1231899" grpId="2" animBg="1"/>
      <p:bldP spid="1231899" grpId="3" animBg="1"/>
      <p:bldP spid="1231899" grpId="4" animBg="1"/>
      <p:bldP spid="1231899" grpId="5" animBg="1"/>
      <p:bldP spid="1231900" grpId="0" animBg="1"/>
      <p:bldP spid="1231900" grpId="1" animBg="1"/>
      <p:bldP spid="1231900" grpId="2" animBg="1"/>
      <p:bldP spid="1231900" grpId="3" animBg="1"/>
      <p:bldP spid="1231900" grpId="4" animBg="1"/>
      <p:bldP spid="1231900" grpId="5" animBg="1"/>
      <p:bldP spid="1231900" grpId="6" animBg="1"/>
      <p:bldP spid="132" grpId="0" animBg="1"/>
    </p:bld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5842" name="Line 2"/>
          <p:cNvSpPr>
            <a:spLocks noChangeShapeType="1"/>
          </p:cNvSpPr>
          <p:nvPr/>
        </p:nvSpPr>
        <p:spPr bwMode="auto">
          <a:xfrm>
            <a:off x="627063" y="3724275"/>
            <a:ext cx="8126412" cy="3175"/>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grpSp>
        <p:nvGrpSpPr>
          <p:cNvPr id="2" name="Group 3"/>
          <p:cNvGrpSpPr>
            <a:grpSpLocks/>
          </p:cNvGrpSpPr>
          <p:nvPr/>
        </p:nvGrpSpPr>
        <p:grpSpPr bwMode="auto">
          <a:xfrm>
            <a:off x="642938" y="3719513"/>
            <a:ext cx="8191500" cy="515937"/>
            <a:chOff x="440" y="2016"/>
            <a:chExt cx="5160" cy="552"/>
          </a:xfrm>
        </p:grpSpPr>
        <p:sp>
          <p:nvSpPr>
            <p:cNvPr id="35940" name="Rectangle 4"/>
            <p:cNvSpPr>
              <a:spLocks noChangeArrowheads="1"/>
            </p:cNvSpPr>
            <p:nvPr/>
          </p:nvSpPr>
          <p:spPr bwMode="auto">
            <a:xfrm>
              <a:off x="440" y="2016"/>
              <a:ext cx="5160" cy="552"/>
            </a:xfrm>
            <a:prstGeom prst="rect">
              <a:avLst/>
            </a:prstGeom>
            <a:solidFill>
              <a:srgbClr val="DDDDDD"/>
            </a:solidFill>
            <a:ln w="9525">
              <a:solidFill>
                <a:schemeClr val="tx1"/>
              </a:solidFill>
              <a:miter lim="800000"/>
              <a:headEnd/>
              <a:tailEnd/>
            </a:ln>
          </p:spPr>
          <p:txBody>
            <a:bodyPr wrap="none" anchor="ctr"/>
            <a:lstStyle/>
            <a:p>
              <a:pPr algn="ctr"/>
              <a:endParaRPr lang="nb-NO" sz="2400" b="0">
                <a:latin typeface="Times New Roman" charset="0"/>
              </a:endParaRPr>
            </a:p>
          </p:txBody>
        </p:sp>
        <p:sp>
          <p:nvSpPr>
            <p:cNvPr id="35941" name="Text Box 5"/>
            <p:cNvSpPr txBox="1">
              <a:spLocks noChangeArrowheads="1"/>
            </p:cNvSpPr>
            <p:nvPr/>
          </p:nvSpPr>
          <p:spPr bwMode="auto">
            <a:xfrm>
              <a:off x="4665" y="2028"/>
              <a:ext cx="916" cy="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400" b="0">
                  <a:latin typeface="Verdana" charset="0"/>
                </a:rPr>
                <a:t>loaded frames</a:t>
              </a:r>
            </a:p>
          </p:txBody>
        </p:sp>
      </p:grpSp>
      <p:sp>
        <p:nvSpPr>
          <p:cNvPr id="1232902" name="Rectangle 6"/>
          <p:cNvSpPr>
            <a:spLocks noGrp="1" noChangeArrowheads="1"/>
          </p:cNvSpPr>
          <p:nvPr>
            <p:ph type="body" idx="1"/>
          </p:nvPr>
        </p:nvSpPr>
        <p:spPr>
          <a:xfrm>
            <a:off x="0" y="866775"/>
            <a:ext cx="9144000" cy="2005013"/>
          </a:xfrm>
        </p:spPr>
        <p:txBody>
          <a:bodyPr/>
          <a:lstStyle/>
          <a:p>
            <a:pPr eaLnBrk="1" hangingPunct="1">
              <a:spcAft>
                <a:spcPct val="10000"/>
              </a:spcAft>
            </a:pPr>
            <a:r>
              <a:rPr lang="en-US" sz="2400">
                <a:solidFill>
                  <a:schemeClr val="folHlink"/>
                </a:solidFill>
              </a:rPr>
              <a:t>Global relevance value</a:t>
            </a:r>
          </a:p>
          <a:p>
            <a:pPr lvl="1" eaLnBrk="1" hangingPunct="1">
              <a:spcAft>
                <a:spcPct val="10000"/>
              </a:spcAft>
            </a:pPr>
            <a:r>
              <a:rPr lang="en-US" sz="2000"/>
              <a:t>each COPU can have more than one relevance value</a:t>
            </a:r>
          </a:p>
          <a:p>
            <a:pPr lvl="2" eaLnBrk="1" hangingPunct="1">
              <a:spcAft>
                <a:spcPct val="10000"/>
              </a:spcAft>
            </a:pPr>
            <a:r>
              <a:rPr lang="en-US" sz="1800"/>
              <a:t>bookmark sets (known interaction points)</a:t>
            </a:r>
          </a:p>
          <a:p>
            <a:pPr lvl="2" eaLnBrk="1" hangingPunct="1">
              <a:spcAft>
                <a:spcPct val="10000"/>
              </a:spcAft>
            </a:pPr>
            <a:r>
              <a:rPr lang="en-US" sz="1800"/>
              <a:t>several viewers (clients) of the same </a:t>
            </a:r>
          </a:p>
          <a:p>
            <a:pPr lvl="1" eaLnBrk="1" hangingPunct="1">
              <a:spcAft>
                <a:spcPct val="10000"/>
              </a:spcAft>
            </a:pPr>
            <a:r>
              <a:rPr lang="en-US" sz="2000"/>
              <a:t>= </a:t>
            </a:r>
            <a:r>
              <a:rPr lang="en-US" sz="2000" i="1">
                <a:solidFill>
                  <a:schemeClr val="folHlink"/>
                </a:solidFill>
              </a:rPr>
              <a:t>maximum</a:t>
            </a:r>
            <a:r>
              <a:rPr lang="en-US" sz="2000">
                <a:solidFill>
                  <a:schemeClr val="folHlink"/>
                </a:solidFill>
              </a:rPr>
              <a:t> </a:t>
            </a:r>
            <a:r>
              <a:rPr lang="en-US" sz="2000" i="1">
                <a:solidFill>
                  <a:schemeClr val="folHlink"/>
                </a:solidFill>
              </a:rPr>
              <a:t>relevance for each COPU</a:t>
            </a:r>
          </a:p>
        </p:txBody>
      </p:sp>
      <p:sp>
        <p:nvSpPr>
          <p:cNvPr id="35845" name="Rectangle 7"/>
          <p:cNvSpPr>
            <a:spLocks noGrp="1" noChangeArrowheads="1"/>
          </p:cNvSpPr>
          <p:nvPr>
            <p:ph type="title"/>
          </p:nvPr>
        </p:nvSpPr>
        <p:spPr>
          <a:noFill/>
        </p:spPr>
        <p:txBody>
          <a:bodyPr/>
          <a:lstStyle/>
          <a:p>
            <a:pPr eaLnBrk="1" hangingPunct="1"/>
            <a:r>
              <a:rPr lang="en-US" sz="2800"/>
              <a:t>Least/Most Relevant for Presentation (L/MRP)</a:t>
            </a:r>
          </a:p>
        </p:txBody>
      </p:sp>
      <p:sp>
        <p:nvSpPr>
          <p:cNvPr id="35846" name="Text Box 8"/>
          <p:cNvSpPr txBox="1">
            <a:spLocks noChangeArrowheads="1"/>
          </p:cNvSpPr>
          <p:nvPr/>
        </p:nvSpPr>
        <p:spPr bwMode="auto">
          <a:xfrm rot="1961968">
            <a:off x="7715250" y="385763"/>
            <a:ext cx="149225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[Moser et al. 95]</a:t>
            </a:r>
          </a:p>
        </p:txBody>
      </p:sp>
      <p:pic>
        <p:nvPicPr>
          <p:cNvPr id="35847" name="Picture 9"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6138"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48" name="Picture 10"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0475"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49" name="Picture 11"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6400"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0" name="Picture 12"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0738"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1" name="Picture 13"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06663"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2" name="Picture 14"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22588"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3" name="Picture 15"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6925"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4" name="Picture 16"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52850"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5" name="Picture 17"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68775"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6" name="Picture 18"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3113"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7" name="Picture 19"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99038"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8" name="Picture 20"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4963"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59" name="Picture 21"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29300"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60" name="Picture 22"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5225"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61" name="Picture 23"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61150"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62" name="Picture 24"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5488"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63" name="Picture 25"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91413"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5864" name="Picture 26" descr="video_0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07338" y="5889625"/>
            <a:ext cx="342900" cy="2635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5865" name="Line 27"/>
          <p:cNvSpPr>
            <a:spLocks noChangeShapeType="1"/>
          </p:cNvSpPr>
          <p:nvPr/>
        </p:nvSpPr>
        <p:spPr bwMode="auto">
          <a:xfrm flipH="1">
            <a:off x="642938" y="3451225"/>
            <a:ext cx="0" cy="2374900"/>
          </a:xfrm>
          <a:prstGeom prst="line">
            <a:avLst/>
          </a:prstGeom>
          <a:noFill/>
          <a:ln w="15875">
            <a:solidFill>
              <a:schemeClr val="tx1"/>
            </a:solidFill>
            <a:round/>
            <a:headEnd type="stealth" w="med" len="me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35866" name="Text Box 28"/>
          <p:cNvSpPr txBox="1">
            <a:spLocks noChangeArrowheads="1"/>
          </p:cNvSpPr>
          <p:nvPr/>
        </p:nvSpPr>
        <p:spPr bwMode="auto">
          <a:xfrm>
            <a:off x="325438" y="5781675"/>
            <a:ext cx="4318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800" b="0">
                <a:latin typeface="Verdana" charset="0"/>
              </a:rPr>
              <a:t>...</a:t>
            </a:r>
          </a:p>
        </p:txBody>
      </p:sp>
      <p:sp>
        <p:nvSpPr>
          <p:cNvPr id="35867" name="Text Box 29"/>
          <p:cNvSpPr txBox="1">
            <a:spLocks noChangeArrowheads="1"/>
          </p:cNvSpPr>
          <p:nvPr/>
        </p:nvSpPr>
        <p:spPr bwMode="auto">
          <a:xfrm>
            <a:off x="8402638" y="5807075"/>
            <a:ext cx="4318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800" b="0">
                <a:latin typeface="Verdana" charset="0"/>
              </a:rPr>
              <a:t>...</a:t>
            </a:r>
          </a:p>
        </p:txBody>
      </p:sp>
      <p:sp>
        <p:nvSpPr>
          <p:cNvPr id="35868" name="Line 30"/>
          <p:cNvSpPr>
            <a:spLocks noChangeShapeType="1"/>
          </p:cNvSpPr>
          <p:nvPr/>
        </p:nvSpPr>
        <p:spPr bwMode="auto">
          <a:xfrm>
            <a:off x="627063" y="5619750"/>
            <a:ext cx="8150225"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35869" name="Text Box 31"/>
          <p:cNvSpPr txBox="1">
            <a:spLocks noChangeArrowheads="1"/>
          </p:cNvSpPr>
          <p:nvPr/>
        </p:nvSpPr>
        <p:spPr bwMode="auto">
          <a:xfrm>
            <a:off x="336550" y="5467350"/>
            <a:ext cx="280988"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latin typeface="Verdana" charset="0"/>
              </a:rPr>
              <a:t>0</a:t>
            </a:r>
          </a:p>
        </p:txBody>
      </p:sp>
      <p:sp>
        <p:nvSpPr>
          <p:cNvPr id="35870" name="Text Box 32"/>
          <p:cNvSpPr txBox="1">
            <a:spLocks noChangeArrowheads="1"/>
          </p:cNvSpPr>
          <p:nvPr/>
        </p:nvSpPr>
        <p:spPr bwMode="auto">
          <a:xfrm>
            <a:off x="307975" y="3609975"/>
            <a:ext cx="280988"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200" b="0">
                <a:latin typeface="Verdana" charset="0"/>
              </a:rPr>
              <a:t>1</a:t>
            </a:r>
          </a:p>
        </p:txBody>
      </p:sp>
      <p:sp>
        <p:nvSpPr>
          <p:cNvPr id="35871" name="Text Box 33"/>
          <p:cNvSpPr txBox="1">
            <a:spLocks noChangeArrowheads="1"/>
          </p:cNvSpPr>
          <p:nvPr/>
        </p:nvSpPr>
        <p:spPr bwMode="auto">
          <a:xfrm>
            <a:off x="-55563" y="3186113"/>
            <a:ext cx="835026"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1000" b="0">
                <a:latin typeface="Verdana" charset="0"/>
              </a:rPr>
              <a:t>Relevance</a:t>
            </a:r>
          </a:p>
        </p:txBody>
      </p:sp>
      <p:grpSp>
        <p:nvGrpSpPr>
          <p:cNvPr id="3" name="Group 34"/>
          <p:cNvGrpSpPr>
            <a:grpSpLocks/>
          </p:cNvGrpSpPr>
          <p:nvPr/>
        </p:nvGrpSpPr>
        <p:grpSpPr bwMode="auto">
          <a:xfrm>
            <a:off x="992188" y="3781425"/>
            <a:ext cx="2984500" cy="2740025"/>
            <a:chOff x="660" y="2072"/>
            <a:chExt cx="1880" cy="1726"/>
          </a:xfrm>
        </p:grpSpPr>
        <p:sp>
          <p:nvSpPr>
            <p:cNvPr id="35931" name="Oval 35"/>
            <p:cNvSpPr>
              <a:spLocks noChangeArrowheads="1"/>
            </p:cNvSpPr>
            <p:nvPr/>
          </p:nvSpPr>
          <p:spPr bwMode="auto">
            <a:xfrm>
              <a:off x="908" y="2260"/>
              <a:ext cx="56" cy="56"/>
            </a:xfrm>
            <a:prstGeom prst="ellipse">
              <a:avLst/>
            </a:prstGeom>
            <a:solidFill>
              <a:srgbClr val="66FF99"/>
            </a:solidFill>
            <a:ln w="9525">
              <a:solidFill>
                <a:schemeClr val="tx1"/>
              </a:solidFill>
              <a:round/>
              <a:headEnd/>
              <a:tailEnd/>
            </a:ln>
          </p:spPr>
          <p:txBody>
            <a:bodyPr wrap="none" anchor="ctr"/>
            <a:lstStyle/>
            <a:p>
              <a:endParaRPr lang="nb-NO"/>
            </a:p>
          </p:txBody>
        </p:sp>
        <p:sp>
          <p:nvSpPr>
            <p:cNvPr id="35932" name="Oval 36"/>
            <p:cNvSpPr>
              <a:spLocks noChangeArrowheads="1"/>
            </p:cNvSpPr>
            <p:nvPr/>
          </p:nvSpPr>
          <p:spPr bwMode="auto">
            <a:xfrm>
              <a:off x="1173" y="2072"/>
              <a:ext cx="56" cy="56"/>
            </a:xfrm>
            <a:prstGeom prst="ellipse">
              <a:avLst/>
            </a:prstGeom>
            <a:solidFill>
              <a:srgbClr val="66FF99"/>
            </a:solidFill>
            <a:ln w="9525">
              <a:solidFill>
                <a:schemeClr val="tx1"/>
              </a:solidFill>
              <a:round/>
              <a:headEnd/>
              <a:tailEnd/>
            </a:ln>
          </p:spPr>
          <p:txBody>
            <a:bodyPr wrap="none" anchor="ctr"/>
            <a:lstStyle/>
            <a:p>
              <a:endParaRPr lang="nb-NO"/>
            </a:p>
          </p:txBody>
        </p:sp>
        <p:sp>
          <p:nvSpPr>
            <p:cNvPr id="35933" name="Oval 37"/>
            <p:cNvSpPr>
              <a:spLocks noChangeArrowheads="1"/>
            </p:cNvSpPr>
            <p:nvPr/>
          </p:nvSpPr>
          <p:spPr bwMode="auto">
            <a:xfrm>
              <a:off x="660" y="2498"/>
              <a:ext cx="56" cy="56"/>
            </a:xfrm>
            <a:prstGeom prst="ellipse">
              <a:avLst/>
            </a:prstGeom>
            <a:solidFill>
              <a:srgbClr val="66FF99"/>
            </a:solidFill>
            <a:ln w="9525">
              <a:solidFill>
                <a:schemeClr val="tx1"/>
              </a:solidFill>
              <a:round/>
              <a:headEnd/>
              <a:tailEnd/>
            </a:ln>
          </p:spPr>
          <p:txBody>
            <a:bodyPr wrap="none" anchor="ctr"/>
            <a:lstStyle/>
            <a:p>
              <a:endParaRPr lang="nb-NO"/>
            </a:p>
          </p:txBody>
        </p:sp>
        <p:sp>
          <p:nvSpPr>
            <p:cNvPr id="35934" name="Oval 38"/>
            <p:cNvSpPr>
              <a:spLocks noChangeArrowheads="1"/>
            </p:cNvSpPr>
            <p:nvPr/>
          </p:nvSpPr>
          <p:spPr bwMode="auto">
            <a:xfrm>
              <a:off x="1435" y="2160"/>
              <a:ext cx="56" cy="56"/>
            </a:xfrm>
            <a:prstGeom prst="ellipse">
              <a:avLst/>
            </a:prstGeom>
            <a:solidFill>
              <a:srgbClr val="66FF99"/>
            </a:solidFill>
            <a:ln w="9525">
              <a:solidFill>
                <a:schemeClr val="tx1"/>
              </a:solidFill>
              <a:round/>
              <a:headEnd/>
              <a:tailEnd/>
            </a:ln>
          </p:spPr>
          <p:txBody>
            <a:bodyPr wrap="none" anchor="ctr"/>
            <a:lstStyle/>
            <a:p>
              <a:endParaRPr lang="nb-NO"/>
            </a:p>
          </p:txBody>
        </p:sp>
        <p:sp>
          <p:nvSpPr>
            <p:cNvPr id="35935" name="Oval 39"/>
            <p:cNvSpPr>
              <a:spLocks noChangeArrowheads="1"/>
            </p:cNvSpPr>
            <p:nvPr/>
          </p:nvSpPr>
          <p:spPr bwMode="auto">
            <a:xfrm>
              <a:off x="1697" y="2246"/>
              <a:ext cx="56" cy="56"/>
            </a:xfrm>
            <a:prstGeom prst="ellipse">
              <a:avLst/>
            </a:prstGeom>
            <a:solidFill>
              <a:srgbClr val="66FF99"/>
            </a:solidFill>
            <a:ln w="9525">
              <a:solidFill>
                <a:schemeClr val="tx1"/>
              </a:solidFill>
              <a:round/>
              <a:headEnd/>
              <a:tailEnd/>
            </a:ln>
          </p:spPr>
          <p:txBody>
            <a:bodyPr wrap="none" anchor="ctr"/>
            <a:lstStyle/>
            <a:p>
              <a:endParaRPr lang="nb-NO"/>
            </a:p>
          </p:txBody>
        </p:sp>
        <p:sp>
          <p:nvSpPr>
            <p:cNvPr id="35936" name="Oval 40"/>
            <p:cNvSpPr>
              <a:spLocks noChangeArrowheads="1"/>
            </p:cNvSpPr>
            <p:nvPr/>
          </p:nvSpPr>
          <p:spPr bwMode="auto">
            <a:xfrm>
              <a:off x="1952" y="2406"/>
              <a:ext cx="56" cy="56"/>
            </a:xfrm>
            <a:prstGeom prst="ellipse">
              <a:avLst/>
            </a:prstGeom>
            <a:solidFill>
              <a:srgbClr val="66FF99"/>
            </a:solidFill>
            <a:ln w="9525">
              <a:solidFill>
                <a:schemeClr val="tx1"/>
              </a:solidFill>
              <a:round/>
              <a:headEnd/>
              <a:tailEnd/>
            </a:ln>
          </p:spPr>
          <p:txBody>
            <a:bodyPr wrap="none" anchor="ctr"/>
            <a:lstStyle/>
            <a:p>
              <a:endParaRPr lang="nb-NO"/>
            </a:p>
          </p:txBody>
        </p:sp>
        <p:sp>
          <p:nvSpPr>
            <p:cNvPr id="35937" name="Oval 41"/>
            <p:cNvSpPr>
              <a:spLocks noChangeArrowheads="1"/>
            </p:cNvSpPr>
            <p:nvPr/>
          </p:nvSpPr>
          <p:spPr bwMode="auto">
            <a:xfrm>
              <a:off x="2216" y="2646"/>
              <a:ext cx="56" cy="56"/>
            </a:xfrm>
            <a:prstGeom prst="ellipse">
              <a:avLst/>
            </a:prstGeom>
            <a:solidFill>
              <a:srgbClr val="66FF99"/>
            </a:solidFill>
            <a:ln w="9525">
              <a:solidFill>
                <a:schemeClr val="tx1"/>
              </a:solidFill>
              <a:round/>
              <a:headEnd/>
              <a:tailEnd/>
            </a:ln>
          </p:spPr>
          <p:txBody>
            <a:bodyPr wrap="none" anchor="ctr"/>
            <a:lstStyle/>
            <a:p>
              <a:endParaRPr lang="nb-NO"/>
            </a:p>
          </p:txBody>
        </p:sp>
        <p:sp>
          <p:nvSpPr>
            <p:cNvPr id="35938" name="Oval 42"/>
            <p:cNvSpPr>
              <a:spLocks noChangeArrowheads="1"/>
            </p:cNvSpPr>
            <p:nvPr/>
          </p:nvSpPr>
          <p:spPr bwMode="auto">
            <a:xfrm>
              <a:off x="2484" y="2874"/>
              <a:ext cx="56" cy="56"/>
            </a:xfrm>
            <a:prstGeom prst="ellipse">
              <a:avLst/>
            </a:prstGeom>
            <a:solidFill>
              <a:srgbClr val="66FF99"/>
            </a:solidFill>
            <a:ln w="9525">
              <a:solidFill>
                <a:schemeClr val="tx1"/>
              </a:solidFill>
              <a:round/>
              <a:headEnd/>
              <a:tailEnd/>
            </a:ln>
          </p:spPr>
          <p:txBody>
            <a:bodyPr wrap="none" anchor="ctr"/>
            <a:lstStyle/>
            <a:p>
              <a:endParaRPr lang="nb-NO"/>
            </a:p>
          </p:txBody>
        </p:sp>
        <p:sp>
          <p:nvSpPr>
            <p:cNvPr id="35939" name="Rectangle 43"/>
            <p:cNvSpPr>
              <a:spLocks noChangeArrowheads="1"/>
            </p:cNvSpPr>
            <p:nvPr/>
          </p:nvSpPr>
          <p:spPr bwMode="auto">
            <a:xfrm>
              <a:off x="764" y="3606"/>
              <a:ext cx="924"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sz="1400" b="0" i="1">
                  <a:latin typeface="Verdana" charset="0"/>
                </a:rPr>
                <a:t>Bookmark-Set</a:t>
              </a:r>
            </a:p>
          </p:txBody>
        </p:sp>
      </p:grpSp>
      <p:grpSp>
        <p:nvGrpSpPr>
          <p:cNvPr id="4" name="Group 44"/>
          <p:cNvGrpSpPr>
            <a:grpSpLocks/>
          </p:cNvGrpSpPr>
          <p:nvPr/>
        </p:nvGrpSpPr>
        <p:grpSpPr bwMode="auto">
          <a:xfrm>
            <a:off x="5534025" y="3673475"/>
            <a:ext cx="2578100" cy="977900"/>
            <a:chOff x="3486" y="2116"/>
            <a:chExt cx="1624" cy="616"/>
          </a:xfrm>
        </p:grpSpPr>
        <p:sp>
          <p:nvSpPr>
            <p:cNvPr id="35924" name="Oval 45"/>
            <p:cNvSpPr>
              <a:spLocks noChangeArrowheads="1"/>
            </p:cNvSpPr>
            <p:nvPr/>
          </p:nvSpPr>
          <p:spPr bwMode="auto">
            <a:xfrm>
              <a:off x="3486" y="2116"/>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25" name="Oval 46"/>
            <p:cNvSpPr>
              <a:spLocks noChangeArrowheads="1"/>
            </p:cNvSpPr>
            <p:nvPr/>
          </p:nvSpPr>
          <p:spPr bwMode="auto">
            <a:xfrm>
              <a:off x="3746" y="2120"/>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26" name="Oval 47"/>
            <p:cNvSpPr>
              <a:spLocks noChangeArrowheads="1"/>
            </p:cNvSpPr>
            <p:nvPr/>
          </p:nvSpPr>
          <p:spPr bwMode="auto">
            <a:xfrm>
              <a:off x="4007" y="2120"/>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27" name="Oval 48"/>
            <p:cNvSpPr>
              <a:spLocks noChangeArrowheads="1"/>
            </p:cNvSpPr>
            <p:nvPr/>
          </p:nvSpPr>
          <p:spPr bwMode="auto">
            <a:xfrm>
              <a:off x="4271" y="2223"/>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28" name="Oval 49"/>
            <p:cNvSpPr>
              <a:spLocks noChangeArrowheads="1"/>
            </p:cNvSpPr>
            <p:nvPr/>
          </p:nvSpPr>
          <p:spPr bwMode="auto">
            <a:xfrm>
              <a:off x="4534" y="2375"/>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29" name="Oval 50"/>
            <p:cNvSpPr>
              <a:spLocks noChangeArrowheads="1"/>
            </p:cNvSpPr>
            <p:nvPr/>
          </p:nvSpPr>
          <p:spPr bwMode="auto">
            <a:xfrm>
              <a:off x="4798" y="2526"/>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30" name="Oval 51"/>
            <p:cNvSpPr>
              <a:spLocks noChangeArrowheads="1"/>
            </p:cNvSpPr>
            <p:nvPr/>
          </p:nvSpPr>
          <p:spPr bwMode="auto">
            <a:xfrm>
              <a:off x="5054" y="2676"/>
              <a:ext cx="56" cy="56"/>
            </a:xfrm>
            <a:prstGeom prst="ellipse">
              <a:avLst/>
            </a:prstGeom>
            <a:solidFill>
              <a:schemeClr val="accent2"/>
            </a:solidFill>
            <a:ln w="9525">
              <a:solidFill>
                <a:schemeClr val="tx1"/>
              </a:solidFill>
              <a:round/>
              <a:headEnd/>
              <a:tailEnd/>
            </a:ln>
          </p:spPr>
          <p:txBody>
            <a:bodyPr wrap="none" anchor="ctr"/>
            <a:lstStyle/>
            <a:p>
              <a:endParaRPr lang="nb-NO"/>
            </a:p>
          </p:txBody>
        </p:sp>
      </p:grpSp>
      <p:sp>
        <p:nvSpPr>
          <p:cNvPr id="1232948" name="Rectangle 52"/>
          <p:cNvSpPr>
            <a:spLocks noChangeArrowheads="1"/>
          </p:cNvSpPr>
          <p:nvPr/>
        </p:nvSpPr>
        <p:spPr bwMode="auto">
          <a:xfrm>
            <a:off x="5924550" y="6191250"/>
            <a:ext cx="1566863"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p>
            <a:pPr algn="ctr"/>
            <a:r>
              <a:rPr lang="en-US" sz="1400" b="0" i="1">
                <a:latin typeface="Verdana" charset="0"/>
              </a:rPr>
              <a:t>Referenced-Set</a:t>
            </a:r>
          </a:p>
        </p:txBody>
      </p:sp>
      <p:grpSp>
        <p:nvGrpSpPr>
          <p:cNvPr id="5" name="Group 53"/>
          <p:cNvGrpSpPr>
            <a:grpSpLocks/>
          </p:cNvGrpSpPr>
          <p:nvPr/>
        </p:nvGrpSpPr>
        <p:grpSpPr bwMode="auto">
          <a:xfrm>
            <a:off x="3462338" y="3905250"/>
            <a:ext cx="1752600" cy="1603375"/>
            <a:chOff x="2181" y="2262"/>
            <a:chExt cx="1104" cy="1010"/>
          </a:xfrm>
        </p:grpSpPr>
        <p:sp>
          <p:nvSpPr>
            <p:cNvPr id="35919" name="Oval 54"/>
            <p:cNvSpPr>
              <a:spLocks noChangeArrowheads="1"/>
            </p:cNvSpPr>
            <p:nvPr/>
          </p:nvSpPr>
          <p:spPr bwMode="auto">
            <a:xfrm>
              <a:off x="2965" y="2508"/>
              <a:ext cx="56" cy="56"/>
            </a:xfrm>
            <a:prstGeom prst="ellipse">
              <a:avLst/>
            </a:prstGeom>
            <a:solidFill>
              <a:srgbClr val="0099FF"/>
            </a:solidFill>
            <a:ln w="9525">
              <a:solidFill>
                <a:schemeClr val="tx1"/>
              </a:solidFill>
              <a:round/>
              <a:headEnd/>
              <a:tailEnd/>
            </a:ln>
          </p:spPr>
          <p:txBody>
            <a:bodyPr wrap="none" anchor="ctr"/>
            <a:lstStyle/>
            <a:p>
              <a:endParaRPr lang="nb-NO"/>
            </a:p>
          </p:txBody>
        </p:sp>
        <p:sp>
          <p:nvSpPr>
            <p:cNvPr id="35920" name="Oval 55"/>
            <p:cNvSpPr>
              <a:spLocks noChangeArrowheads="1"/>
            </p:cNvSpPr>
            <p:nvPr/>
          </p:nvSpPr>
          <p:spPr bwMode="auto">
            <a:xfrm>
              <a:off x="2703" y="2751"/>
              <a:ext cx="56" cy="56"/>
            </a:xfrm>
            <a:prstGeom prst="ellipse">
              <a:avLst/>
            </a:prstGeom>
            <a:solidFill>
              <a:srgbClr val="0099FF"/>
            </a:solidFill>
            <a:ln w="9525">
              <a:solidFill>
                <a:schemeClr val="tx1"/>
              </a:solidFill>
              <a:round/>
              <a:headEnd/>
              <a:tailEnd/>
            </a:ln>
          </p:spPr>
          <p:txBody>
            <a:bodyPr wrap="none" anchor="ctr"/>
            <a:lstStyle/>
            <a:p>
              <a:endParaRPr lang="nb-NO"/>
            </a:p>
          </p:txBody>
        </p:sp>
        <p:sp>
          <p:nvSpPr>
            <p:cNvPr id="35921" name="Oval 56"/>
            <p:cNvSpPr>
              <a:spLocks noChangeArrowheads="1"/>
            </p:cNvSpPr>
            <p:nvPr/>
          </p:nvSpPr>
          <p:spPr bwMode="auto">
            <a:xfrm>
              <a:off x="3229" y="2262"/>
              <a:ext cx="56" cy="56"/>
            </a:xfrm>
            <a:prstGeom prst="ellipse">
              <a:avLst/>
            </a:prstGeom>
            <a:solidFill>
              <a:srgbClr val="0099FF"/>
            </a:solidFill>
            <a:ln w="9525">
              <a:solidFill>
                <a:schemeClr val="tx1"/>
              </a:solidFill>
              <a:round/>
              <a:headEnd/>
              <a:tailEnd/>
            </a:ln>
          </p:spPr>
          <p:txBody>
            <a:bodyPr wrap="none" anchor="ctr"/>
            <a:lstStyle/>
            <a:p>
              <a:endParaRPr lang="nb-NO"/>
            </a:p>
          </p:txBody>
        </p:sp>
        <p:sp>
          <p:nvSpPr>
            <p:cNvPr id="35922" name="Oval 57"/>
            <p:cNvSpPr>
              <a:spLocks noChangeArrowheads="1"/>
            </p:cNvSpPr>
            <p:nvPr/>
          </p:nvSpPr>
          <p:spPr bwMode="auto">
            <a:xfrm>
              <a:off x="2181" y="3216"/>
              <a:ext cx="56" cy="56"/>
            </a:xfrm>
            <a:prstGeom prst="ellipse">
              <a:avLst/>
            </a:prstGeom>
            <a:solidFill>
              <a:srgbClr val="0099FF"/>
            </a:solidFill>
            <a:ln w="9525">
              <a:solidFill>
                <a:schemeClr val="tx1"/>
              </a:solidFill>
              <a:round/>
              <a:headEnd/>
              <a:tailEnd/>
            </a:ln>
          </p:spPr>
          <p:txBody>
            <a:bodyPr wrap="none" anchor="ctr"/>
            <a:lstStyle/>
            <a:p>
              <a:endParaRPr lang="nb-NO"/>
            </a:p>
          </p:txBody>
        </p:sp>
        <p:sp>
          <p:nvSpPr>
            <p:cNvPr id="35923" name="Oval 58"/>
            <p:cNvSpPr>
              <a:spLocks noChangeArrowheads="1"/>
            </p:cNvSpPr>
            <p:nvPr/>
          </p:nvSpPr>
          <p:spPr bwMode="auto">
            <a:xfrm>
              <a:off x="2445" y="2988"/>
              <a:ext cx="56" cy="56"/>
            </a:xfrm>
            <a:prstGeom prst="ellipse">
              <a:avLst/>
            </a:prstGeom>
            <a:solidFill>
              <a:srgbClr val="0099FF"/>
            </a:solidFill>
            <a:ln w="9525">
              <a:solidFill>
                <a:schemeClr val="tx1"/>
              </a:solidFill>
              <a:round/>
              <a:headEnd/>
              <a:tailEnd/>
            </a:ln>
          </p:spPr>
          <p:txBody>
            <a:bodyPr wrap="none" anchor="ctr"/>
            <a:lstStyle/>
            <a:p>
              <a:endParaRPr lang="nb-NO"/>
            </a:p>
          </p:txBody>
        </p:sp>
      </p:grpSp>
      <p:sp>
        <p:nvSpPr>
          <p:cNvPr id="1232955" name="Rectangle 59"/>
          <p:cNvSpPr>
            <a:spLocks noChangeArrowheads="1"/>
          </p:cNvSpPr>
          <p:nvPr/>
        </p:nvSpPr>
        <p:spPr bwMode="auto">
          <a:xfrm>
            <a:off x="3773488" y="6216650"/>
            <a:ext cx="1690687"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p>
            <a:pPr algn="ctr"/>
            <a:r>
              <a:rPr lang="en-US" sz="1400" b="0" i="1">
                <a:latin typeface="Verdana" charset="0"/>
              </a:rPr>
              <a:t>History-Set</a:t>
            </a:r>
          </a:p>
        </p:txBody>
      </p:sp>
      <p:sp>
        <p:nvSpPr>
          <p:cNvPr id="35877" name="Text Box 60"/>
          <p:cNvSpPr txBox="1">
            <a:spLocks noChangeArrowheads="1"/>
          </p:cNvSpPr>
          <p:nvPr/>
        </p:nvSpPr>
        <p:spPr bwMode="auto">
          <a:xfrm>
            <a:off x="5395913" y="5726113"/>
            <a:ext cx="346075"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100</a:t>
            </a:r>
          </a:p>
        </p:txBody>
      </p:sp>
      <p:sp>
        <p:nvSpPr>
          <p:cNvPr id="35878" name="Text Box 61"/>
          <p:cNvSpPr txBox="1">
            <a:spLocks noChangeArrowheads="1"/>
          </p:cNvSpPr>
          <p:nvPr/>
        </p:nvSpPr>
        <p:spPr bwMode="auto">
          <a:xfrm>
            <a:off x="5824538" y="5726113"/>
            <a:ext cx="346075"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101</a:t>
            </a:r>
          </a:p>
        </p:txBody>
      </p:sp>
      <p:sp>
        <p:nvSpPr>
          <p:cNvPr id="35879" name="Text Box 62"/>
          <p:cNvSpPr txBox="1">
            <a:spLocks noChangeArrowheads="1"/>
          </p:cNvSpPr>
          <p:nvPr/>
        </p:nvSpPr>
        <p:spPr bwMode="auto">
          <a:xfrm>
            <a:off x="6253163" y="5726113"/>
            <a:ext cx="346075"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102</a:t>
            </a:r>
          </a:p>
        </p:txBody>
      </p:sp>
      <p:sp>
        <p:nvSpPr>
          <p:cNvPr id="35880" name="Text Box 63"/>
          <p:cNvSpPr txBox="1">
            <a:spLocks noChangeArrowheads="1"/>
          </p:cNvSpPr>
          <p:nvPr/>
        </p:nvSpPr>
        <p:spPr bwMode="auto">
          <a:xfrm>
            <a:off x="6683375" y="5726113"/>
            <a:ext cx="346075"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103</a:t>
            </a:r>
          </a:p>
        </p:txBody>
      </p:sp>
      <p:sp>
        <p:nvSpPr>
          <p:cNvPr id="35881" name="Text Box 64"/>
          <p:cNvSpPr txBox="1">
            <a:spLocks noChangeArrowheads="1"/>
          </p:cNvSpPr>
          <p:nvPr/>
        </p:nvSpPr>
        <p:spPr bwMode="auto">
          <a:xfrm>
            <a:off x="5021263" y="5726113"/>
            <a:ext cx="2921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99</a:t>
            </a:r>
          </a:p>
        </p:txBody>
      </p:sp>
      <p:sp>
        <p:nvSpPr>
          <p:cNvPr id="35882" name="Text Box 65"/>
          <p:cNvSpPr txBox="1">
            <a:spLocks noChangeArrowheads="1"/>
          </p:cNvSpPr>
          <p:nvPr/>
        </p:nvSpPr>
        <p:spPr bwMode="auto">
          <a:xfrm>
            <a:off x="4659313" y="5726113"/>
            <a:ext cx="2921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98</a:t>
            </a:r>
          </a:p>
        </p:txBody>
      </p:sp>
      <p:grpSp>
        <p:nvGrpSpPr>
          <p:cNvPr id="6" name="Group 66"/>
          <p:cNvGrpSpPr>
            <a:grpSpLocks/>
          </p:cNvGrpSpPr>
          <p:nvPr/>
        </p:nvGrpSpPr>
        <p:grpSpPr bwMode="auto">
          <a:xfrm>
            <a:off x="5187950" y="3756025"/>
            <a:ext cx="781050" cy="2663825"/>
            <a:chOff x="3268" y="2168"/>
            <a:chExt cx="492" cy="1678"/>
          </a:xfrm>
        </p:grpSpPr>
        <p:sp>
          <p:nvSpPr>
            <p:cNvPr id="35916" name="Line 67"/>
            <p:cNvSpPr>
              <a:spLocks noChangeShapeType="1"/>
            </p:cNvSpPr>
            <p:nvPr/>
          </p:nvSpPr>
          <p:spPr bwMode="auto">
            <a:xfrm flipH="1">
              <a:off x="3517" y="2168"/>
              <a:ext cx="1" cy="1678"/>
            </a:xfrm>
            <a:prstGeom prst="line">
              <a:avLst/>
            </a:prstGeom>
            <a:noFill/>
            <a:ln w="9525">
              <a:solidFill>
                <a:schemeClr val="tx1"/>
              </a:solidFill>
              <a:round/>
              <a:headEnd type="stealth" w="med" len="me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35917" name="Rectangle 68"/>
            <p:cNvSpPr>
              <a:spLocks noChangeArrowheads="1"/>
            </p:cNvSpPr>
            <p:nvPr/>
          </p:nvSpPr>
          <p:spPr bwMode="auto">
            <a:xfrm>
              <a:off x="3268" y="2780"/>
              <a:ext cx="492" cy="272"/>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10800" rIns="0" bIns="10800">
              <a:spAutoFit/>
            </a:bodyPr>
            <a:lstStyle/>
            <a:p>
              <a:pPr algn="ctr"/>
              <a:r>
                <a:rPr lang="en-US" sz="900" b="0">
                  <a:latin typeface="Verdana" charset="0"/>
                </a:rPr>
                <a:t>current </a:t>
              </a:r>
              <a:br>
                <a:rPr lang="en-US" sz="900" b="0">
                  <a:latin typeface="Verdana" charset="0"/>
                </a:rPr>
              </a:br>
              <a:r>
                <a:rPr lang="en-US" sz="900" b="0">
                  <a:latin typeface="Verdana" charset="0"/>
                </a:rPr>
                <a:t>presentation </a:t>
              </a:r>
              <a:br>
                <a:rPr lang="en-US" sz="900" b="0">
                  <a:latin typeface="Verdana" charset="0"/>
                </a:rPr>
              </a:br>
              <a:r>
                <a:rPr lang="en-US" sz="900" b="0">
                  <a:latin typeface="Verdana" charset="0"/>
                </a:rPr>
                <a:t>point S</a:t>
              </a:r>
              <a:r>
                <a:rPr lang="en-US" sz="900" b="0" baseline="-25000">
                  <a:latin typeface="Verdana" charset="0"/>
                </a:rPr>
                <a:t>1</a:t>
              </a:r>
            </a:p>
          </p:txBody>
        </p:sp>
        <p:sp>
          <p:nvSpPr>
            <p:cNvPr id="35918" name="Line 69"/>
            <p:cNvSpPr>
              <a:spLocks noChangeShapeType="1"/>
            </p:cNvSpPr>
            <p:nvPr/>
          </p:nvSpPr>
          <p:spPr bwMode="auto">
            <a:xfrm flipV="1">
              <a:off x="3517" y="3208"/>
              <a:ext cx="175"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nb-NO"/>
            </a:p>
          </p:txBody>
        </p:sp>
      </p:grpSp>
      <p:sp>
        <p:nvSpPr>
          <p:cNvPr id="35884" name="Text Box 70"/>
          <p:cNvSpPr txBox="1">
            <a:spLocks noChangeArrowheads="1"/>
          </p:cNvSpPr>
          <p:nvPr/>
        </p:nvSpPr>
        <p:spPr bwMode="auto">
          <a:xfrm>
            <a:off x="1676400" y="5726113"/>
            <a:ext cx="2921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91</a:t>
            </a:r>
          </a:p>
        </p:txBody>
      </p:sp>
      <p:sp>
        <p:nvSpPr>
          <p:cNvPr id="35885" name="Text Box 71"/>
          <p:cNvSpPr txBox="1">
            <a:spLocks noChangeArrowheads="1"/>
          </p:cNvSpPr>
          <p:nvPr/>
        </p:nvSpPr>
        <p:spPr bwMode="auto">
          <a:xfrm>
            <a:off x="2105025" y="5726113"/>
            <a:ext cx="2921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92</a:t>
            </a:r>
          </a:p>
        </p:txBody>
      </p:sp>
      <p:sp>
        <p:nvSpPr>
          <p:cNvPr id="35886" name="Text Box 72"/>
          <p:cNvSpPr txBox="1">
            <a:spLocks noChangeArrowheads="1"/>
          </p:cNvSpPr>
          <p:nvPr/>
        </p:nvSpPr>
        <p:spPr bwMode="auto">
          <a:xfrm>
            <a:off x="2522538" y="5726113"/>
            <a:ext cx="2921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93</a:t>
            </a:r>
          </a:p>
        </p:txBody>
      </p:sp>
      <p:sp>
        <p:nvSpPr>
          <p:cNvPr id="35887" name="Text Box 73"/>
          <p:cNvSpPr txBox="1">
            <a:spLocks noChangeArrowheads="1"/>
          </p:cNvSpPr>
          <p:nvPr/>
        </p:nvSpPr>
        <p:spPr bwMode="auto">
          <a:xfrm>
            <a:off x="2930525" y="5726113"/>
            <a:ext cx="2921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94</a:t>
            </a:r>
          </a:p>
        </p:txBody>
      </p:sp>
      <p:sp>
        <p:nvSpPr>
          <p:cNvPr id="35888" name="Text Box 74"/>
          <p:cNvSpPr txBox="1">
            <a:spLocks noChangeArrowheads="1"/>
          </p:cNvSpPr>
          <p:nvPr/>
        </p:nvSpPr>
        <p:spPr bwMode="auto">
          <a:xfrm>
            <a:off x="1274763" y="5726113"/>
            <a:ext cx="2921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90</a:t>
            </a:r>
          </a:p>
        </p:txBody>
      </p:sp>
      <p:sp>
        <p:nvSpPr>
          <p:cNvPr id="35889" name="Text Box 75"/>
          <p:cNvSpPr txBox="1">
            <a:spLocks noChangeArrowheads="1"/>
          </p:cNvSpPr>
          <p:nvPr/>
        </p:nvSpPr>
        <p:spPr bwMode="auto">
          <a:xfrm>
            <a:off x="879475" y="5726113"/>
            <a:ext cx="2921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89</a:t>
            </a:r>
          </a:p>
        </p:txBody>
      </p:sp>
      <p:sp>
        <p:nvSpPr>
          <p:cNvPr id="35890" name="Text Box 76"/>
          <p:cNvSpPr txBox="1">
            <a:spLocks noChangeArrowheads="1"/>
          </p:cNvSpPr>
          <p:nvPr/>
        </p:nvSpPr>
        <p:spPr bwMode="auto">
          <a:xfrm>
            <a:off x="3351213" y="5726113"/>
            <a:ext cx="2921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95</a:t>
            </a:r>
          </a:p>
        </p:txBody>
      </p:sp>
      <p:sp>
        <p:nvSpPr>
          <p:cNvPr id="35891" name="Text Box 77"/>
          <p:cNvSpPr txBox="1">
            <a:spLocks noChangeArrowheads="1"/>
          </p:cNvSpPr>
          <p:nvPr/>
        </p:nvSpPr>
        <p:spPr bwMode="auto">
          <a:xfrm>
            <a:off x="3779838" y="5726113"/>
            <a:ext cx="2921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96</a:t>
            </a:r>
          </a:p>
        </p:txBody>
      </p:sp>
      <p:sp>
        <p:nvSpPr>
          <p:cNvPr id="35892" name="Text Box 78"/>
          <p:cNvSpPr txBox="1">
            <a:spLocks noChangeArrowheads="1"/>
          </p:cNvSpPr>
          <p:nvPr/>
        </p:nvSpPr>
        <p:spPr bwMode="auto">
          <a:xfrm>
            <a:off x="4210050" y="5726113"/>
            <a:ext cx="292100"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97</a:t>
            </a:r>
          </a:p>
        </p:txBody>
      </p:sp>
      <p:sp>
        <p:nvSpPr>
          <p:cNvPr id="35893" name="Text Box 79"/>
          <p:cNvSpPr txBox="1">
            <a:spLocks noChangeArrowheads="1"/>
          </p:cNvSpPr>
          <p:nvPr/>
        </p:nvSpPr>
        <p:spPr bwMode="auto">
          <a:xfrm>
            <a:off x="7035800" y="5726113"/>
            <a:ext cx="346075"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104</a:t>
            </a:r>
          </a:p>
        </p:txBody>
      </p:sp>
      <p:sp>
        <p:nvSpPr>
          <p:cNvPr id="35894" name="Text Box 80"/>
          <p:cNvSpPr txBox="1">
            <a:spLocks noChangeArrowheads="1"/>
          </p:cNvSpPr>
          <p:nvPr/>
        </p:nvSpPr>
        <p:spPr bwMode="auto">
          <a:xfrm>
            <a:off x="7464425" y="5726113"/>
            <a:ext cx="346075"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105</a:t>
            </a:r>
          </a:p>
        </p:txBody>
      </p:sp>
      <p:sp>
        <p:nvSpPr>
          <p:cNvPr id="35895" name="Text Box 81"/>
          <p:cNvSpPr txBox="1">
            <a:spLocks noChangeArrowheads="1"/>
          </p:cNvSpPr>
          <p:nvPr/>
        </p:nvSpPr>
        <p:spPr bwMode="auto">
          <a:xfrm>
            <a:off x="7894638" y="5726113"/>
            <a:ext cx="346075" cy="1841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a:r>
              <a:rPr lang="en-US" sz="600">
                <a:latin typeface="Verdana" charset="0"/>
              </a:rPr>
              <a:t>106</a:t>
            </a:r>
          </a:p>
        </p:txBody>
      </p:sp>
      <p:grpSp>
        <p:nvGrpSpPr>
          <p:cNvPr id="7" name="Group 82"/>
          <p:cNvGrpSpPr>
            <a:grpSpLocks/>
          </p:cNvGrpSpPr>
          <p:nvPr/>
        </p:nvGrpSpPr>
        <p:grpSpPr bwMode="auto">
          <a:xfrm>
            <a:off x="969963" y="3675063"/>
            <a:ext cx="3821112" cy="2746375"/>
            <a:chOff x="828" y="2117"/>
            <a:chExt cx="2407" cy="1730"/>
          </a:xfrm>
        </p:grpSpPr>
        <p:grpSp>
          <p:nvGrpSpPr>
            <p:cNvPr id="35901" name="Group 83"/>
            <p:cNvGrpSpPr>
              <a:grpSpLocks/>
            </p:cNvGrpSpPr>
            <p:nvPr/>
          </p:nvGrpSpPr>
          <p:grpSpPr bwMode="auto">
            <a:xfrm>
              <a:off x="1611" y="2117"/>
              <a:ext cx="1624" cy="616"/>
              <a:chOff x="3486" y="2116"/>
              <a:chExt cx="1624" cy="616"/>
            </a:xfrm>
          </p:grpSpPr>
          <p:sp>
            <p:nvSpPr>
              <p:cNvPr id="35909" name="Oval 84"/>
              <p:cNvSpPr>
                <a:spLocks noChangeArrowheads="1"/>
              </p:cNvSpPr>
              <p:nvPr/>
            </p:nvSpPr>
            <p:spPr bwMode="auto">
              <a:xfrm>
                <a:off x="3486" y="2116"/>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10" name="Oval 85"/>
              <p:cNvSpPr>
                <a:spLocks noChangeArrowheads="1"/>
              </p:cNvSpPr>
              <p:nvPr/>
            </p:nvSpPr>
            <p:spPr bwMode="auto">
              <a:xfrm>
                <a:off x="3746" y="2120"/>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11" name="Oval 86"/>
              <p:cNvSpPr>
                <a:spLocks noChangeArrowheads="1"/>
              </p:cNvSpPr>
              <p:nvPr/>
            </p:nvSpPr>
            <p:spPr bwMode="auto">
              <a:xfrm>
                <a:off x="4007" y="2120"/>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12" name="Oval 87"/>
              <p:cNvSpPr>
                <a:spLocks noChangeArrowheads="1"/>
              </p:cNvSpPr>
              <p:nvPr/>
            </p:nvSpPr>
            <p:spPr bwMode="auto">
              <a:xfrm>
                <a:off x="4271" y="2223"/>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13" name="Oval 88"/>
              <p:cNvSpPr>
                <a:spLocks noChangeArrowheads="1"/>
              </p:cNvSpPr>
              <p:nvPr/>
            </p:nvSpPr>
            <p:spPr bwMode="auto">
              <a:xfrm>
                <a:off x="4534" y="2375"/>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14" name="Oval 89"/>
              <p:cNvSpPr>
                <a:spLocks noChangeArrowheads="1"/>
              </p:cNvSpPr>
              <p:nvPr/>
            </p:nvSpPr>
            <p:spPr bwMode="auto">
              <a:xfrm>
                <a:off x="4798" y="2526"/>
                <a:ext cx="56" cy="56"/>
              </a:xfrm>
              <a:prstGeom prst="ellipse">
                <a:avLst/>
              </a:prstGeom>
              <a:solidFill>
                <a:schemeClr val="accent2"/>
              </a:solidFill>
              <a:ln w="9525">
                <a:solidFill>
                  <a:schemeClr val="tx1"/>
                </a:solidFill>
                <a:round/>
                <a:headEnd/>
                <a:tailEnd/>
              </a:ln>
            </p:spPr>
            <p:txBody>
              <a:bodyPr wrap="none" anchor="ctr"/>
              <a:lstStyle/>
              <a:p>
                <a:endParaRPr lang="nb-NO"/>
              </a:p>
            </p:txBody>
          </p:sp>
          <p:sp>
            <p:nvSpPr>
              <p:cNvPr id="35915" name="Oval 90"/>
              <p:cNvSpPr>
                <a:spLocks noChangeArrowheads="1"/>
              </p:cNvSpPr>
              <p:nvPr/>
            </p:nvSpPr>
            <p:spPr bwMode="auto">
              <a:xfrm>
                <a:off x="5054" y="2676"/>
                <a:ext cx="56" cy="56"/>
              </a:xfrm>
              <a:prstGeom prst="ellipse">
                <a:avLst/>
              </a:prstGeom>
              <a:solidFill>
                <a:schemeClr val="accent2"/>
              </a:solidFill>
              <a:ln w="9525">
                <a:solidFill>
                  <a:schemeClr val="tx1"/>
                </a:solidFill>
                <a:round/>
                <a:headEnd/>
                <a:tailEnd/>
              </a:ln>
            </p:spPr>
            <p:txBody>
              <a:bodyPr wrap="none" anchor="ctr"/>
              <a:lstStyle/>
              <a:p>
                <a:endParaRPr lang="nb-NO"/>
              </a:p>
            </p:txBody>
          </p:sp>
        </p:grpSp>
        <p:sp>
          <p:nvSpPr>
            <p:cNvPr id="35902" name="Oval 91"/>
            <p:cNvSpPr>
              <a:spLocks noChangeArrowheads="1"/>
            </p:cNvSpPr>
            <p:nvPr/>
          </p:nvSpPr>
          <p:spPr bwMode="auto">
            <a:xfrm>
              <a:off x="1090" y="2509"/>
              <a:ext cx="56" cy="56"/>
            </a:xfrm>
            <a:prstGeom prst="ellipse">
              <a:avLst/>
            </a:prstGeom>
            <a:solidFill>
              <a:srgbClr val="0099FF"/>
            </a:solidFill>
            <a:ln w="9525">
              <a:solidFill>
                <a:schemeClr val="tx1"/>
              </a:solidFill>
              <a:round/>
              <a:headEnd/>
              <a:tailEnd/>
            </a:ln>
          </p:spPr>
          <p:txBody>
            <a:bodyPr wrap="none" anchor="ctr"/>
            <a:lstStyle/>
            <a:p>
              <a:endParaRPr lang="nb-NO"/>
            </a:p>
          </p:txBody>
        </p:sp>
        <p:sp>
          <p:nvSpPr>
            <p:cNvPr id="35903" name="Oval 92"/>
            <p:cNvSpPr>
              <a:spLocks noChangeArrowheads="1"/>
            </p:cNvSpPr>
            <p:nvPr/>
          </p:nvSpPr>
          <p:spPr bwMode="auto">
            <a:xfrm>
              <a:off x="828" y="2752"/>
              <a:ext cx="56" cy="56"/>
            </a:xfrm>
            <a:prstGeom prst="ellipse">
              <a:avLst/>
            </a:prstGeom>
            <a:solidFill>
              <a:srgbClr val="0099FF"/>
            </a:solidFill>
            <a:ln w="9525">
              <a:solidFill>
                <a:schemeClr val="tx1"/>
              </a:solidFill>
              <a:round/>
              <a:headEnd/>
              <a:tailEnd/>
            </a:ln>
          </p:spPr>
          <p:txBody>
            <a:bodyPr wrap="none" anchor="ctr"/>
            <a:lstStyle/>
            <a:p>
              <a:endParaRPr lang="nb-NO"/>
            </a:p>
          </p:txBody>
        </p:sp>
        <p:sp>
          <p:nvSpPr>
            <p:cNvPr id="35904" name="Oval 93"/>
            <p:cNvSpPr>
              <a:spLocks noChangeArrowheads="1"/>
            </p:cNvSpPr>
            <p:nvPr/>
          </p:nvSpPr>
          <p:spPr bwMode="auto">
            <a:xfrm>
              <a:off x="1354" y="2263"/>
              <a:ext cx="56" cy="56"/>
            </a:xfrm>
            <a:prstGeom prst="ellipse">
              <a:avLst/>
            </a:prstGeom>
            <a:solidFill>
              <a:srgbClr val="0099FF"/>
            </a:solidFill>
            <a:ln w="9525">
              <a:solidFill>
                <a:schemeClr val="tx1"/>
              </a:solidFill>
              <a:round/>
              <a:headEnd/>
              <a:tailEnd/>
            </a:ln>
          </p:spPr>
          <p:txBody>
            <a:bodyPr wrap="none" anchor="ctr"/>
            <a:lstStyle/>
            <a:p>
              <a:endParaRPr lang="nb-NO"/>
            </a:p>
          </p:txBody>
        </p:sp>
        <p:grpSp>
          <p:nvGrpSpPr>
            <p:cNvPr id="35905" name="Group 94"/>
            <p:cNvGrpSpPr>
              <a:grpSpLocks/>
            </p:cNvGrpSpPr>
            <p:nvPr/>
          </p:nvGrpSpPr>
          <p:grpSpPr bwMode="auto">
            <a:xfrm>
              <a:off x="1393" y="2169"/>
              <a:ext cx="492" cy="1678"/>
              <a:chOff x="3268" y="2168"/>
              <a:chExt cx="492" cy="1678"/>
            </a:xfrm>
          </p:grpSpPr>
          <p:sp>
            <p:nvSpPr>
              <p:cNvPr id="35906" name="Line 95"/>
              <p:cNvSpPr>
                <a:spLocks noChangeShapeType="1"/>
              </p:cNvSpPr>
              <p:nvPr/>
            </p:nvSpPr>
            <p:spPr bwMode="auto">
              <a:xfrm flipH="1">
                <a:off x="3517" y="2168"/>
                <a:ext cx="1" cy="1678"/>
              </a:xfrm>
              <a:prstGeom prst="line">
                <a:avLst/>
              </a:prstGeom>
              <a:noFill/>
              <a:ln w="9525">
                <a:solidFill>
                  <a:schemeClr val="tx1"/>
                </a:solidFill>
                <a:round/>
                <a:headEnd type="stealth" w="med" len="med"/>
                <a:tailEnd/>
              </a:ln>
              <a:extLst>
                <a:ext uri="{909E8E84-426E-40dd-AFC4-6F175D3DCCD1}">
                  <a14:hiddenFill xmlns:a14="http://schemas.microsoft.com/office/drawing/2010/main" xmlns="">
                    <a:noFill/>
                  </a14:hiddenFill>
                </a:ext>
              </a:extLst>
            </p:spPr>
            <p:txBody>
              <a:bodyPr wrap="none" anchor="ctr"/>
              <a:lstStyle/>
              <a:p>
                <a:endParaRPr lang="nb-NO"/>
              </a:p>
            </p:txBody>
          </p:sp>
          <p:sp>
            <p:nvSpPr>
              <p:cNvPr id="35907" name="Rectangle 96"/>
              <p:cNvSpPr>
                <a:spLocks noChangeArrowheads="1"/>
              </p:cNvSpPr>
              <p:nvPr/>
            </p:nvSpPr>
            <p:spPr bwMode="auto">
              <a:xfrm>
                <a:off x="3268" y="2780"/>
                <a:ext cx="492" cy="272"/>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10800" rIns="0" bIns="10800">
                <a:spAutoFit/>
              </a:bodyPr>
              <a:lstStyle/>
              <a:p>
                <a:pPr algn="ctr"/>
                <a:r>
                  <a:rPr lang="en-US" sz="900" b="0">
                    <a:latin typeface="Verdana" charset="0"/>
                  </a:rPr>
                  <a:t>current </a:t>
                </a:r>
                <a:br>
                  <a:rPr lang="en-US" sz="900" b="0">
                    <a:latin typeface="Verdana" charset="0"/>
                  </a:rPr>
                </a:br>
                <a:r>
                  <a:rPr lang="en-US" sz="900" b="0">
                    <a:latin typeface="Verdana" charset="0"/>
                  </a:rPr>
                  <a:t>presentation </a:t>
                </a:r>
                <a:br>
                  <a:rPr lang="en-US" sz="900" b="0">
                    <a:latin typeface="Verdana" charset="0"/>
                  </a:rPr>
                </a:br>
                <a:r>
                  <a:rPr lang="en-US" sz="900" b="0">
                    <a:latin typeface="Verdana" charset="0"/>
                  </a:rPr>
                  <a:t>point S</a:t>
                </a:r>
                <a:r>
                  <a:rPr lang="en-US" sz="900" b="0" baseline="-25000">
                    <a:latin typeface="Verdana" charset="0"/>
                  </a:rPr>
                  <a:t>2</a:t>
                </a:r>
              </a:p>
            </p:txBody>
          </p:sp>
          <p:sp>
            <p:nvSpPr>
              <p:cNvPr id="35908" name="Line 97"/>
              <p:cNvSpPr>
                <a:spLocks noChangeShapeType="1"/>
              </p:cNvSpPr>
              <p:nvPr/>
            </p:nvSpPr>
            <p:spPr bwMode="auto">
              <a:xfrm flipV="1">
                <a:off x="3517" y="3208"/>
                <a:ext cx="175"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nb-NO"/>
              </a:p>
            </p:txBody>
          </p:sp>
        </p:grpSp>
      </p:grpSp>
      <p:sp>
        <p:nvSpPr>
          <p:cNvPr id="1232994" name="Freeform 98"/>
          <p:cNvSpPr>
            <a:spLocks/>
          </p:cNvSpPr>
          <p:nvPr/>
        </p:nvSpPr>
        <p:spPr bwMode="auto">
          <a:xfrm>
            <a:off x="857250" y="3729038"/>
            <a:ext cx="7407275" cy="1133475"/>
          </a:xfrm>
          <a:custGeom>
            <a:avLst/>
            <a:gdLst>
              <a:gd name="T0" fmla="*/ 0 w 4666"/>
              <a:gd name="T1" fmla="*/ 714 h 714"/>
              <a:gd name="T2" fmla="*/ 634 w 4666"/>
              <a:gd name="T3" fmla="*/ 131 h 714"/>
              <a:gd name="T4" fmla="*/ 882 w 4666"/>
              <a:gd name="T5" fmla="*/ 0 h 714"/>
              <a:gd name="T6" fmla="*/ 1407 w 4666"/>
              <a:gd name="T7" fmla="*/ 7 h 714"/>
              <a:gd name="T8" fmla="*/ 1669 w 4666"/>
              <a:gd name="T9" fmla="*/ 102 h 714"/>
              <a:gd name="T10" fmla="*/ 2209 w 4666"/>
              <a:gd name="T11" fmla="*/ 408 h 714"/>
              <a:gd name="T12" fmla="*/ 2457 w 4666"/>
              <a:gd name="T13" fmla="*/ 394 h 714"/>
              <a:gd name="T14" fmla="*/ 2719 w 4666"/>
              <a:gd name="T15" fmla="*/ 146 h 714"/>
              <a:gd name="T16" fmla="*/ 2974 w 4666"/>
              <a:gd name="T17" fmla="*/ 0 h 714"/>
              <a:gd name="T18" fmla="*/ 3507 w 4666"/>
              <a:gd name="T19" fmla="*/ 0 h 714"/>
              <a:gd name="T20" fmla="*/ 3762 w 4666"/>
              <a:gd name="T21" fmla="*/ 102 h 714"/>
              <a:gd name="T22" fmla="*/ 4666 w 4666"/>
              <a:gd name="T23" fmla="*/ 620 h 71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666"/>
              <a:gd name="T37" fmla="*/ 0 h 714"/>
              <a:gd name="T38" fmla="*/ 4666 w 4666"/>
              <a:gd name="T39" fmla="*/ 714 h 71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666" h="714">
                <a:moveTo>
                  <a:pt x="0" y="714"/>
                </a:moveTo>
                <a:lnTo>
                  <a:pt x="634" y="131"/>
                </a:lnTo>
                <a:lnTo>
                  <a:pt x="882" y="0"/>
                </a:lnTo>
                <a:lnTo>
                  <a:pt x="1407" y="7"/>
                </a:lnTo>
                <a:lnTo>
                  <a:pt x="1669" y="102"/>
                </a:lnTo>
                <a:lnTo>
                  <a:pt x="2209" y="408"/>
                </a:lnTo>
                <a:lnTo>
                  <a:pt x="2457" y="394"/>
                </a:lnTo>
                <a:lnTo>
                  <a:pt x="2719" y="146"/>
                </a:lnTo>
                <a:lnTo>
                  <a:pt x="2974" y="0"/>
                </a:lnTo>
                <a:lnTo>
                  <a:pt x="3507" y="0"/>
                </a:lnTo>
                <a:lnTo>
                  <a:pt x="3762" y="102"/>
                </a:lnTo>
                <a:lnTo>
                  <a:pt x="4666" y="620"/>
                </a:lnTo>
              </a:path>
            </a:pathLst>
          </a:custGeom>
          <a:noFill/>
          <a:ln w="28575">
            <a:solidFill>
              <a:schemeClr val="hlink"/>
            </a:solidFill>
            <a:prstDash val="sysDot"/>
            <a:round/>
            <a:headEnd/>
            <a:tailEnd/>
          </a:ln>
          <a:extLst>
            <a:ext uri="{909E8E84-426E-40dd-AFC4-6F175D3DCCD1}">
              <a14:hiddenFill xmlns:a14="http://schemas.microsoft.com/office/drawing/2010/main" xmlns="">
                <a:solidFill>
                  <a:srgbClr val="FFFFFF"/>
                </a:solidFill>
              </a14:hiddenFill>
            </a:ext>
          </a:extLst>
        </p:spPr>
        <p:txBody>
          <a:bodyPr wrap="none" lIns="90000" tIns="46800" rIns="90000" bIns="46800">
            <a:spAutoFit/>
          </a:bodyPr>
          <a:lstStyle/>
          <a:p>
            <a:endParaRPr lang="nb-NO"/>
          </a:p>
        </p:txBody>
      </p:sp>
      <p:grpSp>
        <p:nvGrpSpPr>
          <p:cNvPr id="10" name="Group 99"/>
          <p:cNvGrpSpPr>
            <a:grpSpLocks/>
          </p:cNvGrpSpPr>
          <p:nvPr/>
        </p:nvGrpSpPr>
        <p:grpSpPr bwMode="auto">
          <a:xfrm>
            <a:off x="3298825" y="3322638"/>
            <a:ext cx="2033588" cy="498475"/>
            <a:chOff x="2078" y="1895"/>
            <a:chExt cx="1281" cy="314"/>
          </a:xfrm>
        </p:grpSpPr>
        <p:sp>
          <p:nvSpPr>
            <p:cNvPr id="35899" name="Text Box 100"/>
            <p:cNvSpPr txBox="1">
              <a:spLocks noChangeArrowheads="1"/>
            </p:cNvSpPr>
            <p:nvPr/>
          </p:nvSpPr>
          <p:spPr bwMode="auto">
            <a:xfrm>
              <a:off x="2145" y="1895"/>
              <a:ext cx="1214"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global relevance value</a:t>
              </a:r>
            </a:p>
          </p:txBody>
        </p:sp>
        <p:sp>
          <p:nvSpPr>
            <p:cNvPr id="35900" name="Line 101"/>
            <p:cNvSpPr>
              <a:spLocks noChangeShapeType="1"/>
            </p:cNvSpPr>
            <p:nvPr/>
          </p:nvSpPr>
          <p:spPr bwMode="auto">
            <a:xfrm flipH="1">
              <a:off x="2078" y="2049"/>
              <a:ext cx="95" cy="16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lIns="90000" tIns="46800" rIns="90000" bIns="46800">
              <a:spAutoFit/>
            </a:bodyPr>
            <a:lstStyle/>
            <a:p>
              <a:endParaRPr lang="nb-NO"/>
            </a:p>
          </p:txBody>
        </p:sp>
      </p:grpSp>
    </p:spTree>
    <p:extLst>
      <p:ext uri="{BB962C8B-B14F-4D97-AF65-F5344CB8AC3E}">
        <p14:creationId xmlns:p14="http://schemas.microsoft.com/office/powerpoint/2010/main" val="29366853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par>
                                <p:cTn id="12" presetID="9" presetClass="entr" presetSubtype="0" fill="hold" grpId="0" nodeType="withEffect">
                                  <p:stCondLst>
                                    <p:cond delay="0"/>
                                  </p:stCondLst>
                                  <p:childTnLst>
                                    <p:set>
                                      <p:cBhvr>
                                        <p:cTn id="13" dur="1" fill="hold">
                                          <p:stCondLst>
                                            <p:cond delay="0"/>
                                          </p:stCondLst>
                                        </p:cTn>
                                        <p:tgtEl>
                                          <p:spTgt spid="1232948"/>
                                        </p:tgtEl>
                                        <p:attrNameLst>
                                          <p:attrName>style.visibility</p:attrName>
                                        </p:attrNameLst>
                                      </p:cBhvr>
                                      <p:to>
                                        <p:strVal val="visible"/>
                                      </p:to>
                                    </p:set>
                                    <p:animEffect transition="in" filter="dissolve">
                                      <p:cBhvr>
                                        <p:cTn id="14" dur="500"/>
                                        <p:tgtEl>
                                          <p:spTgt spid="1232948"/>
                                        </p:tgtEl>
                                      </p:cBhvr>
                                    </p:animEffect>
                                  </p:childTnLst>
                                </p:cTn>
                              </p:par>
                            </p:childTnLst>
                          </p:cTn>
                        </p:par>
                        <p:par>
                          <p:cTn id="15" fill="hold" nodeType="afterGroup">
                            <p:stCondLst>
                              <p:cond delay="1000"/>
                            </p:stCondLst>
                            <p:childTnLst>
                              <p:par>
                                <p:cTn id="16" presetID="22" presetClass="entr" presetSubtype="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right)">
                                      <p:cBhvr>
                                        <p:cTn id="18" dur="500"/>
                                        <p:tgtEl>
                                          <p:spTgt spid="5"/>
                                        </p:tgtEl>
                                      </p:cBhvr>
                                    </p:animEffect>
                                  </p:childTnLst>
                                </p:cTn>
                              </p:par>
                              <p:par>
                                <p:cTn id="19" presetID="9" presetClass="entr" presetSubtype="0" fill="hold" grpId="0" nodeType="withEffect">
                                  <p:stCondLst>
                                    <p:cond delay="0"/>
                                  </p:stCondLst>
                                  <p:childTnLst>
                                    <p:set>
                                      <p:cBhvr>
                                        <p:cTn id="20" dur="1" fill="hold">
                                          <p:stCondLst>
                                            <p:cond delay="0"/>
                                          </p:stCondLst>
                                        </p:cTn>
                                        <p:tgtEl>
                                          <p:spTgt spid="1232955"/>
                                        </p:tgtEl>
                                        <p:attrNameLst>
                                          <p:attrName>style.visibility</p:attrName>
                                        </p:attrNameLst>
                                      </p:cBhvr>
                                      <p:to>
                                        <p:strVal val="visible"/>
                                      </p:to>
                                    </p:set>
                                    <p:animEffect transition="in" filter="dissolve">
                                      <p:cBhvr>
                                        <p:cTn id="21" dur="500"/>
                                        <p:tgtEl>
                                          <p:spTgt spid="1232955"/>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nodeType="clickEffect">
                                  <p:stCondLst>
                                    <p:cond delay="0"/>
                                  </p:stCondLst>
                                  <p:childTnLst>
                                    <p:set>
                                      <p:cBhvr>
                                        <p:cTn id="25" dur="1" fill="hold">
                                          <p:stCondLst>
                                            <p:cond delay="0"/>
                                          </p:stCondLst>
                                        </p:cTn>
                                        <p:tgtEl>
                                          <p:spTgt spid="1232902">
                                            <p:txEl>
                                              <p:pRg st="1" end="1"/>
                                            </p:txEl>
                                          </p:spTgt>
                                        </p:tgtEl>
                                        <p:attrNameLst>
                                          <p:attrName>style.visibility</p:attrName>
                                        </p:attrNameLst>
                                      </p:cBhvr>
                                      <p:to>
                                        <p:strVal val="visible"/>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ntr" presetSubtype="0" fill="hold" nodeType="click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dissolve">
                                      <p:cBhvr>
                                        <p:cTn id="30" dur="500"/>
                                        <p:tgtEl>
                                          <p:spTgt spid="3"/>
                                        </p:tgtEl>
                                      </p:cBhvr>
                                    </p:animEffect>
                                  </p:childTnLst>
                                </p:cTn>
                              </p:par>
                              <p:par>
                                <p:cTn id="31" presetID="1" presetClass="entr" presetSubtype="0" fill="hold" nodeType="withEffect">
                                  <p:stCondLst>
                                    <p:cond delay="0"/>
                                  </p:stCondLst>
                                  <p:childTnLst>
                                    <p:set>
                                      <p:cBhvr>
                                        <p:cTn id="32" dur="1" fill="hold">
                                          <p:stCondLst>
                                            <p:cond delay="0"/>
                                          </p:stCondLst>
                                        </p:cTn>
                                        <p:tgtEl>
                                          <p:spTgt spid="1232902">
                                            <p:txEl>
                                              <p:pRg st="2" end="2"/>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xit" presetSubtype="0" fill="hold" nodeType="clickEffect">
                                  <p:stCondLst>
                                    <p:cond delay="0"/>
                                  </p:stCondLst>
                                  <p:childTnLst>
                                    <p:animEffect transition="out" filter="dissolve">
                                      <p:cBhvr>
                                        <p:cTn id="36" dur="500"/>
                                        <p:tgtEl>
                                          <p:spTgt spid="3"/>
                                        </p:tgtEl>
                                      </p:cBhvr>
                                    </p:animEffect>
                                    <p:set>
                                      <p:cBhvr>
                                        <p:cTn id="37" dur="1" fill="hold">
                                          <p:stCondLst>
                                            <p:cond delay="499"/>
                                          </p:stCondLst>
                                        </p:cTn>
                                        <p:tgtEl>
                                          <p:spTgt spid="3"/>
                                        </p:tgtEl>
                                        <p:attrNameLst>
                                          <p:attrName>style.visibility</p:attrName>
                                        </p:attrNameLst>
                                      </p:cBhvr>
                                      <p:to>
                                        <p:strVal val="hidden"/>
                                      </p:to>
                                    </p:set>
                                  </p:childTnLst>
                                </p:cTn>
                              </p:par>
                              <p:par>
                                <p:cTn id="38" presetID="9" presetClass="exit" presetSubtype="0" fill="hold" grpId="1" nodeType="withEffect">
                                  <p:stCondLst>
                                    <p:cond delay="0"/>
                                  </p:stCondLst>
                                  <p:childTnLst>
                                    <p:animEffect transition="out" filter="dissolve">
                                      <p:cBhvr>
                                        <p:cTn id="39" dur="500"/>
                                        <p:tgtEl>
                                          <p:spTgt spid="1232955"/>
                                        </p:tgtEl>
                                      </p:cBhvr>
                                    </p:animEffect>
                                    <p:set>
                                      <p:cBhvr>
                                        <p:cTn id="40" dur="1" fill="hold">
                                          <p:stCondLst>
                                            <p:cond delay="499"/>
                                          </p:stCondLst>
                                        </p:cTn>
                                        <p:tgtEl>
                                          <p:spTgt spid="1232955"/>
                                        </p:tgtEl>
                                        <p:attrNameLst>
                                          <p:attrName>style.visibility</p:attrName>
                                        </p:attrNameLst>
                                      </p:cBhvr>
                                      <p:to>
                                        <p:strVal val="hidden"/>
                                      </p:to>
                                    </p:set>
                                  </p:childTnLst>
                                </p:cTn>
                              </p:par>
                              <p:par>
                                <p:cTn id="41" presetID="9" presetClass="exit" presetSubtype="0" fill="hold" grpId="1" nodeType="withEffect">
                                  <p:stCondLst>
                                    <p:cond delay="0"/>
                                  </p:stCondLst>
                                  <p:childTnLst>
                                    <p:animEffect transition="out" filter="dissolve">
                                      <p:cBhvr>
                                        <p:cTn id="42" dur="500"/>
                                        <p:tgtEl>
                                          <p:spTgt spid="1232948"/>
                                        </p:tgtEl>
                                      </p:cBhvr>
                                    </p:animEffect>
                                    <p:set>
                                      <p:cBhvr>
                                        <p:cTn id="43" dur="1" fill="hold">
                                          <p:stCondLst>
                                            <p:cond delay="499"/>
                                          </p:stCondLst>
                                        </p:cTn>
                                        <p:tgtEl>
                                          <p:spTgt spid="1232948"/>
                                        </p:tgtEl>
                                        <p:attrNameLst>
                                          <p:attrName>style.visibility</p:attrName>
                                        </p:attrNameLst>
                                      </p:cBhvr>
                                      <p:to>
                                        <p:strVal val="hidden"/>
                                      </p:to>
                                    </p:set>
                                  </p:childTnLst>
                                </p:cTn>
                              </p:par>
                              <p:par>
                                <p:cTn id="44" presetID="9" presetClass="entr" presetSubtype="0" fill="hold" nodeType="with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dissolve">
                                      <p:cBhvr>
                                        <p:cTn id="46" dur="500"/>
                                        <p:tgtEl>
                                          <p:spTgt spid="7"/>
                                        </p:tgtEl>
                                      </p:cBhvr>
                                    </p:animEffect>
                                  </p:childTnLst>
                                </p:cTn>
                              </p:par>
                              <p:par>
                                <p:cTn id="47" presetID="1" presetClass="entr" presetSubtype="0" fill="hold" nodeType="withEffect">
                                  <p:stCondLst>
                                    <p:cond delay="0"/>
                                  </p:stCondLst>
                                  <p:childTnLst>
                                    <p:set>
                                      <p:cBhvr>
                                        <p:cTn id="48" dur="1" fill="hold">
                                          <p:stCondLst>
                                            <p:cond delay="0"/>
                                          </p:stCondLst>
                                        </p:cTn>
                                        <p:tgtEl>
                                          <p:spTgt spid="1232902">
                                            <p:txEl>
                                              <p:pRg st="3" end="3"/>
                                            </p:txEl>
                                          </p:spTgt>
                                        </p:tgtEl>
                                        <p:attrNameLst>
                                          <p:attrName>style.visibility</p:attrName>
                                        </p:attrNameLst>
                                      </p:cBhvr>
                                      <p:to>
                                        <p:strVal val="visible"/>
                                      </p:to>
                                    </p:set>
                                  </p:childTnLst>
                                </p:cTn>
                              </p:par>
                            </p:childTnLst>
                          </p:cTn>
                        </p:par>
                      </p:childTnLst>
                    </p:cTn>
                  </p:par>
                  <p:par>
                    <p:cTn id="49" fill="hold" nodeType="clickPar">
                      <p:stCondLst>
                        <p:cond delay="indefinite"/>
                      </p:stCondLst>
                      <p:childTnLst>
                        <p:par>
                          <p:cTn id="50" fill="hold" nodeType="withGroup">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232994"/>
                                        </p:tgtEl>
                                        <p:attrNameLst>
                                          <p:attrName>style.visibility</p:attrName>
                                        </p:attrNameLst>
                                      </p:cBhvr>
                                      <p:to>
                                        <p:strVal val="visible"/>
                                      </p:to>
                                    </p:set>
                                    <p:animEffect transition="in" filter="wipe(left)">
                                      <p:cBhvr>
                                        <p:cTn id="53" dur="2000"/>
                                        <p:tgtEl>
                                          <p:spTgt spid="1232994"/>
                                        </p:tgtEl>
                                      </p:cBhvr>
                                    </p:animEffect>
                                  </p:childTnLst>
                                </p:cTn>
                              </p:par>
                              <p:par>
                                <p:cTn id="54" presetID="1" presetClass="entr" presetSubtype="0" fill="hold" nodeType="withEffect">
                                  <p:stCondLst>
                                    <p:cond delay="0"/>
                                  </p:stCondLst>
                                  <p:childTnLst>
                                    <p:set>
                                      <p:cBhvr>
                                        <p:cTn id="55" dur="1" fill="hold">
                                          <p:stCondLst>
                                            <p:cond delay="0"/>
                                          </p:stCondLst>
                                        </p:cTn>
                                        <p:tgtEl>
                                          <p:spTgt spid="1232902">
                                            <p:txEl>
                                              <p:pRg st="4" end="4"/>
                                            </p:txEl>
                                          </p:spTgt>
                                        </p:tgtEl>
                                        <p:attrNameLst>
                                          <p:attrName>style.visibility</p:attrName>
                                        </p:attrNameLst>
                                      </p:cBhvr>
                                      <p:to>
                                        <p:strVal val="visible"/>
                                      </p:to>
                                    </p:set>
                                  </p:childTnLst>
                                </p:cTn>
                              </p:par>
                              <p:par>
                                <p:cTn id="56" presetID="1" presetClass="entr" presetSubtype="0" fill="hold" nodeType="withEffect">
                                  <p:stCondLst>
                                    <p:cond delay="0"/>
                                  </p:stCondLst>
                                  <p:childTnLst>
                                    <p:set>
                                      <p:cBhvr>
                                        <p:cTn id="57" dur="1" fill="hold">
                                          <p:stCondLst>
                                            <p:cond delay="0"/>
                                          </p:stCondLst>
                                        </p:cTn>
                                        <p:tgtEl>
                                          <p:spTgt spid="10"/>
                                        </p:tgtEl>
                                        <p:attrNameLst>
                                          <p:attrName>style.visibility</p:attrName>
                                        </p:attrNameLst>
                                      </p:cBhvr>
                                      <p:to>
                                        <p:strVal val="visible"/>
                                      </p:to>
                                    </p:set>
                                  </p:childTnLst>
                                </p:cTn>
                              </p:par>
                            </p:childTnLst>
                          </p:cTn>
                        </p:par>
                      </p:childTnLst>
                    </p:cTn>
                  </p:par>
                  <p:par>
                    <p:cTn id="58" fill="hold" nodeType="clickPar">
                      <p:stCondLst>
                        <p:cond delay="indefinite"/>
                      </p:stCondLst>
                      <p:childTnLst>
                        <p:par>
                          <p:cTn id="59" fill="hold" nodeType="withGroup">
                            <p:stCondLst>
                              <p:cond delay="0"/>
                            </p:stCondLst>
                            <p:childTnLst>
                              <p:par>
                                <p:cTn id="60" presetID="22" presetClass="entr" presetSubtype="8" fill="hold" nodeType="clickEffect">
                                  <p:stCondLst>
                                    <p:cond delay="0"/>
                                  </p:stCondLst>
                                  <p:childTnLst>
                                    <p:set>
                                      <p:cBhvr>
                                        <p:cTn id="61" dur="1" fill="hold">
                                          <p:stCondLst>
                                            <p:cond delay="0"/>
                                          </p:stCondLst>
                                        </p:cTn>
                                        <p:tgtEl>
                                          <p:spTgt spid="2"/>
                                        </p:tgtEl>
                                        <p:attrNameLst>
                                          <p:attrName>style.visibility</p:attrName>
                                        </p:attrNameLst>
                                      </p:cBhvr>
                                      <p:to>
                                        <p:strVal val="visible"/>
                                      </p:to>
                                    </p:set>
                                    <p:animEffect transition="in" filter="wipe(left)">
                                      <p:cBhvr>
                                        <p:cTn id="6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2948" grpId="0"/>
      <p:bldP spid="1232948" grpId="1"/>
      <p:bldP spid="1232955" grpId="0"/>
      <p:bldP spid="1232955" grpId="1"/>
      <p:bldP spid="1232994"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US" sz="2800"/>
              <a:t>Least/Most Relevant for Presentation (L/MRP)</a:t>
            </a:r>
          </a:p>
        </p:txBody>
      </p:sp>
      <p:sp>
        <p:nvSpPr>
          <p:cNvPr id="1233923" name="Rectangle 3"/>
          <p:cNvSpPr>
            <a:spLocks noGrp="1" noChangeArrowheads="1"/>
          </p:cNvSpPr>
          <p:nvPr>
            <p:ph type="body" idx="1"/>
          </p:nvPr>
        </p:nvSpPr>
        <p:spPr/>
        <p:txBody>
          <a:bodyPr/>
          <a:lstStyle/>
          <a:p>
            <a:pPr eaLnBrk="1" hangingPunct="1"/>
            <a:r>
              <a:rPr lang="en-US" dirty="0"/>
              <a:t>L/MRP …</a:t>
            </a:r>
          </a:p>
          <a:p>
            <a:pPr lvl="1" eaLnBrk="1" hangingPunct="1">
              <a:buClr>
                <a:srgbClr val="009900"/>
              </a:buClr>
              <a:buSzPct val="90000"/>
              <a:buFont typeface="Wingdings" charset="2"/>
              <a:buChar char="J"/>
            </a:pPr>
            <a:r>
              <a:rPr lang="en-US" dirty="0"/>
              <a:t>… gives “few” disk accesses (compared to other schemes)</a:t>
            </a:r>
          </a:p>
          <a:p>
            <a:pPr lvl="1" eaLnBrk="1" hangingPunct="1">
              <a:buClr>
                <a:srgbClr val="009900"/>
              </a:buClr>
              <a:buSzPct val="90000"/>
              <a:buFont typeface="Wingdings" charset="2"/>
              <a:buChar char="J"/>
            </a:pPr>
            <a:r>
              <a:rPr lang="en-US" dirty="0"/>
              <a:t>… supports interactivity </a:t>
            </a:r>
          </a:p>
          <a:p>
            <a:pPr lvl="1" eaLnBrk="1" hangingPunct="1">
              <a:buClr>
                <a:srgbClr val="009900"/>
              </a:buClr>
              <a:buSzPct val="90000"/>
              <a:buFont typeface="Wingdings" charset="2"/>
              <a:buChar char="J"/>
            </a:pPr>
            <a:r>
              <a:rPr lang="en-US" dirty="0"/>
              <a:t>… supports prefetching</a:t>
            </a:r>
            <a:br>
              <a:rPr lang="en-US" dirty="0"/>
            </a:br>
            <a:br>
              <a:rPr lang="en-US" dirty="0"/>
            </a:br>
            <a:endParaRPr lang="en-US" dirty="0"/>
          </a:p>
          <a:p>
            <a:pPr lvl="1" eaLnBrk="1" hangingPunct="1">
              <a:buSzPct val="90000"/>
              <a:buFont typeface="Wingdings" charset="2"/>
              <a:buChar char="L"/>
            </a:pPr>
            <a:r>
              <a:rPr lang="en-US" dirty="0"/>
              <a:t>… targeted for single streams (users)</a:t>
            </a:r>
          </a:p>
          <a:p>
            <a:pPr lvl="1" eaLnBrk="1" hangingPunct="1">
              <a:buSzPct val="90000"/>
              <a:buFont typeface="Wingdings" charset="2"/>
              <a:buChar char="L"/>
            </a:pPr>
            <a:r>
              <a:rPr lang="en-US" dirty="0"/>
              <a:t>… expensive (!) to execute </a:t>
            </a:r>
            <a:br>
              <a:rPr lang="en-US" dirty="0"/>
            </a:br>
            <a:r>
              <a:rPr lang="en-US" dirty="0"/>
              <a:t>    (calculate relevance values for all COPUs each round)</a:t>
            </a:r>
            <a:br>
              <a:rPr lang="en-US" dirty="0"/>
            </a:br>
            <a:endParaRPr lang="en-US" dirty="0"/>
          </a:p>
        </p:txBody>
      </p:sp>
    </p:spTree>
    <p:extLst>
      <p:ext uri="{BB962C8B-B14F-4D97-AF65-F5344CB8AC3E}">
        <p14:creationId xmlns:p14="http://schemas.microsoft.com/office/powerpoint/2010/main" val="125889031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33923">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3392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pPr eaLnBrk="1" hangingPunct="1"/>
            <a:r>
              <a:rPr lang="en-US"/>
              <a:t>Interval Caching (IC)</a:t>
            </a:r>
          </a:p>
        </p:txBody>
      </p:sp>
      <p:sp>
        <p:nvSpPr>
          <p:cNvPr id="37891" name="Rectangle 3"/>
          <p:cNvSpPr>
            <a:spLocks noGrp="1" noChangeArrowheads="1"/>
          </p:cNvSpPr>
          <p:nvPr>
            <p:ph type="body" idx="1"/>
          </p:nvPr>
        </p:nvSpPr>
        <p:spPr>
          <a:xfrm>
            <a:off x="0" y="884238"/>
            <a:ext cx="9144000" cy="2879725"/>
          </a:xfrm>
        </p:spPr>
        <p:txBody>
          <a:bodyPr/>
          <a:lstStyle/>
          <a:p>
            <a:pPr eaLnBrk="1" hangingPunct="1">
              <a:lnSpc>
                <a:spcPct val="90000"/>
              </a:lnSpc>
              <a:spcAft>
                <a:spcPct val="40000"/>
              </a:spcAft>
            </a:pPr>
            <a:r>
              <a:rPr lang="en-US" sz="2000">
                <a:solidFill>
                  <a:schemeClr val="folHlink"/>
                </a:solidFill>
              </a:rPr>
              <a:t>Interval caching</a:t>
            </a:r>
            <a:r>
              <a:rPr lang="en-US" sz="2000"/>
              <a:t> (</a:t>
            </a:r>
            <a:r>
              <a:rPr lang="en-US" sz="2000">
                <a:solidFill>
                  <a:schemeClr val="folHlink"/>
                </a:solidFill>
              </a:rPr>
              <a:t>IC</a:t>
            </a:r>
            <a:r>
              <a:rPr lang="en-US" sz="2000"/>
              <a:t>) is a caching strategy for streaming servers</a:t>
            </a:r>
          </a:p>
          <a:p>
            <a:pPr lvl="1" eaLnBrk="1" hangingPunct="1">
              <a:lnSpc>
                <a:spcPct val="90000"/>
              </a:lnSpc>
              <a:spcAft>
                <a:spcPct val="40000"/>
              </a:spcAft>
            </a:pPr>
            <a:r>
              <a:rPr lang="en-US" sz="1800"/>
              <a:t>caches data between requests for same video stream – </a:t>
            </a:r>
            <a:br>
              <a:rPr lang="en-US" sz="1800"/>
            </a:br>
            <a:r>
              <a:rPr lang="en-US" sz="1800"/>
              <a:t>based on playout intervals between requests</a:t>
            </a:r>
          </a:p>
          <a:p>
            <a:pPr lvl="1" eaLnBrk="1" hangingPunct="1">
              <a:lnSpc>
                <a:spcPct val="90000"/>
              </a:lnSpc>
              <a:spcAft>
                <a:spcPct val="40000"/>
              </a:spcAft>
            </a:pPr>
            <a:r>
              <a:rPr lang="en-US" sz="1800" i="1"/>
              <a:t>following</a:t>
            </a:r>
            <a:r>
              <a:rPr lang="en-US" sz="1800"/>
              <a:t> requests are thus served from the cache filled by </a:t>
            </a:r>
            <a:r>
              <a:rPr lang="en-US" sz="1800" i="1"/>
              <a:t>preceding</a:t>
            </a:r>
            <a:r>
              <a:rPr lang="en-US" sz="1800"/>
              <a:t> stream</a:t>
            </a:r>
          </a:p>
          <a:p>
            <a:pPr lvl="1" eaLnBrk="1" hangingPunct="1">
              <a:lnSpc>
                <a:spcPct val="90000"/>
              </a:lnSpc>
              <a:spcAft>
                <a:spcPct val="40000"/>
              </a:spcAft>
            </a:pPr>
            <a:r>
              <a:rPr lang="en-US" sz="1800"/>
              <a:t>sort intervals on length, buffer requirement is data size of interval</a:t>
            </a:r>
          </a:p>
          <a:p>
            <a:pPr lvl="1" eaLnBrk="1" hangingPunct="1">
              <a:lnSpc>
                <a:spcPct val="90000"/>
              </a:lnSpc>
              <a:spcAft>
                <a:spcPct val="40000"/>
              </a:spcAft>
            </a:pPr>
            <a:r>
              <a:rPr lang="en-US" sz="1800"/>
              <a:t>to maximize cache hit ratio (minimize disk accesses) the shortest intervals are cached first</a:t>
            </a:r>
          </a:p>
        </p:txBody>
      </p:sp>
      <p:grpSp>
        <p:nvGrpSpPr>
          <p:cNvPr id="2" name="Group 4"/>
          <p:cNvGrpSpPr>
            <a:grpSpLocks/>
          </p:cNvGrpSpPr>
          <p:nvPr/>
        </p:nvGrpSpPr>
        <p:grpSpPr bwMode="auto">
          <a:xfrm>
            <a:off x="596900" y="4165600"/>
            <a:ext cx="6831013" cy="244475"/>
            <a:chOff x="376" y="2588"/>
            <a:chExt cx="4303" cy="154"/>
          </a:xfrm>
        </p:grpSpPr>
        <p:sp>
          <p:nvSpPr>
            <p:cNvPr id="37992" name="Line 5"/>
            <p:cNvSpPr>
              <a:spLocks noChangeShapeType="1"/>
            </p:cNvSpPr>
            <p:nvPr/>
          </p:nvSpPr>
          <p:spPr bwMode="auto">
            <a:xfrm>
              <a:off x="938" y="2665"/>
              <a:ext cx="3741"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7993" name="Text Box 6"/>
            <p:cNvSpPr txBox="1">
              <a:spLocks noChangeArrowheads="1"/>
            </p:cNvSpPr>
            <p:nvPr/>
          </p:nvSpPr>
          <p:spPr bwMode="auto">
            <a:xfrm>
              <a:off x="376" y="2588"/>
              <a:ext cx="522"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Video clip 1</a:t>
              </a:r>
            </a:p>
          </p:txBody>
        </p:sp>
      </p:grpSp>
      <p:grpSp>
        <p:nvGrpSpPr>
          <p:cNvPr id="3" name="Group 7"/>
          <p:cNvGrpSpPr>
            <a:grpSpLocks/>
          </p:cNvGrpSpPr>
          <p:nvPr/>
        </p:nvGrpSpPr>
        <p:grpSpPr bwMode="auto">
          <a:xfrm>
            <a:off x="1385888" y="3684588"/>
            <a:ext cx="354012" cy="482600"/>
            <a:chOff x="1161" y="2285"/>
            <a:chExt cx="223" cy="304"/>
          </a:xfrm>
        </p:grpSpPr>
        <p:sp>
          <p:nvSpPr>
            <p:cNvPr id="37990" name="Line 8"/>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7991" name="Text Box 9"/>
            <p:cNvSpPr txBox="1">
              <a:spLocks noChangeArrowheads="1"/>
            </p:cNvSpPr>
            <p:nvPr/>
          </p:nvSpPr>
          <p:spPr bwMode="auto">
            <a:xfrm>
              <a:off x="1161" y="2285"/>
              <a:ext cx="223"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11</a:t>
              </a:r>
            </a:p>
          </p:txBody>
        </p:sp>
      </p:grpSp>
      <p:sp>
        <p:nvSpPr>
          <p:cNvPr id="1234954" name="Rectangle 10"/>
          <p:cNvSpPr>
            <a:spLocks noChangeArrowheads="1"/>
          </p:cNvSpPr>
          <p:nvPr/>
        </p:nvSpPr>
        <p:spPr bwMode="auto">
          <a:xfrm>
            <a:off x="1563688" y="4235450"/>
            <a:ext cx="561975" cy="106363"/>
          </a:xfrm>
          <a:prstGeom prst="rect">
            <a:avLst/>
          </a:prstGeom>
          <a:solidFill>
            <a:schemeClr val="folHlink"/>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nb-NO"/>
          </a:p>
        </p:txBody>
      </p:sp>
      <p:sp>
        <p:nvSpPr>
          <p:cNvPr id="1234955" name="Rectangle 11"/>
          <p:cNvSpPr>
            <a:spLocks noChangeArrowheads="1"/>
          </p:cNvSpPr>
          <p:nvPr/>
        </p:nvSpPr>
        <p:spPr bwMode="auto">
          <a:xfrm>
            <a:off x="2716213" y="4235450"/>
            <a:ext cx="561975" cy="106363"/>
          </a:xfrm>
          <a:prstGeom prst="rect">
            <a:avLst/>
          </a:prstGeom>
          <a:solidFill>
            <a:schemeClr val="folHlink"/>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nb-NO"/>
          </a:p>
        </p:txBody>
      </p:sp>
      <p:sp>
        <p:nvSpPr>
          <p:cNvPr id="1234956" name="Rectangle 12"/>
          <p:cNvSpPr>
            <a:spLocks noChangeArrowheads="1"/>
          </p:cNvSpPr>
          <p:nvPr/>
        </p:nvSpPr>
        <p:spPr bwMode="auto">
          <a:xfrm>
            <a:off x="2139950" y="4235450"/>
            <a:ext cx="561975" cy="106363"/>
          </a:xfrm>
          <a:prstGeom prst="rect">
            <a:avLst/>
          </a:prstGeom>
          <a:solidFill>
            <a:schemeClr val="folHlink"/>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nb-NO"/>
          </a:p>
        </p:txBody>
      </p:sp>
      <p:sp>
        <p:nvSpPr>
          <p:cNvPr id="1234957" name="Rectangle 13"/>
          <p:cNvSpPr>
            <a:spLocks noChangeArrowheads="1"/>
          </p:cNvSpPr>
          <p:nvPr/>
        </p:nvSpPr>
        <p:spPr bwMode="auto">
          <a:xfrm>
            <a:off x="3294063" y="4235450"/>
            <a:ext cx="561975" cy="106363"/>
          </a:xfrm>
          <a:prstGeom prst="rect">
            <a:avLst/>
          </a:prstGeom>
          <a:solidFill>
            <a:schemeClr val="folHlink"/>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nb-NO"/>
          </a:p>
        </p:txBody>
      </p:sp>
      <p:sp>
        <p:nvSpPr>
          <p:cNvPr id="1234958" name="Rectangle 14"/>
          <p:cNvSpPr>
            <a:spLocks noChangeArrowheads="1"/>
          </p:cNvSpPr>
          <p:nvPr/>
        </p:nvSpPr>
        <p:spPr bwMode="auto">
          <a:xfrm>
            <a:off x="3870325" y="4235450"/>
            <a:ext cx="561975" cy="106363"/>
          </a:xfrm>
          <a:prstGeom prst="rect">
            <a:avLst/>
          </a:prstGeom>
          <a:solidFill>
            <a:schemeClr val="folHlink"/>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nb-NO"/>
          </a:p>
        </p:txBody>
      </p:sp>
      <p:sp>
        <p:nvSpPr>
          <p:cNvPr id="1234959" name="Rectangle 15"/>
          <p:cNvSpPr>
            <a:spLocks noChangeArrowheads="1"/>
          </p:cNvSpPr>
          <p:nvPr/>
        </p:nvSpPr>
        <p:spPr bwMode="auto">
          <a:xfrm>
            <a:off x="4446588" y="4235450"/>
            <a:ext cx="561975" cy="106363"/>
          </a:xfrm>
          <a:prstGeom prst="rect">
            <a:avLst/>
          </a:prstGeom>
          <a:solidFill>
            <a:schemeClr val="folHlink"/>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nb-NO"/>
          </a:p>
        </p:txBody>
      </p:sp>
      <p:sp>
        <p:nvSpPr>
          <p:cNvPr id="1234960" name="Rectangle 16"/>
          <p:cNvSpPr>
            <a:spLocks noChangeArrowheads="1"/>
          </p:cNvSpPr>
          <p:nvPr/>
        </p:nvSpPr>
        <p:spPr bwMode="auto">
          <a:xfrm>
            <a:off x="5024438" y="4235450"/>
            <a:ext cx="561975" cy="106363"/>
          </a:xfrm>
          <a:prstGeom prst="rect">
            <a:avLst/>
          </a:prstGeom>
          <a:solidFill>
            <a:schemeClr val="folHlink"/>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nb-NO"/>
          </a:p>
        </p:txBody>
      </p:sp>
      <p:sp>
        <p:nvSpPr>
          <p:cNvPr id="1234961" name="Rectangle 17"/>
          <p:cNvSpPr>
            <a:spLocks noChangeArrowheads="1"/>
          </p:cNvSpPr>
          <p:nvPr/>
        </p:nvSpPr>
        <p:spPr bwMode="auto">
          <a:xfrm>
            <a:off x="5600700" y="4235450"/>
            <a:ext cx="561975" cy="106363"/>
          </a:xfrm>
          <a:prstGeom prst="rect">
            <a:avLst/>
          </a:prstGeom>
          <a:solidFill>
            <a:schemeClr val="folHlink"/>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nb-NO"/>
          </a:p>
        </p:txBody>
      </p:sp>
      <p:sp>
        <p:nvSpPr>
          <p:cNvPr id="1234962" name="Rectangle 18"/>
          <p:cNvSpPr>
            <a:spLocks noChangeArrowheads="1"/>
          </p:cNvSpPr>
          <p:nvPr/>
        </p:nvSpPr>
        <p:spPr bwMode="auto">
          <a:xfrm>
            <a:off x="6176963" y="4235450"/>
            <a:ext cx="561975" cy="106363"/>
          </a:xfrm>
          <a:prstGeom prst="rect">
            <a:avLst/>
          </a:prstGeom>
          <a:solidFill>
            <a:schemeClr val="folHlink"/>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nb-NO"/>
          </a:p>
        </p:txBody>
      </p:sp>
      <p:sp>
        <p:nvSpPr>
          <p:cNvPr id="1234963" name="Rectangle 19"/>
          <p:cNvSpPr>
            <a:spLocks noChangeArrowheads="1"/>
          </p:cNvSpPr>
          <p:nvPr/>
        </p:nvSpPr>
        <p:spPr bwMode="auto">
          <a:xfrm>
            <a:off x="6754813" y="4235450"/>
            <a:ext cx="561975" cy="106363"/>
          </a:xfrm>
          <a:prstGeom prst="rect">
            <a:avLst/>
          </a:prstGeom>
          <a:solidFill>
            <a:schemeClr val="folHlink"/>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nb-NO"/>
          </a:p>
        </p:txBody>
      </p:sp>
      <p:grpSp>
        <p:nvGrpSpPr>
          <p:cNvPr id="4" name="Group 20"/>
          <p:cNvGrpSpPr>
            <a:grpSpLocks/>
          </p:cNvGrpSpPr>
          <p:nvPr/>
        </p:nvGrpSpPr>
        <p:grpSpPr bwMode="auto">
          <a:xfrm>
            <a:off x="595313" y="4164013"/>
            <a:ext cx="6831012" cy="244475"/>
            <a:chOff x="376" y="2588"/>
            <a:chExt cx="4303" cy="154"/>
          </a:xfrm>
        </p:grpSpPr>
        <p:sp>
          <p:nvSpPr>
            <p:cNvPr id="37988" name="Line 21"/>
            <p:cNvSpPr>
              <a:spLocks noChangeShapeType="1"/>
            </p:cNvSpPr>
            <p:nvPr/>
          </p:nvSpPr>
          <p:spPr bwMode="auto">
            <a:xfrm>
              <a:off x="938" y="2665"/>
              <a:ext cx="3741"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7989" name="Text Box 22"/>
            <p:cNvSpPr txBox="1">
              <a:spLocks noChangeArrowheads="1"/>
            </p:cNvSpPr>
            <p:nvPr/>
          </p:nvSpPr>
          <p:spPr bwMode="auto">
            <a:xfrm>
              <a:off x="376" y="2588"/>
              <a:ext cx="522"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Video clip 1</a:t>
              </a:r>
            </a:p>
          </p:txBody>
        </p:sp>
      </p:grpSp>
      <p:grpSp>
        <p:nvGrpSpPr>
          <p:cNvPr id="5" name="Group 23"/>
          <p:cNvGrpSpPr>
            <a:grpSpLocks/>
          </p:cNvGrpSpPr>
          <p:nvPr/>
        </p:nvGrpSpPr>
        <p:grpSpPr bwMode="auto">
          <a:xfrm>
            <a:off x="1384300" y="3683000"/>
            <a:ext cx="354013" cy="482600"/>
            <a:chOff x="1161" y="2285"/>
            <a:chExt cx="223" cy="304"/>
          </a:xfrm>
        </p:grpSpPr>
        <p:sp>
          <p:nvSpPr>
            <p:cNvPr id="37986" name="Line 24"/>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7987" name="Text Box 25"/>
            <p:cNvSpPr txBox="1">
              <a:spLocks noChangeArrowheads="1"/>
            </p:cNvSpPr>
            <p:nvPr/>
          </p:nvSpPr>
          <p:spPr bwMode="auto">
            <a:xfrm>
              <a:off x="1161" y="2285"/>
              <a:ext cx="223"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11</a:t>
              </a:r>
            </a:p>
          </p:txBody>
        </p:sp>
      </p:grpSp>
      <p:sp>
        <p:nvSpPr>
          <p:cNvPr id="1234970" name="Rectangle 26"/>
          <p:cNvSpPr>
            <a:spLocks noChangeArrowheads="1"/>
          </p:cNvSpPr>
          <p:nvPr/>
        </p:nvSpPr>
        <p:spPr bwMode="auto">
          <a:xfrm>
            <a:off x="1562100" y="4233863"/>
            <a:ext cx="561975" cy="106362"/>
          </a:xfrm>
          <a:prstGeom prst="rect">
            <a:avLst/>
          </a:prstGeom>
          <a:solidFill>
            <a:schemeClr val="folHlink"/>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nb-NO"/>
          </a:p>
        </p:txBody>
      </p:sp>
      <p:sp>
        <p:nvSpPr>
          <p:cNvPr id="1234971" name="Rectangle 27"/>
          <p:cNvSpPr>
            <a:spLocks noChangeArrowheads="1"/>
          </p:cNvSpPr>
          <p:nvPr/>
        </p:nvSpPr>
        <p:spPr bwMode="auto">
          <a:xfrm>
            <a:off x="2714625" y="4233863"/>
            <a:ext cx="561975" cy="106362"/>
          </a:xfrm>
          <a:prstGeom prst="rect">
            <a:avLst/>
          </a:prstGeom>
          <a:solidFill>
            <a:schemeClr val="folHlink"/>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nb-NO"/>
          </a:p>
        </p:txBody>
      </p:sp>
      <p:sp>
        <p:nvSpPr>
          <p:cNvPr id="1234972" name="Rectangle 28"/>
          <p:cNvSpPr>
            <a:spLocks noChangeArrowheads="1"/>
          </p:cNvSpPr>
          <p:nvPr/>
        </p:nvSpPr>
        <p:spPr bwMode="auto">
          <a:xfrm>
            <a:off x="2138363" y="4233863"/>
            <a:ext cx="561975" cy="106362"/>
          </a:xfrm>
          <a:prstGeom prst="rect">
            <a:avLst/>
          </a:prstGeom>
          <a:solidFill>
            <a:schemeClr val="folHlink"/>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nb-NO"/>
          </a:p>
        </p:txBody>
      </p:sp>
      <p:sp>
        <p:nvSpPr>
          <p:cNvPr id="1234973" name="Rectangle 29"/>
          <p:cNvSpPr>
            <a:spLocks noChangeArrowheads="1"/>
          </p:cNvSpPr>
          <p:nvPr/>
        </p:nvSpPr>
        <p:spPr bwMode="auto">
          <a:xfrm>
            <a:off x="3292475" y="4233863"/>
            <a:ext cx="561975" cy="106362"/>
          </a:xfrm>
          <a:prstGeom prst="rect">
            <a:avLst/>
          </a:prstGeom>
          <a:solidFill>
            <a:schemeClr val="folHlink"/>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nb-NO"/>
          </a:p>
        </p:txBody>
      </p:sp>
      <p:sp>
        <p:nvSpPr>
          <p:cNvPr id="1234974" name="Rectangle 30"/>
          <p:cNvSpPr>
            <a:spLocks noChangeArrowheads="1"/>
          </p:cNvSpPr>
          <p:nvPr/>
        </p:nvSpPr>
        <p:spPr bwMode="auto">
          <a:xfrm>
            <a:off x="3868738" y="4233863"/>
            <a:ext cx="561975" cy="106362"/>
          </a:xfrm>
          <a:prstGeom prst="rect">
            <a:avLst/>
          </a:prstGeom>
          <a:solidFill>
            <a:schemeClr val="folHlink"/>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nb-NO"/>
          </a:p>
        </p:txBody>
      </p:sp>
      <p:sp>
        <p:nvSpPr>
          <p:cNvPr id="1234975" name="Rectangle 31"/>
          <p:cNvSpPr>
            <a:spLocks noChangeArrowheads="1"/>
          </p:cNvSpPr>
          <p:nvPr/>
        </p:nvSpPr>
        <p:spPr bwMode="auto">
          <a:xfrm>
            <a:off x="4445000" y="4233863"/>
            <a:ext cx="561975" cy="106362"/>
          </a:xfrm>
          <a:prstGeom prst="rect">
            <a:avLst/>
          </a:prstGeom>
          <a:solidFill>
            <a:schemeClr val="folHlink"/>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nb-NO"/>
          </a:p>
        </p:txBody>
      </p:sp>
      <p:sp>
        <p:nvSpPr>
          <p:cNvPr id="1234976" name="Rectangle 32"/>
          <p:cNvSpPr>
            <a:spLocks noChangeArrowheads="1"/>
          </p:cNvSpPr>
          <p:nvPr/>
        </p:nvSpPr>
        <p:spPr bwMode="auto">
          <a:xfrm>
            <a:off x="5022850" y="4233863"/>
            <a:ext cx="561975" cy="106362"/>
          </a:xfrm>
          <a:prstGeom prst="rect">
            <a:avLst/>
          </a:prstGeom>
          <a:solidFill>
            <a:schemeClr val="folHlink"/>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nb-NO"/>
          </a:p>
        </p:txBody>
      </p:sp>
      <p:sp>
        <p:nvSpPr>
          <p:cNvPr id="1234977" name="Rectangle 33"/>
          <p:cNvSpPr>
            <a:spLocks noChangeArrowheads="1"/>
          </p:cNvSpPr>
          <p:nvPr/>
        </p:nvSpPr>
        <p:spPr bwMode="auto">
          <a:xfrm>
            <a:off x="5599113" y="4233863"/>
            <a:ext cx="561975" cy="106362"/>
          </a:xfrm>
          <a:prstGeom prst="rect">
            <a:avLst/>
          </a:prstGeom>
          <a:solidFill>
            <a:schemeClr val="folHlink"/>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nb-NO"/>
          </a:p>
        </p:txBody>
      </p:sp>
      <p:sp>
        <p:nvSpPr>
          <p:cNvPr id="1234978" name="Rectangle 34"/>
          <p:cNvSpPr>
            <a:spLocks noChangeArrowheads="1"/>
          </p:cNvSpPr>
          <p:nvPr/>
        </p:nvSpPr>
        <p:spPr bwMode="auto">
          <a:xfrm>
            <a:off x="6175375" y="4233863"/>
            <a:ext cx="561975" cy="106362"/>
          </a:xfrm>
          <a:prstGeom prst="rect">
            <a:avLst/>
          </a:prstGeom>
          <a:solidFill>
            <a:schemeClr val="folHlink"/>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nb-NO"/>
          </a:p>
        </p:txBody>
      </p:sp>
      <p:sp>
        <p:nvSpPr>
          <p:cNvPr id="1234979" name="Rectangle 35"/>
          <p:cNvSpPr>
            <a:spLocks noChangeArrowheads="1"/>
          </p:cNvSpPr>
          <p:nvPr/>
        </p:nvSpPr>
        <p:spPr bwMode="auto">
          <a:xfrm>
            <a:off x="6753225" y="4233863"/>
            <a:ext cx="561975" cy="106362"/>
          </a:xfrm>
          <a:prstGeom prst="rect">
            <a:avLst/>
          </a:prstGeom>
          <a:solidFill>
            <a:schemeClr val="folHlink"/>
          </a:solidFill>
          <a:ln>
            <a:noFill/>
          </a:ln>
          <a:extLst>
            <a:ext uri="{91240B29-F687-4f45-9708-019B960494DF}">
              <a14:hiddenLine xmlns:a14="http://schemas.microsoft.com/office/drawing/2010/main" xmlns="" w="12700">
                <a:solidFill>
                  <a:srgbClr val="000000"/>
                </a:solidFill>
                <a:miter lim="800000"/>
                <a:headEnd/>
                <a:tailEnd/>
              </a14:hiddenLine>
            </a:ext>
          </a:extLst>
        </p:spPr>
        <p:txBody>
          <a:bodyPr wrap="none" anchor="ctr"/>
          <a:lstStyle/>
          <a:p>
            <a:endParaRPr lang="nb-NO"/>
          </a:p>
        </p:txBody>
      </p:sp>
      <p:grpSp>
        <p:nvGrpSpPr>
          <p:cNvPr id="6" name="Group 36"/>
          <p:cNvGrpSpPr>
            <a:grpSpLocks/>
          </p:cNvGrpSpPr>
          <p:nvPr/>
        </p:nvGrpSpPr>
        <p:grpSpPr bwMode="auto">
          <a:xfrm>
            <a:off x="1392238" y="3681413"/>
            <a:ext cx="354012" cy="482600"/>
            <a:chOff x="1161" y="2285"/>
            <a:chExt cx="223" cy="304"/>
          </a:xfrm>
        </p:grpSpPr>
        <p:sp>
          <p:nvSpPr>
            <p:cNvPr id="37984" name="Line 37"/>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7985" name="Text Box 38"/>
            <p:cNvSpPr txBox="1">
              <a:spLocks noChangeArrowheads="1"/>
            </p:cNvSpPr>
            <p:nvPr/>
          </p:nvSpPr>
          <p:spPr bwMode="auto">
            <a:xfrm>
              <a:off x="1161" y="2285"/>
              <a:ext cx="223"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12</a:t>
              </a:r>
            </a:p>
          </p:txBody>
        </p:sp>
      </p:grpSp>
      <p:grpSp>
        <p:nvGrpSpPr>
          <p:cNvPr id="7" name="Group 39"/>
          <p:cNvGrpSpPr>
            <a:grpSpLocks/>
          </p:cNvGrpSpPr>
          <p:nvPr/>
        </p:nvGrpSpPr>
        <p:grpSpPr bwMode="auto">
          <a:xfrm>
            <a:off x="590550" y="3773488"/>
            <a:ext cx="6831013" cy="2620962"/>
            <a:chOff x="372" y="2341"/>
            <a:chExt cx="4303" cy="1651"/>
          </a:xfrm>
        </p:grpSpPr>
        <p:grpSp>
          <p:nvGrpSpPr>
            <p:cNvPr id="37945" name="Group 40"/>
            <p:cNvGrpSpPr>
              <a:grpSpLocks/>
            </p:cNvGrpSpPr>
            <p:nvPr/>
          </p:nvGrpSpPr>
          <p:grpSpPr bwMode="auto">
            <a:xfrm>
              <a:off x="372" y="2341"/>
              <a:ext cx="4303" cy="399"/>
              <a:chOff x="374" y="3049"/>
              <a:chExt cx="4303" cy="399"/>
            </a:xfrm>
          </p:grpSpPr>
          <p:grpSp>
            <p:nvGrpSpPr>
              <p:cNvPr id="37972" name="Group 41"/>
              <p:cNvGrpSpPr>
                <a:grpSpLocks/>
              </p:cNvGrpSpPr>
              <p:nvPr/>
            </p:nvGrpSpPr>
            <p:grpSpPr bwMode="auto">
              <a:xfrm>
                <a:off x="374" y="3294"/>
                <a:ext cx="4303" cy="154"/>
                <a:chOff x="376" y="2588"/>
                <a:chExt cx="4303" cy="154"/>
              </a:xfrm>
            </p:grpSpPr>
            <p:sp>
              <p:nvSpPr>
                <p:cNvPr id="37982" name="Line 42"/>
                <p:cNvSpPr>
                  <a:spLocks noChangeShapeType="1"/>
                </p:cNvSpPr>
                <p:nvPr/>
              </p:nvSpPr>
              <p:spPr bwMode="auto">
                <a:xfrm>
                  <a:off x="938" y="2665"/>
                  <a:ext cx="3741"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7983" name="Text Box 43"/>
                <p:cNvSpPr txBox="1">
                  <a:spLocks noChangeArrowheads="1"/>
                </p:cNvSpPr>
                <p:nvPr/>
              </p:nvSpPr>
              <p:spPr bwMode="auto">
                <a:xfrm>
                  <a:off x="376" y="2588"/>
                  <a:ext cx="522"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Video clip 1</a:t>
                  </a:r>
                </a:p>
              </p:txBody>
            </p:sp>
          </p:grpSp>
          <p:grpSp>
            <p:nvGrpSpPr>
              <p:cNvPr id="37973" name="Group 44"/>
              <p:cNvGrpSpPr>
                <a:grpSpLocks/>
              </p:cNvGrpSpPr>
              <p:nvPr/>
            </p:nvGrpSpPr>
            <p:grpSpPr bwMode="auto">
              <a:xfrm>
                <a:off x="2718" y="3049"/>
                <a:ext cx="223" cy="304"/>
                <a:chOff x="1161" y="2285"/>
                <a:chExt cx="223" cy="304"/>
              </a:xfrm>
            </p:grpSpPr>
            <p:sp>
              <p:nvSpPr>
                <p:cNvPr id="37980" name="Line 45"/>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7981" name="Text Box 46"/>
                <p:cNvSpPr txBox="1">
                  <a:spLocks noChangeArrowheads="1"/>
                </p:cNvSpPr>
                <p:nvPr/>
              </p:nvSpPr>
              <p:spPr bwMode="auto">
                <a:xfrm>
                  <a:off x="1161" y="2285"/>
                  <a:ext cx="223"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12</a:t>
                  </a:r>
                </a:p>
              </p:txBody>
            </p:sp>
          </p:grpSp>
          <p:grpSp>
            <p:nvGrpSpPr>
              <p:cNvPr id="37974" name="Group 47"/>
              <p:cNvGrpSpPr>
                <a:grpSpLocks/>
              </p:cNvGrpSpPr>
              <p:nvPr/>
            </p:nvGrpSpPr>
            <p:grpSpPr bwMode="auto">
              <a:xfrm>
                <a:off x="3935" y="3049"/>
                <a:ext cx="223" cy="304"/>
                <a:chOff x="1161" y="2285"/>
                <a:chExt cx="223" cy="304"/>
              </a:xfrm>
            </p:grpSpPr>
            <p:sp>
              <p:nvSpPr>
                <p:cNvPr id="37978" name="Line 48"/>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7979" name="Text Box 49"/>
                <p:cNvSpPr txBox="1">
                  <a:spLocks noChangeArrowheads="1"/>
                </p:cNvSpPr>
                <p:nvPr/>
              </p:nvSpPr>
              <p:spPr bwMode="auto">
                <a:xfrm>
                  <a:off x="1161" y="2285"/>
                  <a:ext cx="223"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11</a:t>
                  </a:r>
                </a:p>
              </p:txBody>
            </p:sp>
          </p:grpSp>
          <p:grpSp>
            <p:nvGrpSpPr>
              <p:cNvPr id="37975" name="Group 50"/>
              <p:cNvGrpSpPr>
                <a:grpSpLocks/>
              </p:cNvGrpSpPr>
              <p:nvPr/>
            </p:nvGrpSpPr>
            <p:grpSpPr bwMode="auto">
              <a:xfrm>
                <a:off x="1860" y="3049"/>
                <a:ext cx="223" cy="304"/>
                <a:chOff x="1161" y="2285"/>
                <a:chExt cx="223" cy="304"/>
              </a:xfrm>
            </p:grpSpPr>
            <p:sp>
              <p:nvSpPr>
                <p:cNvPr id="37976" name="Line 51"/>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7977" name="Text Box 52"/>
                <p:cNvSpPr txBox="1">
                  <a:spLocks noChangeArrowheads="1"/>
                </p:cNvSpPr>
                <p:nvPr/>
              </p:nvSpPr>
              <p:spPr bwMode="auto">
                <a:xfrm>
                  <a:off x="1161" y="2285"/>
                  <a:ext cx="223"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13</a:t>
                  </a:r>
                </a:p>
              </p:txBody>
            </p:sp>
          </p:grpSp>
        </p:grpSp>
        <p:grpSp>
          <p:nvGrpSpPr>
            <p:cNvPr id="37946" name="Group 53"/>
            <p:cNvGrpSpPr>
              <a:grpSpLocks/>
            </p:cNvGrpSpPr>
            <p:nvPr/>
          </p:nvGrpSpPr>
          <p:grpSpPr bwMode="auto">
            <a:xfrm>
              <a:off x="372" y="2963"/>
              <a:ext cx="4303" cy="399"/>
              <a:chOff x="373" y="3408"/>
              <a:chExt cx="4303" cy="399"/>
            </a:xfrm>
          </p:grpSpPr>
          <p:grpSp>
            <p:nvGrpSpPr>
              <p:cNvPr id="37963" name="Group 54"/>
              <p:cNvGrpSpPr>
                <a:grpSpLocks/>
              </p:cNvGrpSpPr>
              <p:nvPr/>
            </p:nvGrpSpPr>
            <p:grpSpPr bwMode="auto">
              <a:xfrm>
                <a:off x="373" y="3653"/>
                <a:ext cx="4303" cy="154"/>
                <a:chOff x="376" y="2588"/>
                <a:chExt cx="4303" cy="154"/>
              </a:xfrm>
            </p:grpSpPr>
            <p:sp>
              <p:nvSpPr>
                <p:cNvPr id="37970" name="Line 55"/>
                <p:cNvSpPr>
                  <a:spLocks noChangeShapeType="1"/>
                </p:cNvSpPr>
                <p:nvPr/>
              </p:nvSpPr>
              <p:spPr bwMode="auto">
                <a:xfrm>
                  <a:off x="938" y="2665"/>
                  <a:ext cx="3741"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7971" name="Text Box 56"/>
                <p:cNvSpPr txBox="1">
                  <a:spLocks noChangeArrowheads="1"/>
                </p:cNvSpPr>
                <p:nvPr/>
              </p:nvSpPr>
              <p:spPr bwMode="auto">
                <a:xfrm>
                  <a:off x="376" y="2588"/>
                  <a:ext cx="522"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Video clip 2</a:t>
                  </a:r>
                </a:p>
              </p:txBody>
            </p:sp>
          </p:grpSp>
          <p:grpSp>
            <p:nvGrpSpPr>
              <p:cNvPr id="37964" name="Group 57"/>
              <p:cNvGrpSpPr>
                <a:grpSpLocks/>
              </p:cNvGrpSpPr>
              <p:nvPr/>
            </p:nvGrpSpPr>
            <p:grpSpPr bwMode="auto">
              <a:xfrm>
                <a:off x="2243" y="3408"/>
                <a:ext cx="223" cy="304"/>
                <a:chOff x="1161" y="2285"/>
                <a:chExt cx="223" cy="304"/>
              </a:xfrm>
            </p:grpSpPr>
            <p:sp>
              <p:nvSpPr>
                <p:cNvPr id="37968" name="Line 58"/>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7969" name="Text Box 59"/>
                <p:cNvSpPr txBox="1">
                  <a:spLocks noChangeArrowheads="1"/>
                </p:cNvSpPr>
                <p:nvPr/>
              </p:nvSpPr>
              <p:spPr bwMode="auto">
                <a:xfrm>
                  <a:off x="1161" y="2285"/>
                  <a:ext cx="223"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22</a:t>
                  </a:r>
                </a:p>
              </p:txBody>
            </p:sp>
          </p:grpSp>
          <p:grpSp>
            <p:nvGrpSpPr>
              <p:cNvPr id="37965" name="Group 60"/>
              <p:cNvGrpSpPr>
                <a:grpSpLocks/>
              </p:cNvGrpSpPr>
              <p:nvPr/>
            </p:nvGrpSpPr>
            <p:grpSpPr bwMode="auto">
              <a:xfrm>
                <a:off x="3718" y="3408"/>
                <a:ext cx="223" cy="304"/>
                <a:chOff x="1161" y="2285"/>
                <a:chExt cx="223" cy="304"/>
              </a:xfrm>
            </p:grpSpPr>
            <p:sp>
              <p:nvSpPr>
                <p:cNvPr id="37966" name="Line 61"/>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7967" name="Text Box 62"/>
                <p:cNvSpPr txBox="1">
                  <a:spLocks noChangeArrowheads="1"/>
                </p:cNvSpPr>
                <p:nvPr/>
              </p:nvSpPr>
              <p:spPr bwMode="auto">
                <a:xfrm>
                  <a:off x="1161" y="2285"/>
                  <a:ext cx="223"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21</a:t>
                  </a:r>
                </a:p>
              </p:txBody>
            </p:sp>
          </p:grpSp>
        </p:grpSp>
        <p:grpSp>
          <p:nvGrpSpPr>
            <p:cNvPr id="37947" name="Group 63"/>
            <p:cNvGrpSpPr>
              <a:grpSpLocks/>
            </p:cNvGrpSpPr>
            <p:nvPr/>
          </p:nvGrpSpPr>
          <p:grpSpPr bwMode="auto">
            <a:xfrm>
              <a:off x="372" y="3586"/>
              <a:ext cx="4303" cy="406"/>
              <a:chOff x="372" y="3724"/>
              <a:chExt cx="4303" cy="406"/>
            </a:xfrm>
          </p:grpSpPr>
          <p:grpSp>
            <p:nvGrpSpPr>
              <p:cNvPr id="37948" name="Group 64"/>
              <p:cNvGrpSpPr>
                <a:grpSpLocks/>
              </p:cNvGrpSpPr>
              <p:nvPr/>
            </p:nvGrpSpPr>
            <p:grpSpPr bwMode="auto">
              <a:xfrm>
                <a:off x="372" y="3976"/>
                <a:ext cx="4303" cy="154"/>
                <a:chOff x="376" y="2588"/>
                <a:chExt cx="4303" cy="154"/>
              </a:xfrm>
            </p:grpSpPr>
            <p:sp>
              <p:nvSpPr>
                <p:cNvPr id="37961" name="Line 65"/>
                <p:cNvSpPr>
                  <a:spLocks noChangeShapeType="1"/>
                </p:cNvSpPr>
                <p:nvPr/>
              </p:nvSpPr>
              <p:spPr bwMode="auto">
                <a:xfrm>
                  <a:off x="938" y="2665"/>
                  <a:ext cx="3741"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7962" name="Text Box 66"/>
                <p:cNvSpPr txBox="1">
                  <a:spLocks noChangeArrowheads="1"/>
                </p:cNvSpPr>
                <p:nvPr/>
              </p:nvSpPr>
              <p:spPr bwMode="auto">
                <a:xfrm>
                  <a:off x="376" y="2588"/>
                  <a:ext cx="522"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Video clip 3</a:t>
                  </a:r>
                </a:p>
              </p:txBody>
            </p:sp>
          </p:grpSp>
          <p:grpSp>
            <p:nvGrpSpPr>
              <p:cNvPr id="37949" name="Group 67"/>
              <p:cNvGrpSpPr>
                <a:grpSpLocks/>
              </p:cNvGrpSpPr>
              <p:nvPr/>
            </p:nvGrpSpPr>
            <p:grpSpPr bwMode="auto">
              <a:xfrm>
                <a:off x="2242" y="3724"/>
                <a:ext cx="223" cy="304"/>
                <a:chOff x="1161" y="2285"/>
                <a:chExt cx="223" cy="304"/>
              </a:xfrm>
            </p:grpSpPr>
            <p:sp>
              <p:nvSpPr>
                <p:cNvPr id="37959" name="Line 68"/>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7960" name="Text Box 69"/>
                <p:cNvSpPr txBox="1">
                  <a:spLocks noChangeArrowheads="1"/>
                </p:cNvSpPr>
                <p:nvPr/>
              </p:nvSpPr>
              <p:spPr bwMode="auto">
                <a:xfrm>
                  <a:off x="1161" y="2285"/>
                  <a:ext cx="223"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33</a:t>
                  </a:r>
                </a:p>
              </p:txBody>
            </p:sp>
          </p:grpSp>
          <p:grpSp>
            <p:nvGrpSpPr>
              <p:cNvPr id="37950" name="Group 70"/>
              <p:cNvGrpSpPr>
                <a:grpSpLocks/>
              </p:cNvGrpSpPr>
              <p:nvPr/>
            </p:nvGrpSpPr>
            <p:grpSpPr bwMode="auto">
              <a:xfrm>
                <a:off x="4039" y="3724"/>
                <a:ext cx="223" cy="304"/>
                <a:chOff x="1161" y="2285"/>
                <a:chExt cx="223" cy="304"/>
              </a:xfrm>
            </p:grpSpPr>
            <p:sp>
              <p:nvSpPr>
                <p:cNvPr id="37957" name="Line 71"/>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7958" name="Text Box 72"/>
                <p:cNvSpPr txBox="1">
                  <a:spLocks noChangeArrowheads="1"/>
                </p:cNvSpPr>
                <p:nvPr/>
              </p:nvSpPr>
              <p:spPr bwMode="auto">
                <a:xfrm>
                  <a:off x="1161" y="2285"/>
                  <a:ext cx="223"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31</a:t>
                  </a:r>
                </a:p>
              </p:txBody>
            </p:sp>
          </p:grpSp>
          <p:grpSp>
            <p:nvGrpSpPr>
              <p:cNvPr id="37951" name="Group 73"/>
              <p:cNvGrpSpPr>
                <a:grpSpLocks/>
              </p:cNvGrpSpPr>
              <p:nvPr/>
            </p:nvGrpSpPr>
            <p:grpSpPr bwMode="auto">
              <a:xfrm>
                <a:off x="2883" y="3724"/>
                <a:ext cx="223" cy="304"/>
                <a:chOff x="1161" y="2285"/>
                <a:chExt cx="223" cy="304"/>
              </a:xfrm>
            </p:grpSpPr>
            <p:sp>
              <p:nvSpPr>
                <p:cNvPr id="37955" name="Line 74"/>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7956" name="Text Box 75"/>
                <p:cNvSpPr txBox="1">
                  <a:spLocks noChangeArrowheads="1"/>
                </p:cNvSpPr>
                <p:nvPr/>
              </p:nvSpPr>
              <p:spPr bwMode="auto">
                <a:xfrm>
                  <a:off x="1161" y="2285"/>
                  <a:ext cx="223"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32</a:t>
                  </a:r>
                </a:p>
              </p:txBody>
            </p:sp>
          </p:grpSp>
          <p:grpSp>
            <p:nvGrpSpPr>
              <p:cNvPr id="37952" name="Group 76"/>
              <p:cNvGrpSpPr>
                <a:grpSpLocks/>
              </p:cNvGrpSpPr>
              <p:nvPr/>
            </p:nvGrpSpPr>
            <p:grpSpPr bwMode="auto">
              <a:xfrm>
                <a:off x="1581" y="3724"/>
                <a:ext cx="223" cy="304"/>
                <a:chOff x="1161" y="2285"/>
                <a:chExt cx="223" cy="304"/>
              </a:xfrm>
            </p:grpSpPr>
            <p:sp>
              <p:nvSpPr>
                <p:cNvPr id="37953" name="Line 77"/>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7954" name="Text Box 78"/>
                <p:cNvSpPr txBox="1">
                  <a:spLocks noChangeArrowheads="1"/>
                </p:cNvSpPr>
                <p:nvPr/>
              </p:nvSpPr>
              <p:spPr bwMode="auto">
                <a:xfrm>
                  <a:off x="1161" y="2285"/>
                  <a:ext cx="223"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34</a:t>
                  </a:r>
                </a:p>
              </p:txBody>
            </p:sp>
          </p:grpSp>
        </p:grpSp>
      </p:grpSp>
      <p:grpSp>
        <p:nvGrpSpPr>
          <p:cNvPr id="23" name="Group 79"/>
          <p:cNvGrpSpPr>
            <a:grpSpLocks/>
          </p:cNvGrpSpPr>
          <p:nvPr/>
        </p:nvGrpSpPr>
        <p:grpSpPr bwMode="auto">
          <a:xfrm>
            <a:off x="3130550" y="4325938"/>
            <a:ext cx="3290888" cy="204787"/>
            <a:chOff x="1972" y="3025"/>
            <a:chExt cx="2073" cy="129"/>
          </a:xfrm>
        </p:grpSpPr>
        <p:sp>
          <p:nvSpPr>
            <p:cNvPr id="37941" name="Line 80"/>
            <p:cNvSpPr>
              <a:spLocks noChangeShapeType="1"/>
            </p:cNvSpPr>
            <p:nvPr/>
          </p:nvSpPr>
          <p:spPr bwMode="auto">
            <a:xfrm>
              <a:off x="1972" y="3090"/>
              <a:ext cx="858"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7942" name="Line 81"/>
            <p:cNvSpPr>
              <a:spLocks noChangeShapeType="1"/>
            </p:cNvSpPr>
            <p:nvPr/>
          </p:nvSpPr>
          <p:spPr bwMode="auto">
            <a:xfrm>
              <a:off x="2830" y="3090"/>
              <a:ext cx="1215"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7943" name="Text Box 82"/>
            <p:cNvSpPr txBox="1">
              <a:spLocks noChangeArrowheads="1"/>
            </p:cNvSpPr>
            <p:nvPr/>
          </p:nvSpPr>
          <p:spPr bwMode="auto">
            <a:xfrm>
              <a:off x="3304" y="3025"/>
              <a:ext cx="128" cy="129"/>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18000" tIns="10800" rIns="18000" bIns="10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I</a:t>
              </a:r>
              <a:r>
                <a:rPr lang="en-US" sz="1200" b="0" baseline="-25000"/>
                <a:t>11</a:t>
              </a:r>
            </a:p>
          </p:txBody>
        </p:sp>
        <p:sp>
          <p:nvSpPr>
            <p:cNvPr id="37944" name="Text Box 83"/>
            <p:cNvSpPr txBox="1">
              <a:spLocks noChangeArrowheads="1"/>
            </p:cNvSpPr>
            <p:nvPr/>
          </p:nvSpPr>
          <p:spPr bwMode="auto">
            <a:xfrm>
              <a:off x="2327" y="3025"/>
              <a:ext cx="128" cy="129"/>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18000" tIns="10800" rIns="18000" bIns="10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I</a:t>
              </a:r>
              <a:r>
                <a:rPr lang="en-US" sz="1200" b="0" baseline="-25000"/>
                <a:t>12</a:t>
              </a:r>
            </a:p>
          </p:txBody>
        </p:sp>
      </p:grpSp>
      <p:grpSp>
        <p:nvGrpSpPr>
          <p:cNvPr id="24" name="Group 84"/>
          <p:cNvGrpSpPr>
            <a:grpSpLocks/>
          </p:cNvGrpSpPr>
          <p:nvPr/>
        </p:nvGrpSpPr>
        <p:grpSpPr bwMode="auto">
          <a:xfrm>
            <a:off x="3746500" y="5307013"/>
            <a:ext cx="2325688" cy="204787"/>
            <a:chOff x="2354" y="3463"/>
            <a:chExt cx="1465" cy="129"/>
          </a:xfrm>
        </p:grpSpPr>
        <p:sp>
          <p:nvSpPr>
            <p:cNvPr id="37939" name="Line 85"/>
            <p:cNvSpPr>
              <a:spLocks noChangeShapeType="1"/>
            </p:cNvSpPr>
            <p:nvPr/>
          </p:nvSpPr>
          <p:spPr bwMode="auto">
            <a:xfrm>
              <a:off x="2354" y="3537"/>
              <a:ext cx="1465"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7940" name="Text Box 86"/>
            <p:cNvSpPr txBox="1">
              <a:spLocks noChangeArrowheads="1"/>
            </p:cNvSpPr>
            <p:nvPr/>
          </p:nvSpPr>
          <p:spPr bwMode="auto">
            <a:xfrm>
              <a:off x="3035" y="3463"/>
              <a:ext cx="128" cy="129"/>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18000" tIns="10800" rIns="18000" bIns="10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I</a:t>
              </a:r>
              <a:r>
                <a:rPr lang="en-US" sz="1200" b="0" baseline="-25000"/>
                <a:t>21</a:t>
              </a:r>
            </a:p>
          </p:txBody>
        </p:sp>
      </p:grpSp>
      <p:grpSp>
        <p:nvGrpSpPr>
          <p:cNvPr id="25" name="Group 87"/>
          <p:cNvGrpSpPr>
            <a:grpSpLocks/>
          </p:cNvGrpSpPr>
          <p:nvPr/>
        </p:nvGrpSpPr>
        <p:grpSpPr bwMode="auto">
          <a:xfrm>
            <a:off x="2686050" y="6319838"/>
            <a:ext cx="3933825" cy="204787"/>
            <a:chOff x="1692" y="3945"/>
            <a:chExt cx="2478" cy="129"/>
          </a:xfrm>
        </p:grpSpPr>
        <p:sp>
          <p:nvSpPr>
            <p:cNvPr id="37933" name="Line 88"/>
            <p:cNvSpPr>
              <a:spLocks noChangeShapeType="1"/>
            </p:cNvSpPr>
            <p:nvPr/>
          </p:nvSpPr>
          <p:spPr bwMode="auto">
            <a:xfrm>
              <a:off x="2987" y="4007"/>
              <a:ext cx="1183"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7934" name="Line 89"/>
            <p:cNvSpPr>
              <a:spLocks noChangeShapeType="1"/>
            </p:cNvSpPr>
            <p:nvPr/>
          </p:nvSpPr>
          <p:spPr bwMode="auto">
            <a:xfrm>
              <a:off x="2361" y="4007"/>
              <a:ext cx="62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7935" name="Line 90"/>
            <p:cNvSpPr>
              <a:spLocks noChangeShapeType="1"/>
            </p:cNvSpPr>
            <p:nvPr/>
          </p:nvSpPr>
          <p:spPr bwMode="auto">
            <a:xfrm>
              <a:off x="1692" y="4007"/>
              <a:ext cx="651"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7936" name="Text Box 91"/>
            <p:cNvSpPr txBox="1">
              <a:spLocks noChangeArrowheads="1"/>
            </p:cNvSpPr>
            <p:nvPr/>
          </p:nvSpPr>
          <p:spPr bwMode="auto">
            <a:xfrm>
              <a:off x="3496" y="3945"/>
              <a:ext cx="128" cy="129"/>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18000" tIns="10800" rIns="18000" bIns="10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I</a:t>
              </a:r>
              <a:r>
                <a:rPr lang="en-US" sz="1200" b="0" baseline="-25000"/>
                <a:t>31</a:t>
              </a:r>
            </a:p>
          </p:txBody>
        </p:sp>
        <p:sp>
          <p:nvSpPr>
            <p:cNvPr id="37937" name="Text Box 92"/>
            <p:cNvSpPr txBox="1">
              <a:spLocks noChangeArrowheads="1"/>
            </p:cNvSpPr>
            <p:nvPr/>
          </p:nvSpPr>
          <p:spPr bwMode="auto">
            <a:xfrm>
              <a:off x="2603" y="3945"/>
              <a:ext cx="128" cy="129"/>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18000" tIns="10800" rIns="18000" bIns="10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I</a:t>
              </a:r>
              <a:r>
                <a:rPr lang="en-US" sz="1200" b="0" baseline="-25000"/>
                <a:t>32</a:t>
              </a:r>
            </a:p>
          </p:txBody>
        </p:sp>
        <p:sp>
          <p:nvSpPr>
            <p:cNvPr id="37938" name="Text Box 93"/>
            <p:cNvSpPr txBox="1">
              <a:spLocks noChangeArrowheads="1"/>
            </p:cNvSpPr>
            <p:nvPr/>
          </p:nvSpPr>
          <p:spPr bwMode="auto">
            <a:xfrm>
              <a:off x="1959" y="3945"/>
              <a:ext cx="128" cy="129"/>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18000" tIns="10800" rIns="18000" bIns="10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I</a:t>
              </a:r>
              <a:r>
                <a:rPr lang="en-US" sz="1200" b="0" baseline="-25000"/>
                <a:t>33</a:t>
              </a:r>
            </a:p>
          </p:txBody>
        </p:sp>
      </p:grpSp>
      <p:sp>
        <p:nvSpPr>
          <p:cNvPr id="1235038" name="Rectangle 94"/>
          <p:cNvSpPr>
            <a:spLocks noChangeArrowheads="1"/>
          </p:cNvSpPr>
          <p:nvPr/>
        </p:nvSpPr>
        <p:spPr bwMode="auto">
          <a:xfrm>
            <a:off x="2682875" y="6357938"/>
            <a:ext cx="1035050" cy="179387"/>
          </a:xfrm>
          <a:prstGeom prst="rect">
            <a:avLst/>
          </a:prstGeom>
          <a:solidFill>
            <a:srgbClr val="DDDDDD">
              <a:alpha val="49019"/>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nb-NO"/>
          </a:p>
        </p:txBody>
      </p:sp>
      <p:sp>
        <p:nvSpPr>
          <p:cNvPr id="1235039" name="Rectangle 95"/>
          <p:cNvSpPr>
            <a:spLocks noChangeArrowheads="1"/>
          </p:cNvSpPr>
          <p:nvPr/>
        </p:nvSpPr>
        <p:spPr bwMode="auto">
          <a:xfrm>
            <a:off x="3757613" y="6357938"/>
            <a:ext cx="965200" cy="179387"/>
          </a:xfrm>
          <a:prstGeom prst="rect">
            <a:avLst/>
          </a:prstGeom>
          <a:solidFill>
            <a:srgbClr val="B2B2B2">
              <a:alpha val="49019"/>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nb-NO"/>
          </a:p>
        </p:txBody>
      </p:sp>
      <p:sp>
        <p:nvSpPr>
          <p:cNvPr id="1235040" name="Rectangle 96"/>
          <p:cNvSpPr>
            <a:spLocks noChangeArrowheads="1"/>
          </p:cNvSpPr>
          <p:nvPr/>
        </p:nvSpPr>
        <p:spPr bwMode="auto">
          <a:xfrm>
            <a:off x="4762500" y="6357938"/>
            <a:ext cx="1849438" cy="179387"/>
          </a:xfrm>
          <a:prstGeom prst="rect">
            <a:avLst/>
          </a:prstGeom>
          <a:solidFill>
            <a:srgbClr val="DDDDDD">
              <a:alpha val="49019"/>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nb-NO"/>
          </a:p>
        </p:txBody>
      </p:sp>
      <p:sp>
        <p:nvSpPr>
          <p:cNvPr id="1235041" name="Rectangle 97"/>
          <p:cNvSpPr>
            <a:spLocks noChangeArrowheads="1"/>
          </p:cNvSpPr>
          <p:nvPr/>
        </p:nvSpPr>
        <p:spPr bwMode="auto">
          <a:xfrm>
            <a:off x="3740150" y="5353050"/>
            <a:ext cx="2325688" cy="179388"/>
          </a:xfrm>
          <a:prstGeom prst="rect">
            <a:avLst/>
          </a:prstGeom>
          <a:solidFill>
            <a:srgbClr val="DDDDDD">
              <a:alpha val="49019"/>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nb-NO"/>
          </a:p>
        </p:txBody>
      </p:sp>
      <p:sp>
        <p:nvSpPr>
          <p:cNvPr id="1235042" name="Rectangle 98"/>
          <p:cNvSpPr>
            <a:spLocks noChangeArrowheads="1"/>
          </p:cNvSpPr>
          <p:nvPr/>
        </p:nvSpPr>
        <p:spPr bwMode="auto">
          <a:xfrm>
            <a:off x="3133725" y="4359275"/>
            <a:ext cx="1350963" cy="179388"/>
          </a:xfrm>
          <a:prstGeom prst="rect">
            <a:avLst/>
          </a:prstGeom>
          <a:solidFill>
            <a:srgbClr val="DDDDDD">
              <a:alpha val="49019"/>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nb-NO"/>
          </a:p>
        </p:txBody>
      </p:sp>
      <p:sp>
        <p:nvSpPr>
          <p:cNvPr id="1235043" name="Rectangle 99"/>
          <p:cNvSpPr>
            <a:spLocks noChangeArrowheads="1"/>
          </p:cNvSpPr>
          <p:nvPr/>
        </p:nvSpPr>
        <p:spPr bwMode="auto">
          <a:xfrm>
            <a:off x="4495800" y="4359275"/>
            <a:ext cx="1916113" cy="179388"/>
          </a:xfrm>
          <a:prstGeom prst="rect">
            <a:avLst/>
          </a:prstGeom>
          <a:solidFill>
            <a:srgbClr val="B2B2B2">
              <a:alpha val="49019"/>
            </a:srgbClr>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nb-NO"/>
          </a:p>
        </p:txBody>
      </p:sp>
      <p:sp>
        <p:nvSpPr>
          <p:cNvPr id="1235044" name="Text Box 100"/>
          <p:cNvSpPr txBox="1">
            <a:spLocks noChangeArrowheads="1"/>
          </p:cNvSpPr>
          <p:nvPr/>
        </p:nvSpPr>
        <p:spPr bwMode="auto">
          <a:xfrm>
            <a:off x="1920194" y="3071576"/>
            <a:ext cx="53340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dirty="0"/>
              <a:t>: </a:t>
            </a:r>
            <a:r>
              <a:rPr lang="en-US" sz="1400" dirty="0">
                <a:solidFill>
                  <a:schemeClr val="folHlink"/>
                </a:solidFill>
              </a:rPr>
              <a:t>I</a:t>
            </a:r>
            <a:r>
              <a:rPr lang="en-US" sz="1400" baseline="-25000" dirty="0">
                <a:solidFill>
                  <a:schemeClr val="folHlink"/>
                </a:solidFill>
              </a:rPr>
              <a:t>32</a:t>
            </a:r>
          </a:p>
        </p:txBody>
      </p:sp>
      <p:sp>
        <p:nvSpPr>
          <p:cNvPr id="1235045" name="Text Box 101"/>
          <p:cNvSpPr txBox="1">
            <a:spLocks noChangeArrowheads="1"/>
          </p:cNvSpPr>
          <p:nvPr/>
        </p:nvSpPr>
        <p:spPr bwMode="auto">
          <a:xfrm>
            <a:off x="2496456" y="3071576"/>
            <a:ext cx="4159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a:solidFill>
                  <a:schemeClr val="folHlink"/>
                </a:solidFill>
              </a:rPr>
              <a:t>I</a:t>
            </a:r>
            <a:r>
              <a:rPr lang="en-US" sz="1400" baseline="-25000">
                <a:solidFill>
                  <a:schemeClr val="folHlink"/>
                </a:solidFill>
              </a:rPr>
              <a:t>33</a:t>
            </a:r>
          </a:p>
        </p:txBody>
      </p:sp>
      <p:sp>
        <p:nvSpPr>
          <p:cNvPr id="1235046" name="Text Box 102"/>
          <p:cNvSpPr txBox="1">
            <a:spLocks noChangeArrowheads="1"/>
          </p:cNvSpPr>
          <p:nvPr/>
        </p:nvSpPr>
        <p:spPr bwMode="auto">
          <a:xfrm>
            <a:off x="4803094" y="3071576"/>
            <a:ext cx="4159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a:solidFill>
                  <a:schemeClr val="folHlink"/>
                </a:solidFill>
              </a:rPr>
              <a:t>I</a:t>
            </a:r>
            <a:r>
              <a:rPr lang="en-US" sz="1400" baseline="-25000">
                <a:solidFill>
                  <a:schemeClr val="folHlink"/>
                </a:solidFill>
              </a:rPr>
              <a:t>21</a:t>
            </a:r>
          </a:p>
        </p:txBody>
      </p:sp>
      <p:sp>
        <p:nvSpPr>
          <p:cNvPr id="1235047" name="Text Box 103"/>
          <p:cNvSpPr txBox="1">
            <a:spLocks noChangeArrowheads="1"/>
          </p:cNvSpPr>
          <p:nvPr/>
        </p:nvSpPr>
        <p:spPr bwMode="auto">
          <a:xfrm>
            <a:off x="4225244" y="3071576"/>
            <a:ext cx="4159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a:solidFill>
                  <a:schemeClr val="folHlink"/>
                </a:solidFill>
              </a:rPr>
              <a:t>I</a:t>
            </a:r>
            <a:r>
              <a:rPr lang="en-US" sz="1400" baseline="-25000">
                <a:solidFill>
                  <a:schemeClr val="folHlink"/>
                </a:solidFill>
              </a:rPr>
              <a:t>11</a:t>
            </a:r>
          </a:p>
        </p:txBody>
      </p:sp>
      <p:sp>
        <p:nvSpPr>
          <p:cNvPr id="1235048" name="Text Box 104"/>
          <p:cNvSpPr txBox="1">
            <a:spLocks noChangeArrowheads="1"/>
          </p:cNvSpPr>
          <p:nvPr/>
        </p:nvSpPr>
        <p:spPr bwMode="auto">
          <a:xfrm>
            <a:off x="3648981" y="3071576"/>
            <a:ext cx="4159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a:solidFill>
                  <a:schemeClr val="folHlink"/>
                </a:solidFill>
              </a:rPr>
              <a:t>I</a:t>
            </a:r>
            <a:r>
              <a:rPr lang="en-US" sz="1400" baseline="-25000">
                <a:solidFill>
                  <a:schemeClr val="folHlink"/>
                </a:solidFill>
              </a:rPr>
              <a:t>31</a:t>
            </a:r>
          </a:p>
        </p:txBody>
      </p:sp>
      <p:sp>
        <p:nvSpPr>
          <p:cNvPr id="1235049" name="Text Box 105"/>
          <p:cNvSpPr txBox="1">
            <a:spLocks noChangeArrowheads="1"/>
          </p:cNvSpPr>
          <p:nvPr/>
        </p:nvSpPr>
        <p:spPr bwMode="auto">
          <a:xfrm>
            <a:off x="3072719" y="3071576"/>
            <a:ext cx="4159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a:solidFill>
                  <a:schemeClr val="folHlink"/>
                </a:solidFill>
              </a:rPr>
              <a:t>I</a:t>
            </a:r>
            <a:r>
              <a:rPr lang="en-US" sz="1400" baseline="-25000">
                <a:solidFill>
                  <a:schemeClr val="folHlink"/>
                </a:solidFill>
              </a:rPr>
              <a:t>12</a:t>
            </a:r>
          </a:p>
        </p:txBody>
      </p:sp>
    </p:spTree>
    <p:extLst>
      <p:ext uri="{BB962C8B-B14F-4D97-AF65-F5344CB8AC3E}">
        <p14:creationId xmlns:p14="http://schemas.microsoft.com/office/powerpoint/2010/main" val="34475820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63" presetClass="path" presetSubtype="0" accel="50000" decel="50000" fill="hold" nodeType="clickEffect">
                                  <p:stCondLst>
                                    <p:cond delay="0"/>
                                  </p:stCondLst>
                                  <p:childTnLst>
                                    <p:animMotion origin="layout" path="M -3.33333E-6 -3.7037E-7 L 0.05973 -3.7037E-7 " pathEditMode="relative" rAng="0" ptsTypes="AA">
                                      <p:cBhvr>
                                        <p:cTn id="12" dur="1000" fill="hold"/>
                                        <p:tgtEl>
                                          <p:spTgt spid="3"/>
                                        </p:tgtEl>
                                        <p:attrNameLst>
                                          <p:attrName>ppt_x</p:attrName>
                                          <p:attrName>ppt_y</p:attrName>
                                        </p:attrNameLst>
                                      </p:cBhvr>
                                      <p:rCtr x="2986" y="0"/>
                                    </p:animMotion>
                                  </p:childTnLst>
                                </p:cTn>
                              </p:par>
                              <p:par>
                                <p:cTn id="13" presetID="22" presetClass="entr" presetSubtype="8" fill="hold" grpId="0" nodeType="withEffect">
                                  <p:stCondLst>
                                    <p:cond delay="0"/>
                                  </p:stCondLst>
                                  <p:childTnLst>
                                    <p:set>
                                      <p:cBhvr>
                                        <p:cTn id="14" dur="1" fill="hold">
                                          <p:stCondLst>
                                            <p:cond delay="0"/>
                                          </p:stCondLst>
                                        </p:cTn>
                                        <p:tgtEl>
                                          <p:spTgt spid="1234954"/>
                                        </p:tgtEl>
                                        <p:attrNameLst>
                                          <p:attrName>style.visibility</p:attrName>
                                        </p:attrNameLst>
                                      </p:cBhvr>
                                      <p:to>
                                        <p:strVal val="visible"/>
                                      </p:to>
                                    </p:set>
                                    <p:animEffect transition="in" filter="wipe(left)">
                                      <p:cBhvr>
                                        <p:cTn id="15" dur="1000"/>
                                        <p:tgtEl>
                                          <p:spTgt spid="1234954"/>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63" presetClass="path" presetSubtype="0" accel="50000" decel="50000" fill="hold" nodeType="clickEffect">
                                  <p:stCondLst>
                                    <p:cond delay="0"/>
                                  </p:stCondLst>
                                  <p:childTnLst>
                                    <p:animMotion origin="layout" path="M 0.05972 -3.7037E-7 L 0.12396 -3.7037E-7 " pathEditMode="relative" rAng="0" ptsTypes="AA">
                                      <p:cBhvr>
                                        <p:cTn id="19" dur="1000" fill="hold"/>
                                        <p:tgtEl>
                                          <p:spTgt spid="3"/>
                                        </p:tgtEl>
                                        <p:attrNameLst>
                                          <p:attrName>ppt_x</p:attrName>
                                          <p:attrName>ppt_y</p:attrName>
                                        </p:attrNameLst>
                                      </p:cBhvr>
                                      <p:rCtr x="3212" y="0"/>
                                    </p:animMotion>
                                  </p:childTnLst>
                                </p:cTn>
                              </p:par>
                              <p:par>
                                <p:cTn id="20" presetID="22" presetClass="entr" presetSubtype="8" fill="hold" grpId="0" nodeType="withEffect">
                                  <p:stCondLst>
                                    <p:cond delay="0"/>
                                  </p:stCondLst>
                                  <p:childTnLst>
                                    <p:set>
                                      <p:cBhvr>
                                        <p:cTn id="21" dur="1" fill="hold">
                                          <p:stCondLst>
                                            <p:cond delay="0"/>
                                          </p:stCondLst>
                                        </p:cTn>
                                        <p:tgtEl>
                                          <p:spTgt spid="1234956"/>
                                        </p:tgtEl>
                                        <p:attrNameLst>
                                          <p:attrName>style.visibility</p:attrName>
                                        </p:attrNameLst>
                                      </p:cBhvr>
                                      <p:to>
                                        <p:strVal val="visible"/>
                                      </p:to>
                                    </p:set>
                                    <p:animEffect transition="in" filter="wipe(left)">
                                      <p:cBhvr>
                                        <p:cTn id="22" dur="1000"/>
                                        <p:tgtEl>
                                          <p:spTgt spid="1234956"/>
                                        </p:tgtEl>
                                      </p:cBhvr>
                                    </p:animEffect>
                                  </p:childTnLst>
                                </p:cTn>
                              </p:par>
                              <p:par>
                                <p:cTn id="23" presetID="22" presetClass="exit" presetSubtype="8" fill="hold" grpId="1" nodeType="withEffect">
                                  <p:stCondLst>
                                    <p:cond delay="0"/>
                                  </p:stCondLst>
                                  <p:childTnLst>
                                    <p:animEffect transition="out" filter="wipe(left)">
                                      <p:cBhvr>
                                        <p:cTn id="24" dur="1000"/>
                                        <p:tgtEl>
                                          <p:spTgt spid="1234954"/>
                                        </p:tgtEl>
                                      </p:cBhvr>
                                    </p:animEffect>
                                    <p:set>
                                      <p:cBhvr>
                                        <p:cTn id="25" dur="1" fill="hold">
                                          <p:stCondLst>
                                            <p:cond delay="999"/>
                                          </p:stCondLst>
                                        </p:cTn>
                                        <p:tgtEl>
                                          <p:spTgt spid="1234954"/>
                                        </p:tgtEl>
                                        <p:attrNameLst>
                                          <p:attrName>style.visibility</p:attrName>
                                        </p:attrNameLst>
                                      </p:cBhvr>
                                      <p:to>
                                        <p:strVal val="hidden"/>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63" presetClass="path" presetSubtype="0" accel="50000" decel="50000" fill="hold" nodeType="clickEffect">
                                  <p:stCondLst>
                                    <p:cond delay="0"/>
                                  </p:stCondLst>
                                  <p:childTnLst>
                                    <p:animMotion origin="layout" path="M 0.12396 -3.7037E-7 L 0.18716 -3.7037E-7 " pathEditMode="relative" rAng="0" ptsTypes="AA">
                                      <p:cBhvr>
                                        <p:cTn id="29" dur="1000" fill="hold"/>
                                        <p:tgtEl>
                                          <p:spTgt spid="3"/>
                                        </p:tgtEl>
                                        <p:attrNameLst>
                                          <p:attrName>ppt_x</p:attrName>
                                          <p:attrName>ppt_y</p:attrName>
                                        </p:attrNameLst>
                                      </p:cBhvr>
                                      <p:rCtr x="3160" y="0"/>
                                    </p:animMotion>
                                  </p:childTnLst>
                                </p:cTn>
                              </p:par>
                              <p:par>
                                <p:cTn id="30" presetID="22" presetClass="entr" presetSubtype="8" fill="hold" grpId="0" nodeType="withEffect">
                                  <p:stCondLst>
                                    <p:cond delay="0"/>
                                  </p:stCondLst>
                                  <p:childTnLst>
                                    <p:set>
                                      <p:cBhvr>
                                        <p:cTn id="31" dur="1" fill="hold">
                                          <p:stCondLst>
                                            <p:cond delay="0"/>
                                          </p:stCondLst>
                                        </p:cTn>
                                        <p:tgtEl>
                                          <p:spTgt spid="1234955"/>
                                        </p:tgtEl>
                                        <p:attrNameLst>
                                          <p:attrName>style.visibility</p:attrName>
                                        </p:attrNameLst>
                                      </p:cBhvr>
                                      <p:to>
                                        <p:strVal val="visible"/>
                                      </p:to>
                                    </p:set>
                                    <p:animEffect transition="in" filter="wipe(left)">
                                      <p:cBhvr>
                                        <p:cTn id="32" dur="1000"/>
                                        <p:tgtEl>
                                          <p:spTgt spid="1234955"/>
                                        </p:tgtEl>
                                      </p:cBhvr>
                                    </p:animEffect>
                                  </p:childTnLst>
                                </p:cTn>
                              </p:par>
                              <p:par>
                                <p:cTn id="33" presetID="22" presetClass="exit" presetSubtype="8" fill="hold" grpId="1" nodeType="withEffect">
                                  <p:stCondLst>
                                    <p:cond delay="0"/>
                                  </p:stCondLst>
                                  <p:childTnLst>
                                    <p:animEffect transition="out" filter="wipe(left)">
                                      <p:cBhvr>
                                        <p:cTn id="34" dur="1000"/>
                                        <p:tgtEl>
                                          <p:spTgt spid="1234956"/>
                                        </p:tgtEl>
                                      </p:cBhvr>
                                    </p:animEffect>
                                    <p:set>
                                      <p:cBhvr>
                                        <p:cTn id="35" dur="1" fill="hold">
                                          <p:stCondLst>
                                            <p:cond delay="999"/>
                                          </p:stCondLst>
                                        </p:cTn>
                                        <p:tgtEl>
                                          <p:spTgt spid="1234956"/>
                                        </p:tgtEl>
                                        <p:attrNameLst>
                                          <p:attrName>style.visibility</p:attrName>
                                        </p:attrNameLst>
                                      </p:cBhvr>
                                      <p:to>
                                        <p:strVal val="hidden"/>
                                      </p:to>
                                    </p:set>
                                  </p:childTnLst>
                                </p:cTn>
                              </p:par>
                            </p:childTnLst>
                          </p:cTn>
                        </p:par>
                        <p:par>
                          <p:cTn id="36" fill="hold" nodeType="afterGroup">
                            <p:stCondLst>
                              <p:cond delay="1000"/>
                            </p:stCondLst>
                            <p:childTnLst>
                              <p:par>
                                <p:cTn id="37" presetID="63" presetClass="path" presetSubtype="0" accel="50000" decel="50000" fill="hold" nodeType="afterEffect">
                                  <p:stCondLst>
                                    <p:cond delay="0"/>
                                  </p:stCondLst>
                                  <p:childTnLst>
                                    <p:animMotion origin="layout" path="M 0.18716 -3.7037E-7 L 0.24914 -3.7037E-7 " pathEditMode="relative" rAng="0" ptsTypes="AA">
                                      <p:cBhvr>
                                        <p:cTn id="38" dur="1000" fill="hold"/>
                                        <p:tgtEl>
                                          <p:spTgt spid="3"/>
                                        </p:tgtEl>
                                        <p:attrNameLst>
                                          <p:attrName>ppt_x</p:attrName>
                                          <p:attrName>ppt_y</p:attrName>
                                        </p:attrNameLst>
                                      </p:cBhvr>
                                      <p:rCtr x="3090" y="0"/>
                                    </p:animMotion>
                                  </p:childTnLst>
                                </p:cTn>
                              </p:par>
                              <p:par>
                                <p:cTn id="39" presetID="22" presetClass="entr" presetSubtype="8" fill="hold" grpId="0" nodeType="withEffect">
                                  <p:stCondLst>
                                    <p:cond delay="0"/>
                                  </p:stCondLst>
                                  <p:childTnLst>
                                    <p:set>
                                      <p:cBhvr>
                                        <p:cTn id="40" dur="1" fill="hold">
                                          <p:stCondLst>
                                            <p:cond delay="0"/>
                                          </p:stCondLst>
                                        </p:cTn>
                                        <p:tgtEl>
                                          <p:spTgt spid="1234957"/>
                                        </p:tgtEl>
                                        <p:attrNameLst>
                                          <p:attrName>style.visibility</p:attrName>
                                        </p:attrNameLst>
                                      </p:cBhvr>
                                      <p:to>
                                        <p:strVal val="visible"/>
                                      </p:to>
                                    </p:set>
                                    <p:animEffect transition="in" filter="wipe(left)">
                                      <p:cBhvr>
                                        <p:cTn id="41" dur="1000"/>
                                        <p:tgtEl>
                                          <p:spTgt spid="1234957"/>
                                        </p:tgtEl>
                                      </p:cBhvr>
                                    </p:animEffect>
                                  </p:childTnLst>
                                </p:cTn>
                              </p:par>
                              <p:par>
                                <p:cTn id="42" presetID="22" presetClass="exit" presetSubtype="8" fill="hold" grpId="1" nodeType="withEffect">
                                  <p:stCondLst>
                                    <p:cond delay="0"/>
                                  </p:stCondLst>
                                  <p:childTnLst>
                                    <p:animEffect transition="out" filter="wipe(left)">
                                      <p:cBhvr>
                                        <p:cTn id="43" dur="1000"/>
                                        <p:tgtEl>
                                          <p:spTgt spid="1234955"/>
                                        </p:tgtEl>
                                      </p:cBhvr>
                                    </p:animEffect>
                                    <p:set>
                                      <p:cBhvr>
                                        <p:cTn id="44" dur="1" fill="hold">
                                          <p:stCondLst>
                                            <p:cond delay="999"/>
                                          </p:stCondLst>
                                        </p:cTn>
                                        <p:tgtEl>
                                          <p:spTgt spid="1234955"/>
                                        </p:tgtEl>
                                        <p:attrNameLst>
                                          <p:attrName>style.visibility</p:attrName>
                                        </p:attrNameLst>
                                      </p:cBhvr>
                                      <p:to>
                                        <p:strVal val="hidden"/>
                                      </p:to>
                                    </p:set>
                                  </p:childTnLst>
                                </p:cTn>
                              </p:par>
                            </p:childTnLst>
                          </p:cTn>
                        </p:par>
                        <p:par>
                          <p:cTn id="45" fill="hold" nodeType="afterGroup">
                            <p:stCondLst>
                              <p:cond delay="2000"/>
                            </p:stCondLst>
                            <p:childTnLst>
                              <p:par>
                                <p:cTn id="46" presetID="63" presetClass="path" presetSubtype="0" accel="50000" decel="50000" fill="hold" nodeType="afterEffect">
                                  <p:stCondLst>
                                    <p:cond delay="0"/>
                                  </p:stCondLst>
                                  <p:childTnLst>
                                    <p:animMotion origin="layout" path="M 0.24913 -1.48148E-6 L 0.31215 -1.48148E-6 " pathEditMode="relative" rAng="0" ptsTypes="AA">
                                      <p:cBhvr>
                                        <p:cTn id="47" dur="1000" fill="hold"/>
                                        <p:tgtEl>
                                          <p:spTgt spid="3"/>
                                        </p:tgtEl>
                                        <p:attrNameLst>
                                          <p:attrName>ppt_x</p:attrName>
                                          <p:attrName>ppt_y</p:attrName>
                                        </p:attrNameLst>
                                      </p:cBhvr>
                                      <p:rCtr x="3142" y="0"/>
                                    </p:animMotion>
                                  </p:childTnLst>
                                </p:cTn>
                              </p:par>
                              <p:par>
                                <p:cTn id="48" presetID="22" presetClass="entr" presetSubtype="8" fill="hold" grpId="0" nodeType="withEffect">
                                  <p:stCondLst>
                                    <p:cond delay="0"/>
                                  </p:stCondLst>
                                  <p:childTnLst>
                                    <p:set>
                                      <p:cBhvr>
                                        <p:cTn id="49" dur="1" fill="hold">
                                          <p:stCondLst>
                                            <p:cond delay="0"/>
                                          </p:stCondLst>
                                        </p:cTn>
                                        <p:tgtEl>
                                          <p:spTgt spid="1234958"/>
                                        </p:tgtEl>
                                        <p:attrNameLst>
                                          <p:attrName>style.visibility</p:attrName>
                                        </p:attrNameLst>
                                      </p:cBhvr>
                                      <p:to>
                                        <p:strVal val="visible"/>
                                      </p:to>
                                    </p:set>
                                    <p:animEffect transition="in" filter="wipe(left)">
                                      <p:cBhvr>
                                        <p:cTn id="50" dur="1000"/>
                                        <p:tgtEl>
                                          <p:spTgt spid="1234958"/>
                                        </p:tgtEl>
                                      </p:cBhvr>
                                    </p:animEffect>
                                  </p:childTnLst>
                                </p:cTn>
                              </p:par>
                              <p:par>
                                <p:cTn id="51" presetID="22" presetClass="exit" presetSubtype="8" fill="hold" grpId="1" nodeType="withEffect">
                                  <p:stCondLst>
                                    <p:cond delay="0"/>
                                  </p:stCondLst>
                                  <p:childTnLst>
                                    <p:animEffect transition="out" filter="wipe(left)">
                                      <p:cBhvr>
                                        <p:cTn id="52" dur="1000"/>
                                        <p:tgtEl>
                                          <p:spTgt spid="1234957"/>
                                        </p:tgtEl>
                                      </p:cBhvr>
                                    </p:animEffect>
                                    <p:set>
                                      <p:cBhvr>
                                        <p:cTn id="53" dur="1" fill="hold">
                                          <p:stCondLst>
                                            <p:cond delay="999"/>
                                          </p:stCondLst>
                                        </p:cTn>
                                        <p:tgtEl>
                                          <p:spTgt spid="1234957"/>
                                        </p:tgtEl>
                                        <p:attrNameLst>
                                          <p:attrName>style.visibility</p:attrName>
                                        </p:attrNameLst>
                                      </p:cBhvr>
                                      <p:to>
                                        <p:strVal val="hidden"/>
                                      </p:to>
                                    </p:set>
                                  </p:childTnLst>
                                </p:cTn>
                              </p:par>
                            </p:childTnLst>
                          </p:cTn>
                        </p:par>
                        <p:par>
                          <p:cTn id="54" fill="hold" nodeType="afterGroup">
                            <p:stCondLst>
                              <p:cond delay="3000"/>
                            </p:stCondLst>
                            <p:childTnLst>
                              <p:par>
                                <p:cTn id="55" presetID="63" presetClass="path" presetSubtype="0" accel="50000" decel="50000" fill="hold" nodeType="afterEffect">
                                  <p:stCondLst>
                                    <p:cond delay="0"/>
                                  </p:stCondLst>
                                  <p:childTnLst>
                                    <p:animMotion origin="layout" path="M 0.31216 -1.48148E-6 L 0.37309 -1.48148E-6 " pathEditMode="relative" rAng="0" ptsTypes="AA">
                                      <p:cBhvr>
                                        <p:cTn id="56" dur="1000" fill="hold"/>
                                        <p:tgtEl>
                                          <p:spTgt spid="3"/>
                                        </p:tgtEl>
                                        <p:attrNameLst>
                                          <p:attrName>ppt_x</p:attrName>
                                          <p:attrName>ppt_y</p:attrName>
                                        </p:attrNameLst>
                                      </p:cBhvr>
                                      <p:rCtr x="3038" y="0"/>
                                    </p:animMotion>
                                  </p:childTnLst>
                                </p:cTn>
                              </p:par>
                              <p:par>
                                <p:cTn id="57" presetID="22" presetClass="entr" presetSubtype="8" fill="hold" grpId="0" nodeType="withEffect">
                                  <p:stCondLst>
                                    <p:cond delay="0"/>
                                  </p:stCondLst>
                                  <p:childTnLst>
                                    <p:set>
                                      <p:cBhvr>
                                        <p:cTn id="58" dur="1" fill="hold">
                                          <p:stCondLst>
                                            <p:cond delay="0"/>
                                          </p:stCondLst>
                                        </p:cTn>
                                        <p:tgtEl>
                                          <p:spTgt spid="1234959"/>
                                        </p:tgtEl>
                                        <p:attrNameLst>
                                          <p:attrName>style.visibility</p:attrName>
                                        </p:attrNameLst>
                                      </p:cBhvr>
                                      <p:to>
                                        <p:strVal val="visible"/>
                                      </p:to>
                                    </p:set>
                                    <p:animEffect transition="in" filter="wipe(left)">
                                      <p:cBhvr>
                                        <p:cTn id="59" dur="1000"/>
                                        <p:tgtEl>
                                          <p:spTgt spid="1234959"/>
                                        </p:tgtEl>
                                      </p:cBhvr>
                                    </p:animEffect>
                                  </p:childTnLst>
                                </p:cTn>
                              </p:par>
                              <p:par>
                                <p:cTn id="60" presetID="22" presetClass="exit" presetSubtype="8" fill="hold" grpId="1" nodeType="withEffect">
                                  <p:stCondLst>
                                    <p:cond delay="0"/>
                                  </p:stCondLst>
                                  <p:childTnLst>
                                    <p:animEffect transition="out" filter="wipe(left)">
                                      <p:cBhvr>
                                        <p:cTn id="61" dur="1000"/>
                                        <p:tgtEl>
                                          <p:spTgt spid="1234958"/>
                                        </p:tgtEl>
                                      </p:cBhvr>
                                    </p:animEffect>
                                    <p:set>
                                      <p:cBhvr>
                                        <p:cTn id="62" dur="1" fill="hold">
                                          <p:stCondLst>
                                            <p:cond delay="999"/>
                                          </p:stCondLst>
                                        </p:cTn>
                                        <p:tgtEl>
                                          <p:spTgt spid="1234958"/>
                                        </p:tgtEl>
                                        <p:attrNameLst>
                                          <p:attrName>style.visibility</p:attrName>
                                        </p:attrNameLst>
                                      </p:cBhvr>
                                      <p:to>
                                        <p:strVal val="hidden"/>
                                      </p:to>
                                    </p:set>
                                  </p:childTnLst>
                                </p:cTn>
                              </p:par>
                            </p:childTnLst>
                          </p:cTn>
                        </p:par>
                        <p:par>
                          <p:cTn id="63" fill="hold" nodeType="afterGroup">
                            <p:stCondLst>
                              <p:cond delay="4000"/>
                            </p:stCondLst>
                            <p:childTnLst>
                              <p:par>
                                <p:cTn id="64" presetID="63" presetClass="path" presetSubtype="0" accel="50000" decel="50000" fill="hold" nodeType="afterEffect">
                                  <p:stCondLst>
                                    <p:cond delay="0"/>
                                  </p:stCondLst>
                                  <p:childTnLst>
                                    <p:animMotion origin="layout" path="M 0.3731 -2.59259E-6 L 0.43612 -2.59259E-6 " pathEditMode="relative" rAng="0" ptsTypes="AA">
                                      <p:cBhvr>
                                        <p:cTn id="65" dur="1000" fill="hold"/>
                                        <p:tgtEl>
                                          <p:spTgt spid="3"/>
                                        </p:tgtEl>
                                        <p:attrNameLst>
                                          <p:attrName>ppt_x</p:attrName>
                                          <p:attrName>ppt_y</p:attrName>
                                        </p:attrNameLst>
                                      </p:cBhvr>
                                      <p:rCtr x="3142" y="0"/>
                                    </p:animMotion>
                                  </p:childTnLst>
                                </p:cTn>
                              </p:par>
                              <p:par>
                                <p:cTn id="66" presetID="22" presetClass="entr" presetSubtype="8" fill="hold" grpId="0" nodeType="withEffect">
                                  <p:stCondLst>
                                    <p:cond delay="0"/>
                                  </p:stCondLst>
                                  <p:childTnLst>
                                    <p:set>
                                      <p:cBhvr>
                                        <p:cTn id="67" dur="1" fill="hold">
                                          <p:stCondLst>
                                            <p:cond delay="0"/>
                                          </p:stCondLst>
                                        </p:cTn>
                                        <p:tgtEl>
                                          <p:spTgt spid="1234960"/>
                                        </p:tgtEl>
                                        <p:attrNameLst>
                                          <p:attrName>style.visibility</p:attrName>
                                        </p:attrNameLst>
                                      </p:cBhvr>
                                      <p:to>
                                        <p:strVal val="visible"/>
                                      </p:to>
                                    </p:set>
                                    <p:animEffect transition="in" filter="wipe(left)">
                                      <p:cBhvr>
                                        <p:cTn id="68" dur="1000"/>
                                        <p:tgtEl>
                                          <p:spTgt spid="1234960"/>
                                        </p:tgtEl>
                                      </p:cBhvr>
                                    </p:animEffect>
                                  </p:childTnLst>
                                </p:cTn>
                              </p:par>
                              <p:par>
                                <p:cTn id="69" presetID="22" presetClass="exit" presetSubtype="8" fill="hold" grpId="1" nodeType="withEffect">
                                  <p:stCondLst>
                                    <p:cond delay="0"/>
                                  </p:stCondLst>
                                  <p:childTnLst>
                                    <p:animEffect transition="out" filter="wipe(left)">
                                      <p:cBhvr>
                                        <p:cTn id="70" dur="1000"/>
                                        <p:tgtEl>
                                          <p:spTgt spid="1234959"/>
                                        </p:tgtEl>
                                      </p:cBhvr>
                                    </p:animEffect>
                                    <p:set>
                                      <p:cBhvr>
                                        <p:cTn id="71" dur="1" fill="hold">
                                          <p:stCondLst>
                                            <p:cond delay="999"/>
                                          </p:stCondLst>
                                        </p:cTn>
                                        <p:tgtEl>
                                          <p:spTgt spid="1234959"/>
                                        </p:tgtEl>
                                        <p:attrNameLst>
                                          <p:attrName>style.visibility</p:attrName>
                                        </p:attrNameLst>
                                      </p:cBhvr>
                                      <p:to>
                                        <p:strVal val="hidden"/>
                                      </p:to>
                                    </p:set>
                                  </p:childTnLst>
                                </p:cTn>
                              </p:par>
                            </p:childTnLst>
                          </p:cTn>
                        </p:par>
                        <p:par>
                          <p:cTn id="72" fill="hold" nodeType="afterGroup">
                            <p:stCondLst>
                              <p:cond delay="5000"/>
                            </p:stCondLst>
                            <p:childTnLst>
                              <p:par>
                                <p:cTn id="73" presetID="63" presetClass="path" presetSubtype="0" accel="50000" decel="50000" fill="hold" nodeType="afterEffect">
                                  <p:stCondLst>
                                    <p:cond delay="0"/>
                                  </p:stCondLst>
                                  <p:childTnLst>
                                    <p:animMotion origin="layout" path="M 0.43611 7.40741E-7 L 0.50018 7.40741E-7 " pathEditMode="relative" rAng="0" ptsTypes="AA">
                                      <p:cBhvr>
                                        <p:cTn id="74" dur="1000" fill="hold"/>
                                        <p:tgtEl>
                                          <p:spTgt spid="3"/>
                                        </p:tgtEl>
                                        <p:attrNameLst>
                                          <p:attrName>ppt_x</p:attrName>
                                          <p:attrName>ppt_y</p:attrName>
                                        </p:attrNameLst>
                                      </p:cBhvr>
                                      <p:rCtr x="3194" y="0"/>
                                    </p:animMotion>
                                  </p:childTnLst>
                                </p:cTn>
                              </p:par>
                              <p:par>
                                <p:cTn id="75" presetID="22" presetClass="entr" presetSubtype="8" fill="hold" grpId="0" nodeType="withEffect">
                                  <p:stCondLst>
                                    <p:cond delay="0"/>
                                  </p:stCondLst>
                                  <p:childTnLst>
                                    <p:set>
                                      <p:cBhvr>
                                        <p:cTn id="76" dur="1" fill="hold">
                                          <p:stCondLst>
                                            <p:cond delay="0"/>
                                          </p:stCondLst>
                                        </p:cTn>
                                        <p:tgtEl>
                                          <p:spTgt spid="1234961"/>
                                        </p:tgtEl>
                                        <p:attrNameLst>
                                          <p:attrName>style.visibility</p:attrName>
                                        </p:attrNameLst>
                                      </p:cBhvr>
                                      <p:to>
                                        <p:strVal val="visible"/>
                                      </p:to>
                                    </p:set>
                                    <p:animEffect transition="in" filter="wipe(left)">
                                      <p:cBhvr>
                                        <p:cTn id="77" dur="1000"/>
                                        <p:tgtEl>
                                          <p:spTgt spid="1234961"/>
                                        </p:tgtEl>
                                      </p:cBhvr>
                                    </p:animEffect>
                                  </p:childTnLst>
                                </p:cTn>
                              </p:par>
                              <p:par>
                                <p:cTn id="78" presetID="22" presetClass="exit" presetSubtype="8" fill="hold" grpId="1" nodeType="withEffect">
                                  <p:stCondLst>
                                    <p:cond delay="0"/>
                                  </p:stCondLst>
                                  <p:childTnLst>
                                    <p:animEffect transition="out" filter="wipe(left)">
                                      <p:cBhvr>
                                        <p:cTn id="79" dur="1000"/>
                                        <p:tgtEl>
                                          <p:spTgt spid="1234960"/>
                                        </p:tgtEl>
                                      </p:cBhvr>
                                    </p:animEffect>
                                    <p:set>
                                      <p:cBhvr>
                                        <p:cTn id="80" dur="1" fill="hold">
                                          <p:stCondLst>
                                            <p:cond delay="999"/>
                                          </p:stCondLst>
                                        </p:cTn>
                                        <p:tgtEl>
                                          <p:spTgt spid="1234960"/>
                                        </p:tgtEl>
                                        <p:attrNameLst>
                                          <p:attrName>style.visibility</p:attrName>
                                        </p:attrNameLst>
                                      </p:cBhvr>
                                      <p:to>
                                        <p:strVal val="hidden"/>
                                      </p:to>
                                    </p:set>
                                  </p:childTnLst>
                                </p:cTn>
                              </p:par>
                            </p:childTnLst>
                          </p:cTn>
                        </p:par>
                        <p:par>
                          <p:cTn id="81" fill="hold" nodeType="afterGroup">
                            <p:stCondLst>
                              <p:cond delay="6000"/>
                            </p:stCondLst>
                            <p:childTnLst>
                              <p:par>
                                <p:cTn id="82" presetID="63" presetClass="path" presetSubtype="0" accel="50000" decel="50000" fill="hold" nodeType="afterEffect">
                                  <p:stCondLst>
                                    <p:cond delay="0"/>
                                  </p:stCondLst>
                                  <p:childTnLst>
                                    <p:animMotion origin="layout" path="M 0.50017 -2.59259E-6 L 0.56423 -2.59259E-6 " pathEditMode="relative" rAng="0" ptsTypes="AA">
                                      <p:cBhvr>
                                        <p:cTn id="83" dur="1000" fill="hold"/>
                                        <p:tgtEl>
                                          <p:spTgt spid="3"/>
                                        </p:tgtEl>
                                        <p:attrNameLst>
                                          <p:attrName>ppt_x</p:attrName>
                                          <p:attrName>ppt_y</p:attrName>
                                        </p:attrNameLst>
                                      </p:cBhvr>
                                      <p:rCtr x="3194" y="0"/>
                                    </p:animMotion>
                                  </p:childTnLst>
                                </p:cTn>
                              </p:par>
                              <p:par>
                                <p:cTn id="84" presetID="22" presetClass="entr" presetSubtype="8" fill="hold" grpId="0" nodeType="withEffect">
                                  <p:stCondLst>
                                    <p:cond delay="0"/>
                                  </p:stCondLst>
                                  <p:childTnLst>
                                    <p:set>
                                      <p:cBhvr>
                                        <p:cTn id="85" dur="1" fill="hold">
                                          <p:stCondLst>
                                            <p:cond delay="0"/>
                                          </p:stCondLst>
                                        </p:cTn>
                                        <p:tgtEl>
                                          <p:spTgt spid="1234962"/>
                                        </p:tgtEl>
                                        <p:attrNameLst>
                                          <p:attrName>style.visibility</p:attrName>
                                        </p:attrNameLst>
                                      </p:cBhvr>
                                      <p:to>
                                        <p:strVal val="visible"/>
                                      </p:to>
                                    </p:set>
                                    <p:animEffect transition="in" filter="wipe(left)">
                                      <p:cBhvr>
                                        <p:cTn id="86" dur="1000"/>
                                        <p:tgtEl>
                                          <p:spTgt spid="1234962"/>
                                        </p:tgtEl>
                                      </p:cBhvr>
                                    </p:animEffect>
                                  </p:childTnLst>
                                </p:cTn>
                              </p:par>
                              <p:par>
                                <p:cTn id="87" presetID="22" presetClass="exit" presetSubtype="8" fill="hold" grpId="1" nodeType="withEffect">
                                  <p:stCondLst>
                                    <p:cond delay="0"/>
                                  </p:stCondLst>
                                  <p:childTnLst>
                                    <p:animEffect transition="out" filter="wipe(left)">
                                      <p:cBhvr>
                                        <p:cTn id="88" dur="1000"/>
                                        <p:tgtEl>
                                          <p:spTgt spid="1234961"/>
                                        </p:tgtEl>
                                      </p:cBhvr>
                                    </p:animEffect>
                                    <p:set>
                                      <p:cBhvr>
                                        <p:cTn id="89" dur="1" fill="hold">
                                          <p:stCondLst>
                                            <p:cond delay="999"/>
                                          </p:stCondLst>
                                        </p:cTn>
                                        <p:tgtEl>
                                          <p:spTgt spid="1234961"/>
                                        </p:tgtEl>
                                        <p:attrNameLst>
                                          <p:attrName>style.visibility</p:attrName>
                                        </p:attrNameLst>
                                      </p:cBhvr>
                                      <p:to>
                                        <p:strVal val="hidden"/>
                                      </p:to>
                                    </p:set>
                                  </p:childTnLst>
                                </p:cTn>
                              </p:par>
                            </p:childTnLst>
                          </p:cTn>
                        </p:par>
                        <p:par>
                          <p:cTn id="90" fill="hold" nodeType="afterGroup">
                            <p:stCondLst>
                              <p:cond delay="7000"/>
                            </p:stCondLst>
                            <p:childTnLst>
                              <p:par>
                                <p:cTn id="91" presetID="63" presetClass="path" presetSubtype="0" accel="50000" decel="50000" fill="hold" nodeType="afterEffect">
                                  <p:stCondLst>
                                    <p:cond delay="0"/>
                                  </p:stCondLst>
                                  <p:childTnLst>
                                    <p:animMotion origin="layout" path="M 0.56424 -3.7037E-7 L 0.62848 -3.7037E-7 " pathEditMode="relative" rAng="0" ptsTypes="AA">
                                      <p:cBhvr>
                                        <p:cTn id="92" dur="1000" fill="hold"/>
                                        <p:tgtEl>
                                          <p:spTgt spid="3"/>
                                        </p:tgtEl>
                                        <p:attrNameLst>
                                          <p:attrName>ppt_x</p:attrName>
                                          <p:attrName>ppt_y</p:attrName>
                                        </p:attrNameLst>
                                      </p:cBhvr>
                                      <p:rCtr x="3212" y="0"/>
                                    </p:animMotion>
                                  </p:childTnLst>
                                </p:cTn>
                              </p:par>
                              <p:par>
                                <p:cTn id="93" presetID="22" presetClass="entr" presetSubtype="8" fill="hold" grpId="0" nodeType="withEffect">
                                  <p:stCondLst>
                                    <p:cond delay="0"/>
                                  </p:stCondLst>
                                  <p:childTnLst>
                                    <p:set>
                                      <p:cBhvr>
                                        <p:cTn id="94" dur="1" fill="hold">
                                          <p:stCondLst>
                                            <p:cond delay="0"/>
                                          </p:stCondLst>
                                        </p:cTn>
                                        <p:tgtEl>
                                          <p:spTgt spid="1234963"/>
                                        </p:tgtEl>
                                        <p:attrNameLst>
                                          <p:attrName>style.visibility</p:attrName>
                                        </p:attrNameLst>
                                      </p:cBhvr>
                                      <p:to>
                                        <p:strVal val="visible"/>
                                      </p:to>
                                    </p:set>
                                    <p:animEffect transition="in" filter="wipe(left)">
                                      <p:cBhvr>
                                        <p:cTn id="95" dur="1000"/>
                                        <p:tgtEl>
                                          <p:spTgt spid="1234963"/>
                                        </p:tgtEl>
                                      </p:cBhvr>
                                    </p:animEffect>
                                  </p:childTnLst>
                                </p:cTn>
                              </p:par>
                              <p:par>
                                <p:cTn id="96" presetID="22" presetClass="exit" presetSubtype="8" fill="hold" grpId="1" nodeType="withEffect">
                                  <p:stCondLst>
                                    <p:cond delay="0"/>
                                  </p:stCondLst>
                                  <p:childTnLst>
                                    <p:animEffect transition="out" filter="wipe(left)">
                                      <p:cBhvr>
                                        <p:cTn id="97" dur="1000"/>
                                        <p:tgtEl>
                                          <p:spTgt spid="1234962"/>
                                        </p:tgtEl>
                                      </p:cBhvr>
                                    </p:animEffect>
                                    <p:set>
                                      <p:cBhvr>
                                        <p:cTn id="98" dur="1" fill="hold">
                                          <p:stCondLst>
                                            <p:cond delay="999"/>
                                          </p:stCondLst>
                                        </p:cTn>
                                        <p:tgtEl>
                                          <p:spTgt spid="1234962"/>
                                        </p:tgtEl>
                                        <p:attrNameLst>
                                          <p:attrName>style.visibility</p:attrName>
                                        </p:attrNameLst>
                                      </p:cBhvr>
                                      <p:to>
                                        <p:strVal val="hidden"/>
                                      </p:to>
                                    </p:set>
                                  </p:childTnLst>
                                </p:cTn>
                              </p:par>
                            </p:childTnLst>
                          </p:cTn>
                        </p:par>
                        <p:par>
                          <p:cTn id="99" fill="hold" nodeType="afterGroup">
                            <p:stCondLst>
                              <p:cond delay="8000"/>
                            </p:stCondLst>
                            <p:childTnLst>
                              <p:par>
                                <p:cTn id="100" presetID="22" presetClass="exit" presetSubtype="8" fill="hold" grpId="1" nodeType="afterEffect">
                                  <p:stCondLst>
                                    <p:cond delay="0"/>
                                  </p:stCondLst>
                                  <p:childTnLst>
                                    <p:animEffect transition="out" filter="wipe(left)">
                                      <p:cBhvr>
                                        <p:cTn id="101" dur="1000"/>
                                        <p:tgtEl>
                                          <p:spTgt spid="1234963"/>
                                        </p:tgtEl>
                                      </p:cBhvr>
                                    </p:animEffect>
                                    <p:set>
                                      <p:cBhvr>
                                        <p:cTn id="102" dur="1" fill="hold">
                                          <p:stCondLst>
                                            <p:cond delay="999"/>
                                          </p:stCondLst>
                                        </p:cTn>
                                        <p:tgtEl>
                                          <p:spTgt spid="1234963"/>
                                        </p:tgtEl>
                                        <p:attrNameLst>
                                          <p:attrName>style.visibility</p:attrName>
                                        </p:attrNameLst>
                                      </p:cBhvr>
                                      <p:to>
                                        <p:strVal val="hidden"/>
                                      </p:to>
                                    </p:set>
                                  </p:childTnLst>
                                </p:cTn>
                              </p:par>
                            </p:childTnLst>
                          </p:cTn>
                        </p:par>
                      </p:childTnLst>
                    </p:cTn>
                  </p:par>
                  <p:par>
                    <p:cTn id="103" fill="hold" nodeType="clickPar">
                      <p:stCondLst>
                        <p:cond delay="indefinite"/>
                      </p:stCondLst>
                      <p:childTnLst>
                        <p:par>
                          <p:cTn id="104" fill="hold" nodeType="withGroup">
                            <p:stCondLst>
                              <p:cond delay="0"/>
                            </p:stCondLst>
                            <p:childTnLst>
                              <p:par>
                                <p:cTn id="105" presetID="1" presetClass="exit" presetSubtype="0" fill="hold" nodeType="clickEffect">
                                  <p:stCondLst>
                                    <p:cond delay="0"/>
                                  </p:stCondLst>
                                  <p:childTnLst>
                                    <p:set>
                                      <p:cBhvr>
                                        <p:cTn id="106" dur="1" fill="hold">
                                          <p:stCondLst>
                                            <p:cond delay="0"/>
                                          </p:stCondLst>
                                        </p:cTn>
                                        <p:tgtEl>
                                          <p:spTgt spid="2"/>
                                        </p:tgtEl>
                                        <p:attrNameLst>
                                          <p:attrName>style.visibility</p:attrName>
                                        </p:attrNameLst>
                                      </p:cBhvr>
                                      <p:to>
                                        <p:strVal val="hidden"/>
                                      </p:to>
                                    </p:set>
                                  </p:childTnLst>
                                </p:cTn>
                              </p:par>
                              <p:par>
                                <p:cTn id="107" presetID="1" presetClass="exit" presetSubtype="0" fill="hold" nodeType="withEffect">
                                  <p:stCondLst>
                                    <p:cond delay="0"/>
                                  </p:stCondLst>
                                  <p:childTnLst>
                                    <p:set>
                                      <p:cBhvr>
                                        <p:cTn id="108" dur="1" fill="hold">
                                          <p:stCondLst>
                                            <p:cond delay="0"/>
                                          </p:stCondLst>
                                        </p:cTn>
                                        <p:tgtEl>
                                          <p:spTgt spid="3"/>
                                        </p:tgtEl>
                                        <p:attrNameLst>
                                          <p:attrName>style.visibility</p:attrName>
                                        </p:attrNameLst>
                                      </p:cBhvr>
                                      <p:to>
                                        <p:strVal val="hidden"/>
                                      </p:to>
                                    </p:set>
                                  </p:childTnLst>
                                </p:cTn>
                              </p:par>
                              <p:par>
                                <p:cTn id="109" presetID="1" presetClass="exit" presetSubtype="0" fill="hold" grpId="2" nodeType="withEffect">
                                  <p:stCondLst>
                                    <p:cond delay="0"/>
                                  </p:stCondLst>
                                  <p:childTnLst>
                                    <p:set>
                                      <p:cBhvr>
                                        <p:cTn id="110" dur="1" fill="hold">
                                          <p:stCondLst>
                                            <p:cond delay="0"/>
                                          </p:stCondLst>
                                        </p:cTn>
                                        <p:tgtEl>
                                          <p:spTgt spid="1234954"/>
                                        </p:tgtEl>
                                        <p:attrNameLst>
                                          <p:attrName>style.visibility</p:attrName>
                                        </p:attrNameLst>
                                      </p:cBhvr>
                                      <p:to>
                                        <p:strVal val="hidden"/>
                                      </p:to>
                                    </p:set>
                                  </p:childTnLst>
                                </p:cTn>
                              </p:par>
                              <p:par>
                                <p:cTn id="111" presetID="1" presetClass="exit" presetSubtype="0" fill="hold" grpId="2" nodeType="withEffect">
                                  <p:stCondLst>
                                    <p:cond delay="0"/>
                                  </p:stCondLst>
                                  <p:childTnLst>
                                    <p:set>
                                      <p:cBhvr>
                                        <p:cTn id="112" dur="1" fill="hold">
                                          <p:stCondLst>
                                            <p:cond delay="0"/>
                                          </p:stCondLst>
                                        </p:cTn>
                                        <p:tgtEl>
                                          <p:spTgt spid="1234955"/>
                                        </p:tgtEl>
                                        <p:attrNameLst>
                                          <p:attrName>style.visibility</p:attrName>
                                        </p:attrNameLst>
                                      </p:cBhvr>
                                      <p:to>
                                        <p:strVal val="hidden"/>
                                      </p:to>
                                    </p:set>
                                  </p:childTnLst>
                                </p:cTn>
                              </p:par>
                              <p:par>
                                <p:cTn id="113" presetID="1" presetClass="exit" presetSubtype="0" fill="hold" grpId="2" nodeType="withEffect">
                                  <p:stCondLst>
                                    <p:cond delay="0"/>
                                  </p:stCondLst>
                                  <p:childTnLst>
                                    <p:set>
                                      <p:cBhvr>
                                        <p:cTn id="114" dur="1" fill="hold">
                                          <p:stCondLst>
                                            <p:cond delay="0"/>
                                          </p:stCondLst>
                                        </p:cTn>
                                        <p:tgtEl>
                                          <p:spTgt spid="1234956"/>
                                        </p:tgtEl>
                                        <p:attrNameLst>
                                          <p:attrName>style.visibility</p:attrName>
                                        </p:attrNameLst>
                                      </p:cBhvr>
                                      <p:to>
                                        <p:strVal val="hidden"/>
                                      </p:to>
                                    </p:set>
                                  </p:childTnLst>
                                </p:cTn>
                              </p:par>
                              <p:par>
                                <p:cTn id="115" presetID="1" presetClass="exit" presetSubtype="0" fill="hold" grpId="2" nodeType="withEffect">
                                  <p:stCondLst>
                                    <p:cond delay="0"/>
                                  </p:stCondLst>
                                  <p:childTnLst>
                                    <p:set>
                                      <p:cBhvr>
                                        <p:cTn id="116" dur="1" fill="hold">
                                          <p:stCondLst>
                                            <p:cond delay="0"/>
                                          </p:stCondLst>
                                        </p:cTn>
                                        <p:tgtEl>
                                          <p:spTgt spid="1234957"/>
                                        </p:tgtEl>
                                        <p:attrNameLst>
                                          <p:attrName>style.visibility</p:attrName>
                                        </p:attrNameLst>
                                      </p:cBhvr>
                                      <p:to>
                                        <p:strVal val="hidden"/>
                                      </p:to>
                                    </p:set>
                                  </p:childTnLst>
                                </p:cTn>
                              </p:par>
                              <p:par>
                                <p:cTn id="117" presetID="1" presetClass="exit" presetSubtype="0" fill="hold" grpId="2" nodeType="withEffect">
                                  <p:stCondLst>
                                    <p:cond delay="0"/>
                                  </p:stCondLst>
                                  <p:childTnLst>
                                    <p:set>
                                      <p:cBhvr>
                                        <p:cTn id="118" dur="1" fill="hold">
                                          <p:stCondLst>
                                            <p:cond delay="0"/>
                                          </p:stCondLst>
                                        </p:cTn>
                                        <p:tgtEl>
                                          <p:spTgt spid="1234958"/>
                                        </p:tgtEl>
                                        <p:attrNameLst>
                                          <p:attrName>style.visibility</p:attrName>
                                        </p:attrNameLst>
                                      </p:cBhvr>
                                      <p:to>
                                        <p:strVal val="hidden"/>
                                      </p:to>
                                    </p:set>
                                  </p:childTnLst>
                                </p:cTn>
                              </p:par>
                              <p:par>
                                <p:cTn id="119" presetID="1" presetClass="exit" presetSubtype="0" fill="hold" grpId="2" nodeType="withEffect">
                                  <p:stCondLst>
                                    <p:cond delay="0"/>
                                  </p:stCondLst>
                                  <p:childTnLst>
                                    <p:set>
                                      <p:cBhvr>
                                        <p:cTn id="120" dur="1" fill="hold">
                                          <p:stCondLst>
                                            <p:cond delay="0"/>
                                          </p:stCondLst>
                                        </p:cTn>
                                        <p:tgtEl>
                                          <p:spTgt spid="1234959"/>
                                        </p:tgtEl>
                                        <p:attrNameLst>
                                          <p:attrName>style.visibility</p:attrName>
                                        </p:attrNameLst>
                                      </p:cBhvr>
                                      <p:to>
                                        <p:strVal val="hidden"/>
                                      </p:to>
                                    </p:set>
                                  </p:childTnLst>
                                </p:cTn>
                              </p:par>
                              <p:par>
                                <p:cTn id="121" presetID="1" presetClass="exit" presetSubtype="0" fill="hold" grpId="2" nodeType="withEffect">
                                  <p:stCondLst>
                                    <p:cond delay="0"/>
                                  </p:stCondLst>
                                  <p:childTnLst>
                                    <p:set>
                                      <p:cBhvr>
                                        <p:cTn id="122" dur="1" fill="hold">
                                          <p:stCondLst>
                                            <p:cond delay="0"/>
                                          </p:stCondLst>
                                        </p:cTn>
                                        <p:tgtEl>
                                          <p:spTgt spid="1234960"/>
                                        </p:tgtEl>
                                        <p:attrNameLst>
                                          <p:attrName>style.visibility</p:attrName>
                                        </p:attrNameLst>
                                      </p:cBhvr>
                                      <p:to>
                                        <p:strVal val="hidden"/>
                                      </p:to>
                                    </p:set>
                                  </p:childTnLst>
                                </p:cTn>
                              </p:par>
                              <p:par>
                                <p:cTn id="123" presetID="1" presetClass="exit" presetSubtype="0" fill="hold" grpId="2" nodeType="withEffect">
                                  <p:stCondLst>
                                    <p:cond delay="0"/>
                                  </p:stCondLst>
                                  <p:childTnLst>
                                    <p:set>
                                      <p:cBhvr>
                                        <p:cTn id="124" dur="1" fill="hold">
                                          <p:stCondLst>
                                            <p:cond delay="0"/>
                                          </p:stCondLst>
                                        </p:cTn>
                                        <p:tgtEl>
                                          <p:spTgt spid="1234961"/>
                                        </p:tgtEl>
                                        <p:attrNameLst>
                                          <p:attrName>style.visibility</p:attrName>
                                        </p:attrNameLst>
                                      </p:cBhvr>
                                      <p:to>
                                        <p:strVal val="hidden"/>
                                      </p:to>
                                    </p:set>
                                  </p:childTnLst>
                                </p:cTn>
                              </p:par>
                              <p:par>
                                <p:cTn id="125" presetID="1" presetClass="exit" presetSubtype="0" fill="hold" grpId="2" nodeType="withEffect">
                                  <p:stCondLst>
                                    <p:cond delay="0"/>
                                  </p:stCondLst>
                                  <p:childTnLst>
                                    <p:set>
                                      <p:cBhvr>
                                        <p:cTn id="126" dur="1" fill="hold">
                                          <p:stCondLst>
                                            <p:cond delay="0"/>
                                          </p:stCondLst>
                                        </p:cTn>
                                        <p:tgtEl>
                                          <p:spTgt spid="1234962"/>
                                        </p:tgtEl>
                                        <p:attrNameLst>
                                          <p:attrName>style.visibility</p:attrName>
                                        </p:attrNameLst>
                                      </p:cBhvr>
                                      <p:to>
                                        <p:strVal val="hidden"/>
                                      </p:to>
                                    </p:set>
                                  </p:childTnLst>
                                </p:cTn>
                              </p:par>
                              <p:par>
                                <p:cTn id="127" presetID="1" presetClass="exit" presetSubtype="0" fill="hold" grpId="2" nodeType="withEffect">
                                  <p:stCondLst>
                                    <p:cond delay="0"/>
                                  </p:stCondLst>
                                  <p:childTnLst>
                                    <p:set>
                                      <p:cBhvr>
                                        <p:cTn id="128" dur="1" fill="hold">
                                          <p:stCondLst>
                                            <p:cond delay="0"/>
                                          </p:stCondLst>
                                        </p:cTn>
                                        <p:tgtEl>
                                          <p:spTgt spid="1234963"/>
                                        </p:tgtEl>
                                        <p:attrNameLst>
                                          <p:attrName>style.visibility</p:attrName>
                                        </p:attrNameLst>
                                      </p:cBhvr>
                                      <p:to>
                                        <p:strVal val="hidden"/>
                                      </p:to>
                                    </p:set>
                                  </p:childTnLst>
                                </p:cTn>
                              </p:par>
                              <p:par>
                                <p:cTn id="129" presetID="1" presetClass="entr" presetSubtype="0" fill="hold" nodeType="withEffect">
                                  <p:stCondLst>
                                    <p:cond delay="0"/>
                                  </p:stCondLst>
                                  <p:childTnLst>
                                    <p:set>
                                      <p:cBhvr>
                                        <p:cTn id="130" dur="1" fill="hold">
                                          <p:stCondLst>
                                            <p:cond delay="0"/>
                                          </p:stCondLst>
                                        </p:cTn>
                                        <p:tgtEl>
                                          <p:spTgt spid="4"/>
                                        </p:tgtEl>
                                        <p:attrNameLst>
                                          <p:attrName>style.visibility</p:attrName>
                                        </p:attrNameLst>
                                      </p:cBhvr>
                                      <p:to>
                                        <p:strVal val="visible"/>
                                      </p:to>
                                    </p:set>
                                  </p:childTnLst>
                                </p:cTn>
                              </p:par>
                              <p:par>
                                <p:cTn id="131" presetID="1" presetClass="entr" presetSubtype="0" fill="hold" nodeType="withEffect">
                                  <p:stCondLst>
                                    <p:cond delay="0"/>
                                  </p:stCondLst>
                                  <p:childTnLst>
                                    <p:set>
                                      <p:cBhvr>
                                        <p:cTn id="132" dur="1" fill="hold">
                                          <p:stCondLst>
                                            <p:cond delay="0"/>
                                          </p:stCondLst>
                                        </p:cTn>
                                        <p:tgtEl>
                                          <p:spTgt spid="5"/>
                                        </p:tgtEl>
                                        <p:attrNameLst>
                                          <p:attrName>style.visibility</p:attrName>
                                        </p:attrNameLst>
                                      </p:cBhvr>
                                      <p:to>
                                        <p:strVal val="visible"/>
                                      </p:to>
                                    </p:set>
                                  </p:childTnLst>
                                </p:cTn>
                              </p:par>
                            </p:childTnLst>
                          </p:cTn>
                        </p:par>
                      </p:childTnLst>
                    </p:cTn>
                  </p:par>
                  <p:par>
                    <p:cTn id="133" fill="hold" nodeType="clickPar">
                      <p:stCondLst>
                        <p:cond delay="indefinite"/>
                      </p:stCondLst>
                      <p:childTnLst>
                        <p:par>
                          <p:cTn id="134" fill="hold" nodeType="withGroup">
                            <p:stCondLst>
                              <p:cond delay="0"/>
                            </p:stCondLst>
                            <p:childTnLst>
                              <p:par>
                                <p:cTn id="135" presetID="63" presetClass="path" presetSubtype="0" accel="50000" decel="50000" fill="hold" nodeType="clickEffect">
                                  <p:stCondLst>
                                    <p:cond delay="0"/>
                                  </p:stCondLst>
                                  <p:childTnLst>
                                    <p:animMotion origin="layout" path="M -3.33333E-6 -3.7037E-7 L 0.05973 -3.7037E-7 " pathEditMode="relative" rAng="0" ptsTypes="AA">
                                      <p:cBhvr>
                                        <p:cTn id="136" dur="1000" fill="hold"/>
                                        <p:tgtEl>
                                          <p:spTgt spid="5"/>
                                        </p:tgtEl>
                                        <p:attrNameLst>
                                          <p:attrName>ppt_x</p:attrName>
                                          <p:attrName>ppt_y</p:attrName>
                                        </p:attrNameLst>
                                      </p:cBhvr>
                                      <p:rCtr x="2986" y="0"/>
                                    </p:animMotion>
                                  </p:childTnLst>
                                </p:cTn>
                              </p:par>
                              <p:par>
                                <p:cTn id="137" presetID="22" presetClass="entr" presetSubtype="8" fill="hold" grpId="0" nodeType="withEffect">
                                  <p:stCondLst>
                                    <p:cond delay="0"/>
                                  </p:stCondLst>
                                  <p:childTnLst>
                                    <p:set>
                                      <p:cBhvr>
                                        <p:cTn id="138" dur="1" fill="hold">
                                          <p:stCondLst>
                                            <p:cond delay="0"/>
                                          </p:stCondLst>
                                        </p:cTn>
                                        <p:tgtEl>
                                          <p:spTgt spid="1234970"/>
                                        </p:tgtEl>
                                        <p:attrNameLst>
                                          <p:attrName>style.visibility</p:attrName>
                                        </p:attrNameLst>
                                      </p:cBhvr>
                                      <p:to>
                                        <p:strVal val="visible"/>
                                      </p:to>
                                    </p:set>
                                    <p:animEffect transition="in" filter="wipe(left)">
                                      <p:cBhvr>
                                        <p:cTn id="139" dur="1000"/>
                                        <p:tgtEl>
                                          <p:spTgt spid="1234970"/>
                                        </p:tgtEl>
                                      </p:cBhvr>
                                    </p:animEffect>
                                  </p:childTnLst>
                                </p:cTn>
                              </p:par>
                            </p:childTnLst>
                          </p:cTn>
                        </p:par>
                        <p:par>
                          <p:cTn id="140" fill="hold" nodeType="afterGroup">
                            <p:stCondLst>
                              <p:cond delay="1000"/>
                            </p:stCondLst>
                            <p:childTnLst>
                              <p:par>
                                <p:cTn id="141" presetID="63" presetClass="path" presetSubtype="0" accel="50000" decel="50000" fill="hold" nodeType="afterEffect">
                                  <p:stCondLst>
                                    <p:cond delay="0"/>
                                  </p:stCondLst>
                                  <p:childTnLst>
                                    <p:animMotion origin="layout" path="M 0.05972 -3.7037E-7 L 0.12396 -3.7037E-7 " pathEditMode="relative" rAng="0" ptsTypes="AA">
                                      <p:cBhvr>
                                        <p:cTn id="142" dur="1000" fill="hold"/>
                                        <p:tgtEl>
                                          <p:spTgt spid="5"/>
                                        </p:tgtEl>
                                        <p:attrNameLst>
                                          <p:attrName>ppt_x</p:attrName>
                                          <p:attrName>ppt_y</p:attrName>
                                        </p:attrNameLst>
                                      </p:cBhvr>
                                      <p:rCtr x="3212" y="0"/>
                                    </p:animMotion>
                                  </p:childTnLst>
                                </p:cTn>
                              </p:par>
                              <p:par>
                                <p:cTn id="143" presetID="22" presetClass="entr" presetSubtype="8" fill="hold" grpId="0" nodeType="withEffect">
                                  <p:stCondLst>
                                    <p:cond delay="0"/>
                                  </p:stCondLst>
                                  <p:childTnLst>
                                    <p:set>
                                      <p:cBhvr>
                                        <p:cTn id="144" dur="1" fill="hold">
                                          <p:stCondLst>
                                            <p:cond delay="0"/>
                                          </p:stCondLst>
                                        </p:cTn>
                                        <p:tgtEl>
                                          <p:spTgt spid="1234972"/>
                                        </p:tgtEl>
                                        <p:attrNameLst>
                                          <p:attrName>style.visibility</p:attrName>
                                        </p:attrNameLst>
                                      </p:cBhvr>
                                      <p:to>
                                        <p:strVal val="visible"/>
                                      </p:to>
                                    </p:set>
                                    <p:animEffect transition="in" filter="wipe(left)">
                                      <p:cBhvr>
                                        <p:cTn id="145" dur="1000"/>
                                        <p:tgtEl>
                                          <p:spTgt spid="1234972"/>
                                        </p:tgtEl>
                                      </p:cBhvr>
                                    </p:animEffect>
                                  </p:childTnLst>
                                </p:cTn>
                              </p:par>
                              <p:par>
                                <p:cTn id="146" presetID="22" presetClass="exit" presetSubtype="8" fill="hold" grpId="1" nodeType="withEffect">
                                  <p:stCondLst>
                                    <p:cond delay="0"/>
                                  </p:stCondLst>
                                  <p:childTnLst>
                                    <p:animEffect transition="out" filter="wipe(left)">
                                      <p:cBhvr>
                                        <p:cTn id="147" dur="1000"/>
                                        <p:tgtEl>
                                          <p:spTgt spid="1234970"/>
                                        </p:tgtEl>
                                      </p:cBhvr>
                                    </p:animEffect>
                                    <p:set>
                                      <p:cBhvr>
                                        <p:cTn id="148" dur="1" fill="hold">
                                          <p:stCondLst>
                                            <p:cond delay="999"/>
                                          </p:stCondLst>
                                        </p:cTn>
                                        <p:tgtEl>
                                          <p:spTgt spid="1234970"/>
                                        </p:tgtEl>
                                        <p:attrNameLst>
                                          <p:attrName>style.visibility</p:attrName>
                                        </p:attrNameLst>
                                      </p:cBhvr>
                                      <p:to>
                                        <p:strVal val="hidden"/>
                                      </p:to>
                                    </p:set>
                                  </p:childTnLst>
                                </p:cTn>
                              </p:par>
                            </p:childTnLst>
                          </p:cTn>
                        </p:par>
                        <p:par>
                          <p:cTn id="149" fill="hold" nodeType="afterGroup">
                            <p:stCondLst>
                              <p:cond delay="2000"/>
                            </p:stCondLst>
                            <p:childTnLst>
                              <p:par>
                                <p:cTn id="150" presetID="63" presetClass="path" presetSubtype="0" accel="50000" decel="50000" fill="hold" nodeType="afterEffect">
                                  <p:stCondLst>
                                    <p:cond delay="0"/>
                                  </p:stCondLst>
                                  <p:childTnLst>
                                    <p:animMotion origin="layout" path="M 0.12396 -3.7037E-7 L 0.18716 -3.7037E-7 " pathEditMode="relative" rAng="0" ptsTypes="AA">
                                      <p:cBhvr>
                                        <p:cTn id="151" dur="1000" fill="hold"/>
                                        <p:tgtEl>
                                          <p:spTgt spid="5"/>
                                        </p:tgtEl>
                                        <p:attrNameLst>
                                          <p:attrName>ppt_x</p:attrName>
                                          <p:attrName>ppt_y</p:attrName>
                                        </p:attrNameLst>
                                      </p:cBhvr>
                                      <p:rCtr x="3160" y="0"/>
                                    </p:animMotion>
                                  </p:childTnLst>
                                </p:cTn>
                              </p:par>
                              <p:par>
                                <p:cTn id="152" presetID="22" presetClass="entr" presetSubtype="8" fill="hold" grpId="0" nodeType="withEffect">
                                  <p:stCondLst>
                                    <p:cond delay="0"/>
                                  </p:stCondLst>
                                  <p:childTnLst>
                                    <p:set>
                                      <p:cBhvr>
                                        <p:cTn id="153" dur="1" fill="hold">
                                          <p:stCondLst>
                                            <p:cond delay="0"/>
                                          </p:stCondLst>
                                        </p:cTn>
                                        <p:tgtEl>
                                          <p:spTgt spid="1234971"/>
                                        </p:tgtEl>
                                        <p:attrNameLst>
                                          <p:attrName>style.visibility</p:attrName>
                                        </p:attrNameLst>
                                      </p:cBhvr>
                                      <p:to>
                                        <p:strVal val="visible"/>
                                      </p:to>
                                    </p:set>
                                    <p:animEffect transition="in" filter="wipe(left)">
                                      <p:cBhvr>
                                        <p:cTn id="154" dur="1000"/>
                                        <p:tgtEl>
                                          <p:spTgt spid="1234971"/>
                                        </p:tgtEl>
                                      </p:cBhvr>
                                    </p:animEffect>
                                  </p:childTnLst>
                                </p:cTn>
                              </p:par>
                              <p:par>
                                <p:cTn id="155" presetID="22" presetClass="exit" presetSubtype="8" fill="hold" grpId="1" nodeType="withEffect">
                                  <p:stCondLst>
                                    <p:cond delay="0"/>
                                  </p:stCondLst>
                                  <p:childTnLst>
                                    <p:animEffect transition="out" filter="wipe(left)">
                                      <p:cBhvr>
                                        <p:cTn id="156" dur="1000"/>
                                        <p:tgtEl>
                                          <p:spTgt spid="1234972"/>
                                        </p:tgtEl>
                                      </p:cBhvr>
                                    </p:animEffect>
                                    <p:set>
                                      <p:cBhvr>
                                        <p:cTn id="157" dur="1" fill="hold">
                                          <p:stCondLst>
                                            <p:cond delay="999"/>
                                          </p:stCondLst>
                                        </p:cTn>
                                        <p:tgtEl>
                                          <p:spTgt spid="1234972"/>
                                        </p:tgtEl>
                                        <p:attrNameLst>
                                          <p:attrName>style.visibility</p:attrName>
                                        </p:attrNameLst>
                                      </p:cBhvr>
                                      <p:to>
                                        <p:strVal val="hidden"/>
                                      </p:to>
                                    </p:set>
                                  </p:childTnLst>
                                </p:cTn>
                              </p:par>
                            </p:childTnLst>
                          </p:cTn>
                        </p:par>
                        <p:par>
                          <p:cTn id="158" fill="hold" nodeType="afterGroup">
                            <p:stCondLst>
                              <p:cond delay="3000"/>
                            </p:stCondLst>
                            <p:childTnLst>
                              <p:par>
                                <p:cTn id="159" presetID="1" presetClass="entr" presetSubtype="0" fill="hold" nodeType="afterEffect">
                                  <p:stCondLst>
                                    <p:cond delay="0"/>
                                  </p:stCondLst>
                                  <p:childTnLst>
                                    <p:set>
                                      <p:cBhvr>
                                        <p:cTn id="160" dur="1" fill="hold">
                                          <p:stCondLst>
                                            <p:cond delay="0"/>
                                          </p:stCondLst>
                                        </p:cTn>
                                        <p:tgtEl>
                                          <p:spTgt spid="6"/>
                                        </p:tgtEl>
                                        <p:attrNameLst>
                                          <p:attrName>style.visibility</p:attrName>
                                        </p:attrNameLst>
                                      </p:cBhvr>
                                      <p:to>
                                        <p:strVal val="visible"/>
                                      </p:to>
                                    </p:set>
                                  </p:childTnLst>
                                </p:cTn>
                              </p:par>
                            </p:childTnLst>
                          </p:cTn>
                        </p:par>
                      </p:childTnLst>
                    </p:cTn>
                  </p:par>
                  <p:par>
                    <p:cTn id="161" fill="hold" nodeType="clickPar">
                      <p:stCondLst>
                        <p:cond delay="indefinite"/>
                      </p:stCondLst>
                      <p:childTnLst>
                        <p:par>
                          <p:cTn id="162" fill="hold" nodeType="withGroup">
                            <p:stCondLst>
                              <p:cond delay="0"/>
                            </p:stCondLst>
                            <p:childTnLst>
                              <p:par>
                                <p:cTn id="163" presetID="63" presetClass="path" presetSubtype="0" accel="50000" decel="50000" fill="hold" nodeType="clickEffect">
                                  <p:stCondLst>
                                    <p:cond delay="0"/>
                                  </p:stCondLst>
                                  <p:childTnLst>
                                    <p:animMotion origin="layout" path="M 0.18716 -3.7037E-7 L 0.24914 -3.7037E-7 " pathEditMode="relative" rAng="0" ptsTypes="AA">
                                      <p:cBhvr>
                                        <p:cTn id="164" dur="1000" fill="hold"/>
                                        <p:tgtEl>
                                          <p:spTgt spid="5"/>
                                        </p:tgtEl>
                                        <p:attrNameLst>
                                          <p:attrName>ppt_x</p:attrName>
                                          <p:attrName>ppt_y</p:attrName>
                                        </p:attrNameLst>
                                      </p:cBhvr>
                                      <p:rCtr x="3090" y="0"/>
                                    </p:animMotion>
                                  </p:childTnLst>
                                </p:cTn>
                              </p:par>
                              <p:par>
                                <p:cTn id="165" presetID="63" presetClass="path" presetSubtype="0" accel="50000" decel="50000" fill="hold" nodeType="withEffect">
                                  <p:stCondLst>
                                    <p:cond delay="0"/>
                                  </p:stCondLst>
                                  <p:childTnLst>
                                    <p:animMotion origin="layout" path="M -3.33333E-6 -3.7037E-7 L 0.05973 -3.7037E-7 " pathEditMode="relative" rAng="0" ptsTypes="AA">
                                      <p:cBhvr>
                                        <p:cTn id="166" dur="1000" fill="hold"/>
                                        <p:tgtEl>
                                          <p:spTgt spid="6"/>
                                        </p:tgtEl>
                                        <p:attrNameLst>
                                          <p:attrName>ppt_x</p:attrName>
                                          <p:attrName>ppt_y</p:attrName>
                                        </p:attrNameLst>
                                      </p:cBhvr>
                                      <p:rCtr x="2986" y="0"/>
                                    </p:animMotion>
                                  </p:childTnLst>
                                </p:cTn>
                              </p:par>
                              <p:par>
                                <p:cTn id="167" presetID="22" presetClass="entr" presetSubtype="8" fill="hold" grpId="2" nodeType="withEffect">
                                  <p:stCondLst>
                                    <p:cond delay="0"/>
                                  </p:stCondLst>
                                  <p:childTnLst>
                                    <p:set>
                                      <p:cBhvr>
                                        <p:cTn id="168" dur="1" fill="hold">
                                          <p:stCondLst>
                                            <p:cond delay="0"/>
                                          </p:stCondLst>
                                        </p:cTn>
                                        <p:tgtEl>
                                          <p:spTgt spid="1234970"/>
                                        </p:tgtEl>
                                        <p:attrNameLst>
                                          <p:attrName>style.visibility</p:attrName>
                                        </p:attrNameLst>
                                      </p:cBhvr>
                                      <p:to>
                                        <p:strVal val="visible"/>
                                      </p:to>
                                    </p:set>
                                    <p:animEffect transition="in" filter="wipe(left)">
                                      <p:cBhvr>
                                        <p:cTn id="169" dur="1000"/>
                                        <p:tgtEl>
                                          <p:spTgt spid="1234970"/>
                                        </p:tgtEl>
                                      </p:cBhvr>
                                    </p:animEffect>
                                  </p:childTnLst>
                                </p:cTn>
                              </p:par>
                              <p:par>
                                <p:cTn id="170" presetID="22" presetClass="entr" presetSubtype="8" fill="hold" grpId="0" nodeType="withEffect">
                                  <p:stCondLst>
                                    <p:cond delay="0"/>
                                  </p:stCondLst>
                                  <p:childTnLst>
                                    <p:set>
                                      <p:cBhvr>
                                        <p:cTn id="171" dur="1" fill="hold">
                                          <p:stCondLst>
                                            <p:cond delay="0"/>
                                          </p:stCondLst>
                                        </p:cTn>
                                        <p:tgtEl>
                                          <p:spTgt spid="1234973"/>
                                        </p:tgtEl>
                                        <p:attrNameLst>
                                          <p:attrName>style.visibility</p:attrName>
                                        </p:attrNameLst>
                                      </p:cBhvr>
                                      <p:to>
                                        <p:strVal val="visible"/>
                                      </p:to>
                                    </p:set>
                                    <p:animEffect transition="in" filter="wipe(left)">
                                      <p:cBhvr>
                                        <p:cTn id="172" dur="1000"/>
                                        <p:tgtEl>
                                          <p:spTgt spid="1234973"/>
                                        </p:tgtEl>
                                      </p:cBhvr>
                                    </p:animEffect>
                                  </p:childTnLst>
                                </p:cTn>
                              </p:par>
                            </p:childTnLst>
                          </p:cTn>
                        </p:par>
                      </p:childTnLst>
                    </p:cTn>
                  </p:par>
                  <p:par>
                    <p:cTn id="173" fill="hold" nodeType="clickPar">
                      <p:stCondLst>
                        <p:cond delay="indefinite"/>
                      </p:stCondLst>
                      <p:childTnLst>
                        <p:par>
                          <p:cTn id="174" fill="hold" nodeType="withGroup">
                            <p:stCondLst>
                              <p:cond delay="0"/>
                            </p:stCondLst>
                            <p:childTnLst>
                              <p:par>
                                <p:cTn id="175" presetID="63" presetClass="path" presetSubtype="0" accel="50000" decel="50000" fill="hold" nodeType="clickEffect">
                                  <p:stCondLst>
                                    <p:cond delay="0"/>
                                  </p:stCondLst>
                                  <p:childTnLst>
                                    <p:animMotion origin="layout" path="M 0.24913 -1.48148E-6 L 0.31215 -1.48148E-6 " pathEditMode="relative" rAng="0" ptsTypes="AA">
                                      <p:cBhvr>
                                        <p:cTn id="176" dur="1000" fill="hold"/>
                                        <p:tgtEl>
                                          <p:spTgt spid="5"/>
                                        </p:tgtEl>
                                        <p:attrNameLst>
                                          <p:attrName>ppt_x</p:attrName>
                                          <p:attrName>ppt_y</p:attrName>
                                        </p:attrNameLst>
                                      </p:cBhvr>
                                      <p:rCtr x="3142" y="0"/>
                                    </p:animMotion>
                                  </p:childTnLst>
                                </p:cTn>
                              </p:par>
                              <p:par>
                                <p:cTn id="177" presetID="22" presetClass="entr" presetSubtype="8" fill="hold" grpId="0" nodeType="withEffect">
                                  <p:stCondLst>
                                    <p:cond delay="0"/>
                                  </p:stCondLst>
                                  <p:childTnLst>
                                    <p:set>
                                      <p:cBhvr>
                                        <p:cTn id="178" dur="1" fill="hold">
                                          <p:stCondLst>
                                            <p:cond delay="0"/>
                                          </p:stCondLst>
                                        </p:cTn>
                                        <p:tgtEl>
                                          <p:spTgt spid="1234974"/>
                                        </p:tgtEl>
                                        <p:attrNameLst>
                                          <p:attrName>style.visibility</p:attrName>
                                        </p:attrNameLst>
                                      </p:cBhvr>
                                      <p:to>
                                        <p:strVal val="visible"/>
                                      </p:to>
                                    </p:set>
                                    <p:animEffect transition="in" filter="wipe(left)">
                                      <p:cBhvr>
                                        <p:cTn id="179" dur="1000"/>
                                        <p:tgtEl>
                                          <p:spTgt spid="1234974"/>
                                        </p:tgtEl>
                                      </p:cBhvr>
                                    </p:animEffect>
                                  </p:childTnLst>
                                </p:cTn>
                              </p:par>
                              <p:par>
                                <p:cTn id="180" presetID="22" presetClass="exit" presetSubtype="8" fill="hold" grpId="3" nodeType="withEffect">
                                  <p:stCondLst>
                                    <p:cond delay="0"/>
                                  </p:stCondLst>
                                  <p:childTnLst>
                                    <p:animEffect transition="out" filter="wipe(left)">
                                      <p:cBhvr>
                                        <p:cTn id="181" dur="1000"/>
                                        <p:tgtEl>
                                          <p:spTgt spid="1234970"/>
                                        </p:tgtEl>
                                      </p:cBhvr>
                                    </p:animEffect>
                                    <p:set>
                                      <p:cBhvr>
                                        <p:cTn id="182" dur="1" fill="hold">
                                          <p:stCondLst>
                                            <p:cond delay="999"/>
                                          </p:stCondLst>
                                        </p:cTn>
                                        <p:tgtEl>
                                          <p:spTgt spid="1234970"/>
                                        </p:tgtEl>
                                        <p:attrNameLst>
                                          <p:attrName>style.visibility</p:attrName>
                                        </p:attrNameLst>
                                      </p:cBhvr>
                                      <p:to>
                                        <p:strVal val="hidden"/>
                                      </p:to>
                                    </p:set>
                                  </p:childTnLst>
                                </p:cTn>
                              </p:par>
                              <p:par>
                                <p:cTn id="183" presetID="22" presetClass="entr" presetSubtype="8" fill="hold" grpId="2" nodeType="withEffect">
                                  <p:stCondLst>
                                    <p:cond delay="0"/>
                                  </p:stCondLst>
                                  <p:childTnLst>
                                    <p:set>
                                      <p:cBhvr>
                                        <p:cTn id="184" dur="1" fill="hold">
                                          <p:stCondLst>
                                            <p:cond delay="0"/>
                                          </p:stCondLst>
                                        </p:cTn>
                                        <p:tgtEl>
                                          <p:spTgt spid="1234972"/>
                                        </p:tgtEl>
                                        <p:attrNameLst>
                                          <p:attrName>style.visibility</p:attrName>
                                        </p:attrNameLst>
                                      </p:cBhvr>
                                      <p:to>
                                        <p:strVal val="visible"/>
                                      </p:to>
                                    </p:set>
                                    <p:animEffect transition="in" filter="wipe(left)">
                                      <p:cBhvr>
                                        <p:cTn id="185" dur="1000"/>
                                        <p:tgtEl>
                                          <p:spTgt spid="1234972"/>
                                        </p:tgtEl>
                                      </p:cBhvr>
                                    </p:animEffect>
                                  </p:childTnLst>
                                </p:cTn>
                              </p:par>
                              <p:par>
                                <p:cTn id="186" presetID="63" presetClass="path" presetSubtype="0" accel="50000" decel="50000" fill="hold" nodeType="withEffect">
                                  <p:stCondLst>
                                    <p:cond delay="0"/>
                                  </p:stCondLst>
                                  <p:childTnLst>
                                    <p:animMotion origin="layout" path="M 0.05972 -3.7037E-7 L 0.12396 -3.7037E-7 " pathEditMode="relative" rAng="0" ptsTypes="AA">
                                      <p:cBhvr>
                                        <p:cTn id="187" dur="1000" fill="hold"/>
                                        <p:tgtEl>
                                          <p:spTgt spid="6"/>
                                        </p:tgtEl>
                                        <p:attrNameLst>
                                          <p:attrName>ppt_x</p:attrName>
                                          <p:attrName>ppt_y</p:attrName>
                                        </p:attrNameLst>
                                      </p:cBhvr>
                                      <p:rCtr x="3212" y="0"/>
                                    </p:animMotion>
                                  </p:childTnLst>
                                </p:cTn>
                              </p:par>
                            </p:childTnLst>
                          </p:cTn>
                        </p:par>
                      </p:childTnLst>
                    </p:cTn>
                  </p:par>
                  <p:par>
                    <p:cTn id="188" fill="hold" nodeType="clickPar">
                      <p:stCondLst>
                        <p:cond delay="indefinite"/>
                      </p:stCondLst>
                      <p:childTnLst>
                        <p:par>
                          <p:cTn id="189" fill="hold" nodeType="withGroup">
                            <p:stCondLst>
                              <p:cond delay="0"/>
                            </p:stCondLst>
                            <p:childTnLst>
                              <p:par>
                                <p:cTn id="190" presetID="63" presetClass="path" presetSubtype="0" accel="50000" decel="50000" fill="hold" nodeType="clickEffect">
                                  <p:stCondLst>
                                    <p:cond delay="0"/>
                                  </p:stCondLst>
                                  <p:childTnLst>
                                    <p:animMotion origin="layout" path="M 0.31216 -1.48148E-6 L 0.37309 -1.48148E-6 " pathEditMode="relative" rAng="0" ptsTypes="AA">
                                      <p:cBhvr>
                                        <p:cTn id="191" dur="1000" fill="hold"/>
                                        <p:tgtEl>
                                          <p:spTgt spid="5"/>
                                        </p:tgtEl>
                                        <p:attrNameLst>
                                          <p:attrName>ppt_x</p:attrName>
                                          <p:attrName>ppt_y</p:attrName>
                                        </p:attrNameLst>
                                      </p:cBhvr>
                                      <p:rCtr x="3038" y="0"/>
                                    </p:animMotion>
                                  </p:childTnLst>
                                </p:cTn>
                              </p:par>
                              <p:par>
                                <p:cTn id="192" presetID="22" presetClass="entr" presetSubtype="8" fill="hold" grpId="0" nodeType="withEffect">
                                  <p:stCondLst>
                                    <p:cond delay="0"/>
                                  </p:stCondLst>
                                  <p:childTnLst>
                                    <p:set>
                                      <p:cBhvr>
                                        <p:cTn id="193" dur="1" fill="hold">
                                          <p:stCondLst>
                                            <p:cond delay="0"/>
                                          </p:stCondLst>
                                        </p:cTn>
                                        <p:tgtEl>
                                          <p:spTgt spid="1234975"/>
                                        </p:tgtEl>
                                        <p:attrNameLst>
                                          <p:attrName>style.visibility</p:attrName>
                                        </p:attrNameLst>
                                      </p:cBhvr>
                                      <p:to>
                                        <p:strVal val="visible"/>
                                      </p:to>
                                    </p:set>
                                    <p:animEffect transition="in" filter="wipe(left)">
                                      <p:cBhvr>
                                        <p:cTn id="194" dur="1000"/>
                                        <p:tgtEl>
                                          <p:spTgt spid="1234975"/>
                                        </p:tgtEl>
                                      </p:cBhvr>
                                    </p:animEffect>
                                  </p:childTnLst>
                                </p:cTn>
                              </p:par>
                              <p:par>
                                <p:cTn id="195" presetID="22" presetClass="exit" presetSubtype="8" fill="hold" grpId="3" nodeType="withEffect">
                                  <p:stCondLst>
                                    <p:cond delay="0"/>
                                  </p:stCondLst>
                                  <p:childTnLst>
                                    <p:animEffect transition="out" filter="wipe(left)">
                                      <p:cBhvr>
                                        <p:cTn id="196" dur="1000"/>
                                        <p:tgtEl>
                                          <p:spTgt spid="1234972"/>
                                        </p:tgtEl>
                                      </p:cBhvr>
                                    </p:animEffect>
                                    <p:set>
                                      <p:cBhvr>
                                        <p:cTn id="197" dur="1" fill="hold">
                                          <p:stCondLst>
                                            <p:cond delay="999"/>
                                          </p:stCondLst>
                                        </p:cTn>
                                        <p:tgtEl>
                                          <p:spTgt spid="1234972"/>
                                        </p:tgtEl>
                                        <p:attrNameLst>
                                          <p:attrName>style.visibility</p:attrName>
                                        </p:attrNameLst>
                                      </p:cBhvr>
                                      <p:to>
                                        <p:strVal val="hidden"/>
                                      </p:to>
                                    </p:set>
                                  </p:childTnLst>
                                </p:cTn>
                              </p:par>
                              <p:par>
                                <p:cTn id="198" presetID="63" presetClass="path" presetSubtype="0" accel="50000" decel="50000" fill="hold" nodeType="withEffect">
                                  <p:stCondLst>
                                    <p:cond delay="0"/>
                                  </p:stCondLst>
                                  <p:childTnLst>
                                    <p:animMotion origin="layout" path="M 0.12396 -3.7037E-7 L 0.18716 -3.7037E-7 " pathEditMode="relative" rAng="0" ptsTypes="AA">
                                      <p:cBhvr>
                                        <p:cTn id="199" dur="1000" fill="hold"/>
                                        <p:tgtEl>
                                          <p:spTgt spid="6"/>
                                        </p:tgtEl>
                                        <p:attrNameLst>
                                          <p:attrName>ppt_x</p:attrName>
                                          <p:attrName>ppt_y</p:attrName>
                                        </p:attrNameLst>
                                      </p:cBhvr>
                                      <p:rCtr x="3160" y="0"/>
                                    </p:animMotion>
                                  </p:childTnLst>
                                </p:cTn>
                              </p:par>
                            </p:childTnLst>
                          </p:cTn>
                        </p:par>
                      </p:childTnLst>
                    </p:cTn>
                  </p:par>
                  <p:par>
                    <p:cTn id="200" fill="hold" nodeType="clickPar">
                      <p:stCondLst>
                        <p:cond delay="indefinite"/>
                      </p:stCondLst>
                      <p:childTnLst>
                        <p:par>
                          <p:cTn id="201" fill="hold" nodeType="withGroup">
                            <p:stCondLst>
                              <p:cond delay="0"/>
                            </p:stCondLst>
                            <p:childTnLst>
                              <p:par>
                                <p:cTn id="202" presetID="63" presetClass="path" presetSubtype="0" accel="50000" decel="50000" fill="hold" nodeType="clickEffect">
                                  <p:stCondLst>
                                    <p:cond delay="0"/>
                                  </p:stCondLst>
                                  <p:childTnLst>
                                    <p:animMotion origin="layout" path="M 0.3731 -2.59259E-6 L 0.43612 -2.59259E-6 " pathEditMode="relative" rAng="0" ptsTypes="AA">
                                      <p:cBhvr>
                                        <p:cTn id="203" dur="1000" fill="hold"/>
                                        <p:tgtEl>
                                          <p:spTgt spid="5"/>
                                        </p:tgtEl>
                                        <p:attrNameLst>
                                          <p:attrName>ppt_x</p:attrName>
                                          <p:attrName>ppt_y</p:attrName>
                                        </p:attrNameLst>
                                      </p:cBhvr>
                                      <p:rCtr x="3142" y="0"/>
                                    </p:animMotion>
                                  </p:childTnLst>
                                </p:cTn>
                              </p:par>
                              <p:par>
                                <p:cTn id="204" presetID="22" presetClass="entr" presetSubtype="8" fill="hold" grpId="0" nodeType="withEffect">
                                  <p:stCondLst>
                                    <p:cond delay="0"/>
                                  </p:stCondLst>
                                  <p:childTnLst>
                                    <p:set>
                                      <p:cBhvr>
                                        <p:cTn id="205" dur="1" fill="hold">
                                          <p:stCondLst>
                                            <p:cond delay="0"/>
                                          </p:stCondLst>
                                        </p:cTn>
                                        <p:tgtEl>
                                          <p:spTgt spid="1234976"/>
                                        </p:tgtEl>
                                        <p:attrNameLst>
                                          <p:attrName>style.visibility</p:attrName>
                                        </p:attrNameLst>
                                      </p:cBhvr>
                                      <p:to>
                                        <p:strVal val="visible"/>
                                      </p:to>
                                    </p:set>
                                    <p:animEffect transition="in" filter="wipe(left)">
                                      <p:cBhvr>
                                        <p:cTn id="206" dur="1000"/>
                                        <p:tgtEl>
                                          <p:spTgt spid="1234976"/>
                                        </p:tgtEl>
                                      </p:cBhvr>
                                    </p:animEffect>
                                  </p:childTnLst>
                                </p:cTn>
                              </p:par>
                              <p:par>
                                <p:cTn id="207" presetID="63" presetClass="path" presetSubtype="0" accel="50000" decel="50000" fill="hold" nodeType="withEffect">
                                  <p:stCondLst>
                                    <p:cond delay="0"/>
                                  </p:stCondLst>
                                  <p:childTnLst>
                                    <p:animMotion origin="layout" path="M 0.18716 -3.7037E-7 L 0.24914 -3.7037E-7 " pathEditMode="relative" rAng="0" ptsTypes="AA">
                                      <p:cBhvr>
                                        <p:cTn id="208" dur="1000" fill="hold"/>
                                        <p:tgtEl>
                                          <p:spTgt spid="6"/>
                                        </p:tgtEl>
                                        <p:attrNameLst>
                                          <p:attrName>ppt_x</p:attrName>
                                          <p:attrName>ppt_y</p:attrName>
                                        </p:attrNameLst>
                                      </p:cBhvr>
                                      <p:rCtr x="3090" y="0"/>
                                    </p:animMotion>
                                  </p:childTnLst>
                                </p:cTn>
                              </p:par>
                              <p:par>
                                <p:cTn id="209" presetID="22" presetClass="exit" presetSubtype="8" fill="hold" grpId="1" nodeType="withEffect">
                                  <p:stCondLst>
                                    <p:cond delay="0"/>
                                  </p:stCondLst>
                                  <p:childTnLst>
                                    <p:animEffect transition="out" filter="wipe(left)">
                                      <p:cBhvr>
                                        <p:cTn id="210" dur="1000"/>
                                        <p:tgtEl>
                                          <p:spTgt spid="1234971"/>
                                        </p:tgtEl>
                                      </p:cBhvr>
                                    </p:animEffect>
                                    <p:set>
                                      <p:cBhvr>
                                        <p:cTn id="211" dur="1" fill="hold">
                                          <p:stCondLst>
                                            <p:cond delay="999"/>
                                          </p:stCondLst>
                                        </p:cTn>
                                        <p:tgtEl>
                                          <p:spTgt spid="1234971"/>
                                        </p:tgtEl>
                                        <p:attrNameLst>
                                          <p:attrName>style.visibility</p:attrName>
                                        </p:attrNameLst>
                                      </p:cBhvr>
                                      <p:to>
                                        <p:strVal val="hidden"/>
                                      </p:to>
                                    </p:set>
                                  </p:childTnLst>
                                </p:cTn>
                              </p:par>
                            </p:childTnLst>
                          </p:cTn>
                        </p:par>
                        <p:par>
                          <p:cTn id="212" fill="hold" nodeType="afterGroup">
                            <p:stCondLst>
                              <p:cond delay="1000"/>
                            </p:stCondLst>
                            <p:childTnLst>
                              <p:par>
                                <p:cTn id="213" presetID="63" presetClass="path" presetSubtype="0" accel="50000" decel="50000" fill="hold" nodeType="afterEffect">
                                  <p:stCondLst>
                                    <p:cond delay="0"/>
                                  </p:stCondLst>
                                  <p:childTnLst>
                                    <p:animMotion origin="layout" path="M 0.43611 7.40741E-7 L 0.50018 7.40741E-7 " pathEditMode="relative" rAng="0" ptsTypes="AA">
                                      <p:cBhvr>
                                        <p:cTn id="214" dur="1000" fill="hold"/>
                                        <p:tgtEl>
                                          <p:spTgt spid="5"/>
                                        </p:tgtEl>
                                        <p:attrNameLst>
                                          <p:attrName>ppt_x</p:attrName>
                                          <p:attrName>ppt_y</p:attrName>
                                        </p:attrNameLst>
                                      </p:cBhvr>
                                      <p:rCtr x="3194" y="0"/>
                                    </p:animMotion>
                                  </p:childTnLst>
                                </p:cTn>
                              </p:par>
                              <p:par>
                                <p:cTn id="215" presetID="22" presetClass="entr" presetSubtype="8" fill="hold" grpId="0" nodeType="withEffect">
                                  <p:stCondLst>
                                    <p:cond delay="0"/>
                                  </p:stCondLst>
                                  <p:childTnLst>
                                    <p:set>
                                      <p:cBhvr>
                                        <p:cTn id="216" dur="1" fill="hold">
                                          <p:stCondLst>
                                            <p:cond delay="0"/>
                                          </p:stCondLst>
                                        </p:cTn>
                                        <p:tgtEl>
                                          <p:spTgt spid="1234977"/>
                                        </p:tgtEl>
                                        <p:attrNameLst>
                                          <p:attrName>style.visibility</p:attrName>
                                        </p:attrNameLst>
                                      </p:cBhvr>
                                      <p:to>
                                        <p:strVal val="visible"/>
                                      </p:to>
                                    </p:set>
                                    <p:animEffect transition="in" filter="wipe(left)">
                                      <p:cBhvr>
                                        <p:cTn id="217" dur="1000"/>
                                        <p:tgtEl>
                                          <p:spTgt spid="1234977"/>
                                        </p:tgtEl>
                                      </p:cBhvr>
                                    </p:animEffect>
                                  </p:childTnLst>
                                </p:cTn>
                              </p:par>
                              <p:par>
                                <p:cTn id="218" presetID="22" presetClass="exit" presetSubtype="8" fill="hold" grpId="1" nodeType="withEffect">
                                  <p:stCondLst>
                                    <p:cond delay="0"/>
                                  </p:stCondLst>
                                  <p:childTnLst>
                                    <p:animEffect transition="out" filter="wipe(left)">
                                      <p:cBhvr>
                                        <p:cTn id="219" dur="1000"/>
                                        <p:tgtEl>
                                          <p:spTgt spid="1234973"/>
                                        </p:tgtEl>
                                      </p:cBhvr>
                                    </p:animEffect>
                                    <p:set>
                                      <p:cBhvr>
                                        <p:cTn id="220" dur="1" fill="hold">
                                          <p:stCondLst>
                                            <p:cond delay="999"/>
                                          </p:stCondLst>
                                        </p:cTn>
                                        <p:tgtEl>
                                          <p:spTgt spid="1234973"/>
                                        </p:tgtEl>
                                        <p:attrNameLst>
                                          <p:attrName>style.visibility</p:attrName>
                                        </p:attrNameLst>
                                      </p:cBhvr>
                                      <p:to>
                                        <p:strVal val="hidden"/>
                                      </p:to>
                                    </p:set>
                                  </p:childTnLst>
                                </p:cTn>
                              </p:par>
                              <p:par>
                                <p:cTn id="221" presetID="63" presetClass="path" presetSubtype="0" accel="50000" decel="50000" fill="hold" nodeType="withEffect">
                                  <p:stCondLst>
                                    <p:cond delay="0"/>
                                  </p:stCondLst>
                                  <p:childTnLst>
                                    <p:animMotion origin="layout" path="M 0.24913 -1.48148E-6 L 0.31215 -1.48148E-6 " pathEditMode="relative" rAng="0" ptsTypes="AA">
                                      <p:cBhvr>
                                        <p:cTn id="222" dur="1000" fill="hold"/>
                                        <p:tgtEl>
                                          <p:spTgt spid="6"/>
                                        </p:tgtEl>
                                        <p:attrNameLst>
                                          <p:attrName>ppt_x</p:attrName>
                                          <p:attrName>ppt_y</p:attrName>
                                        </p:attrNameLst>
                                      </p:cBhvr>
                                      <p:rCtr x="3142" y="0"/>
                                    </p:animMotion>
                                  </p:childTnLst>
                                </p:cTn>
                              </p:par>
                            </p:childTnLst>
                          </p:cTn>
                        </p:par>
                        <p:par>
                          <p:cTn id="223" fill="hold" nodeType="afterGroup">
                            <p:stCondLst>
                              <p:cond delay="2000"/>
                            </p:stCondLst>
                            <p:childTnLst>
                              <p:par>
                                <p:cTn id="224" presetID="63" presetClass="path" presetSubtype="0" accel="50000" decel="50000" fill="hold" nodeType="afterEffect">
                                  <p:stCondLst>
                                    <p:cond delay="0"/>
                                  </p:stCondLst>
                                  <p:childTnLst>
                                    <p:animMotion origin="layout" path="M 0.50017 -2.59259E-6 L 0.56423 -2.59259E-6 " pathEditMode="relative" rAng="0" ptsTypes="AA">
                                      <p:cBhvr>
                                        <p:cTn id="225" dur="1000" fill="hold"/>
                                        <p:tgtEl>
                                          <p:spTgt spid="5"/>
                                        </p:tgtEl>
                                        <p:attrNameLst>
                                          <p:attrName>ppt_x</p:attrName>
                                          <p:attrName>ppt_y</p:attrName>
                                        </p:attrNameLst>
                                      </p:cBhvr>
                                      <p:rCtr x="3194" y="0"/>
                                    </p:animMotion>
                                  </p:childTnLst>
                                </p:cTn>
                              </p:par>
                              <p:par>
                                <p:cTn id="226" presetID="22" presetClass="entr" presetSubtype="8" fill="hold" grpId="0" nodeType="withEffect">
                                  <p:stCondLst>
                                    <p:cond delay="0"/>
                                  </p:stCondLst>
                                  <p:childTnLst>
                                    <p:set>
                                      <p:cBhvr>
                                        <p:cTn id="227" dur="1" fill="hold">
                                          <p:stCondLst>
                                            <p:cond delay="0"/>
                                          </p:stCondLst>
                                        </p:cTn>
                                        <p:tgtEl>
                                          <p:spTgt spid="1234978"/>
                                        </p:tgtEl>
                                        <p:attrNameLst>
                                          <p:attrName>style.visibility</p:attrName>
                                        </p:attrNameLst>
                                      </p:cBhvr>
                                      <p:to>
                                        <p:strVal val="visible"/>
                                      </p:to>
                                    </p:set>
                                    <p:animEffect transition="in" filter="wipe(left)">
                                      <p:cBhvr>
                                        <p:cTn id="228" dur="1000"/>
                                        <p:tgtEl>
                                          <p:spTgt spid="1234978"/>
                                        </p:tgtEl>
                                      </p:cBhvr>
                                    </p:animEffect>
                                  </p:childTnLst>
                                </p:cTn>
                              </p:par>
                              <p:par>
                                <p:cTn id="229" presetID="22" presetClass="exit" presetSubtype="8" fill="hold" grpId="1" nodeType="withEffect">
                                  <p:stCondLst>
                                    <p:cond delay="0"/>
                                  </p:stCondLst>
                                  <p:childTnLst>
                                    <p:animEffect transition="out" filter="wipe(left)">
                                      <p:cBhvr>
                                        <p:cTn id="230" dur="1000"/>
                                        <p:tgtEl>
                                          <p:spTgt spid="1234974"/>
                                        </p:tgtEl>
                                      </p:cBhvr>
                                    </p:animEffect>
                                    <p:set>
                                      <p:cBhvr>
                                        <p:cTn id="231" dur="1" fill="hold">
                                          <p:stCondLst>
                                            <p:cond delay="999"/>
                                          </p:stCondLst>
                                        </p:cTn>
                                        <p:tgtEl>
                                          <p:spTgt spid="1234974"/>
                                        </p:tgtEl>
                                        <p:attrNameLst>
                                          <p:attrName>style.visibility</p:attrName>
                                        </p:attrNameLst>
                                      </p:cBhvr>
                                      <p:to>
                                        <p:strVal val="hidden"/>
                                      </p:to>
                                    </p:set>
                                  </p:childTnLst>
                                </p:cTn>
                              </p:par>
                              <p:par>
                                <p:cTn id="232" presetID="63" presetClass="path" presetSubtype="0" accel="50000" decel="50000" fill="hold" nodeType="withEffect">
                                  <p:stCondLst>
                                    <p:cond delay="0"/>
                                  </p:stCondLst>
                                  <p:childTnLst>
                                    <p:animMotion origin="layout" path="M 0.31216 -1.48148E-6 L 0.37309 -1.48148E-6 " pathEditMode="relative" rAng="0" ptsTypes="AA">
                                      <p:cBhvr>
                                        <p:cTn id="233" dur="1000" fill="hold"/>
                                        <p:tgtEl>
                                          <p:spTgt spid="6"/>
                                        </p:tgtEl>
                                        <p:attrNameLst>
                                          <p:attrName>ppt_x</p:attrName>
                                          <p:attrName>ppt_y</p:attrName>
                                        </p:attrNameLst>
                                      </p:cBhvr>
                                      <p:rCtr x="3038" y="0"/>
                                    </p:animMotion>
                                  </p:childTnLst>
                                </p:cTn>
                              </p:par>
                            </p:childTnLst>
                          </p:cTn>
                        </p:par>
                        <p:par>
                          <p:cTn id="234" fill="hold" nodeType="afterGroup">
                            <p:stCondLst>
                              <p:cond delay="3000"/>
                            </p:stCondLst>
                            <p:childTnLst>
                              <p:par>
                                <p:cTn id="235" presetID="63" presetClass="path" presetSubtype="0" accel="50000" decel="50000" fill="hold" nodeType="afterEffect">
                                  <p:stCondLst>
                                    <p:cond delay="0"/>
                                  </p:stCondLst>
                                  <p:childTnLst>
                                    <p:animMotion origin="layout" path="M 0.56424 -3.7037E-7 L 0.62848 -3.7037E-7 " pathEditMode="relative" rAng="0" ptsTypes="AA">
                                      <p:cBhvr>
                                        <p:cTn id="236" dur="1000" fill="hold"/>
                                        <p:tgtEl>
                                          <p:spTgt spid="5"/>
                                        </p:tgtEl>
                                        <p:attrNameLst>
                                          <p:attrName>ppt_x</p:attrName>
                                          <p:attrName>ppt_y</p:attrName>
                                        </p:attrNameLst>
                                      </p:cBhvr>
                                      <p:rCtr x="3212" y="0"/>
                                    </p:animMotion>
                                  </p:childTnLst>
                                </p:cTn>
                              </p:par>
                              <p:par>
                                <p:cTn id="237" presetID="22" presetClass="entr" presetSubtype="8" fill="hold" grpId="0" nodeType="withEffect">
                                  <p:stCondLst>
                                    <p:cond delay="0"/>
                                  </p:stCondLst>
                                  <p:childTnLst>
                                    <p:set>
                                      <p:cBhvr>
                                        <p:cTn id="238" dur="1" fill="hold">
                                          <p:stCondLst>
                                            <p:cond delay="0"/>
                                          </p:stCondLst>
                                        </p:cTn>
                                        <p:tgtEl>
                                          <p:spTgt spid="1234979"/>
                                        </p:tgtEl>
                                        <p:attrNameLst>
                                          <p:attrName>style.visibility</p:attrName>
                                        </p:attrNameLst>
                                      </p:cBhvr>
                                      <p:to>
                                        <p:strVal val="visible"/>
                                      </p:to>
                                    </p:set>
                                    <p:animEffect transition="in" filter="wipe(left)">
                                      <p:cBhvr>
                                        <p:cTn id="239" dur="1000"/>
                                        <p:tgtEl>
                                          <p:spTgt spid="1234979"/>
                                        </p:tgtEl>
                                      </p:cBhvr>
                                    </p:animEffect>
                                  </p:childTnLst>
                                </p:cTn>
                              </p:par>
                              <p:par>
                                <p:cTn id="240" presetID="22" presetClass="exit" presetSubtype="8" fill="hold" grpId="1" nodeType="withEffect">
                                  <p:stCondLst>
                                    <p:cond delay="0"/>
                                  </p:stCondLst>
                                  <p:childTnLst>
                                    <p:animEffect transition="out" filter="wipe(left)">
                                      <p:cBhvr>
                                        <p:cTn id="241" dur="1000"/>
                                        <p:tgtEl>
                                          <p:spTgt spid="1234975"/>
                                        </p:tgtEl>
                                      </p:cBhvr>
                                    </p:animEffect>
                                    <p:set>
                                      <p:cBhvr>
                                        <p:cTn id="242" dur="1" fill="hold">
                                          <p:stCondLst>
                                            <p:cond delay="999"/>
                                          </p:stCondLst>
                                        </p:cTn>
                                        <p:tgtEl>
                                          <p:spTgt spid="1234975"/>
                                        </p:tgtEl>
                                        <p:attrNameLst>
                                          <p:attrName>style.visibility</p:attrName>
                                        </p:attrNameLst>
                                      </p:cBhvr>
                                      <p:to>
                                        <p:strVal val="hidden"/>
                                      </p:to>
                                    </p:set>
                                  </p:childTnLst>
                                </p:cTn>
                              </p:par>
                              <p:par>
                                <p:cTn id="243" presetID="63" presetClass="path" presetSubtype="0" accel="50000" decel="50000" fill="hold" nodeType="withEffect">
                                  <p:stCondLst>
                                    <p:cond delay="0"/>
                                  </p:stCondLst>
                                  <p:childTnLst>
                                    <p:animMotion origin="layout" path="M 0.3731 -2.59259E-6 L 0.43612 -2.59259E-6 " pathEditMode="relative" rAng="0" ptsTypes="AA">
                                      <p:cBhvr>
                                        <p:cTn id="244" dur="1000" fill="hold"/>
                                        <p:tgtEl>
                                          <p:spTgt spid="6"/>
                                        </p:tgtEl>
                                        <p:attrNameLst>
                                          <p:attrName>ppt_x</p:attrName>
                                          <p:attrName>ppt_y</p:attrName>
                                        </p:attrNameLst>
                                      </p:cBhvr>
                                      <p:rCtr x="3142" y="0"/>
                                    </p:animMotion>
                                  </p:childTnLst>
                                </p:cTn>
                              </p:par>
                            </p:childTnLst>
                          </p:cTn>
                        </p:par>
                        <p:par>
                          <p:cTn id="245" fill="hold" nodeType="afterGroup">
                            <p:stCondLst>
                              <p:cond delay="4000"/>
                            </p:stCondLst>
                            <p:childTnLst>
                              <p:par>
                                <p:cTn id="246" presetID="63" presetClass="path" presetSubtype="0" accel="50000" decel="50000" fill="hold" nodeType="afterEffect">
                                  <p:stCondLst>
                                    <p:cond delay="0"/>
                                  </p:stCondLst>
                                  <p:childTnLst>
                                    <p:animMotion origin="layout" path="M 0.43611 7.40741E-7 L 0.50018 7.40741E-7 " pathEditMode="relative" rAng="0" ptsTypes="AA">
                                      <p:cBhvr>
                                        <p:cTn id="247" dur="1000" fill="hold"/>
                                        <p:tgtEl>
                                          <p:spTgt spid="6"/>
                                        </p:tgtEl>
                                        <p:attrNameLst>
                                          <p:attrName>ppt_x</p:attrName>
                                          <p:attrName>ppt_y</p:attrName>
                                        </p:attrNameLst>
                                      </p:cBhvr>
                                      <p:rCtr x="3194" y="0"/>
                                    </p:animMotion>
                                  </p:childTnLst>
                                </p:cTn>
                              </p:par>
                              <p:par>
                                <p:cTn id="248" presetID="1" presetClass="exit" presetSubtype="0" fill="hold" nodeType="withEffect">
                                  <p:stCondLst>
                                    <p:cond delay="0"/>
                                  </p:stCondLst>
                                  <p:childTnLst>
                                    <p:set>
                                      <p:cBhvr>
                                        <p:cTn id="249" dur="1" fill="hold">
                                          <p:stCondLst>
                                            <p:cond delay="0"/>
                                          </p:stCondLst>
                                        </p:cTn>
                                        <p:tgtEl>
                                          <p:spTgt spid="5"/>
                                        </p:tgtEl>
                                        <p:attrNameLst>
                                          <p:attrName>style.visibility</p:attrName>
                                        </p:attrNameLst>
                                      </p:cBhvr>
                                      <p:to>
                                        <p:strVal val="hidden"/>
                                      </p:to>
                                    </p:set>
                                  </p:childTnLst>
                                </p:cTn>
                              </p:par>
                              <p:par>
                                <p:cTn id="250" presetID="22" presetClass="exit" presetSubtype="8" fill="hold" grpId="1" nodeType="withEffect">
                                  <p:stCondLst>
                                    <p:cond delay="0"/>
                                  </p:stCondLst>
                                  <p:childTnLst>
                                    <p:animEffect transition="out" filter="wipe(left)">
                                      <p:cBhvr>
                                        <p:cTn id="251" dur="1000"/>
                                        <p:tgtEl>
                                          <p:spTgt spid="1234976"/>
                                        </p:tgtEl>
                                      </p:cBhvr>
                                    </p:animEffect>
                                    <p:set>
                                      <p:cBhvr>
                                        <p:cTn id="252" dur="1" fill="hold">
                                          <p:stCondLst>
                                            <p:cond delay="999"/>
                                          </p:stCondLst>
                                        </p:cTn>
                                        <p:tgtEl>
                                          <p:spTgt spid="1234976"/>
                                        </p:tgtEl>
                                        <p:attrNameLst>
                                          <p:attrName>style.visibility</p:attrName>
                                        </p:attrNameLst>
                                      </p:cBhvr>
                                      <p:to>
                                        <p:strVal val="hidden"/>
                                      </p:to>
                                    </p:set>
                                  </p:childTnLst>
                                </p:cTn>
                              </p:par>
                            </p:childTnLst>
                          </p:cTn>
                        </p:par>
                        <p:par>
                          <p:cTn id="253" fill="hold" nodeType="afterGroup">
                            <p:stCondLst>
                              <p:cond delay="5000"/>
                            </p:stCondLst>
                            <p:childTnLst>
                              <p:par>
                                <p:cTn id="254" presetID="63" presetClass="path" presetSubtype="0" accel="50000" decel="50000" fill="hold" nodeType="afterEffect">
                                  <p:stCondLst>
                                    <p:cond delay="0"/>
                                  </p:stCondLst>
                                  <p:childTnLst>
                                    <p:animMotion origin="layout" path="M 0.50017 -2.59259E-6 L 0.56423 -2.59259E-6 " pathEditMode="relative" rAng="0" ptsTypes="AA">
                                      <p:cBhvr>
                                        <p:cTn id="255" dur="1000" fill="hold"/>
                                        <p:tgtEl>
                                          <p:spTgt spid="6"/>
                                        </p:tgtEl>
                                        <p:attrNameLst>
                                          <p:attrName>ppt_x</p:attrName>
                                          <p:attrName>ppt_y</p:attrName>
                                        </p:attrNameLst>
                                      </p:cBhvr>
                                      <p:rCtr x="3194" y="0"/>
                                    </p:animMotion>
                                  </p:childTnLst>
                                </p:cTn>
                              </p:par>
                              <p:par>
                                <p:cTn id="256" presetID="22" presetClass="exit" presetSubtype="8" fill="hold" grpId="1" nodeType="withEffect">
                                  <p:stCondLst>
                                    <p:cond delay="0"/>
                                  </p:stCondLst>
                                  <p:childTnLst>
                                    <p:animEffect transition="out" filter="wipe(left)">
                                      <p:cBhvr>
                                        <p:cTn id="257" dur="1000"/>
                                        <p:tgtEl>
                                          <p:spTgt spid="1234977"/>
                                        </p:tgtEl>
                                      </p:cBhvr>
                                    </p:animEffect>
                                    <p:set>
                                      <p:cBhvr>
                                        <p:cTn id="258" dur="1" fill="hold">
                                          <p:stCondLst>
                                            <p:cond delay="999"/>
                                          </p:stCondLst>
                                        </p:cTn>
                                        <p:tgtEl>
                                          <p:spTgt spid="1234977"/>
                                        </p:tgtEl>
                                        <p:attrNameLst>
                                          <p:attrName>style.visibility</p:attrName>
                                        </p:attrNameLst>
                                      </p:cBhvr>
                                      <p:to>
                                        <p:strVal val="hidden"/>
                                      </p:to>
                                    </p:set>
                                  </p:childTnLst>
                                </p:cTn>
                              </p:par>
                            </p:childTnLst>
                          </p:cTn>
                        </p:par>
                        <p:par>
                          <p:cTn id="259" fill="hold" nodeType="afterGroup">
                            <p:stCondLst>
                              <p:cond delay="6000"/>
                            </p:stCondLst>
                            <p:childTnLst>
                              <p:par>
                                <p:cTn id="260" presetID="63" presetClass="path" presetSubtype="0" accel="50000" decel="50000" fill="hold" nodeType="afterEffect">
                                  <p:stCondLst>
                                    <p:cond delay="0"/>
                                  </p:stCondLst>
                                  <p:childTnLst>
                                    <p:animMotion origin="layout" path="M 0.56424 -3.7037E-7 L 0.62848 -3.7037E-7 " pathEditMode="relative" rAng="0" ptsTypes="AA">
                                      <p:cBhvr>
                                        <p:cTn id="261" dur="1000" fill="hold"/>
                                        <p:tgtEl>
                                          <p:spTgt spid="6"/>
                                        </p:tgtEl>
                                        <p:attrNameLst>
                                          <p:attrName>ppt_x</p:attrName>
                                          <p:attrName>ppt_y</p:attrName>
                                        </p:attrNameLst>
                                      </p:cBhvr>
                                      <p:rCtr x="3212" y="0"/>
                                    </p:animMotion>
                                  </p:childTnLst>
                                </p:cTn>
                              </p:par>
                              <p:par>
                                <p:cTn id="262" presetID="22" presetClass="exit" presetSubtype="8" fill="hold" grpId="1" nodeType="withEffect">
                                  <p:stCondLst>
                                    <p:cond delay="0"/>
                                  </p:stCondLst>
                                  <p:childTnLst>
                                    <p:animEffect transition="out" filter="wipe(left)">
                                      <p:cBhvr>
                                        <p:cTn id="263" dur="1000"/>
                                        <p:tgtEl>
                                          <p:spTgt spid="1234978"/>
                                        </p:tgtEl>
                                      </p:cBhvr>
                                    </p:animEffect>
                                    <p:set>
                                      <p:cBhvr>
                                        <p:cTn id="264" dur="1" fill="hold">
                                          <p:stCondLst>
                                            <p:cond delay="999"/>
                                          </p:stCondLst>
                                        </p:cTn>
                                        <p:tgtEl>
                                          <p:spTgt spid="1234978"/>
                                        </p:tgtEl>
                                        <p:attrNameLst>
                                          <p:attrName>style.visibility</p:attrName>
                                        </p:attrNameLst>
                                      </p:cBhvr>
                                      <p:to>
                                        <p:strVal val="hidden"/>
                                      </p:to>
                                    </p:set>
                                  </p:childTnLst>
                                </p:cTn>
                              </p:par>
                            </p:childTnLst>
                          </p:cTn>
                        </p:par>
                        <p:par>
                          <p:cTn id="265" fill="hold" nodeType="afterGroup">
                            <p:stCondLst>
                              <p:cond delay="7000"/>
                            </p:stCondLst>
                            <p:childTnLst>
                              <p:par>
                                <p:cTn id="266" presetID="22" presetClass="exit" presetSubtype="8" fill="hold" grpId="1" nodeType="afterEffect">
                                  <p:stCondLst>
                                    <p:cond delay="0"/>
                                  </p:stCondLst>
                                  <p:childTnLst>
                                    <p:animEffect transition="out" filter="wipe(left)">
                                      <p:cBhvr>
                                        <p:cTn id="267" dur="1000"/>
                                        <p:tgtEl>
                                          <p:spTgt spid="1234979"/>
                                        </p:tgtEl>
                                      </p:cBhvr>
                                    </p:animEffect>
                                    <p:set>
                                      <p:cBhvr>
                                        <p:cTn id="268" dur="1" fill="hold">
                                          <p:stCondLst>
                                            <p:cond delay="999"/>
                                          </p:stCondLst>
                                        </p:cTn>
                                        <p:tgtEl>
                                          <p:spTgt spid="1234979"/>
                                        </p:tgtEl>
                                        <p:attrNameLst>
                                          <p:attrName>style.visibility</p:attrName>
                                        </p:attrNameLst>
                                      </p:cBhvr>
                                      <p:to>
                                        <p:strVal val="hidden"/>
                                      </p:to>
                                    </p:set>
                                  </p:childTnLst>
                                </p:cTn>
                              </p:par>
                            </p:childTnLst>
                          </p:cTn>
                        </p:par>
                      </p:childTnLst>
                    </p:cTn>
                  </p:par>
                  <p:par>
                    <p:cTn id="269" fill="hold" nodeType="clickPar">
                      <p:stCondLst>
                        <p:cond delay="indefinite"/>
                      </p:stCondLst>
                      <p:childTnLst>
                        <p:par>
                          <p:cTn id="270" fill="hold" nodeType="withGroup">
                            <p:stCondLst>
                              <p:cond delay="0"/>
                            </p:stCondLst>
                            <p:childTnLst>
                              <p:par>
                                <p:cTn id="271" presetID="1" presetClass="exit" presetSubtype="0" fill="hold" nodeType="clickEffect">
                                  <p:stCondLst>
                                    <p:cond delay="0"/>
                                  </p:stCondLst>
                                  <p:childTnLst>
                                    <p:set>
                                      <p:cBhvr>
                                        <p:cTn id="272" dur="1" fill="hold">
                                          <p:stCondLst>
                                            <p:cond delay="0"/>
                                          </p:stCondLst>
                                        </p:cTn>
                                        <p:tgtEl>
                                          <p:spTgt spid="4"/>
                                        </p:tgtEl>
                                        <p:attrNameLst>
                                          <p:attrName>style.visibility</p:attrName>
                                        </p:attrNameLst>
                                      </p:cBhvr>
                                      <p:to>
                                        <p:strVal val="hidden"/>
                                      </p:to>
                                    </p:set>
                                  </p:childTnLst>
                                </p:cTn>
                              </p:par>
                              <p:par>
                                <p:cTn id="273" presetID="1" presetClass="exit" presetSubtype="0" fill="hold" grpId="2" nodeType="withEffect">
                                  <p:stCondLst>
                                    <p:cond delay="0"/>
                                  </p:stCondLst>
                                  <p:childTnLst>
                                    <p:set>
                                      <p:cBhvr>
                                        <p:cTn id="274" dur="1" fill="hold">
                                          <p:stCondLst>
                                            <p:cond delay="0"/>
                                          </p:stCondLst>
                                        </p:cTn>
                                        <p:tgtEl>
                                          <p:spTgt spid="1234979"/>
                                        </p:tgtEl>
                                        <p:attrNameLst>
                                          <p:attrName>style.visibility</p:attrName>
                                        </p:attrNameLst>
                                      </p:cBhvr>
                                      <p:to>
                                        <p:strVal val="hidden"/>
                                      </p:to>
                                    </p:set>
                                  </p:childTnLst>
                                </p:cTn>
                              </p:par>
                              <p:par>
                                <p:cTn id="275" presetID="1" presetClass="exit" presetSubtype="0" fill="hold" grpId="2" nodeType="withEffect">
                                  <p:stCondLst>
                                    <p:cond delay="0"/>
                                  </p:stCondLst>
                                  <p:childTnLst>
                                    <p:set>
                                      <p:cBhvr>
                                        <p:cTn id="276" dur="1" fill="hold">
                                          <p:stCondLst>
                                            <p:cond delay="0"/>
                                          </p:stCondLst>
                                        </p:cTn>
                                        <p:tgtEl>
                                          <p:spTgt spid="1234978"/>
                                        </p:tgtEl>
                                        <p:attrNameLst>
                                          <p:attrName>style.visibility</p:attrName>
                                        </p:attrNameLst>
                                      </p:cBhvr>
                                      <p:to>
                                        <p:strVal val="hidden"/>
                                      </p:to>
                                    </p:set>
                                  </p:childTnLst>
                                </p:cTn>
                              </p:par>
                              <p:par>
                                <p:cTn id="277" presetID="1" presetClass="exit" presetSubtype="0" fill="hold" grpId="2" nodeType="withEffect">
                                  <p:stCondLst>
                                    <p:cond delay="0"/>
                                  </p:stCondLst>
                                  <p:childTnLst>
                                    <p:set>
                                      <p:cBhvr>
                                        <p:cTn id="278" dur="1" fill="hold">
                                          <p:stCondLst>
                                            <p:cond delay="0"/>
                                          </p:stCondLst>
                                        </p:cTn>
                                        <p:tgtEl>
                                          <p:spTgt spid="1234977"/>
                                        </p:tgtEl>
                                        <p:attrNameLst>
                                          <p:attrName>style.visibility</p:attrName>
                                        </p:attrNameLst>
                                      </p:cBhvr>
                                      <p:to>
                                        <p:strVal val="hidden"/>
                                      </p:to>
                                    </p:set>
                                  </p:childTnLst>
                                </p:cTn>
                              </p:par>
                              <p:par>
                                <p:cTn id="279" presetID="1" presetClass="exit" presetSubtype="0" fill="hold" grpId="2" nodeType="withEffect">
                                  <p:stCondLst>
                                    <p:cond delay="0"/>
                                  </p:stCondLst>
                                  <p:childTnLst>
                                    <p:set>
                                      <p:cBhvr>
                                        <p:cTn id="280" dur="1" fill="hold">
                                          <p:stCondLst>
                                            <p:cond delay="0"/>
                                          </p:stCondLst>
                                        </p:cTn>
                                        <p:tgtEl>
                                          <p:spTgt spid="1234976"/>
                                        </p:tgtEl>
                                        <p:attrNameLst>
                                          <p:attrName>style.visibility</p:attrName>
                                        </p:attrNameLst>
                                      </p:cBhvr>
                                      <p:to>
                                        <p:strVal val="hidden"/>
                                      </p:to>
                                    </p:set>
                                  </p:childTnLst>
                                </p:cTn>
                              </p:par>
                              <p:par>
                                <p:cTn id="281" presetID="1" presetClass="exit" presetSubtype="0" fill="hold" grpId="2" nodeType="withEffect">
                                  <p:stCondLst>
                                    <p:cond delay="0"/>
                                  </p:stCondLst>
                                  <p:childTnLst>
                                    <p:set>
                                      <p:cBhvr>
                                        <p:cTn id="282" dur="1" fill="hold">
                                          <p:stCondLst>
                                            <p:cond delay="0"/>
                                          </p:stCondLst>
                                        </p:cTn>
                                        <p:tgtEl>
                                          <p:spTgt spid="1234975"/>
                                        </p:tgtEl>
                                        <p:attrNameLst>
                                          <p:attrName>style.visibility</p:attrName>
                                        </p:attrNameLst>
                                      </p:cBhvr>
                                      <p:to>
                                        <p:strVal val="hidden"/>
                                      </p:to>
                                    </p:set>
                                  </p:childTnLst>
                                </p:cTn>
                              </p:par>
                              <p:par>
                                <p:cTn id="283" presetID="1" presetClass="exit" presetSubtype="0" fill="hold" grpId="2" nodeType="withEffect">
                                  <p:stCondLst>
                                    <p:cond delay="0"/>
                                  </p:stCondLst>
                                  <p:childTnLst>
                                    <p:set>
                                      <p:cBhvr>
                                        <p:cTn id="284" dur="1" fill="hold">
                                          <p:stCondLst>
                                            <p:cond delay="0"/>
                                          </p:stCondLst>
                                        </p:cTn>
                                        <p:tgtEl>
                                          <p:spTgt spid="1234974"/>
                                        </p:tgtEl>
                                        <p:attrNameLst>
                                          <p:attrName>style.visibility</p:attrName>
                                        </p:attrNameLst>
                                      </p:cBhvr>
                                      <p:to>
                                        <p:strVal val="hidden"/>
                                      </p:to>
                                    </p:set>
                                  </p:childTnLst>
                                </p:cTn>
                              </p:par>
                              <p:par>
                                <p:cTn id="285" presetID="1" presetClass="exit" presetSubtype="0" fill="hold" grpId="2" nodeType="withEffect">
                                  <p:stCondLst>
                                    <p:cond delay="0"/>
                                  </p:stCondLst>
                                  <p:childTnLst>
                                    <p:set>
                                      <p:cBhvr>
                                        <p:cTn id="286" dur="1" fill="hold">
                                          <p:stCondLst>
                                            <p:cond delay="0"/>
                                          </p:stCondLst>
                                        </p:cTn>
                                        <p:tgtEl>
                                          <p:spTgt spid="1234973"/>
                                        </p:tgtEl>
                                        <p:attrNameLst>
                                          <p:attrName>style.visibility</p:attrName>
                                        </p:attrNameLst>
                                      </p:cBhvr>
                                      <p:to>
                                        <p:strVal val="hidden"/>
                                      </p:to>
                                    </p:set>
                                  </p:childTnLst>
                                </p:cTn>
                              </p:par>
                              <p:par>
                                <p:cTn id="287" presetID="1" presetClass="exit" presetSubtype="0" fill="hold" grpId="2" nodeType="withEffect">
                                  <p:stCondLst>
                                    <p:cond delay="0"/>
                                  </p:stCondLst>
                                  <p:childTnLst>
                                    <p:set>
                                      <p:cBhvr>
                                        <p:cTn id="288" dur="1" fill="hold">
                                          <p:stCondLst>
                                            <p:cond delay="0"/>
                                          </p:stCondLst>
                                        </p:cTn>
                                        <p:tgtEl>
                                          <p:spTgt spid="1234971"/>
                                        </p:tgtEl>
                                        <p:attrNameLst>
                                          <p:attrName>style.visibility</p:attrName>
                                        </p:attrNameLst>
                                      </p:cBhvr>
                                      <p:to>
                                        <p:strVal val="hidden"/>
                                      </p:to>
                                    </p:set>
                                  </p:childTnLst>
                                </p:cTn>
                              </p:par>
                              <p:par>
                                <p:cTn id="289" presetID="1" presetClass="exit" presetSubtype="0" fill="hold" grpId="4" nodeType="withEffect">
                                  <p:stCondLst>
                                    <p:cond delay="0"/>
                                  </p:stCondLst>
                                  <p:childTnLst>
                                    <p:set>
                                      <p:cBhvr>
                                        <p:cTn id="290" dur="1" fill="hold">
                                          <p:stCondLst>
                                            <p:cond delay="0"/>
                                          </p:stCondLst>
                                        </p:cTn>
                                        <p:tgtEl>
                                          <p:spTgt spid="1234972"/>
                                        </p:tgtEl>
                                        <p:attrNameLst>
                                          <p:attrName>style.visibility</p:attrName>
                                        </p:attrNameLst>
                                      </p:cBhvr>
                                      <p:to>
                                        <p:strVal val="hidden"/>
                                      </p:to>
                                    </p:set>
                                  </p:childTnLst>
                                </p:cTn>
                              </p:par>
                              <p:par>
                                <p:cTn id="291" presetID="1" presetClass="exit" presetSubtype="0" fill="hold" grpId="4" nodeType="withEffect">
                                  <p:stCondLst>
                                    <p:cond delay="0"/>
                                  </p:stCondLst>
                                  <p:childTnLst>
                                    <p:set>
                                      <p:cBhvr>
                                        <p:cTn id="292" dur="1" fill="hold">
                                          <p:stCondLst>
                                            <p:cond delay="0"/>
                                          </p:stCondLst>
                                        </p:cTn>
                                        <p:tgtEl>
                                          <p:spTgt spid="1234970"/>
                                        </p:tgtEl>
                                        <p:attrNameLst>
                                          <p:attrName>style.visibility</p:attrName>
                                        </p:attrNameLst>
                                      </p:cBhvr>
                                      <p:to>
                                        <p:strVal val="hidden"/>
                                      </p:to>
                                    </p:set>
                                  </p:childTnLst>
                                </p:cTn>
                              </p:par>
                              <p:par>
                                <p:cTn id="293" presetID="1" presetClass="exit" presetSubtype="0" fill="hold" nodeType="withEffect">
                                  <p:stCondLst>
                                    <p:cond delay="0"/>
                                  </p:stCondLst>
                                  <p:childTnLst>
                                    <p:set>
                                      <p:cBhvr>
                                        <p:cTn id="294" dur="1" fill="hold">
                                          <p:stCondLst>
                                            <p:cond delay="0"/>
                                          </p:stCondLst>
                                        </p:cTn>
                                        <p:tgtEl>
                                          <p:spTgt spid="6"/>
                                        </p:tgtEl>
                                        <p:attrNameLst>
                                          <p:attrName>style.visibility</p:attrName>
                                        </p:attrNameLst>
                                      </p:cBhvr>
                                      <p:to>
                                        <p:strVal val="hidden"/>
                                      </p:to>
                                    </p:set>
                                  </p:childTnLst>
                                </p:cTn>
                              </p:par>
                              <p:par>
                                <p:cTn id="295" presetID="1" presetClass="entr" presetSubtype="0" fill="hold" nodeType="withEffect">
                                  <p:stCondLst>
                                    <p:cond delay="0"/>
                                  </p:stCondLst>
                                  <p:childTnLst>
                                    <p:set>
                                      <p:cBhvr>
                                        <p:cTn id="296" dur="1" fill="hold">
                                          <p:stCondLst>
                                            <p:cond delay="0"/>
                                          </p:stCondLst>
                                        </p:cTn>
                                        <p:tgtEl>
                                          <p:spTgt spid="7"/>
                                        </p:tgtEl>
                                        <p:attrNameLst>
                                          <p:attrName>style.visibility</p:attrName>
                                        </p:attrNameLst>
                                      </p:cBhvr>
                                      <p:to>
                                        <p:strVal val="visible"/>
                                      </p:to>
                                    </p:set>
                                  </p:childTnLst>
                                </p:cTn>
                              </p:par>
                            </p:childTnLst>
                          </p:cTn>
                        </p:par>
                      </p:childTnLst>
                    </p:cTn>
                  </p:par>
                  <p:par>
                    <p:cTn id="297" fill="hold" nodeType="clickPar">
                      <p:stCondLst>
                        <p:cond delay="indefinite"/>
                      </p:stCondLst>
                      <p:childTnLst>
                        <p:par>
                          <p:cTn id="298" fill="hold" nodeType="withGroup">
                            <p:stCondLst>
                              <p:cond delay="0"/>
                            </p:stCondLst>
                            <p:childTnLst>
                              <p:par>
                                <p:cTn id="299" presetID="1" presetClass="entr" presetSubtype="0" fill="hold" nodeType="clickEffect">
                                  <p:stCondLst>
                                    <p:cond delay="0"/>
                                  </p:stCondLst>
                                  <p:childTnLst>
                                    <p:set>
                                      <p:cBhvr>
                                        <p:cTn id="300" dur="1" fill="hold">
                                          <p:stCondLst>
                                            <p:cond delay="0"/>
                                          </p:stCondLst>
                                        </p:cTn>
                                        <p:tgtEl>
                                          <p:spTgt spid="23"/>
                                        </p:tgtEl>
                                        <p:attrNameLst>
                                          <p:attrName>style.visibility</p:attrName>
                                        </p:attrNameLst>
                                      </p:cBhvr>
                                      <p:to>
                                        <p:strVal val="visible"/>
                                      </p:to>
                                    </p:set>
                                  </p:childTnLst>
                                </p:cTn>
                              </p:par>
                              <p:par>
                                <p:cTn id="301" presetID="1" presetClass="entr" presetSubtype="0" fill="hold" nodeType="withEffect">
                                  <p:stCondLst>
                                    <p:cond delay="0"/>
                                  </p:stCondLst>
                                  <p:childTnLst>
                                    <p:set>
                                      <p:cBhvr>
                                        <p:cTn id="302" dur="1" fill="hold">
                                          <p:stCondLst>
                                            <p:cond delay="0"/>
                                          </p:stCondLst>
                                        </p:cTn>
                                        <p:tgtEl>
                                          <p:spTgt spid="24"/>
                                        </p:tgtEl>
                                        <p:attrNameLst>
                                          <p:attrName>style.visibility</p:attrName>
                                        </p:attrNameLst>
                                      </p:cBhvr>
                                      <p:to>
                                        <p:strVal val="visible"/>
                                      </p:to>
                                    </p:set>
                                  </p:childTnLst>
                                </p:cTn>
                              </p:par>
                              <p:par>
                                <p:cTn id="303" presetID="1" presetClass="entr" presetSubtype="0" fill="hold" nodeType="withEffect">
                                  <p:stCondLst>
                                    <p:cond delay="0"/>
                                  </p:stCondLst>
                                  <p:childTnLst>
                                    <p:set>
                                      <p:cBhvr>
                                        <p:cTn id="304" dur="1" fill="hold">
                                          <p:stCondLst>
                                            <p:cond delay="0"/>
                                          </p:stCondLst>
                                        </p:cTn>
                                        <p:tgtEl>
                                          <p:spTgt spid="25"/>
                                        </p:tgtEl>
                                        <p:attrNameLst>
                                          <p:attrName>style.visibility</p:attrName>
                                        </p:attrNameLst>
                                      </p:cBhvr>
                                      <p:to>
                                        <p:strVal val="visible"/>
                                      </p:to>
                                    </p:set>
                                  </p:childTnLst>
                                </p:cTn>
                              </p:par>
                            </p:childTnLst>
                          </p:cTn>
                        </p:par>
                      </p:childTnLst>
                    </p:cTn>
                  </p:par>
                  <p:par>
                    <p:cTn id="305" fill="hold" nodeType="clickPar">
                      <p:stCondLst>
                        <p:cond delay="indefinite"/>
                      </p:stCondLst>
                      <p:childTnLst>
                        <p:par>
                          <p:cTn id="306" fill="hold" nodeType="withGroup">
                            <p:stCondLst>
                              <p:cond delay="0"/>
                            </p:stCondLst>
                            <p:childTnLst>
                              <p:par>
                                <p:cTn id="307" presetID="10" presetClass="entr" presetSubtype="0" fill="hold" grpId="0" nodeType="clickEffect">
                                  <p:stCondLst>
                                    <p:cond delay="0"/>
                                  </p:stCondLst>
                                  <p:childTnLst>
                                    <p:set>
                                      <p:cBhvr>
                                        <p:cTn id="308" dur="1" fill="hold">
                                          <p:stCondLst>
                                            <p:cond delay="0"/>
                                          </p:stCondLst>
                                        </p:cTn>
                                        <p:tgtEl>
                                          <p:spTgt spid="1235039"/>
                                        </p:tgtEl>
                                        <p:attrNameLst>
                                          <p:attrName>style.visibility</p:attrName>
                                        </p:attrNameLst>
                                      </p:cBhvr>
                                      <p:to>
                                        <p:strVal val="visible"/>
                                      </p:to>
                                    </p:set>
                                    <p:animEffect transition="in" filter="fade">
                                      <p:cBhvr>
                                        <p:cTn id="309" dur="1000"/>
                                        <p:tgtEl>
                                          <p:spTgt spid="1235039"/>
                                        </p:tgtEl>
                                      </p:cBhvr>
                                    </p:animEffect>
                                  </p:childTnLst>
                                </p:cTn>
                              </p:par>
                              <p:par>
                                <p:cTn id="310" presetID="10" presetClass="entr" presetSubtype="0" fill="hold" grpId="0" nodeType="withEffect">
                                  <p:stCondLst>
                                    <p:cond delay="0"/>
                                  </p:stCondLst>
                                  <p:childTnLst>
                                    <p:set>
                                      <p:cBhvr>
                                        <p:cTn id="311" dur="1" fill="hold">
                                          <p:stCondLst>
                                            <p:cond delay="0"/>
                                          </p:stCondLst>
                                        </p:cTn>
                                        <p:tgtEl>
                                          <p:spTgt spid="1235044"/>
                                        </p:tgtEl>
                                        <p:attrNameLst>
                                          <p:attrName>style.visibility</p:attrName>
                                        </p:attrNameLst>
                                      </p:cBhvr>
                                      <p:to>
                                        <p:strVal val="visible"/>
                                      </p:to>
                                    </p:set>
                                    <p:animEffect transition="in" filter="fade">
                                      <p:cBhvr>
                                        <p:cTn id="312" dur="1000"/>
                                        <p:tgtEl>
                                          <p:spTgt spid="1235044"/>
                                        </p:tgtEl>
                                      </p:cBhvr>
                                    </p:animEffect>
                                  </p:childTnLst>
                                </p:cTn>
                              </p:par>
                            </p:childTnLst>
                          </p:cTn>
                        </p:par>
                      </p:childTnLst>
                    </p:cTn>
                  </p:par>
                  <p:par>
                    <p:cTn id="313" fill="hold" nodeType="clickPar">
                      <p:stCondLst>
                        <p:cond delay="indefinite"/>
                      </p:stCondLst>
                      <p:childTnLst>
                        <p:par>
                          <p:cTn id="314" fill="hold" nodeType="withGroup">
                            <p:stCondLst>
                              <p:cond delay="0"/>
                            </p:stCondLst>
                            <p:childTnLst>
                              <p:par>
                                <p:cTn id="315" presetID="10" presetClass="entr" presetSubtype="0" fill="hold" grpId="0" nodeType="clickEffect">
                                  <p:stCondLst>
                                    <p:cond delay="0"/>
                                  </p:stCondLst>
                                  <p:childTnLst>
                                    <p:set>
                                      <p:cBhvr>
                                        <p:cTn id="316" dur="1" fill="hold">
                                          <p:stCondLst>
                                            <p:cond delay="0"/>
                                          </p:stCondLst>
                                        </p:cTn>
                                        <p:tgtEl>
                                          <p:spTgt spid="1235038"/>
                                        </p:tgtEl>
                                        <p:attrNameLst>
                                          <p:attrName>style.visibility</p:attrName>
                                        </p:attrNameLst>
                                      </p:cBhvr>
                                      <p:to>
                                        <p:strVal val="visible"/>
                                      </p:to>
                                    </p:set>
                                    <p:animEffect transition="in" filter="fade">
                                      <p:cBhvr>
                                        <p:cTn id="317" dur="1000"/>
                                        <p:tgtEl>
                                          <p:spTgt spid="1235038"/>
                                        </p:tgtEl>
                                      </p:cBhvr>
                                    </p:animEffect>
                                  </p:childTnLst>
                                </p:cTn>
                              </p:par>
                              <p:par>
                                <p:cTn id="318" presetID="10" presetClass="entr" presetSubtype="0" fill="hold" grpId="0" nodeType="withEffect">
                                  <p:stCondLst>
                                    <p:cond delay="0"/>
                                  </p:stCondLst>
                                  <p:childTnLst>
                                    <p:set>
                                      <p:cBhvr>
                                        <p:cTn id="319" dur="1" fill="hold">
                                          <p:stCondLst>
                                            <p:cond delay="0"/>
                                          </p:stCondLst>
                                        </p:cTn>
                                        <p:tgtEl>
                                          <p:spTgt spid="1235045"/>
                                        </p:tgtEl>
                                        <p:attrNameLst>
                                          <p:attrName>style.visibility</p:attrName>
                                        </p:attrNameLst>
                                      </p:cBhvr>
                                      <p:to>
                                        <p:strVal val="visible"/>
                                      </p:to>
                                    </p:set>
                                    <p:animEffect transition="in" filter="fade">
                                      <p:cBhvr>
                                        <p:cTn id="320" dur="1000"/>
                                        <p:tgtEl>
                                          <p:spTgt spid="1235045"/>
                                        </p:tgtEl>
                                      </p:cBhvr>
                                    </p:animEffect>
                                  </p:childTnLst>
                                </p:cTn>
                              </p:par>
                            </p:childTnLst>
                          </p:cTn>
                        </p:par>
                      </p:childTnLst>
                    </p:cTn>
                  </p:par>
                  <p:par>
                    <p:cTn id="321" fill="hold" nodeType="clickPar">
                      <p:stCondLst>
                        <p:cond delay="indefinite"/>
                      </p:stCondLst>
                      <p:childTnLst>
                        <p:par>
                          <p:cTn id="322" fill="hold" nodeType="withGroup">
                            <p:stCondLst>
                              <p:cond delay="0"/>
                            </p:stCondLst>
                            <p:childTnLst>
                              <p:par>
                                <p:cTn id="323" presetID="10" presetClass="entr" presetSubtype="0" fill="hold" grpId="0" nodeType="clickEffect">
                                  <p:stCondLst>
                                    <p:cond delay="0"/>
                                  </p:stCondLst>
                                  <p:childTnLst>
                                    <p:set>
                                      <p:cBhvr>
                                        <p:cTn id="324" dur="1" fill="hold">
                                          <p:stCondLst>
                                            <p:cond delay="0"/>
                                          </p:stCondLst>
                                        </p:cTn>
                                        <p:tgtEl>
                                          <p:spTgt spid="1235042"/>
                                        </p:tgtEl>
                                        <p:attrNameLst>
                                          <p:attrName>style.visibility</p:attrName>
                                        </p:attrNameLst>
                                      </p:cBhvr>
                                      <p:to>
                                        <p:strVal val="visible"/>
                                      </p:to>
                                    </p:set>
                                    <p:animEffect transition="in" filter="fade">
                                      <p:cBhvr>
                                        <p:cTn id="325" dur="1000"/>
                                        <p:tgtEl>
                                          <p:spTgt spid="1235042"/>
                                        </p:tgtEl>
                                      </p:cBhvr>
                                    </p:animEffect>
                                  </p:childTnLst>
                                </p:cTn>
                              </p:par>
                              <p:par>
                                <p:cTn id="326" presetID="10" presetClass="entr" presetSubtype="0" fill="hold" grpId="0" nodeType="withEffect">
                                  <p:stCondLst>
                                    <p:cond delay="0"/>
                                  </p:stCondLst>
                                  <p:childTnLst>
                                    <p:set>
                                      <p:cBhvr>
                                        <p:cTn id="327" dur="1" fill="hold">
                                          <p:stCondLst>
                                            <p:cond delay="0"/>
                                          </p:stCondLst>
                                        </p:cTn>
                                        <p:tgtEl>
                                          <p:spTgt spid="1235049"/>
                                        </p:tgtEl>
                                        <p:attrNameLst>
                                          <p:attrName>style.visibility</p:attrName>
                                        </p:attrNameLst>
                                      </p:cBhvr>
                                      <p:to>
                                        <p:strVal val="visible"/>
                                      </p:to>
                                    </p:set>
                                    <p:animEffect transition="in" filter="fade">
                                      <p:cBhvr>
                                        <p:cTn id="328" dur="1000"/>
                                        <p:tgtEl>
                                          <p:spTgt spid="1235049"/>
                                        </p:tgtEl>
                                      </p:cBhvr>
                                    </p:animEffect>
                                  </p:childTnLst>
                                </p:cTn>
                              </p:par>
                            </p:childTnLst>
                          </p:cTn>
                        </p:par>
                      </p:childTnLst>
                    </p:cTn>
                  </p:par>
                  <p:par>
                    <p:cTn id="329" fill="hold" nodeType="clickPar">
                      <p:stCondLst>
                        <p:cond delay="indefinite"/>
                      </p:stCondLst>
                      <p:childTnLst>
                        <p:par>
                          <p:cTn id="330" fill="hold" nodeType="withGroup">
                            <p:stCondLst>
                              <p:cond delay="0"/>
                            </p:stCondLst>
                            <p:childTnLst>
                              <p:par>
                                <p:cTn id="331" presetID="10" presetClass="entr" presetSubtype="0" fill="hold" grpId="0" nodeType="clickEffect">
                                  <p:stCondLst>
                                    <p:cond delay="0"/>
                                  </p:stCondLst>
                                  <p:childTnLst>
                                    <p:set>
                                      <p:cBhvr>
                                        <p:cTn id="332" dur="1" fill="hold">
                                          <p:stCondLst>
                                            <p:cond delay="0"/>
                                          </p:stCondLst>
                                        </p:cTn>
                                        <p:tgtEl>
                                          <p:spTgt spid="1235040"/>
                                        </p:tgtEl>
                                        <p:attrNameLst>
                                          <p:attrName>style.visibility</p:attrName>
                                        </p:attrNameLst>
                                      </p:cBhvr>
                                      <p:to>
                                        <p:strVal val="visible"/>
                                      </p:to>
                                    </p:set>
                                    <p:animEffect transition="in" filter="fade">
                                      <p:cBhvr>
                                        <p:cTn id="333" dur="1000"/>
                                        <p:tgtEl>
                                          <p:spTgt spid="1235040"/>
                                        </p:tgtEl>
                                      </p:cBhvr>
                                    </p:animEffect>
                                  </p:childTnLst>
                                </p:cTn>
                              </p:par>
                              <p:par>
                                <p:cTn id="334" presetID="10" presetClass="entr" presetSubtype="0" fill="hold" grpId="0" nodeType="withEffect">
                                  <p:stCondLst>
                                    <p:cond delay="0"/>
                                  </p:stCondLst>
                                  <p:childTnLst>
                                    <p:set>
                                      <p:cBhvr>
                                        <p:cTn id="335" dur="1" fill="hold">
                                          <p:stCondLst>
                                            <p:cond delay="0"/>
                                          </p:stCondLst>
                                        </p:cTn>
                                        <p:tgtEl>
                                          <p:spTgt spid="1235048"/>
                                        </p:tgtEl>
                                        <p:attrNameLst>
                                          <p:attrName>style.visibility</p:attrName>
                                        </p:attrNameLst>
                                      </p:cBhvr>
                                      <p:to>
                                        <p:strVal val="visible"/>
                                      </p:to>
                                    </p:set>
                                    <p:animEffect transition="in" filter="fade">
                                      <p:cBhvr>
                                        <p:cTn id="336" dur="1000"/>
                                        <p:tgtEl>
                                          <p:spTgt spid="1235048"/>
                                        </p:tgtEl>
                                      </p:cBhvr>
                                    </p:animEffect>
                                  </p:childTnLst>
                                </p:cTn>
                              </p:par>
                            </p:childTnLst>
                          </p:cTn>
                        </p:par>
                      </p:childTnLst>
                    </p:cTn>
                  </p:par>
                  <p:par>
                    <p:cTn id="337" fill="hold" nodeType="clickPar">
                      <p:stCondLst>
                        <p:cond delay="indefinite"/>
                      </p:stCondLst>
                      <p:childTnLst>
                        <p:par>
                          <p:cTn id="338" fill="hold" nodeType="withGroup">
                            <p:stCondLst>
                              <p:cond delay="0"/>
                            </p:stCondLst>
                            <p:childTnLst>
                              <p:par>
                                <p:cTn id="339" presetID="10" presetClass="entr" presetSubtype="0" fill="hold" grpId="0" nodeType="clickEffect">
                                  <p:stCondLst>
                                    <p:cond delay="0"/>
                                  </p:stCondLst>
                                  <p:childTnLst>
                                    <p:set>
                                      <p:cBhvr>
                                        <p:cTn id="340" dur="1" fill="hold">
                                          <p:stCondLst>
                                            <p:cond delay="0"/>
                                          </p:stCondLst>
                                        </p:cTn>
                                        <p:tgtEl>
                                          <p:spTgt spid="1235043"/>
                                        </p:tgtEl>
                                        <p:attrNameLst>
                                          <p:attrName>style.visibility</p:attrName>
                                        </p:attrNameLst>
                                      </p:cBhvr>
                                      <p:to>
                                        <p:strVal val="visible"/>
                                      </p:to>
                                    </p:set>
                                    <p:animEffect transition="in" filter="fade">
                                      <p:cBhvr>
                                        <p:cTn id="341" dur="1000"/>
                                        <p:tgtEl>
                                          <p:spTgt spid="1235043"/>
                                        </p:tgtEl>
                                      </p:cBhvr>
                                    </p:animEffect>
                                  </p:childTnLst>
                                </p:cTn>
                              </p:par>
                              <p:par>
                                <p:cTn id="342" presetID="10" presetClass="entr" presetSubtype="0" fill="hold" grpId="0" nodeType="withEffect">
                                  <p:stCondLst>
                                    <p:cond delay="0"/>
                                  </p:stCondLst>
                                  <p:childTnLst>
                                    <p:set>
                                      <p:cBhvr>
                                        <p:cTn id="343" dur="1" fill="hold">
                                          <p:stCondLst>
                                            <p:cond delay="0"/>
                                          </p:stCondLst>
                                        </p:cTn>
                                        <p:tgtEl>
                                          <p:spTgt spid="1235047"/>
                                        </p:tgtEl>
                                        <p:attrNameLst>
                                          <p:attrName>style.visibility</p:attrName>
                                        </p:attrNameLst>
                                      </p:cBhvr>
                                      <p:to>
                                        <p:strVal val="visible"/>
                                      </p:to>
                                    </p:set>
                                    <p:animEffect transition="in" filter="fade">
                                      <p:cBhvr>
                                        <p:cTn id="344" dur="1000"/>
                                        <p:tgtEl>
                                          <p:spTgt spid="1235047"/>
                                        </p:tgtEl>
                                      </p:cBhvr>
                                    </p:animEffect>
                                  </p:childTnLst>
                                </p:cTn>
                              </p:par>
                            </p:childTnLst>
                          </p:cTn>
                        </p:par>
                      </p:childTnLst>
                    </p:cTn>
                  </p:par>
                  <p:par>
                    <p:cTn id="345" fill="hold" nodeType="clickPar">
                      <p:stCondLst>
                        <p:cond delay="indefinite"/>
                      </p:stCondLst>
                      <p:childTnLst>
                        <p:par>
                          <p:cTn id="346" fill="hold" nodeType="withGroup">
                            <p:stCondLst>
                              <p:cond delay="0"/>
                            </p:stCondLst>
                            <p:childTnLst>
                              <p:par>
                                <p:cTn id="347" presetID="10" presetClass="entr" presetSubtype="0" fill="hold" grpId="0" nodeType="clickEffect">
                                  <p:stCondLst>
                                    <p:cond delay="0"/>
                                  </p:stCondLst>
                                  <p:childTnLst>
                                    <p:set>
                                      <p:cBhvr>
                                        <p:cTn id="348" dur="1" fill="hold">
                                          <p:stCondLst>
                                            <p:cond delay="0"/>
                                          </p:stCondLst>
                                        </p:cTn>
                                        <p:tgtEl>
                                          <p:spTgt spid="1235041"/>
                                        </p:tgtEl>
                                        <p:attrNameLst>
                                          <p:attrName>style.visibility</p:attrName>
                                        </p:attrNameLst>
                                      </p:cBhvr>
                                      <p:to>
                                        <p:strVal val="visible"/>
                                      </p:to>
                                    </p:set>
                                    <p:animEffect transition="in" filter="fade">
                                      <p:cBhvr>
                                        <p:cTn id="349" dur="1000"/>
                                        <p:tgtEl>
                                          <p:spTgt spid="1235041"/>
                                        </p:tgtEl>
                                      </p:cBhvr>
                                    </p:animEffect>
                                  </p:childTnLst>
                                </p:cTn>
                              </p:par>
                              <p:par>
                                <p:cTn id="350" presetID="10" presetClass="entr" presetSubtype="0" fill="hold" grpId="0" nodeType="withEffect">
                                  <p:stCondLst>
                                    <p:cond delay="0"/>
                                  </p:stCondLst>
                                  <p:childTnLst>
                                    <p:set>
                                      <p:cBhvr>
                                        <p:cTn id="351" dur="1" fill="hold">
                                          <p:stCondLst>
                                            <p:cond delay="0"/>
                                          </p:stCondLst>
                                        </p:cTn>
                                        <p:tgtEl>
                                          <p:spTgt spid="1235046"/>
                                        </p:tgtEl>
                                        <p:attrNameLst>
                                          <p:attrName>style.visibility</p:attrName>
                                        </p:attrNameLst>
                                      </p:cBhvr>
                                      <p:to>
                                        <p:strVal val="visible"/>
                                      </p:to>
                                    </p:set>
                                    <p:animEffect transition="in" filter="fade">
                                      <p:cBhvr>
                                        <p:cTn id="352" dur="1000"/>
                                        <p:tgtEl>
                                          <p:spTgt spid="12350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4954" grpId="0" animBg="1"/>
      <p:bldP spid="1234954" grpId="1" animBg="1"/>
      <p:bldP spid="1234954" grpId="2" animBg="1"/>
      <p:bldP spid="1234955" grpId="0" animBg="1"/>
      <p:bldP spid="1234955" grpId="1" animBg="1"/>
      <p:bldP spid="1234955" grpId="2" animBg="1"/>
      <p:bldP spid="1234956" grpId="0" animBg="1"/>
      <p:bldP spid="1234956" grpId="1" animBg="1"/>
      <p:bldP spid="1234956" grpId="2" animBg="1"/>
      <p:bldP spid="1234957" grpId="0" animBg="1"/>
      <p:bldP spid="1234957" grpId="1" animBg="1"/>
      <p:bldP spid="1234957" grpId="2" animBg="1"/>
      <p:bldP spid="1234958" grpId="0" animBg="1"/>
      <p:bldP spid="1234958" grpId="1" animBg="1"/>
      <p:bldP spid="1234958" grpId="2" animBg="1"/>
      <p:bldP spid="1234959" grpId="0" animBg="1"/>
      <p:bldP spid="1234959" grpId="1" animBg="1"/>
      <p:bldP spid="1234959" grpId="2" animBg="1"/>
      <p:bldP spid="1234960" grpId="0" animBg="1"/>
      <p:bldP spid="1234960" grpId="1" animBg="1"/>
      <p:bldP spid="1234960" grpId="2" animBg="1"/>
      <p:bldP spid="1234961" grpId="0" animBg="1"/>
      <p:bldP spid="1234961" grpId="1" animBg="1"/>
      <p:bldP spid="1234961" grpId="2" animBg="1"/>
      <p:bldP spid="1234962" grpId="0" animBg="1"/>
      <p:bldP spid="1234962" grpId="1" animBg="1"/>
      <p:bldP spid="1234962" grpId="2" animBg="1"/>
      <p:bldP spid="1234963" grpId="0" animBg="1"/>
      <p:bldP spid="1234963" grpId="1" animBg="1"/>
      <p:bldP spid="1234963" grpId="2" animBg="1"/>
      <p:bldP spid="1234970" grpId="0" animBg="1"/>
      <p:bldP spid="1234970" grpId="1" animBg="1"/>
      <p:bldP spid="1234970" grpId="2" animBg="1"/>
      <p:bldP spid="1234970" grpId="3" animBg="1"/>
      <p:bldP spid="1234970" grpId="4" animBg="1"/>
      <p:bldP spid="1234971" grpId="0" animBg="1"/>
      <p:bldP spid="1234971" grpId="1" animBg="1"/>
      <p:bldP spid="1234971" grpId="2" animBg="1"/>
      <p:bldP spid="1234972" grpId="0" animBg="1"/>
      <p:bldP spid="1234972" grpId="1" animBg="1"/>
      <p:bldP spid="1234972" grpId="2" animBg="1"/>
      <p:bldP spid="1234972" grpId="3" animBg="1"/>
      <p:bldP spid="1234972" grpId="4" animBg="1"/>
      <p:bldP spid="1234973" grpId="0" animBg="1"/>
      <p:bldP spid="1234973" grpId="1" animBg="1"/>
      <p:bldP spid="1234973" grpId="2" animBg="1"/>
      <p:bldP spid="1234974" grpId="0" animBg="1"/>
      <p:bldP spid="1234974" grpId="1" animBg="1"/>
      <p:bldP spid="1234974" grpId="2" animBg="1"/>
      <p:bldP spid="1234975" grpId="0" animBg="1"/>
      <p:bldP spid="1234975" grpId="1" animBg="1"/>
      <p:bldP spid="1234975" grpId="2" animBg="1"/>
      <p:bldP spid="1234976" grpId="0" animBg="1"/>
      <p:bldP spid="1234976" grpId="1" animBg="1"/>
      <p:bldP spid="1234976" grpId="2" animBg="1"/>
      <p:bldP spid="1234977" grpId="0" animBg="1"/>
      <p:bldP spid="1234977" grpId="1" animBg="1"/>
      <p:bldP spid="1234977" grpId="2" animBg="1"/>
      <p:bldP spid="1234978" grpId="0" animBg="1"/>
      <p:bldP spid="1234978" grpId="1" animBg="1"/>
      <p:bldP spid="1234978" grpId="2" animBg="1"/>
      <p:bldP spid="1234979" grpId="0" animBg="1"/>
      <p:bldP spid="1234979" grpId="1" animBg="1"/>
      <p:bldP spid="1234979" grpId="2" animBg="1"/>
      <p:bldP spid="1235038" grpId="0" animBg="1"/>
      <p:bldP spid="1235039" grpId="0" animBg="1"/>
      <p:bldP spid="1235040" grpId="0" animBg="1"/>
      <p:bldP spid="1235041" grpId="0" animBg="1"/>
      <p:bldP spid="1235042" grpId="0" animBg="1"/>
      <p:bldP spid="1235043" grpId="0" animBg="1"/>
      <p:bldP spid="1235044" grpId="0"/>
      <p:bldP spid="1235045" grpId="0"/>
      <p:bldP spid="1235046" grpId="0"/>
      <p:bldP spid="1235047" grpId="0"/>
      <p:bldP spid="1235048" grpId="0"/>
      <p:bldP spid="1235049" grpId="0"/>
    </p:bld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pPr eaLnBrk="1" hangingPunct="1"/>
            <a:r>
              <a:rPr lang="en-US"/>
              <a:t>Generalized Interval Caching (GIC)</a:t>
            </a:r>
          </a:p>
        </p:txBody>
      </p:sp>
      <p:sp>
        <p:nvSpPr>
          <p:cNvPr id="1235971" name="Rectangle 3"/>
          <p:cNvSpPr>
            <a:spLocks noGrp="1" noChangeArrowheads="1"/>
          </p:cNvSpPr>
          <p:nvPr>
            <p:ph type="body" idx="1"/>
          </p:nvPr>
        </p:nvSpPr>
        <p:spPr>
          <a:xfrm>
            <a:off x="0" y="866775"/>
            <a:ext cx="9144000" cy="2484438"/>
          </a:xfrm>
        </p:spPr>
        <p:txBody>
          <a:bodyPr/>
          <a:lstStyle/>
          <a:p>
            <a:pPr eaLnBrk="1" hangingPunct="1"/>
            <a:r>
              <a:rPr lang="en-US" sz="2400"/>
              <a:t>Interval caching (IC) does not work for short clips</a:t>
            </a:r>
          </a:p>
          <a:p>
            <a:pPr lvl="1" eaLnBrk="1" hangingPunct="1"/>
            <a:r>
              <a:rPr lang="en-US" sz="2000"/>
              <a:t>a frequently accessed short clip will not be cached</a:t>
            </a:r>
          </a:p>
          <a:p>
            <a:pPr eaLnBrk="1" hangingPunct="1"/>
            <a:r>
              <a:rPr lang="en-US" sz="2400">
                <a:solidFill>
                  <a:schemeClr val="folHlink"/>
                </a:solidFill>
              </a:rPr>
              <a:t>GIC</a:t>
            </a:r>
            <a:r>
              <a:rPr lang="en-US" sz="2400"/>
              <a:t> generalizes the IC strategy</a:t>
            </a:r>
          </a:p>
          <a:p>
            <a:pPr lvl="1" eaLnBrk="1" hangingPunct="1"/>
            <a:r>
              <a:rPr lang="en-US" sz="2000"/>
              <a:t>manages intervals for long video objects as IC</a:t>
            </a:r>
          </a:p>
          <a:p>
            <a:pPr lvl="1" eaLnBrk="1" hangingPunct="1"/>
            <a:r>
              <a:rPr lang="en-US" sz="2000"/>
              <a:t>short intervals extend the interval definition	</a:t>
            </a:r>
          </a:p>
          <a:p>
            <a:pPr lvl="2" eaLnBrk="1" hangingPunct="1"/>
            <a:r>
              <a:rPr lang="en-US" sz="1800"/>
              <a:t>keep track of a finished stream for a while after its termination</a:t>
            </a:r>
          </a:p>
          <a:p>
            <a:pPr lvl="2" eaLnBrk="1" hangingPunct="1"/>
            <a:r>
              <a:rPr lang="en-US" sz="1800"/>
              <a:t>define the interval for short stream as the length between the new stream and the position of the old stream if it had been a longer video object</a:t>
            </a:r>
          </a:p>
          <a:p>
            <a:pPr lvl="2" eaLnBrk="1" hangingPunct="1"/>
            <a:r>
              <a:rPr lang="en-US" sz="1800"/>
              <a:t>the cache requirement is, however, only the real requirement</a:t>
            </a:r>
          </a:p>
          <a:p>
            <a:pPr lvl="1" eaLnBrk="1" hangingPunct="1"/>
            <a:r>
              <a:rPr lang="en-US" sz="2000"/>
              <a:t>cache the shortest intervals as in IC </a:t>
            </a:r>
          </a:p>
        </p:txBody>
      </p:sp>
      <p:sp>
        <p:nvSpPr>
          <p:cNvPr id="1235972" name="Line 4"/>
          <p:cNvSpPr>
            <a:spLocks noChangeShapeType="1"/>
          </p:cNvSpPr>
          <p:nvPr/>
        </p:nvSpPr>
        <p:spPr bwMode="auto">
          <a:xfrm>
            <a:off x="930275" y="5837238"/>
            <a:ext cx="233045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35973" name="Text Box 5"/>
          <p:cNvSpPr txBox="1">
            <a:spLocks noChangeArrowheads="1"/>
          </p:cNvSpPr>
          <p:nvPr/>
        </p:nvSpPr>
        <p:spPr bwMode="auto">
          <a:xfrm>
            <a:off x="38100" y="5715000"/>
            <a:ext cx="828675"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Video clip 1</a:t>
            </a:r>
          </a:p>
        </p:txBody>
      </p:sp>
      <p:sp>
        <p:nvSpPr>
          <p:cNvPr id="1235974" name="Line 6"/>
          <p:cNvSpPr>
            <a:spLocks noChangeShapeType="1"/>
          </p:cNvSpPr>
          <p:nvPr/>
        </p:nvSpPr>
        <p:spPr bwMode="auto">
          <a:xfrm flipH="1">
            <a:off x="950913" y="5595938"/>
            <a:ext cx="7937" cy="21272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35975" name="Text Box 7"/>
          <p:cNvSpPr txBox="1">
            <a:spLocks noChangeArrowheads="1"/>
          </p:cNvSpPr>
          <p:nvPr/>
        </p:nvSpPr>
        <p:spPr bwMode="auto">
          <a:xfrm>
            <a:off x="777875" y="5326063"/>
            <a:ext cx="354013" cy="2444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11</a:t>
            </a:r>
          </a:p>
        </p:txBody>
      </p:sp>
      <p:grpSp>
        <p:nvGrpSpPr>
          <p:cNvPr id="2" name="Group 8"/>
          <p:cNvGrpSpPr>
            <a:grpSpLocks/>
          </p:cNvGrpSpPr>
          <p:nvPr/>
        </p:nvGrpSpPr>
        <p:grpSpPr bwMode="auto">
          <a:xfrm>
            <a:off x="776288" y="5326063"/>
            <a:ext cx="354012" cy="482600"/>
            <a:chOff x="1161" y="2285"/>
            <a:chExt cx="223" cy="304"/>
          </a:xfrm>
        </p:grpSpPr>
        <p:sp>
          <p:nvSpPr>
            <p:cNvPr id="38942" name="Line 9"/>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8943" name="Text Box 10"/>
            <p:cNvSpPr txBox="1">
              <a:spLocks noChangeArrowheads="1"/>
            </p:cNvSpPr>
            <p:nvPr/>
          </p:nvSpPr>
          <p:spPr bwMode="auto">
            <a:xfrm>
              <a:off x="1161" y="2285"/>
              <a:ext cx="223"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12</a:t>
              </a:r>
            </a:p>
          </p:txBody>
        </p:sp>
      </p:grpSp>
      <p:sp>
        <p:nvSpPr>
          <p:cNvPr id="1235979" name="Line 11"/>
          <p:cNvSpPr>
            <a:spLocks noChangeShapeType="1"/>
          </p:cNvSpPr>
          <p:nvPr/>
        </p:nvSpPr>
        <p:spPr bwMode="auto">
          <a:xfrm>
            <a:off x="939800" y="6157913"/>
            <a:ext cx="2316163"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35980" name="Line 12"/>
          <p:cNvSpPr>
            <a:spLocks noChangeShapeType="1"/>
          </p:cNvSpPr>
          <p:nvPr/>
        </p:nvSpPr>
        <p:spPr bwMode="auto">
          <a:xfrm>
            <a:off x="939800" y="5989638"/>
            <a:ext cx="3022600"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35981" name="Text Box 13"/>
          <p:cNvSpPr txBox="1">
            <a:spLocks noChangeArrowheads="1"/>
          </p:cNvSpPr>
          <p:nvPr/>
        </p:nvSpPr>
        <p:spPr bwMode="auto">
          <a:xfrm>
            <a:off x="2465388" y="5886450"/>
            <a:ext cx="203200" cy="2047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18000" tIns="10800" rIns="18000" bIns="10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I</a:t>
            </a:r>
            <a:r>
              <a:rPr lang="en-US" sz="1200" b="0" baseline="-25000"/>
              <a:t>11</a:t>
            </a:r>
          </a:p>
        </p:txBody>
      </p:sp>
      <p:sp>
        <p:nvSpPr>
          <p:cNvPr id="1235982" name="Text Box 14"/>
          <p:cNvSpPr txBox="1">
            <a:spLocks noChangeArrowheads="1"/>
          </p:cNvSpPr>
          <p:nvPr/>
        </p:nvSpPr>
        <p:spPr bwMode="auto">
          <a:xfrm>
            <a:off x="2036763" y="6054725"/>
            <a:ext cx="238125" cy="2047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18000" tIns="10800" rIns="18000" bIns="10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C</a:t>
            </a:r>
            <a:r>
              <a:rPr lang="en-US" sz="1200" b="0" baseline="-25000"/>
              <a:t>11</a:t>
            </a:r>
          </a:p>
        </p:txBody>
      </p:sp>
      <p:grpSp>
        <p:nvGrpSpPr>
          <p:cNvPr id="3" name="Group 15"/>
          <p:cNvGrpSpPr>
            <a:grpSpLocks/>
          </p:cNvGrpSpPr>
          <p:nvPr/>
        </p:nvGrpSpPr>
        <p:grpSpPr bwMode="auto">
          <a:xfrm>
            <a:off x="3071813" y="5324475"/>
            <a:ext cx="354012" cy="482600"/>
            <a:chOff x="951" y="3072"/>
            <a:chExt cx="223" cy="304"/>
          </a:xfrm>
        </p:grpSpPr>
        <p:sp>
          <p:nvSpPr>
            <p:cNvPr id="38940" name="Line 16"/>
            <p:cNvSpPr>
              <a:spLocks noChangeShapeType="1"/>
            </p:cNvSpPr>
            <p:nvPr/>
          </p:nvSpPr>
          <p:spPr bwMode="auto">
            <a:xfrm flipH="1">
              <a:off x="1060" y="3242"/>
              <a:ext cx="5" cy="134"/>
            </a:xfrm>
            <a:prstGeom prst="line">
              <a:avLst/>
            </a:prstGeom>
            <a:noFill/>
            <a:ln w="9525">
              <a:solidFill>
                <a:srgbClr val="B2B2B2"/>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8941" name="Text Box 17"/>
            <p:cNvSpPr txBox="1">
              <a:spLocks noChangeArrowheads="1"/>
            </p:cNvSpPr>
            <p:nvPr/>
          </p:nvSpPr>
          <p:spPr bwMode="auto">
            <a:xfrm>
              <a:off x="951" y="3072"/>
              <a:ext cx="223"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solidFill>
                    <a:srgbClr val="B2B2B2"/>
                  </a:solidFill>
                </a:rPr>
                <a:t>S</a:t>
              </a:r>
              <a:r>
                <a:rPr lang="en-US" sz="1000" b="0" baseline="-25000">
                  <a:solidFill>
                    <a:srgbClr val="B2B2B2"/>
                  </a:solidFill>
                </a:rPr>
                <a:t>11</a:t>
              </a:r>
            </a:p>
          </p:txBody>
        </p:sp>
      </p:grpSp>
      <p:sp>
        <p:nvSpPr>
          <p:cNvPr id="1235986" name="Line 18"/>
          <p:cNvSpPr>
            <a:spLocks noChangeShapeType="1"/>
          </p:cNvSpPr>
          <p:nvPr/>
        </p:nvSpPr>
        <p:spPr bwMode="auto">
          <a:xfrm>
            <a:off x="3294063" y="5837238"/>
            <a:ext cx="674687" cy="0"/>
          </a:xfrm>
          <a:prstGeom prst="line">
            <a:avLst/>
          </a:prstGeom>
          <a:noFill/>
          <a:ln w="9525">
            <a:solidFill>
              <a:schemeClr val="tx1"/>
            </a:solidFill>
            <a:prstDash val="dash"/>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grpSp>
        <p:nvGrpSpPr>
          <p:cNvPr id="4" name="Group 19"/>
          <p:cNvGrpSpPr>
            <a:grpSpLocks/>
          </p:cNvGrpSpPr>
          <p:nvPr/>
        </p:nvGrpSpPr>
        <p:grpSpPr bwMode="auto">
          <a:xfrm>
            <a:off x="44450" y="4946650"/>
            <a:ext cx="8897938" cy="244475"/>
            <a:chOff x="28" y="3116"/>
            <a:chExt cx="5605" cy="154"/>
          </a:xfrm>
        </p:grpSpPr>
        <p:sp>
          <p:nvSpPr>
            <p:cNvPr id="38938" name="Line 20"/>
            <p:cNvSpPr>
              <a:spLocks noChangeShapeType="1"/>
            </p:cNvSpPr>
            <p:nvPr/>
          </p:nvSpPr>
          <p:spPr bwMode="auto">
            <a:xfrm>
              <a:off x="590" y="3193"/>
              <a:ext cx="5043"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8939" name="Text Box 21"/>
            <p:cNvSpPr txBox="1">
              <a:spLocks noChangeArrowheads="1"/>
            </p:cNvSpPr>
            <p:nvPr/>
          </p:nvSpPr>
          <p:spPr bwMode="auto">
            <a:xfrm>
              <a:off x="28" y="3116"/>
              <a:ext cx="522"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Video clip 2</a:t>
              </a:r>
            </a:p>
          </p:txBody>
        </p:sp>
      </p:grpSp>
      <p:grpSp>
        <p:nvGrpSpPr>
          <p:cNvPr id="5" name="Group 22"/>
          <p:cNvGrpSpPr>
            <a:grpSpLocks/>
          </p:cNvGrpSpPr>
          <p:nvPr/>
        </p:nvGrpSpPr>
        <p:grpSpPr bwMode="auto">
          <a:xfrm>
            <a:off x="1031875" y="4557713"/>
            <a:ext cx="3771900" cy="750887"/>
            <a:chOff x="1220" y="2871"/>
            <a:chExt cx="2376" cy="473"/>
          </a:xfrm>
        </p:grpSpPr>
        <p:grpSp>
          <p:nvGrpSpPr>
            <p:cNvPr id="38930" name="Group 23"/>
            <p:cNvGrpSpPr>
              <a:grpSpLocks/>
            </p:cNvGrpSpPr>
            <p:nvPr/>
          </p:nvGrpSpPr>
          <p:grpSpPr bwMode="auto">
            <a:xfrm>
              <a:off x="1220" y="2871"/>
              <a:ext cx="223" cy="304"/>
              <a:chOff x="1161" y="2285"/>
              <a:chExt cx="223" cy="304"/>
            </a:xfrm>
          </p:grpSpPr>
          <p:sp>
            <p:nvSpPr>
              <p:cNvPr id="38936" name="Line 24"/>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8937" name="Text Box 25"/>
              <p:cNvSpPr txBox="1">
                <a:spLocks noChangeArrowheads="1"/>
              </p:cNvSpPr>
              <p:nvPr/>
            </p:nvSpPr>
            <p:spPr bwMode="auto">
              <a:xfrm>
                <a:off x="1161" y="2285"/>
                <a:ext cx="223"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22</a:t>
                </a:r>
              </a:p>
            </p:txBody>
          </p:sp>
        </p:grpSp>
        <p:grpSp>
          <p:nvGrpSpPr>
            <p:cNvPr id="38931" name="Group 26"/>
            <p:cNvGrpSpPr>
              <a:grpSpLocks/>
            </p:cNvGrpSpPr>
            <p:nvPr/>
          </p:nvGrpSpPr>
          <p:grpSpPr bwMode="auto">
            <a:xfrm>
              <a:off x="3373" y="2871"/>
              <a:ext cx="223" cy="304"/>
              <a:chOff x="1161" y="2285"/>
              <a:chExt cx="223" cy="304"/>
            </a:xfrm>
          </p:grpSpPr>
          <p:sp>
            <p:nvSpPr>
              <p:cNvPr id="38934" name="Line 27"/>
              <p:cNvSpPr>
                <a:spLocks noChangeShapeType="1"/>
              </p:cNvSpPr>
              <p:nvPr/>
            </p:nvSpPr>
            <p:spPr bwMode="auto">
              <a:xfrm flipH="1">
                <a:off x="1270" y="2455"/>
                <a:ext cx="5" cy="134"/>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8935" name="Text Box 28"/>
              <p:cNvSpPr txBox="1">
                <a:spLocks noChangeArrowheads="1"/>
              </p:cNvSpPr>
              <p:nvPr/>
            </p:nvSpPr>
            <p:spPr bwMode="auto">
              <a:xfrm>
                <a:off x="1161" y="2285"/>
                <a:ext cx="223"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000" b="0"/>
                  <a:t>S</a:t>
                </a:r>
                <a:r>
                  <a:rPr lang="en-US" sz="1000" b="0" baseline="-25000"/>
                  <a:t>21</a:t>
                </a:r>
              </a:p>
            </p:txBody>
          </p:sp>
        </p:grpSp>
        <p:sp>
          <p:nvSpPr>
            <p:cNvPr id="38932" name="Line 29"/>
            <p:cNvSpPr>
              <a:spLocks noChangeShapeType="1"/>
            </p:cNvSpPr>
            <p:nvPr/>
          </p:nvSpPr>
          <p:spPr bwMode="auto">
            <a:xfrm>
              <a:off x="1334" y="3289"/>
              <a:ext cx="2147" cy="0"/>
            </a:xfrm>
            <a:prstGeom prst="line">
              <a:avLst/>
            </a:prstGeom>
            <a:noFill/>
            <a:ln w="9525">
              <a:solidFill>
                <a:schemeClr val="tx1"/>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38933" name="Text Box 30"/>
            <p:cNvSpPr txBox="1">
              <a:spLocks noChangeArrowheads="1"/>
            </p:cNvSpPr>
            <p:nvPr/>
          </p:nvSpPr>
          <p:spPr bwMode="auto">
            <a:xfrm>
              <a:off x="2331" y="3215"/>
              <a:ext cx="128" cy="129"/>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lIns="18000" tIns="10800" rIns="18000" bIns="10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I</a:t>
              </a:r>
              <a:r>
                <a:rPr lang="en-US" sz="1200" b="0" baseline="-25000"/>
                <a:t>21</a:t>
              </a:r>
            </a:p>
          </p:txBody>
        </p:sp>
      </p:grpSp>
      <p:sp>
        <p:nvSpPr>
          <p:cNvPr id="1235999" name="Text Box 31"/>
          <p:cNvSpPr txBox="1">
            <a:spLocks noChangeArrowheads="1"/>
          </p:cNvSpPr>
          <p:nvPr/>
        </p:nvSpPr>
        <p:spPr bwMode="auto">
          <a:xfrm>
            <a:off x="5049838" y="5568950"/>
            <a:ext cx="3875087" cy="822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2400" b="0">
                <a:solidFill>
                  <a:schemeClr val="folHlink"/>
                </a:solidFill>
              </a:rPr>
              <a:t>I</a:t>
            </a:r>
            <a:r>
              <a:rPr lang="en-US" sz="2400" b="0" baseline="-25000">
                <a:solidFill>
                  <a:schemeClr val="folHlink"/>
                </a:solidFill>
              </a:rPr>
              <a:t>11</a:t>
            </a:r>
            <a:r>
              <a:rPr lang="en-US" sz="2400" b="0">
                <a:solidFill>
                  <a:schemeClr val="folHlink"/>
                </a:solidFill>
              </a:rPr>
              <a:t> </a:t>
            </a:r>
            <a:r>
              <a:rPr lang="en-US" sz="2400" b="0">
                <a:solidFill>
                  <a:schemeClr val="folHlink"/>
                </a:solidFill>
                <a:cs typeface="Tahoma" charset="0"/>
              </a:rPr>
              <a:t>&lt; I</a:t>
            </a:r>
            <a:r>
              <a:rPr lang="en-US" sz="2400" b="0" baseline="-25000">
                <a:solidFill>
                  <a:schemeClr val="folHlink"/>
                </a:solidFill>
                <a:cs typeface="Tahoma" charset="0"/>
              </a:rPr>
              <a:t>21</a:t>
            </a:r>
          </a:p>
          <a:p>
            <a:r>
              <a:rPr lang="en-US" sz="2400" b="0">
                <a:solidFill>
                  <a:schemeClr val="folHlink"/>
                </a:solidFill>
                <a:cs typeface="Tahoma" charset="0"/>
                <a:sym typeface="Wingdings" charset="2"/>
              </a:rPr>
              <a:t> </a:t>
            </a:r>
            <a:r>
              <a:rPr lang="en-US" sz="2400" b="0">
                <a:solidFill>
                  <a:schemeClr val="folHlink"/>
                </a:solidFill>
                <a:cs typeface="Tahoma" charset="0"/>
              </a:rPr>
              <a:t>GIC caches I</a:t>
            </a:r>
            <a:r>
              <a:rPr lang="en-US" sz="2400" b="0" baseline="-25000">
                <a:solidFill>
                  <a:schemeClr val="folHlink"/>
                </a:solidFill>
                <a:cs typeface="Tahoma" charset="0"/>
              </a:rPr>
              <a:t>11</a:t>
            </a:r>
            <a:r>
              <a:rPr lang="en-US" sz="2400" b="0">
                <a:solidFill>
                  <a:schemeClr val="folHlink"/>
                </a:solidFill>
                <a:cs typeface="Tahoma" charset="0"/>
              </a:rPr>
              <a:t> before I</a:t>
            </a:r>
            <a:r>
              <a:rPr lang="en-US" sz="2400" b="0" baseline="-25000">
                <a:solidFill>
                  <a:schemeClr val="folHlink"/>
                </a:solidFill>
                <a:cs typeface="Tahoma" charset="0"/>
              </a:rPr>
              <a:t>21</a:t>
            </a:r>
          </a:p>
        </p:txBody>
      </p:sp>
    </p:spTree>
    <p:extLst>
      <p:ext uri="{BB962C8B-B14F-4D97-AF65-F5344CB8AC3E}">
        <p14:creationId xmlns:p14="http://schemas.microsoft.com/office/powerpoint/2010/main" val="11869143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35971">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35971">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35971">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35971">
                                            <p:txEl>
                                              <p:pRg st="5" end="5"/>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35971">
                                            <p:txEl>
                                              <p:pRg st="6" end="6"/>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235971">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235971">
                                            <p:txEl>
                                              <p:pRg st="8" end="8"/>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3597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35973"/>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3597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5"/>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235975"/>
                                        </p:tgtEl>
                                        <p:attrNameLst>
                                          <p:attrName>style.visibility</p:attrName>
                                        </p:attrNameLst>
                                      </p:cBhvr>
                                      <p:to>
                                        <p:strVal val="visible"/>
                                      </p:to>
                                    </p:set>
                                  </p:childTnLst>
                                </p:cTn>
                              </p:par>
                            </p:childTnLst>
                          </p:cTn>
                        </p:par>
                      </p:childTnLst>
                    </p:cTn>
                  </p:par>
                  <p:par>
                    <p:cTn id="35" fill="hold" nodeType="clickPar">
                      <p:stCondLst>
                        <p:cond delay="indefinite"/>
                      </p:stCondLst>
                      <p:childTnLst>
                        <p:par>
                          <p:cTn id="36" fill="hold" nodeType="withGroup">
                            <p:stCondLst>
                              <p:cond delay="0"/>
                            </p:stCondLst>
                            <p:childTnLst>
                              <p:par>
                                <p:cTn id="37" presetID="63" presetClass="path" presetSubtype="0" accel="50000" decel="50000" fill="hold" grpId="1" nodeType="clickEffect">
                                  <p:stCondLst>
                                    <p:cond delay="0"/>
                                  </p:stCondLst>
                                  <p:childTnLst>
                                    <p:animMotion origin="layout" path="M 0.0 0.0  L 0.25 0.0  E" pathEditMode="relative" ptsTypes="">
                                      <p:cBhvr>
                                        <p:cTn id="38" dur="2000" fill="hold"/>
                                        <p:tgtEl>
                                          <p:spTgt spid="1235974"/>
                                        </p:tgtEl>
                                        <p:attrNameLst>
                                          <p:attrName>ppt_x</p:attrName>
                                          <p:attrName>ppt_y</p:attrName>
                                        </p:attrNameLst>
                                      </p:cBhvr>
                                    </p:animMotion>
                                  </p:childTnLst>
                                </p:cTn>
                              </p:par>
                              <p:par>
                                <p:cTn id="39" presetID="63" presetClass="path" presetSubtype="0" accel="50000" decel="50000" fill="hold" grpId="1" nodeType="withEffect">
                                  <p:stCondLst>
                                    <p:cond delay="0"/>
                                  </p:stCondLst>
                                  <p:childTnLst>
                                    <p:animMotion origin="layout" path="M 0.0 0.0  L 0.25 0.0  E" pathEditMode="relative" ptsTypes="">
                                      <p:cBhvr>
                                        <p:cTn id="40" dur="2000" fill="hold"/>
                                        <p:tgtEl>
                                          <p:spTgt spid="1235975"/>
                                        </p:tgtEl>
                                        <p:attrNameLst>
                                          <p:attrName>ppt_x</p:attrName>
                                          <p:attrName>ppt_y</p:attrName>
                                        </p:attrNameLst>
                                      </p:cBhvr>
                                    </p:animMotion>
                                  </p:childTnLst>
                                </p:cTn>
                              </p:par>
                              <p:par>
                                <p:cTn id="41" presetID="63" presetClass="path" presetSubtype="0" accel="50000" decel="50000" fill="hold" nodeType="withEffect">
                                  <p:stCondLst>
                                    <p:cond delay="0"/>
                                  </p:stCondLst>
                                  <p:childTnLst>
                                    <p:animMotion origin="layout" path="M 0.0 0.0  L 0.25 0.0  E" pathEditMode="relative" ptsTypes="">
                                      <p:cBhvr>
                                        <p:cTn id="42" dur="2000" fill="hold"/>
                                        <p:tgtEl>
                                          <p:spTgt spid="5"/>
                                        </p:tgtEl>
                                        <p:attrNameLst>
                                          <p:attrName>ppt_x</p:attrName>
                                          <p:attrName>ppt_y</p:attrName>
                                        </p:attrNameLst>
                                      </p:cBhvr>
                                    </p:animMotion>
                                  </p:childTnLst>
                                </p:cTn>
                              </p:par>
                            </p:childTnLst>
                          </p:cTn>
                        </p:par>
                        <p:par>
                          <p:cTn id="43" fill="hold" nodeType="afterGroup">
                            <p:stCondLst>
                              <p:cond delay="2000"/>
                            </p:stCondLst>
                            <p:childTnLst>
                              <p:par>
                                <p:cTn id="44" presetID="3" presetClass="emph" presetSubtype="2" fill="hold" grpId="2" nodeType="afterEffect">
                                  <p:stCondLst>
                                    <p:cond delay="0"/>
                                  </p:stCondLst>
                                  <p:childTnLst>
                                    <p:animClr clrSpc="rgb" dir="cw">
                                      <p:cBhvr override="childStyle">
                                        <p:cTn id="45" dur="1000" fill="hold"/>
                                        <p:tgtEl>
                                          <p:spTgt spid="1235975"/>
                                        </p:tgtEl>
                                        <p:attrNameLst>
                                          <p:attrName>style.color</p:attrName>
                                        </p:attrNameLst>
                                      </p:cBhvr>
                                      <p:to>
                                        <a:srgbClr val="B2B2B2"/>
                                      </p:to>
                                    </p:animClr>
                                  </p:childTnLst>
                                </p:cTn>
                              </p:par>
                            </p:childTnLst>
                          </p:cTn>
                        </p:par>
                        <p:par>
                          <p:cTn id="46" fill="hold" nodeType="afterGroup">
                            <p:stCondLst>
                              <p:cond delay="3000"/>
                            </p:stCondLst>
                            <p:childTnLst>
                              <p:par>
                                <p:cTn id="47" presetID="1" presetClass="exit" presetSubtype="0" fill="hold" grpId="2" nodeType="afterEffect">
                                  <p:stCondLst>
                                    <p:cond delay="0"/>
                                  </p:stCondLst>
                                  <p:childTnLst>
                                    <p:set>
                                      <p:cBhvr>
                                        <p:cTn id="48" dur="1" fill="hold">
                                          <p:stCondLst>
                                            <p:cond delay="0"/>
                                          </p:stCondLst>
                                        </p:cTn>
                                        <p:tgtEl>
                                          <p:spTgt spid="1235974"/>
                                        </p:tgtEl>
                                        <p:attrNameLst>
                                          <p:attrName>style.visibility</p:attrName>
                                        </p:attrNameLst>
                                      </p:cBhvr>
                                      <p:to>
                                        <p:strVal val="hidden"/>
                                      </p:to>
                                    </p:set>
                                  </p:childTnLst>
                                </p:cTn>
                              </p:par>
                              <p:par>
                                <p:cTn id="49" presetID="1" presetClass="exit" presetSubtype="0" fill="hold" grpId="3" nodeType="withEffect">
                                  <p:stCondLst>
                                    <p:cond delay="0"/>
                                  </p:stCondLst>
                                  <p:childTnLst>
                                    <p:set>
                                      <p:cBhvr>
                                        <p:cTn id="50" dur="1" fill="hold">
                                          <p:stCondLst>
                                            <p:cond delay="0"/>
                                          </p:stCondLst>
                                        </p:cTn>
                                        <p:tgtEl>
                                          <p:spTgt spid="1235975"/>
                                        </p:tgtEl>
                                        <p:attrNameLst>
                                          <p:attrName>style.visibility</p:attrName>
                                        </p:attrNameLst>
                                      </p:cBhvr>
                                      <p:to>
                                        <p:strVal val="hidden"/>
                                      </p:to>
                                    </p:set>
                                  </p:childTnLst>
                                </p:cTn>
                              </p:par>
                              <p:par>
                                <p:cTn id="51" presetID="1" presetClass="entr" presetSubtype="0" fill="hold" nodeType="withEffect">
                                  <p:stCondLst>
                                    <p:cond delay="0"/>
                                  </p:stCondLst>
                                  <p:childTnLst>
                                    <p:set>
                                      <p:cBhvr>
                                        <p:cTn id="52" dur="1" fill="hold">
                                          <p:stCondLst>
                                            <p:cond delay="0"/>
                                          </p:stCondLst>
                                        </p:cTn>
                                        <p:tgtEl>
                                          <p:spTgt spid="3"/>
                                        </p:tgtEl>
                                        <p:attrNameLst>
                                          <p:attrName>style.visibility</p:attrName>
                                        </p:attrNameLst>
                                      </p:cBhvr>
                                      <p:to>
                                        <p:strVal val="visible"/>
                                      </p:to>
                                    </p:set>
                                  </p:childTnLst>
                                </p:cTn>
                              </p:par>
                            </p:childTnLst>
                          </p:cTn>
                        </p:par>
                      </p:childTnLst>
                    </p:cTn>
                  </p:par>
                  <p:par>
                    <p:cTn id="53" fill="hold" nodeType="clickPar">
                      <p:stCondLst>
                        <p:cond delay="indefinite"/>
                      </p:stCondLst>
                      <p:childTnLst>
                        <p:par>
                          <p:cTn id="54" fill="hold" nodeType="withGroup">
                            <p:stCondLst>
                              <p:cond delay="0"/>
                            </p:stCondLst>
                            <p:childTnLst>
                              <p:par>
                                <p:cTn id="55" presetID="63" presetClass="path" presetSubtype="0" accel="50000" decel="50000" fill="hold" nodeType="clickEffect">
                                  <p:stCondLst>
                                    <p:cond delay="0"/>
                                  </p:stCondLst>
                                  <p:childTnLst>
                                    <p:animMotion origin="layout" path="M 0.00018 0.00092 L 0.08056 0.00092 " pathEditMode="relative" rAng="0" ptsTypes="AA">
                                      <p:cBhvr>
                                        <p:cTn id="56" dur="2000" fill="hold"/>
                                        <p:tgtEl>
                                          <p:spTgt spid="3"/>
                                        </p:tgtEl>
                                        <p:attrNameLst>
                                          <p:attrName>ppt_x</p:attrName>
                                          <p:attrName>ppt_y</p:attrName>
                                        </p:attrNameLst>
                                      </p:cBhvr>
                                      <p:rCtr x="4010" y="0"/>
                                    </p:animMotion>
                                  </p:childTnLst>
                                </p:cTn>
                              </p:par>
                              <p:par>
                                <p:cTn id="57" presetID="63" presetClass="path" presetSubtype="0" accel="50000" decel="50000" fill="hold" nodeType="withEffect">
                                  <p:stCondLst>
                                    <p:cond delay="0"/>
                                  </p:stCondLst>
                                  <p:childTnLst>
                                    <p:animMotion origin="layout" path="M 0.25 2.59259E-6 L 0.33038 2.59259E-6 " pathEditMode="relative" rAng="0" ptsTypes="AA">
                                      <p:cBhvr>
                                        <p:cTn id="58" dur="2000" fill="hold"/>
                                        <p:tgtEl>
                                          <p:spTgt spid="5"/>
                                        </p:tgtEl>
                                        <p:attrNameLst>
                                          <p:attrName>ppt_x</p:attrName>
                                          <p:attrName>ppt_y</p:attrName>
                                        </p:attrNameLst>
                                      </p:cBhvr>
                                      <p:rCtr x="4010" y="0"/>
                                    </p:animMotion>
                                  </p:childTnLst>
                                </p:cTn>
                              </p:par>
                              <p:par>
                                <p:cTn id="59" presetID="22" presetClass="entr" presetSubtype="8" fill="hold" grpId="0" nodeType="withEffect">
                                  <p:stCondLst>
                                    <p:cond delay="0"/>
                                  </p:stCondLst>
                                  <p:childTnLst>
                                    <p:set>
                                      <p:cBhvr>
                                        <p:cTn id="60" dur="1" fill="hold">
                                          <p:stCondLst>
                                            <p:cond delay="0"/>
                                          </p:stCondLst>
                                        </p:cTn>
                                        <p:tgtEl>
                                          <p:spTgt spid="1235986"/>
                                        </p:tgtEl>
                                        <p:attrNameLst>
                                          <p:attrName>style.visibility</p:attrName>
                                        </p:attrNameLst>
                                      </p:cBhvr>
                                      <p:to>
                                        <p:strVal val="visible"/>
                                      </p:to>
                                    </p:set>
                                    <p:animEffect transition="in" filter="wipe(left)">
                                      <p:cBhvr>
                                        <p:cTn id="61" dur="2000"/>
                                        <p:tgtEl>
                                          <p:spTgt spid="1235986"/>
                                        </p:tgtEl>
                                      </p:cBhvr>
                                    </p:animEffect>
                                  </p:childTnLst>
                                </p:cTn>
                              </p:par>
                            </p:childTnLst>
                          </p:cTn>
                        </p:par>
                      </p:childTnLst>
                    </p:cTn>
                  </p:par>
                  <p:par>
                    <p:cTn id="62" fill="hold" nodeType="clickPar">
                      <p:stCondLst>
                        <p:cond delay="indefinite"/>
                      </p:stCondLst>
                      <p:childTnLst>
                        <p:par>
                          <p:cTn id="63" fill="hold" nodeType="withGroup">
                            <p:stCondLst>
                              <p:cond delay="0"/>
                            </p:stCondLst>
                            <p:childTnLst>
                              <p:par>
                                <p:cTn id="64" presetID="1" presetClass="entr" presetSubtype="0" fill="hold" nodeType="clickEffect">
                                  <p:stCondLst>
                                    <p:cond delay="0"/>
                                  </p:stCondLst>
                                  <p:childTnLst>
                                    <p:set>
                                      <p:cBhvr>
                                        <p:cTn id="65" dur="1" fill="hold">
                                          <p:stCondLst>
                                            <p:cond delay="0"/>
                                          </p:stCondLst>
                                        </p:cTn>
                                        <p:tgtEl>
                                          <p:spTgt spid="2"/>
                                        </p:tgtEl>
                                        <p:attrNameLst>
                                          <p:attrName>style.visibility</p:attrName>
                                        </p:attrNameLst>
                                      </p:cBhvr>
                                      <p:to>
                                        <p:strVal val="visible"/>
                                      </p:to>
                                    </p:set>
                                  </p:childTnLst>
                                </p:cTn>
                              </p:par>
                            </p:childTnLst>
                          </p:cTn>
                        </p:par>
                      </p:childTnLst>
                    </p:cTn>
                  </p:par>
                  <p:par>
                    <p:cTn id="66" fill="hold" nodeType="clickPar">
                      <p:stCondLst>
                        <p:cond delay="indefinite"/>
                      </p:stCondLst>
                      <p:childTnLst>
                        <p:par>
                          <p:cTn id="67" fill="hold" nodeType="withGroup">
                            <p:stCondLst>
                              <p:cond delay="0"/>
                            </p:stCondLst>
                            <p:childTnLst>
                              <p:par>
                                <p:cTn id="68" presetID="1" presetClass="entr" presetSubtype="0" fill="hold" grpId="0" nodeType="clickEffect">
                                  <p:stCondLst>
                                    <p:cond delay="0"/>
                                  </p:stCondLst>
                                  <p:childTnLst>
                                    <p:set>
                                      <p:cBhvr>
                                        <p:cTn id="69" dur="1" fill="hold">
                                          <p:stCondLst>
                                            <p:cond delay="0"/>
                                          </p:stCondLst>
                                        </p:cTn>
                                        <p:tgtEl>
                                          <p:spTgt spid="1235980"/>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235981"/>
                                        </p:tgtEl>
                                        <p:attrNameLst>
                                          <p:attrName>style.visibility</p:attrName>
                                        </p:attrNameLst>
                                      </p:cBhvr>
                                      <p:to>
                                        <p:strVal val="visible"/>
                                      </p:to>
                                    </p:set>
                                  </p:childTnLst>
                                </p:cTn>
                              </p:par>
                            </p:childTnLst>
                          </p:cTn>
                        </p:par>
                      </p:childTnLst>
                    </p:cTn>
                  </p:par>
                  <p:par>
                    <p:cTn id="72" fill="hold" nodeType="clickPar">
                      <p:stCondLst>
                        <p:cond delay="indefinite"/>
                      </p:stCondLst>
                      <p:childTnLst>
                        <p:par>
                          <p:cTn id="73" fill="hold" nodeType="withGroup">
                            <p:stCondLst>
                              <p:cond delay="0"/>
                            </p:stCondLst>
                            <p:childTnLst>
                              <p:par>
                                <p:cTn id="74" presetID="1" presetClass="entr" presetSubtype="0" fill="hold" grpId="0" nodeType="clickEffect">
                                  <p:stCondLst>
                                    <p:cond delay="0"/>
                                  </p:stCondLst>
                                  <p:childTnLst>
                                    <p:set>
                                      <p:cBhvr>
                                        <p:cTn id="75" dur="1" fill="hold">
                                          <p:stCondLst>
                                            <p:cond delay="0"/>
                                          </p:stCondLst>
                                        </p:cTn>
                                        <p:tgtEl>
                                          <p:spTgt spid="1235979"/>
                                        </p:tgtEl>
                                        <p:attrNameLst>
                                          <p:attrName>style.visibility</p:attrName>
                                        </p:attrNameLst>
                                      </p:cBhvr>
                                      <p:to>
                                        <p:strVal val="visible"/>
                                      </p:to>
                                    </p:set>
                                  </p:childTnLst>
                                </p:cTn>
                              </p:par>
                              <p:par>
                                <p:cTn id="76" presetID="1" presetClass="entr" presetSubtype="0" fill="hold" grpId="0" nodeType="withEffect">
                                  <p:stCondLst>
                                    <p:cond delay="0"/>
                                  </p:stCondLst>
                                  <p:childTnLst>
                                    <p:set>
                                      <p:cBhvr>
                                        <p:cTn id="77" dur="1" fill="hold">
                                          <p:stCondLst>
                                            <p:cond delay="0"/>
                                          </p:stCondLst>
                                        </p:cTn>
                                        <p:tgtEl>
                                          <p:spTgt spid="1235982"/>
                                        </p:tgtEl>
                                        <p:attrNameLst>
                                          <p:attrName>style.visibility</p:attrName>
                                        </p:attrNameLst>
                                      </p:cBhvr>
                                      <p:to>
                                        <p:strVal val="visible"/>
                                      </p:to>
                                    </p:set>
                                  </p:childTnLst>
                                </p:cTn>
                              </p:par>
                            </p:childTnLst>
                          </p:cTn>
                        </p:par>
                      </p:childTnLst>
                    </p:cTn>
                  </p:par>
                  <p:par>
                    <p:cTn id="78" fill="hold" nodeType="clickPar">
                      <p:stCondLst>
                        <p:cond delay="indefinite"/>
                      </p:stCondLst>
                      <p:childTnLst>
                        <p:par>
                          <p:cTn id="79" fill="hold" nodeType="withGroup">
                            <p:stCondLst>
                              <p:cond delay="0"/>
                            </p:stCondLst>
                            <p:childTnLst>
                              <p:par>
                                <p:cTn id="80" presetID="1" presetClass="entr" presetSubtype="0" fill="hold" grpId="0" nodeType="clickEffect">
                                  <p:stCondLst>
                                    <p:cond delay="0"/>
                                  </p:stCondLst>
                                  <p:childTnLst>
                                    <p:set>
                                      <p:cBhvr>
                                        <p:cTn id="81" dur="1" fill="hold">
                                          <p:stCondLst>
                                            <p:cond delay="0"/>
                                          </p:stCondLst>
                                        </p:cTn>
                                        <p:tgtEl>
                                          <p:spTgt spid="12359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5972" grpId="0" animBg="1"/>
      <p:bldP spid="1235973" grpId="0"/>
      <p:bldP spid="1235974" grpId="0" animBg="1"/>
      <p:bldP spid="1235974" grpId="1" animBg="1"/>
      <p:bldP spid="1235974" grpId="2" animBg="1"/>
      <p:bldP spid="1235975" grpId="0"/>
      <p:bldP spid="1235975" grpId="1"/>
      <p:bldP spid="1235975" grpId="2"/>
      <p:bldP spid="1235975" grpId="3"/>
      <p:bldP spid="1235979" grpId="0" animBg="1"/>
      <p:bldP spid="1235980" grpId="0" animBg="1"/>
      <p:bldP spid="1235981" grpId="0" animBg="1"/>
      <p:bldP spid="1235982" grpId="0" animBg="1"/>
      <p:bldP spid="1235986" grpId="0" animBg="1"/>
      <p:bldP spid="1235999" grpId="0"/>
    </p:bld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en-US"/>
              <a:t>Generalized Interval Caching (GIC)</a:t>
            </a:r>
          </a:p>
        </p:txBody>
      </p:sp>
      <p:sp>
        <p:nvSpPr>
          <p:cNvPr id="39939" name="Rectangle 3"/>
          <p:cNvSpPr>
            <a:spLocks noGrp="1" noChangeArrowheads="1"/>
          </p:cNvSpPr>
          <p:nvPr>
            <p:ph type="body" idx="1"/>
          </p:nvPr>
        </p:nvSpPr>
        <p:spPr>
          <a:xfrm>
            <a:off x="0" y="935038"/>
            <a:ext cx="9144000" cy="5629275"/>
          </a:xfrm>
        </p:spPr>
        <p:txBody>
          <a:bodyPr/>
          <a:lstStyle/>
          <a:p>
            <a:pPr eaLnBrk="1" hangingPunct="1">
              <a:lnSpc>
                <a:spcPct val="95000"/>
              </a:lnSpc>
            </a:pPr>
            <a:r>
              <a:rPr lang="en-US" sz="2000">
                <a:solidFill>
                  <a:schemeClr val="folHlink"/>
                </a:solidFill>
              </a:rPr>
              <a:t>Open</a:t>
            </a:r>
            <a:r>
              <a:rPr lang="en-US" sz="2000"/>
              <a:t> function:</a:t>
            </a:r>
            <a:br>
              <a:rPr lang="en-US" sz="2000"/>
            </a:br>
            <a:r>
              <a:rPr lang="en-US" sz="1800">
                <a:latin typeface="Courier New" charset="0"/>
              </a:rPr>
              <a:t>	form if possible new interval with previous stream;</a:t>
            </a:r>
            <a:br>
              <a:rPr lang="en-US" sz="1800">
                <a:latin typeface="Courier New" charset="0"/>
              </a:rPr>
            </a:br>
            <a:r>
              <a:rPr lang="en-US" sz="1800">
                <a:latin typeface="Courier New" charset="0"/>
              </a:rPr>
              <a:t>	if (</a:t>
            </a:r>
            <a:r>
              <a:rPr lang="en-US" sz="1800" b="1">
                <a:latin typeface="Courier New" charset="0"/>
              </a:rPr>
              <a:t>NO</a:t>
            </a:r>
            <a:r>
              <a:rPr lang="en-US" sz="1800">
                <a:latin typeface="Courier New" charset="0"/>
              </a:rPr>
              <a:t>) {exit} </a:t>
            </a:r>
            <a:r>
              <a:rPr lang="en-US" sz="1200">
                <a:solidFill>
                  <a:schemeClr val="folHlink"/>
                </a:solidFill>
                <a:latin typeface="Courier New" charset="0"/>
              </a:rPr>
              <a:t>/* don’t cache */</a:t>
            </a:r>
            <a:br>
              <a:rPr lang="en-US" sz="1800">
                <a:latin typeface="Courier New" charset="0"/>
              </a:rPr>
            </a:br>
            <a:r>
              <a:rPr lang="en-US" sz="1800">
                <a:latin typeface="Courier New" charset="0"/>
              </a:rPr>
              <a:t>	compute interval size and cache requirement;</a:t>
            </a:r>
            <a:br>
              <a:rPr lang="en-US" sz="1800">
                <a:latin typeface="Courier New" charset="0"/>
              </a:rPr>
            </a:br>
            <a:r>
              <a:rPr lang="en-US" sz="1800">
                <a:latin typeface="Courier New" charset="0"/>
              </a:rPr>
              <a:t>	reorder interval list; </a:t>
            </a:r>
            <a:r>
              <a:rPr lang="en-US" sz="1200">
                <a:solidFill>
                  <a:schemeClr val="folHlink"/>
                </a:solidFill>
                <a:latin typeface="Courier New" charset="0"/>
              </a:rPr>
              <a:t>/* smallest first */</a:t>
            </a:r>
            <a:r>
              <a:rPr lang="en-US" sz="1600">
                <a:solidFill>
                  <a:schemeClr val="folHlink"/>
                </a:solidFill>
                <a:latin typeface="Courier New" charset="0"/>
              </a:rPr>
              <a:t>	</a:t>
            </a:r>
            <a:r>
              <a:rPr lang="en-US" sz="1800">
                <a:latin typeface="Courier New" charset="0"/>
              </a:rPr>
              <a:t>		</a:t>
            </a:r>
            <a:br>
              <a:rPr lang="en-US" sz="1800">
                <a:latin typeface="Courier New" charset="0"/>
              </a:rPr>
            </a:br>
            <a:r>
              <a:rPr lang="en-US" sz="1800">
                <a:latin typeface="Courier New" charset="0"/>
              </a:rPr>
              <a:t>	if (</a:t>
            </a:r>
            <a:r>
              <a:rPr lang="en-US" sz="1800" b="1">
                <a:latin typeface="Courier New" charset="0"/>
              </a:rPr>
              <a:t>not already in a cached interval</a:t>
            </a:r>
            <a:r>
              <a:rPr lang="en-US" sz="1800">
                <a:latin typeface="Courier New" charset="0"/>
              </a:rPr>
              <a:t>) {</a:t>
            </a:r>
            <a:br>
              <a:rPr lang="en-US" sz="1800">
                <a:latin typeface="Courier New" charset="0"/>
              </a:rPr>
            </a:br>
            <a:r>
              <a:rPr lang="en-US" sz="1800">
                <a:latin typeface="Courier New" charset="0"/>
              </a:rPr>
              <a:t>		if (</a:t>
            </a:r>
            <a:r>
              <a:rPr lang="en-US" sz="1800" b="1">
                <a:latin typeface="Courier New" charset="0"/>
              </a:rPr>
              <a:t>space available</a:t>
            </a:r>
            <a:r>
              <a:rPr lang="en-US" sz="1800">
                <a:latin typeface="Courier New" charset="0"/>
              </a:rPr>
              <a:t>) {c</a:t>
            </a:r>
            <a:r>
              <a:rPr lang="en-US" sz="1800">
                <a:latin typeface="Courier New" charset="0"/>
                <a:sym typeface="Wingdings" charset="2"/>
              </a:rPr>
              <a:t>ache interval}</a:t>
            </a:r>
            <a:br>
              <a:rPr lang="en-US" sz="1800">
                <a:latin typeface="Courier New" charset="0"/>
                <a:sym typeface="Wingdings" charset="2"/>
              </a:rPr>
            </a:br>
            <a:r>
              <a:rPr lang="en-US" sz="1800">
                <a:latin typeface="Courier New" charset="0"/>
                <a:sym typeface="Wingdings" charset="2"/>
              </a:rPr>
              <a:t>		else if (</a:t>
            </a:r>
            <a:r>
              <a:rPr lang="en-US" sz="1800" b="1">
                <a:latin typeface="Courier New" charset="0"/>
                <a:sym typeface="Wingdings" charset="2"/>
              </a:rPr>
              <a:t>larger cached intervals exist</a:t>
            </a:r>
            <a:br>
              <a:rPr lang="en-US" sz="1800" b="1">
                <a:latin typeface="Courier New" charset="0"/>
                <a:sym typeface="Wingdings" charset="2"/>
              </a:rPr>
            </a:br>
            <a:r>
              <a:rPr lang="en-US" sz="1800" b="1">
                <a:latin typeface="Courier New" charset="0"/>
                <a:sym typeface="Wingdings" charset="2"/>
              </a:rPr>
              <a:t>		and sufficient memory can be released</a:t>
            </a:r>
            <a:r>
              <a:rPr lang="en-US" sz="1800">
                <a:latin typeface="Courier New" charset="0"/>
                <a:sym typeface="Wingdings" charset="2"/>
              </a:rPr>
              <a:t>) {</a:t>
            </a:r>
            <a:br>
              <a:rPr lang="en-US" sz="1800">
                <a:latin typeface="Courier New" charset="0"/>
                <a:sym typeface="Wingdings" charset="2"/>
              </a:rPr>
            </a:br>
            <a:r>
              <a:rPr lang="en-US" sz="1800">
                <a:latin typeface="Courier New" charset="0"/>
                <a:sym typeface="Wingdings" charset="2"/>
              </a:rPr>
              <a:t>			release memory from larger intervals;</a:t>
            </a:r>
            <a:br>
              <a:rPr lang="en-US" sz="1800">
                <a:latin typeface="Courier New" charset="0"/>
                <a:sym typeface="Wingdings" charset="2"/>
              </a:rPr>
            </a:br>
            <a:r>
              <a:rPr lang="en-US" sz="1800">
                <a:latin typeface="Courier New" charset="0"/>
                <a:sym typeface="Wingdings" charset="2"/>
              </a:rPr>
              <a:t>			cache new interval;</a:t>
            </a:r>
            <a:br>
              <a:rPr lang="en-US" sz="1800">
                <a:latin typeface="Courier New" charset="0"/>
                <a:sym typeface="Wingdings" charset="2"/>
              </a:rPr>
            </a:br>
            <a:r>
              <a:rPr lang="en-US" sz="1800">
                <a:latin typeface="Courier New" charset="0"/>
                <a:sym typeface="Wingdings" charset="2"/>
              </a:rPr>
              <a:t>		}	</a:t>
            </a:r>
            <a:br>
              <a:rPr lang="en-US" sz="1800">
                <a:latin typeface="Courier New" charset="0"/>
                <a:sym typeface="Wingdings" charset="2"/>
              </a:rPr>
            </a:br>
            <a:r>
              <a:rPr lang="en-US" sz="1800">
                <a:latin typeface="Courier New" charset="0"/>
                <a:sym typeface="Wingdings" charset="2"/>
              </a:rPr>
              <a:t>	}	</a:t>
            </a:r>
            <a:br>
              <a:rPr lang="en-US" sz="1800">
                <a:latin typeface="Courier New" charset="0"/>
                <a:sym typeface="Wingdings" charset="2"/>
              </a:rPr>
            </a:br>
            <a:endParaRPr lang="en-US" sz="1400">
              <a:latin typeface="Courier New" charset="0"/>
            </a:endParaRPr>
          </a:p>
          <a:p>
            <a:pPr eaLnBrk="1" hangingPunct="1">
              <a:lnSpc>
                <a:spcPct val="95000"/>
              </a:lnSpc>
            </a:pPr>
            <a:r>
              <a:rPr lang="en-US" sz="2000">
                <a:solidFill>
                  <a:schemeClr val="folHlink"/>
                </a:solidFill>
              </a:rPr>
              <a:t>Close</a:t>
            </a:r>
            <a:r>
              <a:rPr lang="en-US" sz="2000"/>
              <a:t> function</a:t>
            </a:r>
            <a:br>
              <a:rPr lang="en-US" sz="2000"/>
            </a:br>
            <a:r>
              <a:rPr lang="en-US" sz="1800">
                <a:latin typeface="Courier New" charset="0"/>
              </a:rPr>
              <a:t>	if (</a:t>
            </a:r>
            <a:r>
              <a:rPr lang="en-US" sz="1800" b="1">
                <a:latin typeface="Courier New" charset="0"/>
              </a:rPr>
              <a:t>not following another stream</a:t>
            </a:r>
            <a:r>
              <a:rPr lang="en-US" sz="1800">
                <a:latin typeface="Courier New" charset="0"/>
              </a:rPr>
              <a:t>) {exit} </a:t>
            </a:r>
            <a:r>
              <a:rPr lang="en-US" sz="1200">
                <a:solidFill>
                  <a:schemeClr val="folHlink"/>
                </a:solidFill>
                <a:latin typeface="Courier New" charset="0"/>
              </a:rPr>
              <a:t>/* not served from cache */</a:t>
            </a:r>
            <a:r>
              <a:rPr lang="en-US" sz="1800">
                <a:latin typeface="Courier New" charset="0"/>
              </a:rPr>
              <a:t>	delete interval with preceding stream;</a:t>
            </a:r>
            <a:br>
              <a:rPr lang="en-US" sz="1800">
                <a:latin typeface="Courier New" charset="0"/>
              </a:rPr>
            </a:br>
            <a:r>
              <a:rPr lang="en-US" sz="1800">
                <a:latin typeface="Courier New" charset="0"/>
              </a:rPr>
              <a:t>	free memory;</a:t>
            </a:r>
            <a:br>
              <a:rPr lang="en-US" sz="1800">
                <a:latin typeface="Courier New" charset="0"/>
              </a:rPr>
            </a:br>
            <a:r>
              <a:rPr lang="en-US" sz="1800">
                <a:latin typeface="Courier New" charset="0"/>
              </a:rPr>
              <a:t>	if (</a:t>
            </a:r>
            <a:r>
              <a:rPr lang="en-US" sz="1800" b="1">
                <a:latin typeface="Courier New" charset="0"/>
              </a:rPr>
              <a:t>next interval can be cached in released memory</a:t>
            </a:r>
            <a:r>
              <a:rPr lang="en-US" sz="1800">
                <a:latin typeface="Courier New" charset="0"/>
              </a:rPr>
              <a:t>) {</a:t>
            </a:r>
            <a:br>
              <a:rPr lang="en-US" sz="1800">
                <a:latin typeface="Courier New" charset="0"/>
              </a:rPr>
            </a:br>
            <a:r>
              <a:rPr lang="en-US" sz="1800">
                <a:latin typeface="Courier New" charset="0"/>
              </a:rPr>
              <a:t>		cache next interval</a:t>
            </a:r>
            <a:br>
              <a:rPr lang="en-US" sz="1800">
                <a:latin typeface="Courier New" charset="0"/>
              </a:rPr>
            </a:br>
            <a:r>
              <a:rPr lang="en-US" sz="1800">
                <a:latin typeface="Courier New" charset="0"/>
              </a:rPr>
              <a:t>	}</a:t>
            </a:r>
          </a:p>
        </p:txBody>
      </p:sp>
    </p:spTree>
    <p:extLst>
      <p:ext uri="{BB962C8B-B14F-4D97-AF65-F5344CB8AC3E}">
        <p14:creationId xmlns:p14="http://schemas.microsoft.com/office/powerpoint/2010/main" val="3406910465"/>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8018" name="Rectangle 2"/>
          <p:cNvSpPr>
            <a:spLocks noChangeArrowheads="1"/>
          </p:cNvSpPr>
          <p:nvPr/>
        </p:nvSpPr>
        <p:spPr bwMode="auto">
          <a:xfrm>
            <a:off x="2233613" y="2159000"/>
            <a:ext cx="1162050" cy="285750"/>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0000" tIns="46800" rIns="90000" bIns="46800" anchor="ctr">
            <a:spAutoFit/>
          </a:bodyPr>
          <a:lstStyle/>
          <a:p>
            <a:endParaRPr lang="nb-NO"/>
          </a:p>
        </p:txBody>
      </p:sp>
      <p:sp>
        <p:nvSpPr>
          <p:cNvPr id="1238019" name="Rectangle 3"/>
          <p:cNvSpPr>
            <a:spLocks noChangeArrowheads="1"/>
          </p:cNvSpPr>
          <p:nvPr/>
        </p:nvSpPr>
        <p:spPr bwMode="auto">
          <a:xfrm>
            <a:off x="1063625" y="3702050"/>
            <a:ext cx="3267075" cy="328613"/>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0000" tIns="46800" rIns="90000" bIns="46800" anchor="ctr">
            <a:spAutoFit/>
          </a:bodyPr>
          <a:lstStyle/>
          <a:p>
            <a:endParaRPr lang="nb-NO"/>
          </a:p>
        </p:txBody>
      </p:sp>
      <p:sp>
        <p:nvSpPr>
          <p:cNvPr id="1238020" name="Rectangle 4"/>
          <p:cNvSpPr>
            <a:spLocks noChangeArrowheads="1"/>
          </p:cNvSpPr>
          <p:nvPr/>
        </p:nvSpPr>
        <p:spPr bwMode="auto">
          <a:xfrm>
            <a:off x="2898775" y="2884488"/>
            <a:ext cx="1128713" cy="328612"/>
          </a:xfrm>
          <a:prstGeom prst="rect">
            <a:avLst/>
          </a:prstGeom>
          <a:solidFill>
            <a:srgbClr val="DDDDDD"/>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0000" tIns="46800" rIns="90000" bIns="46800" anchor="ctr">
            <a:spAutoFit/>
          </a:bodyPr>
          <a:lstStyle/>
          <a:p>
            <a:endParaRPr lang="nb-NO"/>
          </a:p>
        </p:txBody>
      </p:sp>
      <p:grpSp>
        <p:nvGrpSpPr>
          <p:cNvPr id="2" name="Group 5"/>
          <p:cNvGrpSpPr>
            <a:grpSpLocks/>
          </p:cNvGrpSpPr>
          <p:nvPr/>
        </p:nvGrpSpPr>
        <p:grpSpPr bwMode="auto">
          <a:xfrm>
            <a:off x="103188" y="2503488"/>
            <a:ext cx="6772275" cy="896937"/>
            <a:chOff x="59" y="1727"/>
            <a:chExt cx="4266" cy="565"/>
          </a:xfrm>
        </p:grpSpPr>
        <p:grpSp>
          <p:nvGrpSpPr>
            <p:cNvPr id="41083" name="Group 6"/>
            <p:cNvGrpSpPr>
              <a:grpSpLocks/>
            </p:cNvGrpSpPr>
            <p:nvPr/>
          </p:nvGrpSpPr>
          <p:grpSpPr bwMode="auto">
            <a:xfrm>
              <a:off x="531" y="1967"/>
              <a:ext cx="3794" cy="325"/>
              <a:chOff x="531" y="1967"/>
              <a:chExt cx="3794" cy="325"/>
            </a:xfrm>
          </p:grpSpPr>
          <p:sp>
            <p:nvSpPr>
              <p:cNvPr id="41086" name="Rectangle 7"/>
              <p:cNvSpPr>
                <a:spLocks noChangeArrowheads="1"/>
              </p:cNvSpPr>
              <p:nvPr/>
            </p:nvSpPr>
            <p:spPr bwMode="auto">
              <a:xfrm>
                <a:off x="531" y="1990"/>
                <a:ext cx="136" cy="299"/>
              </a:xfrm>
              <a:prstGeom prst="rect">
                <a:avLst/>
              </a:prstGeom>
              <a:solidFill>
                <a:srgbClr val="C0C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0000" tIns="46800" rIns="90000" bIns="46800" anchor="ctr">
                <a:spAutoFit/>
              </a:bodyPr>
              <a:lstStyle/>
              <a:p>
                <a:endParaRPr lang="nb-NO"/>
              </a:p>
            </p:txBody>
          </p:sp>
          <p:sp>
            <p:nvSpPr>
              <p:cNvPr id="41087" name="Rectangle 8"/>
              <p:cNvSpPr>
                <a:spLocks noChangeArrowheads="1"/>
              </p:cNvSpPr>
              <p:nvPr/>
            </p:nvSpPr>
            <p:spPr bwMode="auto">
              <a:xfrm>
                <a:off x="1690" y="1967"/>
                <a:ext cx="136" cy="300"/>
              </a:xfrm>
              <a:prstGeom prst="rect">
                <a:avLst/>
              </a:prstGeom>
              <a:solidFill>
                <a:srgbClr val="C0C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0000" tIns="46800" rIns="90000" bIns="46800" anchor="ctr">
                <a:spAutoFit/>
              </a:bodyPr>
              <a:lstStyle/>
              <a:p>
                <a:endParaRPr lang="nb-NO"/>
              </a:p>
            </p:txBody>
          </p:sp>
          <p:sp>
            <p:nvSpPr>
              <p:cNvPr id="41088" name="Rectangle 9"/>
              <p:cNvSpPr>
                <a:spLocks noChangeArrowheads="1"/>
              </p:cNvSpPr>
              <p:nvPr/>
            </p:nvSpPr>
            <p:spPr bwMode="auto">
              <a:xfrm>
                <a:off x="2597" y="1969"/>
                <a:ext cx="136" cy="300"/>
              </a:xfrm>
              <a:prstGeom prst="rect">
                <a:avLst/>
              </a:prstGeom>
              <a:solidFill>
                <a:srgbClr val="C0C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0000" tIns="46800" rIns="90000" bIns="46800" anchor="ctr">
                <a:spAutoFit/>
              </a:bodyPr>
              <a:lstStyle/>
              <a:p>
                <a:endParaRPr lang="nb-NO"/>
              </a:p>
            </p:txBody>
          </p:sp>
          <p:sp>
            <p:nvSpPr>
              <p:cNvPr id="41089" name="Rectangle 10"/>
              <p:cNvSpPr>
                <a:spLocks noChangeArrowheads="1"/>
              </p:cNvSpPr>
              <p:nvPr/>
            </p:nvSpPr>
            <p:spPr bwMode="auto">
              <a:xfrm>
                <a:off x="4189" y="1992"/>
                <a:ext cx="136" cy="300"/>
              </a:xfrm>
              <a:prstGeom prst="rect">
                <a:avLst/>
              </a:prstGeom>
              <a:solidFill>
                <a:srgbClr val="C0C0C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lIns="90000" tIns="46800" rIns="90000" bIns="46800" anchor="ctr">
                <a:spAutoFit/>
              </a:bodyPr>
              <a:lstStyle/>
              <a:p>
                <a:endParaRPr lang="nb-NO"/>
              </a:p>
            </p:txBody>
          </p:sp>
        </p:grpSp>
        <p:sp>
          <p:nvSpPr>
            <p:cNvPr id="41084" name="Text Box 11"/>
            <p:cNvSpPr txBox="1">
              <a:spLocks noChangeArrowheads="1"/>
            </p:cNvSpPr>
            <p:nvPr/>
          </p:nvSpPr>
          <p:spPr bwMode="auto">
            <a:xfrm>
              <a:off x="59" y="1727"/>
              <a:ext cx="828"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wasted buffering</a:t>
              </a:r>
            </a:p>
          </p:txBody>
        </p:sp>
        <p:sp>
          <p:nvSpPr>
            <p:cNvPr id="41085" name="Line 12"/>
            <p:cNvSpPr>
              <a:spLocks noChangeShapeType="1"/>
            </p:cNvSpPr>
            <p:nvPr/>
          </p:nvSpPr>
          <p:spPr bwMode="auto">
            <a:xfrm flipH="1" flipV="1">
              <a:off x="479" y="1851"/>
              <a:ext cx="71" cy="12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lIns="90000" tIns="46800" rIns="90000" bIns="46800">
              <a:spAutoFit/>
            </a:bodyPr>
            <a:lstStyle/>
            <a:p>
              <a:endParaRPr lang="nb-NO"/>
            </a:p>
          </p:txBody>
        </p:sp>
      </p:grpSp>
      <p:sp>
        <p:nvSpPr>
          <p:cNvPr id="40966" name="Rectangle 13"/>
          <p:cNvSpPr>
            <a:spLocks noGrp="1" noChangeArrowheads="1"/>
          </p:cNvSpPr>
          <p:nvPr>
            <p:ph type="title"/>
          </p:nvPr>
        </p:nvSpPr>
        <p:spPr/>
        <p:txBody>
          <a:bodyPr/>
          <a:lstStyle/>
          <a:p>
            <a:pPr eaLnBrk="1" hangingPunct="1"/>
            <a:r>
              <a:rPr lang="en-US" dirty="0"/>
              <a:t>Video: LRU  vs.  L/MRP  vs.  IC  Caching</a:t>
            </a:r>
          </a:p>
        </p:txBody>
      </p:sp>
      <p:sp>
        <p:nvSpPr>
          <p:cNvPr id="1238030" name="Rectangle 14"/>
          <p:cNvSpPr>
            <a:spLocks noGrp="1" noChangeArrowheads="1"/>
          </p:cNvSpPr>
          <p:nvPr>
            <p:ph type="body" idx="1"/>
          </p:nvPr>
        </p:nvSpPr>
        <p:spPr/>
        <p:txBody>
          <a:bodyPr/>
          <a:lstStyle/>
          <a:p>
            <a:pPr eaLnBrk="1" hangingPunct="1"/>
            <a:r>
              <a:rPr lang="en-US" dirty="0"/>
              <a:t>What kind of caching strategy is best </a:t>
            </a:r>
            <a:r>
              <a:rPr lang="en-US" sz="2400" dirty="0"/>
              <a:t>(</a:t>
            </a:r>
            <a:r>
              <a:rPr lang="en-US" sz="2400" dirty="0">
                <a:solidFill>
                  <a:schemeClr val="folHlink"/>
                </a:solidFill>
              </a:rPr>
              <a:t>video streaming</a:t>
            </a:r>
            <a:r>
              <a:rPr lang="en-US" sz="2400" dirty="0"/>
              <a:t>)</a:t>
            </a:r>
            <a:r>
              <a:rPr lang="en-US" dirty="0"/>
              <a:t>?</a:t>
            </a:r>
          </a:p>
          <a:p>
            <a:pPr lvl="1" eaLnBrk="1" hangingPunct="1"/>
            <a:r>
              <a:rPr lang="en-US" dirty="0"/>
              <a:t>caching effect</a:t>
            </a:r>
          </a:p>
        </p:txBody>
      </p:sp>
      <p:grpSp>
        <p:nvGrpSpPr>
          <p:cNvPr id="4" name="Group 15"/>
          <p:cNvGrpSpPr>
            <a:grpSpLocks/>
          </p:cNvGrpSpPr>
          <p:nvPr/>
        </p:nvGrpSpPr>
        <p:grpSpPr bwMode="auto">
          <a:xfrm>
            <a:off x="311150" y="3900488"/>
            <a:ext cx="8826500" cy="304800"/>
            <a:chOff x="196" y="2607"/>
            <a:chExt cx="5560" cy="192"/>
          </a:xfrm>
        </p:grpSpPr>
        <p:sp>
          <p:nvSpPr>
            <p:cNvPr id="41081" name="Line 16"/>
            <p:cNvSpPr>
              <a:spLocks noChangeShapeType="1"/>
            </p:cNvSpPr>
            <p:nvPr/>
          </p:nvSpPr>
          <p:spPr bwMode="auto">
            <a:xfrm>
              <a:off x="196" y="2722"/>
              <a:ext cx="5069" cy="0"/>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lIns="90000" tIns="46800" rIns="90000" bIns="46800">
              <a:spAutoFit/>
            </a:bodyPr>
            <a:lstStyle/>
            <a:p>
              <a:endParaRPr lang="nb-NO"/>
            </a:p>
          </p:txBody>
        </p:sp>
        <p:sp>
          <p:nvSpPr>
            <p:cNvPr id="41082" name="Text Box 17"/>
            <p:cNvSpPr txBox="1">
              <a:spLocks noChangeArrowheads="1"/>
            </p:cNvSpPr>
            <p:nvPr/>
          </p:nvSpPr>
          <p:spPr bwMode="auto">
            <a:xfrm>
              <a:off x="5246" y="2607"/>
              <a:ext cx="510" cy="19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movie X</a:t>
              </a:r>
            </a:p>
          </p:txBody>
        </p:sp>
      </p:grpSp>
      <p:sp>
        <p:nvSpPr>
          <p:cNvPr id="1238034" name="Freeform 18"/>
          <p:cNvSpPr>
            <a:spLocks/>
          </p:cNvSpPr>
          <p:nvPr/>
        </p:nvSpPr>
        <p:spPr bwMode="auto">
          <a:xfrm>
            <a:off x="366713" y="2965450"/>
            <a:ext cx="2000250" cy="842963"/>
          </a:xfrm>
          <a:custGeom>
            <a:avLst/>
            <a:gdLst>
              <a:gd name="T0" fmla="*/ 0 w 1089"/>
              <a:gd name="T1" fmla="*/ 268 h 268"/>
              <a:gd name="T2" fmla="*/ 371 w 1089"/>
              <a:gd name="T3" fmla="*/ 0 h 268"/>
              <a:gd name="T4" fmla="*/ 565 w 1089"/>
              <a:gd name="T5" fmla="*/ 0 h 268"/>
              <a:gd name="T6" fmla="*/ 1089 w 1089"/>
              <a:gd name="T7" fmla="*/ 268 h 268"/>
              <a:gd name="T8" fmla="*/ 0 60000 65536"/>
              <a:gd name="T9" fmla="*/ 0 60000 65536"/>
              <a:gd name="T10" fmla="*/ 0 60000 65536"/>
              <a:gd name="T11" fmla="*/ 0 60000 65536"/>
              <a:gd name="T12" fmla="*/ 0 w 1089"/>
              <a:gd name="T13" fmla="*/ 0 h 268"/>
              <a:gd name="T14" fmla="*/ 1089 w 1089"/>
              <a:gd name="T15" fmla="*/ 268 h 268"/>
            </a:gdLst>
            <a:ahLst/>
            <a:cxnLst>
              <a:cxn ang="T8">
                <a:pos x="T0" y="T1"/>
              </a:cxn>
              <a:cxn ang="T9">
                <a:pos x="T2" y="T3"/>
              </a:cxn>
              <a:cxn ang="T10">
                <a:pos x="T4" y="T5"/>
              </a:cxn>
              <a:cxn ang="T11">
                <a:pos x="T6" y="T7"/>
              </a:cxn>
            </a:cxnLst>
            <a:rect l="T12" t="T13" r="T14" b="T15"/>
            <a:pathLst>
              <a:path w="1089" h="268">
                <a:moveTo>
                  <a:pt x="0" y="268"/>
                </a:moveTo>
                <a:lnTo>
                  <a:pt x="371" y="0"/>
                </a:lnTo>
                <a:lnTo>
                  <a:pt x="565" y="0"/>
                </a:lnTo>
                <a:lnTo>
                  <a:pt x="1089" y="268"/>
                </a:lnTo>
              </a:path>
            </a:pathLst>
          </a:custGeom>
          <a:noFill/>
          <a:ln w="9525">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lIns="90000" tIns="46800" rIns="90000" bIns="46800">
            <a:spAutoFit/>
          </a:bodyPr>
          <a:lstStyle/>
          <a:p>
            <a:endParaRPr lang="nb-NO"/>
          </a:p>
        </p:txBody>
      </p:sp>
      <p:grpSp>
        <p:nvGrpSpPr>
          <p:cNvPr id="5" name="Group 19"/>
          <p:cNvGrpSpPr>
            <a:grpSpLocks/>
          </p:cNvGrpSpPr>
          <p:nvPr/>
        </p:nvGrpSpPr>
        <p:grpSpPr bwMode="auto">
          <a:xfrm>
            <a:off x="912813" y="2171700"/>
            <a:ext cx="341312" cy="2447925"/>
            <a:chOff x="575" y="1976"/>
            <a:chExt cx="215" cy="946"/>
          </a:xfrm>
        </p:grpSpPr>
        <p:sp>
          <p:nvSpPr>
            <p:cNvPr id="41079" name="Line 20"/>
            <p:cNvSpPr>
              <a:spLocks noChangeShapeType="1"/>
            </p:cNvSpPr>
            <p:nvPr/>
          </p:nvSpPr>
          <p:spPr bwMode="auto">
            <a:xfrm>
              <a:off x="667" y="1976"/>
              <a:ext cx="0" cy="844"/>
            </a:xfrm>
            <a:prstGeom prst="line">
              <a:avLst/>
            </a:prstGeom>
            <a:noFill/>
            <a:ln w="9525">
              <a:solidFill>
                <a:schemeClr val="folHlink"/>
              </a:solidFill>
              <a:prstDash val="dash"/>
              <a:round/>
              <a:headEnd/>
              <a:tailEnd/>
            </a:ln>
            <a:extLst>
              <a:ext uri="{909E8E84-426E-40dd-AFC4-6F175D3DCCD1}">
                <a14:hiddenFill xmlns:a14="http://schemas.microsoft.com/office/drawing/2010/main" xmlns="">
                  <a:noFill/>
                </a14:hiddenFill>
              </a:ext>
            </a:extLst>
          </p:spPr>
          <p:txBody>
            <a:bodyPr lIns="90000" tIns="46800" rIns="90000" bIns="46800">
              <a:spAutoFit/>
            </a:bodyPr>
            <a:lstStyle/>
            <a:p>
              <a:endParaRPr lang="nb-NO"/>
            </a:p>
          </p:txBody>
        </p:sp>
        <p:sp>
          <p:nvSpPr>
            <p:cNvPr id="41080" name="Text Box 21"/>
            <p:cNvSpPr txBox="1">
              <a:spLocks noChangeArrowheads="1"/>
            </p:cNvSpPr>
            <p:nvPr/>
          </p:nvSpPr>
          <p:spPr bwMode="auto">
            <a:xfrm>
              <a:off x="575" y="2804"/>
              <a:ext cx="215" cy="1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S</a:t>
              </a:r>
              <a:r>
                <a:rPr lang="en-US" sz="1400" b="0" baseline="-25000">
                  <a:solidFill>
                    <a:schemeClr val="folHlink"/>
                  </a:solidFill>
                </a:rPr>
                <a:t>5</a:t>
              </a:r>
            </a:p>
          </p:txBody>
        </p:sp>
      </p:grpSp>
      <p:sp>
        <p:nvSpPr>
          <p:cNvPr id="1238038" name="Freeform 22"/>
          <p:cNvSpPr>
            <a:spLocks/>
          </p:cNvSpPr>
          <p:nvPr/>
        </p:nvSpPr>
        <p:spPr bwMode="auto">
          <a:xfrm>
            <a:off x="2203450" y="2963863"/>
            <a:ext cx="2000250" cy="842962"/>
          </a:xfrm>
          <a:custGeom>
            <a:avLst/>
            <a:gdLst>
              <a:gd name="T0" fmla="*/ 0 w 1089"/>
              <a:gd name="T1" fmla="*/ 268 h 268"/>
              <a:gd name="T2" fmla="*/ 371 w 1089"/>
              <a:gd name="T3" fmla="*/ 0 h 268"/>
              <a:gd name="T4" fmla="*/ 565 w 1089"/>
              <a:gd name="T5" fmla="*/ 0 h 268"/>
              <a:gd name="T6" fmla="*/ 1089 w 1089"/>
              <a:gd name="T7" fmla="*/ 268 h 268"/>
              <a:gd name="T8" fmla="*/ 0 60000 65536"/>
              <a:gd name="T9" fmla="*/ 0 60000 65536"/>
              <a:gd name="T10" fmla="*/ 0 60000 65536"/>
              <a:gd name="T11" fmla="*/ 0 60000 65536"/>
              <a:gd name="T12" fmla="*/ 0 w 1089"/>
              <a:gd name="T13" fmla="*/ 0 h 268"/>
              <a:gd name="T14" fmla="*/ 1089 w 1089"/>
              <a:gd name="T15" fmla="*/ 268 h 268"/>
            </a:gdLst>
            <a:ahLst/>
            <a:cxnLst>
              <a:cxn ang="T8">
                <a:pos x="T0" y="T1"/>
              </a:cxn>
              <a:cxn ang="T9">
                <a:pos x="T2" y="T3"/>
              </a:cxn>
              <a:cxn ang="T10">
                <a:pos x="T4" y="T5"/>
              </a:cxn>
              <a:cxn ang="T11">
                <a:pos x="T6" y="T7"/>
              </a:cxn>
            </a:cxnLst>
            <a:rect l="T12" t="T13" r="T14" b="T15"/>
            <a:pathLst>
              <a:path w="1089" h="268">
                <a:moveTo>
                  <a:pt x="0" y="268"/>
                </a:moveTo>
                <a:lnTo>
                  <a:pt x="371" y="0"/>
                </a:lnTo>
                <a:lnTo>
                  <a:pt x="565" y="0"/>
                </a:lnTo>
                <a:lnTo>
                  <a:pt x="1089" y="268"/>
                </a:lnTo>
              </a:path>
            </a:pathLst>
          </a:custGeom>
          <a:noFill/>
          <a:ln w="9525">
            <a:solidFill>
              <a:schemeClr val="hlink"/>
            </a:solidFill>
            <a:round/>
            <a:headEnd/>
            <a:tailEnd/>
          </a:ln>
          <a:extLst>
            <a:ext uri="{909E8E84-426E-40dd-AFC4-6F175D3DCCD1}">
              <a14:hiddenFill xmlns:a14="http://schemas.microsoft.com/office/drawing/2010/main" xmlns="">
                <a:solidFill>
                  <a:srgbClr val="FFFFFF"/>
                </a:solidFill>
              </a14:hiddenFill>
            </a:ext>
          </a:extLst>
        </p:spPr>
        <p:txBody>
          <a:bodyPr lIns="90000" tIns="46800" rIns="90000" bIns="46800">
            <a:spAutoFit/>
          </a:bodyPr>
          <a:lstStyle/>
          <a:p>
            <a:endParaRPr lang="nb-NO"/>
          </a:p>
        </p:txBody>
      </p:sp>
      <p:grpSp>
        <p:nvGrpSpPr>
          <p:cNvPr id="6" name="Group 23"/>
          <p:cNvGrpSpPr>
            <a:grpSpLocks/>
          </p:cNvGrpSpPr>
          <p:nvPr/>
        </p:nvGrpSpPr>
        <p:grpSpPr bwMode="auto">
          <a:xfrm>
            <a:off x="2749550" y="2170113"/>
            <a:ext cx="341313" cy="2447925"/>
            <a:chOff x="1732" y="1975"/>
            <a:chExt cx="215" cy="946"/>
          </a:xfrm>
        </p:grpSpPr>
        <p:sp>
          <p:nvSpPr>
            <p:cNvPr id="41077" name="Line 24"/>
            <p:cNvSpPr>
              <a:spLocks noChangeShapeType="1"/>
            </p:cNvSpPr>
            <p:nvPr/>
          </p:nvSpPr>
          <p:spPr bwMode="auto">
            <a:xfrm>
              <a:off x="1824" y="1975"/>
              <a:ext cx="0" cy="844"/>
            </a:xfrm>
            <a:prstGeom prst="line">
              <a:avLst/>
            </a:prstGeom>
            <a:noFill/>
            <a:ln w="9525">
              <a:solidFill>
                <a:schemeClr val="hlink"/>
              </a:solidFill>
              <a:prstDash val="dash"/>
              <a:round/>
              <a:headEnd/>
              <a:tailEnd/>
            </a:ln>
            <a:extLst>
              <a:ext uri="{909E8E84-426E-40dd-AFC4-6F175D3DCCD1}">
                <a14:hiddenFill xmlns:a14="http://schemas.microsoft.com/office/drawing/2010/main" xmlns="">
                  <a:noFill/>
                </a14:hiddenFill>
              </a:ext>
            </a:extLst>
          </p:spPr>
          <p:txBody>
            <a:bodyPr lIns="90000" tIns="46800" rIns="90000" bIns="46800">
              <a:spAutoFit/>
            </a:bodyPr>
            <a:lstStyle/>
            <a:p>
              <a:endParaRPr lang="nb-NO"/>
            </a:p>
          </p:txBody>
        </p:sp>
        <p:sp>
          <p:nvSpPr>
            <p:cNvPr id="41078" name="Text Box 25"/>
            <p:cNvSpPr txBox="1">
              <a:spLocks noChangeArrowheads="1"/>
            </p:cNvSpPr>
            <p:nvPr/>
          </p:nvSpPr>
          <p:spPr bwMode="auto">
            <a:xfrm>
              <a:off x="1732" y="2803"/>
              <a:ext cx="215" cy="1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hlink"/>
                  </a:solidFill>
                </a:rPr>
                <a:t>S</a:t>
              </a:r>
              <a:r>
                <a:rPr lang="en-US" sz="1400" b="0" baseline="-25000">
                  <a:solidFill>
                    <a:schemeClr val="hlink"/>
                  </a:solidFill>
                </a:rPr>
                <a:t>4</a:t>
              </a:r>
            </a:p>
          </p:txBody>
        </p:sp>
      </p:grpSp>
      <p:sp>
        <p:nvSpPr>
          <p:cNvPr id="1238042" name="Freeform 26"/>
          <p:cNvSpPr>
            <a:spLocks/>
          </p:cNvSpPr>
          <p:nvPr/>
        </p:nvSpPr>
        <p:spPr bwMode="auto">
          <a:xfrm>
            <a:off x="3640138" y="2962275"/>
            <a:ext cx="2000250" cy="842963"/>
          </a:xfrm>
          <a:custGeom>
            <a:avLst/>
            <a:gdLst>
              <a:gd name="T0" fmla="*/ 0 w 1089"/>
              <a:gd name="T1" fmla="*/ 268 h 268"/>
              <a:gd name="T2" fmla="*/ 371 w 1089"/>
              <a:gd name="T3" fmla="*/ 0 h 268"/>
              <a:gd name="T4" fmla="*/ 565 w 1089"/>
              <a:gd name="T5" fmla="*/ 0 h 268"/>
              <a:gd name="T6" fmla="*/ 1089 w 1089"/>
              <a:gd name="T7" fmla="*/ 268 h 268"/>
              <a:gd name="T8" fmla="*/ 0 60000 65536"/>
              <a:gd name="T9" fmla="*/ 0 60000 65536"/>
              <a:gd name="T10" fmla="*/ 0 60000 65536"/>
              <a:gd name="T11" fmla="*/ 0 60000 65536"/>
              <a:gd name="T12" fmla="*/ 0 w 1089"/>
              <a:gd name="T13" fmla="*/ 0 h 268"/>
              <a:gd name="T14" fmla="*/ 1089 w 1089"/>
              <a:gd name="T15" fmla="*/ 268 h 268"/>
            </a:gdLst>
            <a:ahLst/>
            <a:cxnLst>
              <a:cxn ang="T8">
                <a:pos x="T0" y="T1"/>
              </a:cxn>
              <a:cxn ang="T9">
                <a:pos x="T2" y="T3"/>
              </a:cxn>
              <a:cxn ang="T10">
                <a:pos x="T4" y="T5"/>
              </a:cxn>
              <a:cxn ang="T11">
                <a:pos x="T6" y="T7"/>
              </a:cxn>
            </a:cxnLst>
            <a:rect l="T12" t="T13" r="T14" b="T15"/>
            <a:pathLst>
              <a:path w="1089" h="268">
                <a:moveTo>
                  <a:pt x="0" y="268"/>
                </a:moveTo>
                <a:lnTo>
                  <a:pt x="371" y="0"/>
                </a:lnTo>
                <a:lnTo>
                  <a:pt x="565" y="0"/>
                </a:lnTo>
                <a:lnTo>
                  <a:pt x="1089" y="268"/>
                </a:lnTo>
              </a:path>
            </a:pathLst>
          </a:custGeom>
          <a:noFill/>
          <a:ln w="9525">
            <a:solidFill>
              <a:schemeClr val="hlink"/>
            </a:solidFill>
            <a:round/>
            <a:headEnd/>
            <a:tailEnd/>
          </a:ln>
          <a:extLst>
            <a:ext uri="{909E8E84-426E-40dd-AFC4-6F175D3DCCD1}">
              <a14:hiddenFill xmlns:a14="http://schemas.microsoft.com/office/drawing/2010/main" xmlns="">
                <a:solidFill>
                  <a:srgbClr val="FFFFFF"/>
                </a:solidFill>
              </a14:hiddenFill>
            </a:ext>
          </a:extLst>
        </p:spPr>
        <p:txBody>
          <a:bodyPr lIns="90000" tIns="46800" rIns="90000" bIns="46800">
            <a:spAutoFit/>
          </a:bodyPr>
          <a:lstStyle/>
          <a:p>
            <a:endParaRPr lang="nb-NO"/>
          </a:p>
        </p:txBody>
      </p:sp>
      <p:grpSp>
        <p:nvGrpSpPr>
          <p:cNvPr id="7" name="Group 27"/>
          <p:cNvGrpSpPr>
            <a:grpSpLocks/>
          </p:cNvGrpSpPr>
          <p:nvPr/>
        </p:nvGrpSpPr>
        <p:grpSpPr bwMode="auto">
          <a:xfrm>
            <a:off x="4186238" y="2168525"/>
            <a:ext cx="341312" cy="2447925"/>
            <a:chOff x="2637" y="1974"/>
            <a:chExt cx="215" cy="946"/>
          </a:xfrm>
        </p:grpSpPr>
        <p:sp>
          <p:nvSpPr>
            <p:cNvPr id="41075" name="Line 28"/>
            <p:cNvSpPr>
              <a:spLocks noChangeShapeType="1"/>
            </p:cNvSpPr>
            <p:nvPr/>
          </p:nvSpPr>
          <p:spPr bwMode="auto">
            <a:xfrm>
              <a:off x="2729" y="1974"/>
              <a:ext cx="0" cy="844"/>
            </a:xfrm>
            <a:prstGeom prst="line">
              <a:avLst/>
            </a:prstGeom>
            <a:noFill/>
            <a:ln w="9525">
              <a:solidFill>
                <a:schemeClr val="hlink"/>
              </a:solidFill>
              <a:prstDash val="dash"/>
              <a:round/>
              <a:headEnd/>
              <a:tailEnd/>
            </a:ln>
            <a:extLst>
              <a:ext uri="{909E8E84-426E-40dd-AFC4-6F175D3DCCD1}">
                <a14:hiddenFill xmlns:a14="http://schemas.microsoft.com/office/drawing/2010/main" xmlns="">
                  <a:noFill/>
                </a14:hiddenFill>
              </a:ext>
            </a:extLst>
          </p:spPr>
          <p:txBody>
            <a:bodyPr lIns="90000" tIns="46800" rIns="90000" bIns="46800">
              <a:spAutoFit/>
            </a:bodyPr>
            <a:lstStyle/>
            <a:p>
              <a:endParaRPr lang="nb-NO"/>
            </a:p>
          </p:txBody>
        </p:sp>
        <p:sp>
          <p:nvSpPr>
            <p:cNvPr id="41076" name="Text Box 29"/>
            <p:cNvSpPr txBox="1">
              <a:spLocks noChangeArrowheads="1"/>
            </p:cNvSpPr>
            <p:nvPr/>
          </p:nvSpPr>
          <p:spPr bwMode="auto">
            <a:xfrm>
              <a:off x="2637" y="2802"/>
              <a:ext cx="215" cy="1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hlink"/>
                  </a:solidFill>
                </a:rPr>
                <a:t>S</a:t>
              </a:r>
              <a:r>
                <a:rPr lang="en-US" sz="1400" b="0" baseline="-25000">
                  <a:solidFill>
                    <a:schemeClr val="hlink"/>
                  </a:solidFill>
                </a:rPr>
                <a:t>2</a:t>
              </a:r>
            </a:p>
          </p:txBody>
        </p:sp>
      </p:grpSp>
      <p:sp>
        <p:nvSpPr>
          <p:cNvPr id="1238046" name="Freeform 30"/>
          <p:cNvSpPr>
            <a:spLocks/>
          </p:cNvSpPr>
          <p:nvPr/>
        </p:nvSpPr>
        <p:spPr bwMode="auto">
          <a:xfrm>
            <a:off x="6172200" y="2960688"/>
            <a:ext cx="2000250" cy="842962"/>
          </a:xfrm>
          <a:custGeom>
            <a:avLst/>
            <a:gdLst>
              <a:gd name="T0" fmla="*/ 0 w 1089"/>
              <a:gd name="T1" fmla="*/ 268 h 268"/>
              <a:gd name="T2" fmla="*/ 371 w 1089"/>
              <a:gd name="T3" fmla="*/ 0 h 268"/>
              <a:gd name="T4" fmla="*/ 565 w 1089"/>
              <a:gd name="T5" fmla="*/ 0 h 268"/>
              <a:gd name="T6" fmla="*/ 1089 w 1089"/>
              <a:gd name="T7" fmla="*/ 268 h 268"/>
              <a:gd name="T8" fmla="*/ 0 60000 65536"/>
              <a:gd name="T9" fmla="*/ 0 60000 65536"/>
              <a:gd name="T10" fmla="*/ 0 60000 65536"/>
              <a:gd name="T11" fmla="*/ 0 60000 65536"/>
              <a:gd name="T12" fmla="*/ 0 w 1089"/>
              <a:gd name="T13" fmla="*/ 0 h 268"/>
              <a:gd name="T14" fmla="*/ 1089 w 1089"/>
              <a:gd name="T15" fmla="*/ 268 h 268"/>
            </a:gdLst>
            <a:ahLst/>
            <a:cxnLst>
              <a:cxn ang="T8">
                <a:pos x="T0" y="T1"/>
              </a:cxn>
              <a:cxn ang="T9">
                <a:pos x="T2" y="T3"/>
              </a:cxn>
              <a:cxn ang="T10">
                <a:pos x="T4" y="T5"/>
              </a:cxn>
              <a:cxn ang="T11">
                <a:pos x="T6" y="T7"/>
              </a:cxn>
            </a:cxnLst>
            <a:rect l="T12" t="T13" r="T14" b="T15"/>
            <a:pathLst>
              <a:path w="1089" h="268">
                <a:moveTo>
                  <a:pt x="0" y="268"/>
                </a:moveTo>
                <a:lnTo>
                  <a:pt x="371" y="0"/>
                </a:lnTo>
                <a:lnTo>
                  <a:pt x="565" y="0"/>
                </a:lnTo>
                <a:lnTo>
                  <a:pt x="1089" y="268"/>
                </a:lnTo>
              </a:path>
            </a:pathLst>
          </a:custGeom>
          <a:noFill/>
          <a:ln w="9525">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lIns="90000" tIns="46800" rIns="90000" bIns="46800">
            <a:spAutoFit/>
          </a:bodyPr>
          <a:lstStyle/>
          <a:p>
            <a:endParaRPr lang="nb-NO"/>
          </a:p>
        </p:txBody>
      </p:sp>
      <p:grpSp>
        <p:nvGrpSpPr>
          <p:cNvPr id="8" name="Group 31"/>
          <p:cNvGrpSpPr>
            <a:grpSpLocks/>
          </p:cNvGrpSpPr>
          <p:nvPr/>
        </p:nvGrpSpPr>
        <p:grpSpPr bwMode="auto">
          <a:xfrm>
            <a:off x="6718300" y="2166938"/>
            <a:ext cx="341313" cy="2447925"/>
            <a:chOff x="4232" y="1973"/>
            <a:chExt cx="215" cy="946"/>
          </a:xfrm>
        </p:grpSpPr>
        <p:sp>
          <p:nvSpPr>
            <p:cNvPr id="41073" name="Line 32"/>
            <p:cNvSpPr>
              <a:spLocks noChangeShapeType="1"/>
            </p:cNvSpPr>
            <p:nvPr/>
          </p:nvSpPr>
          <p:spPr bwMode="auto">
            <a:xfrm>
              <a:off x="4324" y="1973"/>
              <a:ext cx="0" cy="844"/>
            </a:xfrm>
            <a:prstGeom prst="line">
              <a:avLst/>
            </a:prstGeom>
            <a:noFill/>
            <a:ln w="9525">
              <a:solidFill>
                <a:schemeClr val="folHlink"/>
              </a:solidFill>
              <a:prstDash val="dash"/>
              <a:round/>
              <a:headEnd/>
              <a:tailEnd/>
            </a:ln>
            <a:extLst>
              <a:ext uri="{909E8E84-426E-40dd-AFC4-6F175D3DCCD1}">
                <a14:hiddenFill xmlns:a14="http://schemas.microsoft.com/office/drawing/2010/main" xmlns="">
                  <a:noFill/>
                </a14:hiddenFill>
              </a:ext>
            </a:extLst>
          </p:spPr>
          <p:txBody>
            <a:bodyPr lIns="90000" tIns="46800" rIns="90000" bIns="46800">
              <a:spAutoFit/>
            </a:bodyPr>
            <a:lstStyle/>
            <a:p>
              <a:endParaRPr lang="nb-NO"/>
            </a:p>
          </p:txBody>
        </p:sp>
        <p:sp>
          <p:nvSpPr>
            <p:cNvPr id="41074" name="Text Box 33"/>
            <p:cNvSpPr txBox="1">
              <a:spLocks noChangeArrowheads="1"/>
            </p:cNvSpPr>
            <p:nvPr/>
          </p:nvSpPr>
          <p:spPr bwMode="auto">
            <a:xfrm>
              <a:off x="4232" y="2801"/>
              <a:ext cx="215" cy="1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S</a:t>
              </a:r>
              <a:r>
                <a:rPr lang="en-US" sz="1400" b="0" baseline="-25000">
                  <a:solidFill>
                    <a:schemeClr val="folHlink"/>
                  </a:solidFill>
                </a:rPr>
                <a:t>1</a:t>
              </a:r>
            </a:p>
          </p:txBody>
        </p:sp>
      </p:grpSp>
      <p:sp>
        <p:nvSpPr>
          <p:cNvPr id="1238050" name="Freeform 34"/>
          <p:cNvSpPr>
            <a:spLocks/>
          </p:cNvSpPr>
          <p:nvPr/>
        </p:nvSpPr>
        <p:spPr bwMode="auto">
          <a:xfrm>
            <a:off x="2705100" y="2960688"/>
            <a:ext cx="2000250" cy="842962"/>
          </a:xfrm>
          <a:custGeom>
            <a:avLst/>
            <a:gdLst>
              <a:gd name="T0" fmla="*/ 0 w 1089"/>
              <a:gd name="T1" fmla="*/ 268 h 268"/>
              <a:gd name="T2" fmla="*/ 371 w 1089"/>
              <a:gd name="T3" fmla="*/ 0 h 268"/>
              <a:gd name="T4" fmla="*/ 565 w 1089"/>
              <a:gd name="T5" fmla="*/ 0 h 268"/>
              <a:gd name="T6" fmla="*/ 1089 w 1089"/>
              <a:gd name="T7" fmla="*/ 268 h 268"/>
              <a:gd name="T8" fmla="*/ 0 60000 65536"/>
              <a:gd name="T9" fmla="*/ 0 60000 65536"/>
              <a:gd name="T10" fmla="*/ 0 60000 65536"/>
              <a:gd name="T11" fmla="*/ 0 60000 65536"/>
              <a:gd name="T12" fmla="*/ 0 w 1089"/>
              <a:gd name="T13" fmla="*/ 0 h 268"/>
              <a:gd name="T14" fmla="*/ 1089 w 1089"/>
              <a:gd name="T15" fmla="*/ 268 h 268"/>
            </a:gdLst>
            <a:ahLst/>
            <a:cxnLst>
              <a:cxn ang="T8">
                <a:pos x="T0" y="T1"/>
              </a:cxn>
              <a:cxn ang="T9">
                <a:pos x="T2" y="T3"/>
              </a:cxn>
              <a:cxn ang="T10">
                <a:pos x="T4" y="T5"/>
              </a:cxn>
              <a:cxn ang="T11">
                <a:pos x="T6" y="T7"/>
              </a:cxn>
            </a:cxnLst>
            <a:rect l="T12" t="T13" r="T14" b="T15"/>
            <a:pathLst>
              <a:path w="1089" h="268">
                <a:moveTo>
                  <a:pt x="0" y="268"/>
                </a:moveTo>
                <a:lnTo>
                  <a:pt x="371" y="0"/>
                </a:lnTo>
                <a:lnTo>
                  <a:pt x="565" y="0"/>
                </a:lnTo>
                <a:lnTo>
                  <a:pt x="1089" y="268"/>
                </a:lnTo>
              </a:path>
            </a:pathLst>
          </a:custGeom>
          <a:noFill/>
          <a:ln w="9525">
            <a:solidFill>
              <a:schemeClr val="folHlink"/>
            </a:solidFill>
            <a:round/>
            <a:headEnd/>
            <a:tailEnd/>
          </a:ln>
          <a:extLst>
            <a:ext uri="{909E8E84-426E-40dd-AFC4-6F175D3DCCD1}">
              <a14:hiddenFill xmlns:a14="http://schemas.microsoft.com/office/drawing/2010/main" xmlns="">
                <a:solidFill>
                  <a:srgbClr val="FFFFFF"/>
                </a:solidFill>
              </a14:hiddenFill>
            </a:ext>
          </a:extLst>
        </p:spPr>
        <p:txBody>
          <a:bodyPr lIns="90000" tIns="46800" rIns="90000" bIns="46800">
            <a:spAutoFit/>
          </a:bodyPr>
          <a:lstStyle/>
          <a:p>
            <a:endParaRPr lang="nb-NO"/>
          </a:p>
        </p:txBody>
      </p:sp>
      <p:grpSp>
        <p:nvGrpSpPr>
          <p:cNvPr id="9" name="Group 35"/>
          <p:cNvGrpSpPr>
            <a:grpSpLocks/>
          </p:cNvGrpSpPr>
          <p:nvPr/>
        </p:nvGrpSpPr>
        <p:grpSpPr bwMode="auto">
          <a:xfrm>
            <a:off x="3251200" y="2166938"/>
            <a:ext cx="341313" cy="2447925"/>
            <a:chOff x="2048" y="1973"/>
            <a:chExt cx="215" cy="946"/>
          </a:xfrm>
        </p:grpSpPr>
        <p:sp>
          <p:nvSpPr>
            <p:cNvPr id="41071" name="Line 36"/>
            <p:cNvSpPr>
              <a:spLocks noChangeShapeType="1"/>
            </p:cNvSpPr>
            <p:nvPr/>
          </p:nvSpPr>
          <p:spPr bwMode="auto">
            <a:xfrm>
              <a:off x="2140" y="1973"/>
              <a:ext cx="0" cy="844"/>
            </a:xfrm>
            <a:prstGeom prst="line">
              <a:avLst/>
            </a:prstGeom>
            <a:noFill/>
            <a:ln w="9525">
              <a:solidFill>
                <a:schemeClr val="folHlink"/>
              </a:solidFill>
              <a:prstDash val="dash"/>
              <a:round/>
              <a:headEnd/>
              <a:tailEnd/>
            </a:ln>
            <a:extLst>
              <a:ext uri="{909E8E84-426E-40dd-AFC4-6F175D3DCCD1}">
                <a14:hiddenFill xmlns:a14="http://schemas.microsoft.com/office/drawing/2010/main" xmlns="">
                  <a:noFill/>
                </a14:hiddenFill>
              </a:ext>
            </a:extLst>
          </p:spPr>
          <p:txBody>
            <a:bodyPr lIns="90000" tIns="46800" rIns="90000" bIns="46800">
              <a:spAutoFit/>
            </a:bodyPr>
            <a:lstStyle/>
            <a:p>
              <a:endParaRPr lang="nb-NO"/>
            </a:p>
          </p:txBody>
        </p:sp>
        <p:sp>
          <p:nvSpPr>
            <p:cNvPr id="41072" name="Text Box 37"/>
            <p:cNvSpPr txBox="1">
              <a:spLocks noChangeArrowheads="1"/>
            </p:cNvSpPr>
            <p:nvPr/>
          </p:nvSpPr>
          <p:spPr bwMode="auto">
            <a:xfrm>
              <a:off x="2048" y="2801"/>
              <a:ext cx="215" cy="11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solidFill>
                    <a:schemeClr val="folHlink"/>
                  </a:solidFill>
                </a:rPr>
                <a:t>S</a:t>
              </a:r>
              <a:r>
                <a:rPr lang="en-US" sz="1400" b="0" baseline="-25000">
                  <a:solidFill>
                    <a:schemeClr val="folHlink"/>
                  </a:solidFill>
                </a:rPr>
                <a:t>3</a:t>
              </a:r>
            </a:p>
          </p:txBody>
        </p:sp>
      </p:grpSp>
      <p:sp>
        <p:nvSpPr>
          <p:cNvPr id="1238054" name="Rectangle 38"/>
          <p:cNvSpPr>
            <a:spLocks noChangeArrowheads="1"/>
          </p:cNvSpPr>
          <p:nvPr/>
        </p:nvSpPr>
        <p:spPr bwMode="auto">
          <a:xfrm>
            <a:off x="2241550" y="5591175"/>
            <a:ext cx="3598863" cy="271463"/>
          </a:xfrm>
          <a:prstGeom prst="rect">
            <a:avLst/>
          </a:prstGeom>
          <a:solidFill>
            <a:srgbClr val="DDDDDD"/>
          </a:solidFill>
          <a:ln w="9525">
            <a:solidFill>
              <a:schemeClr val="tx1"/>
            </a:solidFill>
            <a:miter lim="800000"/>
            <a:headEnd/>
            <a:tailEnd/>
          </a:ln>
        </p:spPr>
        <p:txBody>
          <a:bodyPr wrap="none" lIns="90000" tIns="46800" rIns="90000" bIns="46800" anchor="ctr">
            <a:spAutoFit/>
          </a:bodyPr>
          <a:lstStyle/>
          <a:p>
            <a:endParaRPr lang="nb-NO"/>
          </a:p>
        </p:txBody>
      </p:sp>
      <p:sp>
        <p:nvSpPr>
          <p:cNvPr id="1238055" name="Rectangle 39"/>
          <p:cNvSpPr>
            <a:spLocks noChangeArrowheads="1"/>
          </p:cNvSpPr>
          <p:nvPr/>
        </p:nvSpPr>
        <p:spPr bwMode="auto">
          <a:xfrm>
            <a:off x="2249488" y="5060950"/>
            <a:ext cx="3598862" cy="271463"/>
          </a:xfrm>
          <a:prstGeom prst="rect">
            <a:avLst/>
          </a:prstGeom>
          <a:solidFill>
            <a:srgbClr val="DDDDDD"/>
          </a:solidFill>
          <a:ln w="9525">
            <a:solidFill>
              <a:schemeClr val="tx1"/>
            </a:solidFill>
            <a:miter lim="800000"/>
            <a:headEnd/>
            <a:tailEnd/>
          </a:ln>
        </p:spPr>
        <p:txBody>
          <a:bodyPr wrap="none" lIns="90000" tIns="46800" rIns="90000" bIns="46800" anchor="ctr">
            <a:spAutoFit/>
          </a:bodyPr>
          <a:lstStyle/>
          <a:p>
            <a:endParaRPr lang="nb-NO"/>
          </a:p>
        </p:txBody>
      </p:sp>
      <p:sp>
        <p:nvSpPr>
          <p:cNvPr id="1238056" name="Text Box 40"/>
          <p:cNvSpPr txBox="1">
            <a:spLocks noChangeArrowheads="1"/>
          </p:cNvSpPr>
          <p:nvPr/>
        </p:nvSpPr>
        <p:spPr bwMode="auto">
          <a:xfrm>
            <a:off x="639763" y="5043488"/>
            <a:ext cx="156845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Memory (L/MRP):</a:t>
            </a:r>
          </a:p>
        </p:txBody>
      </p:sp>
      <p:sp>
        <p:nvSpPr>
          <p:cNvPr id="1238057" name="Text Box 41"/>
          <p:cNvSpPr txBox="1">
            <a:spLocks noChangeArrowheads="1"/>
          </p:cNvSpPr>
          <p:nvPr/>
        </p:nvSpPr>
        <p:spPr bwMode="auto">
          <a:xfrm>
            <a:off x="639763" y="5575300"/>
            <a:ext cx="1238250"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Memory (IC):</a:t>
            </a:r>
          </a:p>
        </p:txBody>
      </p:sp>
      <p:sp>
        <p:nvSpPr>
          <p:cNvPr id="1238058" name="Rectangle 42"/>
          <p:cNvSpPr>
            <a:spLocks noChangeArrowheads="1"/>
          </p:cNvSpPr>
          <p:nvPr/>
        </p:nvSpPr>
        <p:spPr bwMode="auto">
          <a:xfrm>
            <a:off x="2714625" y="3067050"/>
            <a:ext cx="719138" cy="134938"/>
          </a:xfrm>
          <a:prstGeom prst="rect">
            <a:avLst/>
          </a:prstGeom>
          <a:gradFill rotWithShape="1">
            <a:gsLst>
              <a:gs pos="0">
                <a:schemeClr val="hlink">
                  <a:alpha val="60001"/>
                </a:schemeClr>
              </a:gs>
              <a:gs pos="100000">
                <a:schemeClr val="hlink">
                  <a:alpha val="60001"/>
                </a:schemeClr>
              </a:gs>
            </a:gsLst>
            <a:lin ang="5400000" scaled="1"/>
          </a:gradFill>
          <a:ln w="9525">
            <a:solidFill>
              <a:schemeClr val="tx1"/>
            </a:solidFill>
            <a:miter lim="800000"/>
            <a:headEnd/>
            <a:tailEnd/>
          </a:ln>
        </p:spPr>
        <p:txBody>
          <a:bodyPr wrap="none" lIns="90000" tIns="46800" rIns="90000" bIns="46800" anchor="ctr">
            <a:spAutoFit/>
          </a:bodyPr>
          <a:lstStyle/>
          <a:p>
            <a:endParaRPr lang="nb-NO"/>
          </a:p>
        </p:txBody>
      </p:sp>
      <p:sp>
        <p:nvSpPr>
          <p:cNvPr id="1238059" name="Rectangle 43"/>
          <p:cNvSpPr>
            <a:spLocks noChangeArrowheads="1"/>
          </p:cNvSpPr>
          <p:nvPr/>
        </p:nvSpPr>
        <p:spPr bwMode="auto">
          <a:xfrm>
            <a:off x="903288" y="3067050"/>
            <a:ext cx="719137" cy="134938"/>
          </a:xfrm>
          <a:prstGeom prst="rect">
            <a:avLst/>
          </a:prstGeom>
          <a:gradFill rotWithShape="1">
            <a:gsLst>
              <a:gs pos="0">
                <a:srgbClr val="66CCFF">
                  <a:alpha val="60001"/>
                </a:srgbClr>
              </a:gs>
              <a:gs pos="100000">
                <a:srgbClr val="66CCFF">
                  <a:alpha val="60001"/>
                </a:srgbClr>
              </a:gs>
            </a:gsLst>
            <a:lin ang="5400000" scaled="1"/>
          </a:gradFill>
          <a:ln w="9525">
            <a:solidFill>
              <a:schemeClr val="tx1"/>
            </a:solidFill>
            <a:miter lim="800000"/>
            <a:headEnd/>
            <a:tailEnd/>
          </a:ln>
        </p:spPr>
        <p:txBody>
          <a:bodyPr wrap="none" lIns="90000" tIns="46800" rIns="90000" bIns="46800" anchor="ctr">
            <a:spAutoFit/>
          </a:bodyPr>
          <a:lstStyle/>
          <a:p>
            <a:endParaRPr lang="nb-NO"/>
          </a:p>
        </p:txBody>
      </p:sp>
      <p:sp>
        <p:nvSpPr>
          <p:cNvPr id="1238060" name="Rectangle 44"/>
          <p:cNvSpPr>
            <a:spLocks noChangeArrowheads="1"/>
          </p:cNvSpPr>
          <p:nvPr/>
        </p:nvSpPr>
        <p:spPr bwMode="auto">
          <a:xfrm>
            <a:off x="3228975" y="3067050"/>
            <a:ext cx="719138" cy="134938"/>
          </a:xfrm>
          <a:prstGeom prst="rect">
            <a:avLst/>
          </a:prstGeom>
          <a:gradFill rotWithShape="1">
            <a:gsLst>
              <a:gs pos="0">
                <a:srgbClr val="66CCFF">
                  <a:alpha val="60001"/>
                </a:srgbClr>
              </a:gs>
              <a:gs pos="100000">
                <a:srgbClr val="66CCFF">
                  <a:alpha val="60001"/>
                </a:srgbClr>
              </a:gs>
            </a:gsLst>
            <a:lin ang="5400000" scaled="1"/>
          </a:gradFill>
          <a:ln w="9525">
            <a:solidFill>
              <a:schemeClr val="tx1"/>
            </a:solidFill>
            <a:miter lim="800000"/>
            <a:headEnd/>
            <a:tailEnd/>
          </a:ln>
        </p:spPr>
        <p:txBody>
          <a:bodyPr wrap="none" lIns="90000" tIns="46800" rIns="90000" bIns="46800" anchor="ctr">
            <a:spAutoFit/>
          </a:bodyPr>
          <a:lstStyle/>
          <a:p>
            <a:endParaRPr lang="nb-NO"/>
          </a:p>
        </p:txBody>
      </p:sp>
      <p:sp>
        <p:nvSpPr>
          <p:cNvPr id="1238061" name="Rectangle 45"/>
          <p:cNvSpPr>
            <a:spLocks noChangeArrowheads="1"/>
          </p:cNvSpPr>
          <p:nvPr/>
        </p:nvSpPr>
        <p:spPr bwMode="auto">
          <a:xfrm>
            <a:off x="4178300" y="3067050"/>
            <a:ext cx="719138" cy="134938"/>
          </a:xfrm>
          <a:prstGeom prst="rect">
            <a:avLst/>
          </a:prstGeom>
          <a:gradFill rotWithShape="1">
            <a:gsLst>
              <a:gs pos="0">
                <a:schemeClr val="hlink">
                  <a:alpha val="60001"/>
                </a:schemeClr>
              </a:gs>
              <a:gs pos="100000">
                <a:schemeClr val="hlink">
                  <a:alpha val="60001"/>
                </a:schemeClr>
              </a:gs>
            </a:gsLst>
            <a:lin ang="5400000" scaled="1"/>
          </a:gradFill>
          <a:ln w="9525">
            <a:solidFill>
              <a:schemeClr val="tx1"/>
            </a:solidFill>
            <a:miter lim="800000"/>
            <a:headEnd/>
            <a:tailEnd/>
          </a:ln>
        </p:spPr>
        <p:txBody>
          <a:bodyPr wrap="none" lIns="90000" tIns="46800" rIns="90000" bIns="46800" anchor="ctr">
            <a:spAutoFit/>
          </a:bodyPr>
          <a:lstStyle/>
          <a:p>
            <a:endParaRPr lang="nb-NO"/>
          </a:p>
        </p:txBody>
      </p:sp>
      <p:sp>
        <p:nvSpPr>
          <p:cNvPr id="1238062" name="Rectangle 46"/>
          <p:cNvSpPr>
            <a:spLocks noChangeArrowheads="1"/>
          </p:cNvSpPr>
          <p:nvPr/>
        </p:nvSpPr>
        <p:spPr bwMode="auto">
          <a:xfrm>
            <a:off x="6702425" y="3067050"/>
            <a:ext cx="719138" cy="134938"/>
          </a:xfrm>
          <a:prstGeom prst="rect">
            <a:avLst/>
          </a:prstGeom>
          <a:gradFill rotWithShape="1">
            <a:gsLst>
              <a:gs pos="0">
                <a:srgbClr val="66CCFF">
                  <a:alpha val="60001"/>
                </a:srgbClr>
              </a:gs>
              <a:gs pos="100000">
                <a:srgbClr val="66CCFF">
                  <a:alpha val="60001"/>
                </a:srgbClr>
              </a:gs>
            </a:gsLst>
            <a:lin ang="5400000" scaled="1"/>
          </a:gradFill>
          <a:ln w="9525">
            <a:solidFill>
              <a:schemeClr val="tx1"/>
            </a:solidFill>
            <a:miter lim="800000"/>
            <a:headEnd/>
            <a:tailEnd/>
          </a:ln>
        </p:spPr>
        <p:txBody>
          <a:bodyPr wrap="none" lIns="90000" tIns="46800" rIns="90000" bIns="46800" anchor="ctr">
            <a:spAutoFit/>
          </a:bodyPr>
          <a:lstStyle/>
          <a:p>
            <a:endParaRPr lang="nb-NO"/>
          </a:p>
        </p:txBody>
      </p:sp>
      <p:sp>
        <p:nvSpPr>
          <p:cNvPr id="1238063" name="Rectangle 47"/>
          <p:cNvSpPr>
            <a:spLocks noChangeArrowheads="1"/>
          </p:cNvSpPr>
          <p:nvPr/>
        </p:nvSpPr>
        <p:spPr bwMode="auto">
          <a:xfrm>
            <a:off x="2249488" y="5118100"/>
            <a:ext cx="719137" cy="144463"/>
          </a:xfrm>
          <a:prstGeom prst="rect">
            <a:avLst/>
          </a:prstGeom>
          <a:gradFill rotWithShape="1">
            <a:gsLst>
              <a:gs pos="0">
                <a:srgbClr val="66CCFF">
                  <a:alpha val="60001"/>
                </a:srgbClr>
              </a:gs>
              <a:gs pos="100000">
                <a:srgbClr val="66CCFF">
                  <a:alpha val="60001"/>
                </a:srgbClr>
              </a:gs>
            </a:gsLst>
            <a:lin ang="5400000" scaled="1"/>
          </a:gradFill>
          <a:ln w="9525">
            <a:solidFill>
              <a:schemeClr val="tx1"/>
            </a:solidFill>
            <a:miter lim="800000"/>
            <a:headEnd/>
            <a:tailEnd/>
          </a:ln>
        </p:spPr>
        <p:txBody>
          <a:bodyPr wrap="none" lIns="90000" tIns="46800" rIns="90000" bIns="46800" anchor="ctr">
            <a:spAutoFit/>
          </a:bodyPr>
          <a:lstStyle/>
          <a:p>
            <a:endParaRPr lang="nb-NO"/>
          </a:p>
        </p:txBody>
      </p:sp>
      <p:sp>
        <p:nvSpPr>
          <p:cNvPr id="1238064" name="Rectangle 48"/>
          <p:cNvSpPr>
            <a:spLocks noChangeArrowheads="1"/>
          </p:cNvSpPr>
          <p:nvPr/>
        </p:nvSpPr>
        <p:spPr bwMode="auto">
          <a:xfrm>
            <a:off x="2967038" y="5118100"/>
            <a:ext cx="719137" cy="144463"/>
          </a:xfrm>
          <a:prstGeom prst="rect">
            <a:avLst/>
          </a:prstGeom>
          <a:gradFill rotWithShape="1">
            <a:gsLst>
              <a:gs pos="0">
                <a:schemeClr val="hlink">
                  <a:alpha val="60001"/>
                </a:schemeClr>
              </a:gs>
              <a:gs pos="100000">
                <a:schemeClr val="hlink">
                  <a:alpha val="60001"/>
                </a:schemeClr>
              </a:gs>
            </a:gsLst>
            <a:lin ang="5400000" scaled="1"/>
          </a:gradFill>
          <a:ln w="9525">
            <a:solidFill>
              <a:schemeClr val="tx1"/>
            </a:solidFill>
            <a:miter lim="800000"/>
            <a:headEnd/>
            <a:tailEnd/>
          </a:ln>
        </p:spPr>
        <p:txBody>
          <a:bodyPr wrap="none" lIns="90000" tIns="46800" rIns="90000" bIns="46800" anchor="ctr">
            <a:spAutoFit/>
          </a:bodyPr>
          <a:lstStyle/>
          <a:p>
            <a:endParaRPr lang="nb-NO"/>
          </a:p>
        </p:txBody>
      </p:sp>
      <p:sp>
        <p:nvSpPr>
          <p:cNvPr id="1238065" name="Rectangle 49"/>
          <p:cNvSpPr>
            <a:spLocks noChangeArrowheads="1"/>
          </p:cNvSpPr>
          <p:nvPr/>
        </p:nvSpPr>
        <p:spPr bwMode="auto">
          <a:xfrm>
            <a:off x="3481388" y="5118100"/>
            <a:ext cx="719137" cy="144463"/>
          </a:xfrm>
          <a:prstGeom prst="rect">
            <a:avLst/>
          </a:prstGeom>
          <a:gradFill rotWithShape="1">
            <a:gsLst>
              <a:gs pos="0">
                <a:srgbClr val="66CCFF">
                  <a:alpha val="60001"/>
                </a:srgbClr>
              </a:gs>
              <a:gs pos="100000">
                <a:srgbClr val="66CCFF">
                  <a:alpha val="60001"/>
                </a:srgbClr>
              </a:gs>
            </a:gsLst>
            <a:lin ang="5400000" scaled="1"/>
          </a:gradFill>
          <a:ln w="9525">
            <a:solidFill>
              <a:schemeClr val="tx1"/>
            </a:solidFill>
            <a:miter lim="800000"/>
            <a:headEnd/>
            <a:tailEnd/>
          </a:ln>
        </p:spPr>
        <p:txBody>
          <a:bodyPr wrap="none" lIns="90000" tIns="46800" rIns="90000" bIns="46800" anchor="ctr">
            <a:spAutoFit/>
          </a:bodyPr>
          <a:lstStyle/>
          <a:p>
            <a:endParaRPr lang="nb-NO"/>
          </a:p>
        </p:txBody>
      </p:sp>
      <p:sp>
        <p:nvSpPr>
          <p:cNvPr id="1238066" name="Rectangle 50"/>
          <p:cNvSpPr>
            <a:spLocks noChangeArrowheads="1"/>
          </p:cNvSpPr>
          <p:nvPr/>
        </p:nvSpPr>
        <p:spPr bwMode="auto">
          <a:xfrm>
            <a:off x="4200525" y="5118100"/>
            <a:ext cx="719138" cy="144463"/>
          </a:xfrm>
          <a:prstGeom prst="rect">
            <a:avLst/>
          </a:prstGeom>
          <a:gradFill rotWithShape="1">
            <a:gsLst>
              <a:gs pos="0">
                <a:schemeClr val="hlink">
                  <a:alpha val="60001"/>
                </a:schemeClr>
              </a:gs>
              <a:gs pos="100000">
                <a:schemeClr val="hlink">
                  <a:alpha val="60001"/>
                </a:schemeClr>
              </a:gs>
            </a:gsLst>
            <a:lin ang="5400000" scaled="1"/>
          </a:gradFill>
          <a:ln w="9525">
            <a:solidFill>
              <a:schemeClr val="tx1"/>
            </a:solidFill>
            <a:miter lim="800000"/>
            <a:headEnd/>
            <a:tailEnd/>
          </a:ln>
        </p:spPr>
        <p:txBody>
          <a:bodyPr wrap="none" lIns="90000" tIns="46800" rIns="90000" bIns="46800" anchor="ctr">
            <a:spAutoFit/>
          </a:bodyPr>
          <a:lstStyle/>
          <a:p>
            <a:endParaRPr lang="nb-NO"/>
          </a:p>
        </p:txBody>
      </p:sp>
      <p:sp>
        <p:nvSpPr>
          <p:cNvPr id="1238067" name="Rectangle 51"/>
          <p:cNvSpPr>
            <a:spLocks noChangeArrowheads="1"/>
          </p:cNvSpPr>
          <p:nvPr/>
        </p:nvSpPr>
        <p:spPr bwMode="auto">
          <a:xfrm>
            <a:off x="4914900" y="5118100"/>
            <a:ext cx="719138" cy="144463"/>
          </a:xfrm>
          <a:prstGeom prst="rect">
            <a:avLst/>
          </a:prstGeom>
          <a:gradFill rotWithShape="1">
            <a:gsLst>
              <a:gs pos="0">
                <a:srgbClr val="66CCFF">
                  <a:alpha val="60001"/>
                </a:srgbClr>
              </a:gs>
              <a:gs pos="100000">
                <a:srgbClr val="66CCFF">
                  <a:alpha val="60001"/>
                </a:srgbClr>
              </a:gs>
            </a:gsLst>
            <a:lin ang="5400000" scaled="1"/>
          </a:gradFill>
          <a:ln w="9525">
            <a:solidFill>
              <a:schemeClr val="tx1"/>
            </a:solidFill>
            <a:miter lim="800000"/>
            <a:headEnd/>
            <a:tailEnd/>
          </a:ln>
        </p:spPr>
        <p:txBody>
          <a:bodyPr wrap="none" lIns="90000" tIns="46800" rIns="90000" bIns="46800" anchor="ctr">
            <a:spAutoFit/>
          </a:bodyPr>
          <a:lstStyle/>
          <a:p>
            <a:endParaRPr lang="nb-NO"/>
          </a:p>
        </p:txBody>
      </p:sp>
      <p:sp>
        <p:nvSpPr>
          <p:cNvPr id="1238068" name="Rectangle 52"/>
          <p:cNvSpPr>
            <a:spLocks noChangeArrowheads="1"/>
          </p:cNvSpPr>
          <p:nvPr/>
        </p:nvSpPr>
        <p:spPr bwMode="auto">
          <a:xfrm>
            <a:off x="2894013" y="3900488"/>
            <a:ext cx="511175" cy="125412"/>
          </a:xfrm>
          <a:prstGeom prst="rect">
            <a:avLst/>
          </a:prstGeom>
          <a:solidFill>
            <a:schemeClr val="folHlink">
              <a:alpha val="59999"/>
            </a:schemeClr>
          </a:solidFill>
          <a:ln w="9525">
            <a:solidFill>
              <a:schemeClr val="tx1"/>
            </a:solidFill>
            <a:miter lim="800000"/>
            <a:headEnd/>
            <a:tailEnd/>
          </a:ln>
        </p:spPr>
        <p:txBody>
          <a:bodyPr lIns="90000" tIns="46800" rIns="90000" bIns="46800" anchor="ctr">
            <a:spAutoFit/>
          </a:bodyPr>
          <a:lstStyle/>
          <a:p>
            <a:endParaRPr lang="nb-NO"/>
          </a:p>
        </p:txBody>
      </p:sp>
      <p:sp>
        <p:nvSpPr>
          <p:cNvPr id="1238069" name="Rectangle 53"/>
          <p:cNvSpPr>
            <a:spLocks noChangeArrowheads="1"/>
          </p:cNvSpPr>
          <p:nvPr/>
        </p:nvSpPr>
        <p:spPr bwMode="auto">
          <a:xfrm>
            <a:off x="3406775" y="3900488"/>
            <a:ext cx="927100" cy="125412"/>
          </a:xfrm>
          <a:prstGeom prst="rect">
            <a:avLst/>
          </a:prstGeom>
          <a:solidFill>
            <a:schemeClr val="folHlink">
              <a:alpha val="59999"/>
            </a:schemeClr>
          </a:solidFill>
          <a:ln w="9525">
            <a:solidFill>
              <a:schemeClr val="tx1"/>
            </a:solidFill>
            <a:miter lim="800000"/>
            <a:headEnd/>
            <a:tailEnd/>
          </a:ln>
        </p:spPr>
        <p:txBody>
          <a:bodyPr lIns="90000" tIns="46800" rIns="90000" bIns="46800" anchor="ctr">
            <a:spAutoFit/>
          </a:bodyPr>
          <a:lstStyle/>
          <a:p>
            <a:endParaRPr lang="nb-NO"/>
          </a:p>
        </p:txBody>
      </p:sp>
      <p:sp>
        <p:nvSpPr>
          <p:cNvPr id="1238070" name="Rectangle 54"/>
          <p:cNvSpPr>
            <a:spLocks noChangeArrowheads="1"/>
          </p:cNvSpPr>
          <p:nvPr/>
        </p:nvSpPr>
        <p:spPr bwMode="auto">
          <a:xfrm>
            <a:off x="1062038" y="3900488"/>
            <a:ext cx="1830387" cy="125412"/>
          </a:xfrm>
          <a:prstGeom prst="rect">
            <a:avLst/>
          </a:prstGeom>
          <a:solidFill>
            <a:schemeClr val="folHlink">
              <a:alpha val="59999"/>
            </a:schemeClr>
          </a:solidFill>
          <a:ln w="9525">
            <a:solidFill>
              <a:schemeClr val="tx1"/>
            </a:solidFill>
            <a:miter lim="800000"/>
            <a:headEnd/>
            <a:tailEnd/>
          </a:ln>
        </p:spPr>
        <p:txBody>
          <a:bodyPr lIns="90000" tIns="46800" rIns="90000" bIns="46800" anchor="ctr">
            <a:spAutoFit/>
          </a:bodyPr>
          <a:lstStyle/>
          <a:p>
            <a:endParaRPr lang="nb-NO"/>
          </a:p>
        </p:txBody>
      </p:sp>
      <p:sp>
        <p:nvSpPr>
          <p:cNvPr id="1238071" name="Rectangle 55"/>
          <p:cNvSpPr>
            <a:spLocks noChangeArrowheads="1"/>
          </p:cNvSpPr>
          <p:nvPr/>
        </p:nvSpPr>
        <p:spPr bwMode="auto">
          <a:xfrm>
            <a:off x="4337050" y="3900488"/>
            <a:ext cx="2527300" cy="125412"/>
          </a:xfrm>
          <a:prstGeom prst="rect">
            <a:avLst/>
          </a:prstGeom>
          <a:solidFill>
            <a:schemeClr val="folHlink">
              <a:alpha val="59999"/>
            </a:schemeClr>
          </a:solidFill>
          <a:ln w="9525">
            <a:solidFill>
              <a:schemeClr val="tx1"/>
            </a:solidFill>
            <a:miter lim="800000"/>
            <a:headEnd/>
            <a:tailEnd/>
          </a:ln>
        </p:spPr>
        <p:txBody>
          <a:bodyPr lIns="90000" tIns="46800" rIns="90000" bIns="46800" anchor="ctr">
            <a:spAutoFit/>
          </a:bodyPr>
          <a:lstStyle/>
          <a:p>
            <a:endParaRPr lang="nb-NO"/>
          </a:p>
        </p:txBody>
      </p:sp>
      <p:sp>
        <p:nvSpPr>
          <p:cNvPr id="1238072" name="Rectangle 56"/>
          <p:cNvSpPr>
            <a:spLocks noChangeArrowheads="1"/>
          </p:cNvSpPr>
          <p:nvPr/>
        </p:nvSpPr>
        <p:spPr bwMode="auto">
          <a:xfrm>
            <a:off x="2241550" y="5653088"/>
            <a:ext cx="511175" cy="144462"/>
          </a:xfrm>
          <a:prstGeom prst="rect">
            <a:avLst/>
          </a:prstGeom>
          <a:solidFill>
            <a:schemeClr val="folHlink">
              <a:alpha val="59999"/>
            </a:schemeClr>
          </a:solidFill>
          <a:ln w="9525">
            <a:solidFill>
              <a:schemeClr val="tx1"/>
            </a:solidFill>
            <a:miter lim="800000"/>
            <a:headEnd/>
            <a:tailEnd/>
          </a:ln>
        </p:spPr>
        <p:txBody>
          <a:bodyPr lIns="90000" tIns="46800" rIns="90000" bIns="46800" anchor="ctr">
            <a:spAutoFit/>
          </a:bodyPr>
          <a:lstStyle/>
          <a:p>
            <a:endParaRPr lang="nb-NO"/>
          </a:p>
        </p:txBody>
      </p:sp>
      <p:sp>
        <p:nvSpPr>
          <p:cNvPr id="1238073" name="Rectangle 57"/>
          <p:cNvSpPr>
            <a:spLocks noChangeArrowheads="1"/>
          </p:cNvSpPr>
          <p:nvPr/>
        </p:nvSpPr>
        <p:spPr bwMode="auto">
          <a:xfrm>
            <a:off x="2751138" y="5653088"/>
            <a:ext cx="927100" cy="144462"/>
          </a:xfrm>
          <a:prstGeom prst="rect">
            <a:avLst/>
          </a:prstGeom>
          <a:solidFill>
            <a:schemeClr val="folHlink">
              <a:alpha val="59999"/>
            </a:schemeClr>
          </a:solidFill>
          <a:ln w="9525">
            <a:solidFill>
              <a:schemeClr val="tx1"/>
            </a:solidFill>
            <a:miter lim="800000"/>
            <a:headEnd/>
            <a:tailEnd/>
          </a:ln>
        </p:spPr>
        <p:txBody>
          <a:bodyPr lIns="90000" tIns="46800" rIns="90000" bIns="46800" anchor="ctr">
            <a:spAutoFit/>
          </a:bodyPr>
          <a:lstStyle/>
          <a:p>
            <a:endParaRPr lang="nb-NO"/>
          </a:p>
        </p:txBody>
      </p:sp>
      <p:sp>
        <p:nvSpPr>
          <p:cNvPr id="1238074" name="Rectangle 58"/>
          <p:cNvSpPr>
            <a:spLocks noChangeArrowheads="1"/>
          </p:cNvSpPr>
          <p:nvPr/>
        </p:nvSpPr>
        <p:spPr bwMode="auto">
          <a:xfrm>
            <a:off x="3681413" y="5653088"/>
            <a:ext cx="1830387" cy="144462"/>
          </a:xfrm>
          <a:prstGeom prst="rect">
            <a:avLst/>
          </a:prstGeom>
          <a:solidFill>
            <a:schemeClr val="folHlink">
              <a:alpha val="59999"/>
            </a:schemeClr>
          </a:solidFill>
          <a:ln w="9525">
            <a:solidFill>
              <a:schemeClr val="tx1"/>
            </a:solidFill>
            <a:miter lim="800000"/>
            <a:headEnd/>
            <a:tailEnd/>
          </a:ln>
        </p:spPr>
        <p:txBody>
          <a:bodyPr lIns="90000" tIns="46800" rIns="90000" bIns="46800" anchor="ctr">
            <a:spAutoFit/>
          </a:bodyPr>
          <a:lstStyle/>
          <a:p>
            <a:endParaRPr lang="nb-NO"/>
          </a:p>
        </p:txBody>
      </p:sp>
      <p:grpSp>
        <p:nvGrpSpPr>
          <p:cNvPr id="10" name="Group 59"/>
          <p:cNvGrpSpPr>
            <a:grpSpLocks/>
          </p:cNvGrpSpPr>
          <p:nvPr/>
        </p:nvGrpSpPr>
        <p:grpSpPr bwMode="auto">
          <a:xfrm>
            <a:off x="434975" y="2884488"/>
            <a:ext cx="8745538" cy="274637"/>
            <a:chOff x="274" y="1967"/>
            <a:chExt cx="5509" cy="173"/>
          </a:xfrm>
        </p:grpSpPr>
        <p:sp>
          <p:nvSpPr>
            <p:cNvPr id="41069" name="Line 60"/>
            <p:cNvSpPr>
              <a:spLocks noChangeShapeType="1"/>
            </p:cNvSpPr>
            <p:nvPr/>
          </p:nvSpPr>
          <p:spPr bwMode="auto">
            <a:xfrm flipV="1">
              <a:off x="274" y="2116"/>
              <a:ext cx="5035" cy="6"/>
            </a:xfrm>
            <a:prstGeom prst="line">
              <a:avLst/>
            </a:prstGeom>
            <a:noFill/>
            <a:ln w="9525" cap="rnd">
              <a:solidFill>
                <a:schemeClr val="tx1"/>
              </a:solidFill>
              <a:prstDash val="sysDot"/>
              <a:round/>
              <a:headEnd/>
              <a:tailEnd/>
            </a:ln>
            <a:extLst>
              <a:ext uri="{909E8E84-426E-40dd-AFC4-6F175D3DCCD1}">
                <a14:hiddenFill xmlns:a14="http://schemas.microsoft.com/office/drawing/2010/main" xmlns="">
                  <a:noFill/>
                </a14:hiddenFill>
              </a:ext>
            </a:extLst>
          </p:spPr>
          <p:txBody>
            <a:bodyPr wrap="none" lIns="90000" tIns="46800" rIns="90000" bIns="46800">
              <a:spAutoFit/>
            </a:bodyPr>
            <a:lstStyle/>
            <a:p>
              <a:endParaRPr lang="nb-NO"/>
            </a:p>
          </p:txBody>
        </p:sp>
        <p:sp>
          <p:nvSpPr>
            <p:cNvPr id="41070" name="Text Box 61"/>
            <p:cNvSpPr txBox="1">
              <a:spLocks noChangeArrowheads="1"/>
            </p:cNvSpPr>
            <p:nvPr/>
          </p:nvSpPr>
          <p:spPr bwMode="auto">
            <a:xfrm>
              <a:off x="4830" y="1967"/>
              <a:ext cx="953"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loaded page frames</a:t>
              </a:r>
            </a:p>
          </p:txBody>
        </p:sp>
      </p:grpSp>
      <p:grpSp>
        <p:nvGrpSpPr>
          <p:cNvPr id="11" name="Group 62"/>
          <p:cNvGrpSpPr>
            <a:grpSpLocks/>
          </p:cNvGrpSpPr>
          <p:nvPr/>
        </p:nvGrpSpPr>
        <p:grpSpPr bwMode="auto">
          <a:xfrm>
            <a:off x="365125" y="2451100"/>
            <a:ext cx="8391525" cy="1335088"/>
            <a:chOff x="230" y="1118"/>
            <a:chExt cx="5286" cy="841"/>
          </a:xfrm>
        </p:grpSpPr>
        <p:sp>
          <p:nvSpPr>
            <p:cNvPr id="41066" name="Freeform 63"/>
            <p:cNvSpPr>
              <a:spLocks/>
            </p:cNvSpPr>
            <p:nvPr/>
          </p:nvSpPr>
          <p:spPr bwMode="auto">
            <a:xfrm>
              <a:off x="230" y="1434"/>
              <a:ext cx="4914" cy="525"/>
            </a:xfrm>
            <a:custGeom>
              <a:avLst/>
              <a:gdLst>
                <a:gd name="T0" fmla="*/ 0 w 4914"/>
                <a:gd name="T1" fmla="*/ 525 h 525"/>
                <a:gd name="T2" fmla="*/ 431 w 4914"/>
                <a:gd name="T3" fmla="*/ 0 h 525"/>
                <a:gd name="T4" fmla="*/ 657 w 4914"/>
                <a:gd name="T5" fmla="*/ 0 h 525"/>
                <a:gd name="T6" fmla="*/ 1197 w 4914"/>
                <a:gd name="T7" fmla="*/ 475 h 525"/>
                <a:gd name="T8" fmla="*/ 1583 w 4914"/>
                <a:gd name="T9" fmla="*/ 5 h 525"/>
                <a:gd name="T10" fmla="*/ 1814 w 4914"/>
                <a:gd name="T11" fmla="*/ 5 h 525"/>
                <a:gd name="T12" fmla="*/ 1864 w 4914"/>
                <a:gd name="T13" fmla="*/ 79 h 525"/>
                <a:gd name="T14" fmla="*/ 1904 w 4914"/>
                <a:gd name="T15" fmla="*/ 5 h 525"/>
                <a:gd name="T16" fmla="*/ 2134 w 4914"/>
                <a:gd name="T17" fmla="*/ 5 h 525"/>
                <a:gd name="T18" fmla="*/ 2339 w 4914"/>
                <a:gd name="T19" fmla="*/ 185 h 525"/>
                <a:gd name="T20" fmla="*/ 2490 w 4914"/>
                <a:gd name="T21" fmla="*/ 5 h 525"/>
                <a:gd name="T22" fmla="*/ 2710 w 4914"/>
                <a:gd name="T23" fmla="*/ 5 h 525"/>
                <a:gd name="T24" fmla="*/ 3316 w 4914"/>
                <a:gd name="T25" fmla="*/ 525 h 525"/>
                <a:gd name="T26" fmla="*/ 3652 w 4914"/>
                <a:gd name="T27" fmla="*/ 525 h 525"/>
                <a:gd name="T28" fmla="*/ 4087 w 4914"/>
                <a:gd name="T29" fmla="*/ 0 h 525"/>
                <a:gd name="T30" fmla="*/ 4298 w 4914"/>
                <a:gd name="T31" fmla="*/ 0 h 525"/>
                <a:gd name="T32" fmla="*/ 4914 w 4914"/>
                <a:gd name="T33" fmla="*/ 520 h 5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4914"/>
                <a:gd name="T52" fmla="*/ 0 h 525"/>
                <a:gd name="T53" fmla="*/ 4914 w 4914"/>
                <a:gd name="T54" fmla="*/ 525 h 525"/>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4914" h="525">
                  <a:moveTo>
                    <a:pt x="0" y="525"/>
                  </a:moveTo>
                  <a:lnTo>
                    <a:pt x="431" y="0"/>
                  </a:lnTo>
                  <a:lnTo>
                    <a:pt x="657" y="0"/>
                  </a:lnTo>
                  <a:lnTo>
                    <a:pt x="1197" y="475"/>
                  </a:lnTo>
                  <a:lnTo>
                    <a:pt x="1583" y="5"/>
                  </a:lnTo>
                  <a:lnTo>
                    <a:pt x="1814" y="5"/>
                  </a:lnTo>
                  <a:lnTo>
                    <a:pt x="1864" y="79"/>
                  </a:lnTo>
                  <a:lnTo>
                    <a:pt x="1904" y="5"/>
                  </a:lnTo>
                  <a:lnTo>
                    <a:pt x="2134" y="5"/>
                  </a:lnTo>
                  <a:lnTo>
                    <a:pt x="2339" y="185"/>
                  </a:lnTo>
                  <a:lnTo>
                    <a:pt x="2490" y="5"/>
                  </a:lnTo>
                  <a:lnTo>
                    <a:pt x="2710" y="5"/>
                  </a:lnTo>
                  <a:lnTo>
                    <a:pt x="3316" y="525"/>
                  </a:lnTo>
                  <a:lnTo>
                    <a:pt x="3652" y="525"/>
                  </a:lnTo>
                  <a:lnTo>
                    <a:pt x="4087" y="0"/>
                  </a:lnTo>
                  <a:lnTo>
                    <a:pt x="4298" y="0"/>
                  </a:lnTo>
                  <a:lnTo>
                    <a:pt x="4914" y="520"/>
                  </a:lnTo>
                </a:path>
              </a:pathLst>
            </a:custGeom>
            <a:noFill/>
            <a:ln w="38100" cap="rnd">
              <a:solidFill>
                <a:schemeClr val="tx1"/>
              </a:solidFill>
              <a:prstDash val="sysDot"/>
              <a:round/>
              <a:headEnd/>
              <a:tailEnd/>
            </a:ln>
            <a:extLst>
              <a:ext uri="{909E8E84-426E-40dd-AFC4-6F175D3DCCD1}">
                <a14:hiddenFill xmlns:a14="http://schemas.microsoft.com/office/drawing/2010/main" xmlns="">
                  <a:solidFill>
                    <a:srgbClr val="FFFFFF"/>
                  </a:solidFill>
                </a14:hiddenFill>
              </a:ext>
            </a:extLst>
          </p:spPr>
          <p:txBody>
            <a:bodyPr wrap="none" lIns="90000" tIns="46800" rIns="90000" bIns="46800">
              <a:spAutoFit/>
            </a:bodyPr>
            <a:lstStyle/>
            <a:p>
              <a:endParaRPr lang="nb-NO"/>
            </a:p>
          </p:txBody>
        </p:sp>
        <p:sp>
          <p:nvSpPr>
            <p:cNvPr id="41067" name="Text Box 64"/>
            <p:cNvSpPr txBox="1">
              <a:spLocks noChangeArrowheads="1"/>
            </p:cNvSpPr>
            <p:nvPr/>
          </p:nvSpPr>
          <p:spPr bwMode="auto">
            <a:xfrm>
              <a:off x="4416" y="1118"/>
              <a:ext cx="1100" cy="1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b="0"/>
                <a:t>global relevance values</a:t>
              </a:r>
            </a:p>
          </p:txBody>
        </p:sp>
        <p:sp>
          <p:nvSpPr>
            <p:cNvPr id="41068" name="Line 65"/>
            <p:cNvSpPr>
              <a:spLocks noChangeShapeType="1"/>
            </p:cNvSpPr>
            <p:nvPr/>
          </p:nvSpPr>
          <p:spPr bwMode="auto">
            <a:xfrm flipH="1">
              <a:off x="4441" y="1282"/>
              <a:ext cx="46" cy="149"/>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lIns="90000" tIns="46800" rIns="90000" bIns="46800">
              <a:spAutoFit/>
            </a:bodyPr>
            <a:lstStyle/>
            <a:p>
              <a:endParaRPr lang="nb-NO"/>
            </a:p>
          </p:txBody>
        </p:sp>
      </p:grpSp>
      <p:sp>
        <p:nvSpPr>
          <p:cNvPr id="1238082" name="Oval 66"/>
          <p:cNvSpPr>
            <a:spLocks noChangeArrowheads="1"/>
          </p:cNvSpPr>
          <p:nvPr/>
        </p:nvSpPr>
        <p:spPr bwMode="auto">
          <a:xfrm>
            <a:off x="3276600" y="4864100"/>
            <a:ext cx="590550" cy="620713"/>
          </a:xfrm>
          <a:prstGeom prst="ellipse">
            <a:avLst/>
          </a:prstGeom>
          <a:noFill/>
          <a:ln w="28575">
            <a:solidFill>
              <a:schemeClr val="hlink"/>
            </a:solidFill>
            <a:round/>
            <a:headEnd/>
            <a:tailEnd/>
          </a:ln>
          <a:extLst>
            <a:ext uri="{909E8E84-426E-40dd-AFC4-6F175D3DCCD1}">
              <a14:hiddenFill xmlns:a14="http://schemas.microsoft.com/office/drawing/2010/main" xmlns="">
                <a:solidFill>
                  <a:srgbClr val="FFFFFF"/>
                </a:solidFill>
              </a14:hiddenFill>
            </a:ext>
          </a:extLst>
        </p:spPr>
        <p:txBody>
          <a:bodyPr wrap="none" lIns="90000" tIns="46800" rIns="90000" bIns="46800" anchor="ctr">
            <a:spAutoFit/>
          </a:bodyPr>
          <a:lstStyle/>
          <a:p>
            <a:endParaRPr lang="nb-NO"/>
          </a:p>
        </p:txBody>
      </p:sp>
      <p:sp>
        <p:nvSpPr>
          <p:cNvPr id="1238083" name="Oval 67"/>
          <p:cNvSpPr>
            <a:spLocks noChangeArrowheads="1"/>
          </p:cNvSpPr>
          <p:nvPr/>
        </p:nvSpPr>
        <p:spPr bwMode="auto">
          <a:xfrm>
            <a:off x="3033713" y="2800350"/>
            <a:ext cx="590550" cy="620713"/>
          </a:xfrm>
          <a:prstGeom prst="ellipse">
            <a:avLst/>
          </a:prstGeom>
          <a:noFill/>
          <a:ln w="28575">
            <a:solidFill>
              <a:schemeClr val="hlink"/>
            </a:solidFill>
            <a:round/>
            <a:headEnd/>
            <a:tailEnd/>
          </a:ln>
          <a:extLst>
            <a:ext uri="{909E8E84-426E-40dd-AFC4-6F175D3DCCD1}">
              <a14:hiddenFill xmlns:a14="http://schemas.microsoft.com/office/drawing/2010/main" xmlns="">
                <a:solidFill>
                  <a:srgbClr val="FFFFFF"/>
                </a:solidFill>
              </a14:hiddenFill>
            </a:ext>
          </a:extLst>
        </p:spPr>
        <p:txBody>
          <a:bodyPr wrap="none" lIns="90000" tIns="46800" rIns="90000" bIns="46800" anchor="ctr">
            <a:spAutoFit/>
          </a:bodyPr>
          <a:lstStyle/>
          <a:p>
            <a:endParaRPr lang="nb-NO"/>
          </a:p>
        </p:txBody>
      </p:sp>
      <p:sp>
        <p:nvSpPr>
          <p:cNvPr id="1238084" name="Oval 68"/>
          <p:cNvSpPr>
            <a:spLocks noChangeArrowheads="1"/>
          </p:cNvSpPr>
          <p:nvPr/>
        </p:nvSpPr>
        <p:spPr bwMode="auto">
          <a:xfrm>
            <a:off x="5438775" y="4868863"/>
            <a:ext cx="590550" cy="620712"/>
          </a:xfrm>
          <a:prstGeom prst="ellipse">
            <a:avLst/>
          </a:prstGeom>
          <a:noFill/>
          <a:ln w="28575">
            <a:solidFill>
              <a:schemeClr val="hlink"/>
            </a:solidFill>
            <a:round/>
            <a:headEnd/>
            <a:tailEnd/>
          </a:ln>
          <a:extLst>
            <a:ext uri="{909E8E84-426E-40dd-AFC4-6F175D3DCCD1}">
              <a14:hiddenFill xmlns:a14="http://schemas.microsoft.com/office/drawing/2010/main" xmlns="">
                <a:solidFill>
                  <a:srgbClr val="FFFFFF"/>
                </a:solidFill>
              </a14:hiddenFill>
            </a:ext>
          </a:extLst>
        </p:spPr>
        <p:txBody>
          <a:bodyPr wrap="none" lIns="90000" tIns="46800" rIns="90000" bIns="46800" anchor="ctr">
            <a:spAutoFit/>
          </a:bodyPr>
          <a:lstStyle/>
          <a:p>
            <a:endParaRPr lang="nb-NO"/>
          </a:p>
        </p:txBody>
      </p:sp>
      <p:sp>
        <p:nvSpPr>
          <p:cNvPr id="1238085" name="Text Box 69"/>
          <p:cNvSpPr txBox="1">
            <a:spLocks noChangeArrowheads="1"/>
          </p:cNvSpPr>
          <p:nvPr/>
        </p:nvSpPr>
        <p:spPr bwMode="auto">
          <a:xfrm>
            <a:off x="3033713" y="4070350"/>
            <a:ext cx="309562"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I</a:t>
            </a:r>
            <a:r>
              <a:rPr lang="en-US" sz="1400" b="0" baseline="-25000"/>
              <a:t>1</a:t>
            </a:r>
          </a:p>
        </p:txBody>
      </p:sp>
      <p:sp>
        <p:nvSpPr>
          <p:cNvPr id="1238086" name="Text Box 70"/>
          <p:cNvSpPr txBox="1">
            <a:spLocks noChangeArrowheads="1"/>
          </p:cNvSpPr>
          <p:nvPr/>
        </p:nvSpPr>
        <p:spPr bwMode="auto">
          <a:xfrm>
            <a:off x="3749675" y="4070350"/>
            <a:ext cx="309563"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I</a:t>
            </a:r>
            <a:r>
              <a:rPr lang="en-US" sz="1400" b="0" baseline="-25000"/>
              <a:t>2</a:t>
            </a:r>
          </a:p>
        </p:txBody>
      </p:sp>
      <p:sp>
        <p:nvSpPr>
          <p:cNvPr id="1238087" name="Text Box 71"/>
          <p:cNvSpPr txBox="1">
            <a:spLocks noChangeArrowheads="1"/>
          </p:cNvSpPr>
          <p:nvPr/>
        </p:nvSpPr>
        <p:spPr bwMode="auto">
          <a:xfrm>
            <a:off x="1846263" y="4070350"/>
            <a:ext cx="309562"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I</a:t>
            </a:r>
            <a:r>
              <a:rPr lang="en-US" sz="1400" b="0" baseline="-25000"/>
              <a:t>3</a:t>
            </a:r>
          </a:p>
        </p:txBody>
      </p:sp>
      <p:sp>
        <p:nvSpPr>
          <p:cNvPr id="1238088" name="Text Box 72"/>
          <p:cNvSpPr txBox="1">
            <a:spLocks noChangeArrowheads="1"/>
          </p:cNvSpPr>
          <p:nvPr/>
        </p:nvSpPr>
        <p:spPr bwMode="auto">
          <a:xfrm>
            <a:off x="5484813" y="4070350"/>
            <a:ext cx="309562"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I</a:t>
            </a:r>
            <a:r>
              <a:rPr lang="en-US" sz="1400" b="0" baseline="-25000"/>
              <a:t>4</a:t>
            </a:r>
          </a:p>
        </p:txBody>
      </p:sp>
      <p:grpSp>
        <p:nvGrpSpPr>
          <p:cNvPr id="12" name="Group 73"/>
          <p:cNvGrpSpPr>
            <a:grpSpLocks/>
          </p:cNvGrpSpPr>
          <p:nvPr/>
        </p:nvGrpSpPr>
        <p:grpSpPr bwMode="auto">
          <a:xfrm>
            <a:off x="6200775" y="4926013"/>
            <a:ext cx="2254250" cy="457200"/>
            <a:chOff x="3906" y="3253"/>
            <a:chExt cx="1420" cy="288"/>
          </a:xfrm>
        </p:grpSpPr>
        <p:sp>
          <p:nvSpPr>
            <p:cNvPr id="41064" name="AutoShape 74"/>
            <p:cNvSpPr>
              <a:spLocks noChangeArrowheads="1"/>
            </p:cNvSpPr>
            <p:nvPr/>
          </p:nvSpPr>
          <p:spPr bwMode="auto">
            <a:xfrm>
              <a:off x="3906" y="3358"/>
              <a:ext cx="305" cy="110"/>
            </a:xfrm>
            <a:prstGeom prst="rightArrow">
              <a:avLst>
                <a:gd name="adj1" fmla="val 50000"/>
                <a:gd name="adj2" fmla="val 69318"/>
              </a:avLst>
            </a:prstGeom>
            <a:solidFill>
              <a:schemeClr val="hlink"/>
            </a:solidFill>
            <a:ln w="9525">
              <a:solidFill>
                <a:schemeClr val="tx1"/>
              </a:solidFill>
              <a:miter lim="800000"/>
              <a:headEnd/>
              <a:tailEnd/>
            </a:ln>
          </p:spPr>
          <p:txBody>
            <a:bodyPr wrap="none" lIns="90000" tIns="46800" rIns="90000" bIns="46800" anchor="ctr">
              <a:spAutoFit/>
            </a:bodyPr>
            <a:lstStyle/>
            <a:p>
              <a:endParaRPr lang="nb-NO"/>
            </a:p>
          </p:txBody>
        </p:sp>
        <p:sp>
          <p:nvSpPr>
            <p:cNvPr id="41065" name="Text Box 75"/>
            <p:cNvSpPr txBox="1">
              <a:spLocks noChangeArrowheads="1"/>
            </p:cNvSpPr>
            <p:nvPr/>
          </p:nvSpPr>
          <p:spPr bwMode="auto">
            <a:xfrm>
              <a:off x="4197" y="3253"/>
              <a:ext cx="112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t>4 streams from disk, </a:t>
              </a:r>
              <a:br>
                <a:rPr lang="en-US" sz="1200"/>
              </a:br>
              <a:r>
                <a:rPr lang="en-US" sz="1200"/>
                <a:t>1 from cache</a:t>
              </a:r>
            </a:p>
          </p:txBody>
        </p:sp>
      </p:grpSp>
      <p:grpSp>
        <p:nvGrpSpPr>
          <p:cNvPr id="13" name="Group 76"/>
          <p:cNvGrpSpPr>
            <a:grpSpLocks/>
          </p:cNvGrpSpPr>
          <p:nvPr/>
        </p:nvGrpSpPr>
        <p:grpSpPr bwMode="auto">
          <a:xfrm>
            <a:off x="6208713" y="5514975"/>
            <a:ext cx="2254250" cy="457200"/>
            <a:chOff x="3911" y="3624"/>
            <a:chExt cx="1420" cy="288"/>
          </a:xfrm>
        </p:grpSpPr>
        <p:sp>
          <p:nvSpPr>
            <p:cNvPr id="41062" name="AutoShape 77"/>
            <p:cNvSpPr>
              <a:spLocks noChangeArrowheads="1"/>
            </p:cNvSpPr>
            <p:nvPr/>
          </p:nvSpPr>
          <p:spPr bwMode="auto">
            <a:xfrm>
              <a:off x="3911" y="3711"/>
              <a:ext cx="305" cy="110"/>
            </a:xfrm>
            <a:prstGeom prst="rightArrow">
              <a:avLst>
                <a:gd name="adj1" fmla="val 50000"/>
                <a:gd name="adj2" fmla="val 69318"/>
              </a:avLst>
            </a:prstGeom>
            <a:solidFill>
              <a:schemeClr val="hlink"/>
            </a:solidFill>
            <a:ln w="9525">
              <a:solidFill>
                <a:schemeClr val="tx1"/>
              </a:solidFill>
              <a:miter lim="800000"/>
              <a:headEnd/>
              <a:tailEnd/>
            </a:ln>
          </p:spPr>
          <p:txBody>
            <a:bodyPr wrap="none" lIns="90000" tIns="46800" rIns="90000" bIns="46800" anchor="ctr">
              <a:spAutoFit/>
            </a:bodyPr>
            <a:lstStyle/>
            <a:p>
              <a:endParaRPr lang="nb-NO"/>
            </a:p>
          </p:txBody>
        </p:sp>
        <p:sp>
          <p:nvSpPr>
            <p:cNvPr id="41063" name="Text Box 78"/>
            <p:cNvSpPr txBox="1">
              <a:spLocks noChangeArrowheads="1"/>
            </p:cNvSpPr>
            <p:nvPr/>
          </p:nvSpPr>
          <p:spPr bwMode="auto">
            <a:xfrm>
              <a:off x="4202" y="3624"/>
              <a:ext cx="112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t>2 streams from disk, </a:t>
              </a:r>
              <a:br>
                <a:rPr lang="en-US" sz="1200"/>
              </a:br>
              <a:r>
                <a:rPr lang="en-US" sz="1200"/>
                <a:t>3 from cache</a:t>
              </a:r>
            </a:p>
          </p:txBody>
        </p:sp>
      </p:grpSp>
      <p:sp>
        <p:nvSpPr>
          <p:cNvPr id="1238095" name="Rectangle 79"/>
          <p:cNvSpPr>
            <a:spLocks noChangeArrowheads="1"/>
          </p:cNvSpPr>
          <p:nvPr/>
        </p:nvSpPr>
        <p:spPr bwMode="auto">
          <a:xfrm>
            <a:off x="3225800" y="2187575"/>
            <a:ext cx="165100" cy="144463"/>
          </a:xfrm>
          <a:prstGeom prst="rect">
            <a:avLst/>
          </a:prstGeom>
          <a:solidFill>
            <a:srgbClr val="333333"/>
          </a:solidFill>
          <a:ln w="9525">
            <a:solidFill>
              <a:schemeClr val="tx1"/>
            </a:solidFill>
            <a:miter lim="800000"/>
            <a:headEnd/>
            <a:tailEnd/>
          </a:ln>
        </p:spPr>
        <p:txBody>
          <a:bodyPr wrap="none" lIns="90000" tIns="46800" rIns="90000" bIns="46800" anchor="ctr">
            <a:spAutoFit/>
          </a:bodyPr>
          <a:lstStyle/>
          <a:p>
            <a:endParaRPr lang="nb-NO"/>
          </a:p>
        </p:txBody>
      </p:sp>
      <p:sp>
        <p:nvSpPr>
          <p:cNvPr id="1238096" name="Rectangle 80"/>
          <p:cNvSpPr>
            <a:spLocks noChangeArrowheads="1"/>
          </p:cNvSpPr>
          <p:nvPr/>
        </p:nvSpPr>
        <p:spPr bwMode="auto">
          <a:xfrm>
            <a:off x="3057525" y="2187575"/>
            <a:ext cx="165100" cy="144463"/>
          </a:xfrm>
          <a:prstGeom prst="rect">
            <a:avLst/>
          </a:prstGeom>
          <a:solidFill>
            <a:srgbClr val="777777"/>
          </a:solidFill>
          <a:ln w="9525">
            <a:solidFill>
              <a:schemeClr val="tx1"/>
            </a:solidFill>
            <a:miter lim="800000"/>
            <a:headEnd/>
            <a:tailEnd/>
          </a:ln>
        </p:spPr>
        <p:txBody>
          <a:bodyPr wrap="none" lIns="90000" tIns="46800" rIns="90000" bIns="46800" anchor="ctr">
            <a:spAutoFit/>
          </a:bodyPr>
          <a:lstStyle/>
          <a:p>
            <a:endParaRPr lang="nb-NO"/>
          </a:p>
        </p:txBody>
      </p:sp>
      <p:sp>
        <p:nvSpPr>
          <p:cNvPr id="1238097" name="Rectangle 81"/>
          <p:cNvSpPr>
            <a:spLocks noChangeArrowheads="1"/>
          </p:cNvSpPr>
          <p:nvPr/>
        </p:nvSpPr>
        <p:spPr bwMode="auto">
          <a:xfrm>
            <a:off x="2890838" y="2187575"/>
            <a:ext cx="165100" cy="144463"/>
          </a:xfrm>
          <a:prstGeom prst="rect">
            <a:avLst/>
          </a:prstGeom>
          <a:solidFill>
            <a:srgbClr val="B2B2B2"/>
          </a:solidFill>
          <a:ln w="9525">
            <a:solidFill>
              <a:schemeClr val="tx1"/>
            </a:solidFill>
            <a:miter lim="800000"/>
            <a:headEnd/>
            <a:tailEnd/>
          </a:ln>
        </p:spPr>
        <p:txBody>
          <a:bodyPr wrap="none" lIns="90000" tIns="46800" rIns="90000" bIns="46800" anchor="ctr">
            <a:spAutoFit/>
          </a:bodyPr>
          <a:lstStyle/>
          <a:p>
            <a:endParaRPr lang="nb-NO"/>
          </a:p>
        </p:txBody>
      </p:sp>
      <p:sp>
        <p:nvSpPr>
          <p:cNvPr id="1238098" name="Rectangle 82"/>
          <p:cNvSpPr>
            <a:spLocks noChangeArrowheads="1"/>
          </p:cNvSpPr>
          <p:nvPr/>
        </p:nvSpPr>
        <p:spPr bwMode="auto">
          <a:xfrm>
            <a:off x="2724150" y="2187575"/>
            <a:ext cx="165100" cy="144463"/>
          </a:xfrm>
          <a:prstGeom prst="rect">
            <a:avLst/>
          </a:prstGeom>
          <a:solidFill>
            <a:srgbClr val="DDDDDD"/>
          </a:solidFill>
          <a:ln w="9525">
            <a:solidFill>
              <a:schemeClr val="tx1"/>
            </a:solidFill>
            <a:miter lim="800000"/>
            <a:headEnd/>
            <a:tailEnd/>
          </a:ln>
        </p:spPr>
        <p:txBody>
          <a:bodyPr wrap="none" lIns="90000" tIns="46800" rIns="90000" bIns="46800" anchor="ctr">
            <a:spAutoFit/>
          </a:bodyPr>
          <a:lstStyle/>
          <a:p>
            <a:endParaRPr lang="nb-NO"/>
          </a:p>
        </p:txBody>
      </p:sp>
      <p:sp>
        <p:nvSpPr>
          <p:cNvPr id="1238099" name="Rectangle 83"/>
          <p:cNvSpPr>
            <a:spLocks noChangeArrowheads="1"/>
          </p:cNvSpPr>
          <p:nvPr/>
        </p:nvSpPr>
        <p:spPr bwMode="auto">
          <a:xfrm>
            <a:off x="2557463" y="2187575"/>
            <a:ext cx="165100" cy="144463"/>
          </a:xfrm>
          <a:prstGeom prst="rect">
            <a:avLst/>
          </a:prstGeom>
          <a:solidFill>
            <a:srgbClr val="F8F8F8"/>
          </a:solidFill>
          <a:ln w="9525">
            <a:solidFill>
              <a:schemeClr val="tx1"/>
            </a:solidFill>
            <a:miter lim="800000"/>
            <a:headEnd/>
            <a:tailEnd/>
          </a:ln>
        </p:spPr>
        <p:txBody>
          <a:bodyPr wrap="none" lIns="90000" tIns="46800" rIns="90000" bIns="46800" anchor="ctr">
            <a:spAutoFit/>
          </a:bodyPr>
          <a:lstStyle/>
          <a:p>
            <a:endParaRPr lang="nb-NO"/>
          </a:p>
        </p:txBody>
      </p:sp>
      <p:sp>
        <p:nvSpPr>
          <p:cNvPr id="1238100" name="Rectangle 84"/>
          <p:cNvSpPr>
            <a:spLocks noChangeArrowheads="1"/>
          </p:cNvSpPr>
          <p:nvPr/>
        </p:nvSpPr>
        <p:spPr bwMode="auto">
          <a:xfrm>
            <a:off x="4171950" y="2187575"/>
            <a:ext cx="165100" cy="144463"/>
          </a:xfrm>
          <a:prstGeom prst="rect">
            <a:avLst/>
          </a:prstGeom>
          <a:solidFill>
            <a:srgbClr val="333333"/>
          </a:solidFill>
          <a:ln w="9525">
            <a:solidFill>
              <a:schemeClr val="tx1"/>
            </a:solidFill>
            <a:miter lim="800000"/>
            <a:headEnd/>
            <a:tailEnd/>
          </a:ln>
        </p:spPr>
        <p:txBody>
          <a:bodyPr wrap="none" lIns="90000" tIns="46800" rIns="90000" bIns="46800" anchor="ctr">
            <a:spAutoFit/>
          </a:bodyPr>
          <a:lstStyle/>
          <a:p>
            <a:endParaRPr lang="nb-NO"/>
          </a:p>
        </p:txBody>
      </p:sp>
      <p:sp>
        <p:nvSpPr>
          <p:cNvPr id="1238101" name="Rectangle 85"/>
          <p:cNvSpPr>
            <a:spLocks noChangeArrowheads="1"/>
          </p:cNvSpPr>
          <p:nvPr/>
        </p:nvSpPr>
        <p:spPr bwMode="auto">
          <a:xfrm>
            <a:off x="4003675" y="2187575"/>
            <a:ext cx="165100" cy="144463"/>
          </a:xfrm>
          <a:prstGeom prst="rect">
            <a:avLst/>
          </a:prstGeom>
          <a:solidFill>
            <a:srgbClr val="777777"/>
          </a:solidFill>
          <a:ln w="9525">
            <a:solidFill>
              <a:schemeClr val="tx1"/>
            </a:solidFill>
            <a:miter lim="800000"/>
            <a:headEnd/>
            <a:tailEnd/>
          </a:ln>
        </p:spPr>
        <p:txBody>
          <a:bodyPr wrap="none" lIns="90000" tIns="46800" rIns="90000" bIns="46800" anchor="ctr">
            <a:spAutoFit/>
          </a:bodyPr>
          <a:lstStyle/>
          <a:p>
            <a:endParaRPr lang="nb-NO"/>
          </a:p>
        </p:txBody>
      </p:sp>
      <p:sp>
        <p:nvSpPr>
          <p:cNvPr id="1238102" name="Rectangle 86"/>
          <p:cNvSpPr>
            <a:spLocks noChangeArrowheads="1"/>
          </p:cNvSpPr>
          <p:nvPr/>
        </p:nvSpPr>
        <p:spPr bwMode="auto">
          <a:xfrm>
            <a:off x="3836988" y="2187575"/>
            <a:ext cx="165100" cy="144463"/>
          </a:xfrm>
          <a:prstGeom prst="rect">
            <a:avLst/>
          </a:prstGeom>
          <a:solidFill>
            <a:srgbClr val="B2B2B2"/>
          </a:solidFill>
          <a:ln w="9525">
            <a:solidFill>
              <a:schemeClr val="tx1"/>
            </a:solidFill>
            <a:miter lim="800000"/>
            <a:headEnd/>
            <a:tailEnd/>
          </a:ln>
        </p:spPr>
        <p:txBody>
          <a:bodyPr wrap="none" lIns="90000" tIns="46800" rIns="90000" bIns="46800" anchor="ctr">
            <a:spAutoFit/>
          </a:bodyPr>
          <a:lstStyle/>
          <a:p>
            <a:endParaRPr lang="nb-NO"/>
          </a:p>
        </p:txBody>
      </p:sp>
      <p:sp>
        <p:nvSpPr>
          <p:cNvPr id="1238103" name="Rectangle 87"/>
          <p:cNvSpPr>
            <a:spLocks noChangeArrowheads="1"/>
          </p:cNvSpPr>
          <p:nvPr/>
        </p:nvSpPr>
        <p:spPr bwMode="auto">
          <a:xfrm>
            <a:off x="3670300" y="2187575"/>
            <a:ext cx="165100" cy="144463"/>
          </a:xfrm>
          <a:prstGeom prst="rect">
            <a:avLst/>
          </a:prstGeom>
          <a:solidFill>
            <a:srgbClr val="DDDDDD"/>
          </a:solidFill>
          <a:ln w="9525">
            <a:solidFill>
              <a:schemeClr val="tx1"/>
            </a:solidFill>
            <a:miter lim="800000"/>
            <a:headEnd/>
            <a:tailEnd/>
          </a:ln>
        </p:spPr>
        <p:txBody>
          <a:bodyPr wrap="none" lIns="90000" tIns="46800" rIns="90000" bIns="46800" anchor="ctr">
            <a:spAutoFit/>
          </a:bodyPr>
          <a:lstStyle/>
          <a:p>
            <a:endParaRPr lang="nb-NO"/>
          </a:p>
        </p:txBody>
      </p:sp>
      <p:sp>
        <p:nvSpPr>
          <p:cNvPr id="1238104" name="Rectangle 88"/>
          <p:cNvSpPr>
            <a:spLocks noChangeArrowheads="1"/>
          </p:cNvSpPr>
          <p:nvPr/>
        </p:nvSpPr>
        <p:spPr bwMode="auto">
          <a:xfrm>
            <a:off x="3503613" y="2187575"/>
            <a:ext cx="165100" cy="144463"/>
          </a:xfrm>
          <a:prstGeom prst="rect">
            <a:avLst/>
          </a:prstGeom>
          <a:solidFill>
            <a:srgbClr val="F8F8F8"/>
          </a:solidFill>
          <a:ln w="9525">
            <a:solidFill>
              <a:schemeClr val="tx1"/>
            </a:solidFill>
            <a:miter lim="800000"/>
            <a:headEnd/>
            <a:tailEnd/>
          </a:ln>
        </p:spPr>
        <p:txBody>
          <a:bodyPr wrap="none" lIns="90000" tIns="46800" rIns="90000" bIns="46800" anchor="ctr">
            <a:spAutoFit/>
          </a:bodyPr>
          <a:lstStyle/>
          <a:p>
            <a:endParaRPr lang="nb-NO"/>
          </a:p>
        </p:txBody>
      </p:sp>
      <p:sp>
        <p:nvSpPr>
          <p:cNvPr id="1238105" name="Rectangle 89"/>
          <p:cNvSpPr>
            <a:spLocks noChangeArrowheads="1"/>
          </p:cNvSpPr>
          <p:nvPr/>
        </p:nvSpPr>
        <p:spPr bwMode="auto">
          <a:xfrm>
            <a:off x="6697663" y="2187575"/>
            <a:ext cx="165100" cy="144463"/>
          </a:xfrm>
          <a:prstGeom prst="rect">
            <a:avLst/>
          </a:prstGeom>
          <a:solidFill>
            <a:srgbClr val="333333"/>
          </a:solidFill>
          <a:ln w="9525">
            <a:solidFill>
              <a:schemeClr val="tx1"/>
            </a:solidFill>
            <a:miter lim="800000"/>
            <a:headEnd/>
            <a:tailEnd/>
          </a:ln>
        </p:spPr>
        <p:txBody>
          <a:bodyPr wrap="none" lIns="90000" tIns="46800" rIns="90000" bIns="46800" anchor="ctr">
            <a:spAutoFit/>
          </a:bodyPr>
          <a:lstStyle/>
          <a:p>
            <a:endParaRPr lang="nb-NO"/>
          </a:p>
        </p:txBody>
      </p:sp>
      <p:sp>
        <p:nvSpPr>
          <p:cNvPr id="1238106" name="Rectangle 90"/>
          <p:cNvSpPr>
            <a:spLocks noChangeArrowheads="1"/>
          </p:cNvSpPr>
          <p:nvPr/>
        </p:nvSpPr>
        <p:spPr bwMode="auto">
          <a:xfrm>
            <a:off x="6529388" y="2187575"/>
            <a:ext cx="165100" cy="144463"/>
          </a:xfrm>
          <a:prstGeom prst="rect">
            <a:avLst/>
          </a:prstGeom>
          <a:solidFill>
            <a:srgbClr val="777777"/>
          </a:solidFill>
          <a:ln w="9525">
            <a:solidFill>
              <a:schemeClr val="tx1"/>
            </a:solidFill>
            <a:miter lim="800000"/>
            <a:headEnd/>
            <a:tailEnd/>
          </a:ln>
        </p:spPr>
        <p:txBody>
          <a:bodyPr wrap="none" lIns="90000" tIns="46800" rIns="90000" bIns="46800" anchor="ctr">
            <a:spAutoFit/>
          </a:bodyPr>
          <a:lstStyle/>
          <a:p>
            <a:endParaRPr lang="nb-NO"/>
          </a:p>
        </p:txBody>
      </p:sp>
      <p:sp>
        <p:nvSpPr>
          <p:cNvPr id="1238107" name="Rectangle 91"/>
          <p:cNvSpPr>
            <a:spLocks noChangeArrowheads="1"/>
          </p:cNvSpPr>
          <p:nvPr/>
        </p:nvSpPr>
        <p:spPr bwMode="auto">
          <a:xfrm>
            <a:off x="6362700" y="2187575"/>
            <a:ext cx="165100" cy="144463"/>
          </a:xfrm>
          <a:prstGeom prst="rect">
            <a:avLst/>
          </a:prstGeom>
          <a:solidFill>
            <a:srgbClr val="B2B2B2"/>
          </a:solidFill>
          <a:ln w="9525">
            <a:solidFill>
              <a:schemeClr val="tx1"/>
            </a:solidFill>
            <a:miter lim="800000"/>
            <a:headEnd/>
            <a:tailEnd/>
          </a:ln>
        </p:spPr>
        <p:txBody>
          <a:bodyPr wrap="none" lIns="90000" tIns="46800" rIns="90000" bIns="46800" anchor="ctr">
            <a:spAutoFit/>
          </a:bodyPr>
          <a:lstStyle/>
          <a:p>
            <a:endParaRPr lang="nb-NO"/>
          </a:p>
        </p:txBody>
      </p:sp>
      <p:sp>
        <p:nvSpPr>
          <p:cNvPr id="1238108" name="Rectangle 92"/>
          <p:cNvSpPr>
            <a:spLocks noChangeArrowheads="1"/>
          </p:cNvSpPr>
          <p:nvPr/>
        </p:nvSpPr>
        <p:spPr bwMode="auto">
          <a:xfrm>
            <a:off x="6196013" y="2187575"/>
            <a:ext cx="165100" cy="144463"/>
          </a:xfrm>
          <a:prstGeom prst="rect">
            <a:avLst/>
          </a:prstGeom>
          <a:solidFill>
            <a:srgbClr val="DDDDDD"/>
          </a:solidFill>
          <a:ln w="9525">
            <a:solidFill>
              <a:schemeClr val="tx1"/>
            </a:solidFill>
            <a:miter lim="800000"/>
            <a:headEnd/>
            <a:tailEnd/>
          </a:ln>
        </p:spPr>
        <p:txBody>
          <a:bodyPr wrap="none" lIns="90000" tIns="46800" rIns="90000" bIns="46800" anchor="ctr">
            <a:spAutoFit/>
          </a:bodyPr>
          <a:lstStyle/>
          <a:p>
            <a:endParaRPr lang="nb-NO"/>
          </a:p>
        </p:txBody>
      </p:sp>
      <p:sp>
        <p:nvSpPr>
          <p:cNvPr id="1238109" name="Rectangle 93"/>
          <p:cNvSpPr>
            <a:spLocks noChangeArrowheads="1"/>
          </p:cNvSpPr>
          <p:nvPr/>
        </p:nvSpPr>
        <p:spPr bwMode="auto">
          <a:xfrm>
            <a:off x="6029325" y="2187575"/>
            <a:ext cx="165100" cy="144463"/>
          </a:xfrm>
          <a:prstGeom prst="rect">
            <a:avLst/>
          </a:prstGeom>
          <a:solidFill>
            <a:srgbClr val="F8F8F8"/>
          </a:solidFill>
          <a:ln w="9525">
            <a:solidFill>
              <a:schemeClr val="tx1"/>
            </a:solidFill>
            <a:miter lim="800000"/>
            <a:headEnd/>
            <a:tailEnd/>
          </a:ln>
        </p:spPr>
        <p:txBody>
          <a:bodyPr wrap="none" lIns="90000" tIns="46800" rIns="90000" bIns="46800" anchor="ctr">
            <a:spAutoFit/>
          </a:bodyPr>
          <a:lstStyle/>
          <a:p>
            <a:endParaRPr lang="nb-NO"/>
          </a:p>
        </p:txBody>
      </p:sp>
      <p:sp>
        <p:nvSpPr>
          <p:cNvPr id="1238110" name="Rectangle 94"/>
          <p:cNvSpPr>
            <a:spLocks noChangeArrowheads="1"/>
          </p:cNvSpPr>
          <p:nvPr/>
        </p:nvSpPr>
        <p:spPr bwMode="auto">
          <a:xfrm>
            <a:off x="890588" y="2187575"/>
            <a:ext cx="165100" cy="144463"/>
          </a:xfrm>
          <a:prstGeom prst="rect">
            <a:avLst/>
          </a:prstGeom>
          <a:solidFill>
            <a:srgbClr val="333333"/>
          </a:solidFill>
          <a:ln w="9525">
            <a:solidFill>
              <a:schemeClr val="tx1"/>
            </a:solidFill>
            <a:miter lim="800000"/>
            <a:headEnd/>
            <a:tailEnd/>
          </a:ln>
        </p:spPr>
        <p:txBody>
          <a:bodyPr wrap="none" lIns="90000" tIns="46800" rIns="90000" bIns="46800" anchor="ctr">
            <a:spAutoFit/>
          </a:bodyPr>
          <a:lstStyle/>
          <a:p>
            <a:endParaRPr lang="nb-NO"/>
          </a:p>
        </p:txBody>
      </p:sp>
      <p:sp>
        <p:nvSpPr>
          <p:cNvPr id="1238111" name="Rectangle 95"/>
          <p:cNvSpPr>
            <a:spLocks noChangeArrowheads="1"/>
          </p:cNvSpPr>
          <p:nvPr/>
        </p:nvSpPr>
        <p:spPr bwMode="auto">
          <a:xfrm>
            <a:off x="722313" y="2187575"/>
            <a:ext cx="165100" cy="144463"/>
          </a:xfrm>
          <a:prstGeom prst="rect">
            <a:avLst/>
          </a:prstGeom>
          <a:solidFill>
            <a:srgbClr val="777777"/>
          </a:solidFill>
          <a:ln w="9525">
            <a:solidFill>
              <a:schemeClr val="tx1"/>
            </a:solidFill>
            <a:miter lim="800000"/>
            <a:headEnd/>
            <a:tailEnd/>
          </a:ln>
        </p:spPr>
        <p:txBody>
          <a:bodyPr wrap="none" lIns="90000" tIns="46800" rIns="90000" bIns="46800" anchor="ctr">
            <a:spAutoFit/>
          </a:bodyPr>
          <a:lstStyle/>
          <a:p>
            <a:endParaRPr lang="nb-NO"/>
          </a:p>
        </p:txBody>
      </p:sp>
      <p:sp>
        <p:nvSpPr>
          <p:cNvPr id="1238112" name="Rectangle 96"/>
          <p:cNvSpPr>
            <a:spLocks noChangeArrowheads="1"/>
          </p:cNvSpPr>
          <p:nvPr/>
        </p:nvSpPr>
        <p:spPr bwMode="auto">
          <a:xfrm>
            <a:off x="555625" y="2187575"/>
            <a:ext cx="165100" cy="144463"/>
          </a:xfrm>
          <a:prstGeom prst="rect">
            <a:avLst/>
          </a:prstGeom>
          <a:solidFill>
            <a:srgbClr val="B2B2B2"/>
          </a:solidFill>
          <a:ln w="9525">
            <a:solidFill>
              <a:schemeClr val="tx1"/>
            </a:solidFill>
            <a:miter lim="800000"/>
            <a:headEnd/>
            <a:tailEnd/>
          </a:ln>
        </p:spPr>
        <p:txBody>
          <a:bodyPr wrap="none" lIns="90000" tIns="46800" rIns="90000" bIns="46800" anchor="ctr">
            <a:spAutoFit/>
          </a:bodyPr>
          <a:lstStyle/>
          <a:p>
            <a:endParaRPr lang="nb-NO"/>
          </a:p>
        </p:txBody>
      </p:sp>
      <p:sp>
        <p:nvSpPr>
          <p:cNvPr id="1238113" name="Rectangle 97"/>
          <p:cNvSpPr>
            <a:spLocks noChangeArrowheads="1"/>
          </p:cNvSpPr>
          <p:nvPr/>
        </p:nvSpPr>
        <p:spPr bwMode="auto">
          <a:xfrm>
            <a:off x="388938" y="2187575"/>
            <a:ext cx="165100" cy="144463"/>
          </a:xfrm>
          <a:prstGeom prst="rect">
            <a:avLst/>
          </a:prstGeom>
          <a:solidFill>
            <a:srgbClr val="DDDDDD"/>
          </a:solidFill>
          <a:ln w="9525">
            <a:solidFill>
              <a:schemeClr val="tx1"/>
            </a:solidFill>
            <a:miter lim="800000"/>
            <a:headEnd/>
            <a:tailEnd/>
          </a:ln>
        </p:spPr>
        <p:txBody>
          <a:bodyPr wrap="none" lIns="90000" tIns="46800" rIns="90000" bIns="46800" anchor="ctr">
            <a:spAutoFit/>
          </a:bodyPr>
          <a:lstStyle/>
          <a:p>
            <a:endParaRPr lang="nb-NO"/>
          </a:p>
        </p:txBody>
      </p:sp>
      <p:sp>
        <p:nvSpPr>
          <p:cNvPr id="1238114" name="Rectangle 98"/>
          <p:cNvSpPr>
            <a:spLocks noChangeArrowheads="1"/>
          </p:cNvSpPr>
          <p:nvPr/>
        </p:nvSpPr>
        <p:spPr bwMode="auto">
          <a:xfrm>
            <a:off x="222250" y="2187575"/>
            <a:ext cx="165100" cy="144463"/>
          </a:xfrm>
          <a:prstGeom prst="rect">
            <a:avLst/>
          </a:prstGeom>
          <a:solidFill>
            <a:srgbClr val="F8F8F8"/>
          </a:solidFill>
          <a:ln w="9525">
            <a:solidFill>
              <a:schemeClr val="tx1"/>
            </a:solidFill>
            <a:miter lim="800000"/>
            <a:headEnd/>
            <a:tailEnd/>
          </a:ln>
        </p:spPr>
        <p:txBody>
          <a:bodyPr wrap="none" lIns="90000" tIns="46800" rIns="90000" bIns="46800" anchor="ctr">
            <a:spAutoFit/>
          </a:bodyPr>
          <a:lstStyle/>
          <a:p>
            <a:endParaRPr lang="nb-NO"/>
          </a:p>
        </p:txBody>
      </p:sp>
      <p:sp>
        <p:nvSpPr>
          <p:cNvPr id="1238115" name="Rectangle 99"/>
          <p:cNvSpPr>
            <a:spLocks noChangeArrowheads="1"/>
          </p:cNvSpPr>
          <p:nvPr/>
        </p:nvSpPr>
        <p:spPr bwMode="auto">
          <a:xfrm>
            <a:off x="2730500" y="2262188"/>
            <a:ext cx="165100" cy="144462"/>
          </a:xfrm>
          <a:prstGeom prst="rect">
            <a:avLst/>
          </a:prstGeom>
          <a:solidFill>
            <a:srgbClr val="333333"/>
          </a:solidFill>
          <a:ln w="9525">
            <a:solidFill>
              <a:schemeClr val="tx1"/>
            </a:solidFill>
            <a:miter lim="800000"/>
            <a:headEnd/>
            <a:tailEnd/>
          </a:ln>
        </p:spPr>
        <p:txBody>
          <a:bodyPr wrap="none" lIns="90000" tIns="46800" rIns="90000" bIns="46800" anchor="ctr">
            <a:spAutoFit/>
          </a:bodyPr>
          <a:lstStyle/>
          <a:p>
            <a:endParaRPr lang="nb-NO"/>
          </a:p>
        </p:txBody>
      </p:sp>
      <p:sp>
        <p:nvSpPr>
          <p:cNvPr id="1238116" name="Rectangle 100"/>
          <p:cNvSpPr>
            <a:spLocks noChangeArrowheads="1"/>
          </p:cNvSpPr>
          <p:nvPr/>
        </p:nvSpPr>
        <p:spPr bwMode="auto">
          <a:xfrm>
            <a:off x="2562225" y="2262188"/>
            <a:ext cx="165100" cy="144462"/>
          </a:xfrm>
          <a:prstGeom prst="rect">
            <a:avLst/>
          </a:prstGeom>
          <a:solidFill>
            <a:srgbClr val="777777"/>
          </a:solidFill>
          <a:ln w="9525">
            <a:solidFill>
              <a:schemeClr val="tx1"/>
            </a:solidFill>
            <a:miter lim="800000"/>
            <a:headEnd/>
            <a:tailEnd/>
          </a:ln>
        </p:spPr>
        <p:txBody>
          <a:bodyPr wrap="none" lIns="90000" tIns="46800" rIns="90000" bIns="46800" anchor="ctr">
            <a:spAutoFit/>
          </a:bodyPr>
          <a:lstStyle/>
          <a:p>
            <a:endParaRPr lang="nb-NO"/>
          </a:p>
        </p:txBody>
      </p:sp>
      <p:sp>
        <p:nvSpPr>
          <p:cNvPr id="1238117" name="Rectangle 101"/>
          <p:cNvSpPr>
            <a:spLocks noChangeArrowheads="1"/>
          </p:cNvSpPr>
          <p:nvPr/>
        </p:nvSpPr>
        <p:spPr bwMode="auto">
          <a:xfrm>
            <a:off x="2395538" y="2262188"/>
            <a:ext cx="165100" cy="144462"/>
          </a:xfrm>
          <a:prstGeom prst="rect">
            <a:avLst/>
          </a:prstGeom>
          <a:solidFill>
            <a:srgbClr val="B2B2B2"/>
          </a:solidFill>
          <a:ln w="9525">
            <a:solidFill>
              <a:schemeClr val="tx1"/>
            </a:solidFill>
            <a:miter lim="800000"/>
            <a:headEnd/>
            <a:tailEnd/>
          </a:ln>
        </p:spPr>
        <p:txBody>
          <a:bodyPr wrap="none" lIns="90000" tIns="46800" rIns="90000" bIns="46800" anchor="ctr">
            <a:spAutoFit/>
          </a:bodyPr>
          <a:lstStyle/>
          <a:p>
            <a:endParaRPr lang="nb-NO"/>
          </a:p>
        </p:txBody>
      </p:sp>
      <p:sp>
        <p:nvSpPr>
          <p:cNvPr id="1238118" name="Rectangle 102"/>
          <p:cNvSpPr>
            <a:spLocks noChangeArrowheads="1"/>
          </p:cNvSpPr>
          <p:nvPr/>
        </p:nvSpPr>
        <p:spPr bwMode="auto">
          <a:xfrm>
            <a:off x="2228850" y="2262188"/>
            <a:ext cx="165100" cy="144462"/>
          </a:xfrm>
          <a:prstGeom prst="rect">
            <a:avLst/>
          </a:prstGeom>
          <a:solidFill>
            <a:srgbClr val="DDDDDD"/>
          </a:solidFill>
          <a:ln w="9525">
            <a:solidFill>
              <a:schemeClr val="tx1"/>
            </a:solidFill>
            <a:miter lim="800000"/>
            <a:headEnd/>
            <a:tailEnd/>
          </a:ln>
        </p:spPr>
        <p:txBody>
          <a:bodyPr wrap="none" lIns="90000" tIns="46800" rIns="90000" bIns="46800" anchor="ctr">
            <a:spAutoFit/>
          </a:bodyPr>
          <a:lstStyle/>
          <a:p>
            <a:endParaRPr lang="nb-NO"/>
          </a:p>
        </p:txBody>
      </p:sp>
      <p:sp>
        <p:nvSpPr>
          <p:cNvPr id="1238119" name="Rectangle 103"/>
          <p:cNvSpPr>
            <a:spLocks noChangeArrowheads="1"/>
          </p:cNvSpPr>
          <p:nvPr/>
        </p:nvSpPr>
        <p:spPr bwMode="auto">
          <a:xfrm>
            <a:off x="2062163" y="2262188"/>
            <a:ext cx="165100" cy="144462"/>
          </a:xfrm>
          <a:prstGeom prst="rect">
            <a:avLst/>
          </a:prstGeom>
          <a:solidFill>
            <a:srgbClr val="F8F8F8"/>
          </a:solidFill>
          <a:ln w="9525">
            <a:solidFill>
              <a:schemeClr val="tx1"/>
            </a:solidFill>
            <a:miter lim="800000"/>
            <a:headEnd/>
            <a:tailEnd/>
          </a:ln>
        </p:spPr>
        <p:txBody>
          <a:bodyPr wrap="none" lIns="90000" tIns="46800" rIns="90000" bIns="46800" anchor="ctr">
            <a:spAutoFit/>
          </a:bodyPr>
          <a:lstStyle/>
          <a:p>
            <a:endParaRPr lang="nb-NO"/>
          </a:p>
        </p:txBody>
      </p:sp>
      <p:sp>
        <p:nvSpPr>
          <p:cNvPr id="1238120" name="Rectangle 104"/>
          <p:cNvSpPr>
            <a:spLocks noChangeArrowheads="1"/>
          </p:cNvSpPr>
          <p:nvPr/>
        </p:nvSpPr>
        <p:spPr bwMode="auto">
          <a:xfrm>
            <a:off x="2238375" y="6175375"/>
            <a:ext cx="3598863" cy="271463"/>
          </a:xfrm>
          <a:prstGeom prst="rect">
            <a:avLst/>
          </a:prstGeom>
          <a:solidFill>
            <a:srgbClr val="DDDDDD"/>
          </a:solidFill>
          <a:ln w="9525">
            <a:solidFill>
              <a:schemeClr val="tx1"/>
            </a:solidFill>
            <a:miter lim="800000"/>
            <a:headEnd/>
            <a:tailEnd/>
          </a:ln>
        </p:spPr>
        <p:txBody>
          <a:bodyPr wrap="none" lIns="90000" tIns="46800" rIns="90000" bIns="46800" anchor="ctr">
            <a:spAutoFit/>
          </a:bodyPr>
          <a:lstStyle/>
          <a:p>
            <a:endParaRPr lang="nb-NO"/>
          </a:p>
        </p:txBody>
      </p:sp>
      <p:sp>
        <p:nvSpPr>
          <p:cNvPr id="1238121" name="Text Box 105"/>
          <p:cNvSpPr txBox="1">
            <a:spLocks noChangeArrowheads="1"/>
          </p:cNvSpPr>
          <p:nvPr/>
        </p:nvSpPr>
        <p:spPr bwMode="auto">
          <a:xfrm>
            <a:off x="636588" y="6159500"/>
            <a:ext cx="13811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Memory (LRU):</a:t>
            </a:r>
          </a:p>
        </p:txBody>
      </p:sp>
      <p:grpSp>
        <p:nvGrpSpPr>
          <p:cNvPr id="14" name="Group 106"/>
          <p:cNvGrpSpPr>
            <a:grpSpLocks/>
          </p:cNvGrpSpPr>
          <p:nvPr/>
        </p:nvGrpSpPr>
        <p:grpSpPr bwMode="auto">
          <a:xfrm>
            <a:off x="6205538" y="6099175"/>
            <a:ext cx="2254250" cy="457200"/>
            <a:chOff x="3911" y="3624"/>
            <a:chExt cx="1420" cy="288"/>
          </a:xfrm>
        </p:grpSpPr>
        <p:sp>
          <p:nvSpPr>
            <p:cNvPr id="41060" name="AutoShape 107"/>
            <p:cNvSpPr>
              <a:spLocks noChangeArrowheads="1"/>
            </p:cNvSpPr>
            <p:nvPr/>
          </p:nvSpPr>
          <p:spPr bwMode="auto">
            <a:xfrm>
              <a:off x="3911" y="3711"/>
              <a:ext cx="305" cy="110"/>
            </a:xfrm>
            <a:prstGeom prst="rightArrow">
              <a:avLst>
                <a:gd name="adj1" fmla="val 50000"/>
                <a:gd name="adj2" fmla="val 69318"/>
              </a:avLst>
            </a:prstGeom>
            <a:solidFill>
              <a:schemeClr val="hlink"/>
            </a:solidFill>
            <a:ln w="9525">
              <a:solidFill>
                <a:schemeClr val="tx1"/>
              </a:solidFill>
              <a:miter lim="800000"/>
              <a:headEnd/>
              <a:tailEnd/>
            </a:ln>
          </p:spPr>
          <p:txBody>
            <a:bodyPr wrap="none" lIns="90000" tIns="46800" rIns="90000" bIns="46800" anchor="ctr">
              <a:spAutoFit/>
            </a:bodyPr>
            <a:lstStyle/>
            <a:p>
              <a:endParaRPr lang="nb-NO"/>
            </a:p>
          </p:txBody>
        </p:sp>
        <p:sp>
          <p:nvSpPr>
            <p:cNvPr id="41061" name="Text Box 108"/>
            <p:cNvSpPr txBox="1">
              <a:spLocks noChangeArrowheads="1"/>
            </p:cNvSpPr>
            <p:nvPr/>
          </p:nvSpPr>
          <p:spPr bwMode="auto">
            <a:xfrm>
              <a:off x="4202" y="3624"/>
              <a:ext cx="1129"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200"/>
                <a:t>4 streams from disk, </a:t>
              </a:r>
              <a:br>
                <a:rPr lang="en-US" sz="1200"/>
              </a:br>
              <a:r>
                <a:rPr lang="en-US" sz="1200"/>
                <a:t>1 from cache</a:t>
              </a:r>
            </a:p>
          </p:txBody>
        </p:sp>
      </p:grpSp>
      <p:sp>
        <p:nvSpPr>
          <p:cNvPr id="1238125" name="Rectangle 109"/>
          <p:cNvSpPr>
            <a:spLocks noChangeArrowheads="1"/>
          </p:cNvSpPr>
          <p:nvPr/>
        </p:nvSpPr>
        <p:spPr bwMode="auto">
          <a:xfrm>
            <a:off x="2908300" y="6235700"/>
            <a:ext cx="165100" cy="144463"/>
          </a:xfrm>
          <a:prstGeom prst="rect">
            <a:avLst/>
          </a:prstGeom>
          <a:solidFill>
            <a:srgbClr val="333333"/>
          </a:solidFill>
          <a:ln w="9525">
            <a:solidFill>
              <a:schemeClr val="tx1"/>
            </a:solidFill>
            <a:miter lim="800000"/>
            <a:headEnd/>
            <a:tailEnd/>
          </a:ln>
        </p:spPr>
        <p:txBody>
          <a:bodyPr wrap="none" lIns="90000" tIns="46800" rIns="90000" bIns="46800" anchor="ctr">
            <a:spAutoFit/>
          </a:bodyPr>
          <a:lstStyle/>
          <a:p>
            <a:endParaRPr lang="nb-NO"/>
          </a:p>
        </p:txBody>
      </p:sp>
      <p:sp>
        <p:nvSpPr>
          <p:cNvPr id="1238126" name="Rectangle 110"/>
          <p:cNvSpPr>
            <a:spLocks noChangeArrowheads="1"/>
          </p:cNvSpPr>
          <p:nvPr/>
        </p:nvSpPr>
        <p:spPr bwMode="auto">
          <a:xfrm>
            <a:off x="2741613" y="6235700"/>
            <a:ext cx="165100" cy="144463"/>
          </a:xfrm>
          <a:prstGeom prst="rect">
            <a:avLst/>
          </a:prstGeom>
          <a:solidFill>
            <a:srgbClr val="333333"/>
          </a:solidFill>
          <a:ln w="9525">
            <a:solidFill>
              <a:schemeClr val="tx1"/>
            </a:solidFill>
            <a:miter lim="800000"/>
            <a:headEnd/>
            <a:tailEnd/>
          </a:ln>
        </p:spPr>
        <p:txBody>
          <a:bodyPr wrap="none" lIns="90000" tIns="46800" rIns="90000" bIns="46800" anchor="ctr">
            <a:spAutoFit/>
          </a:bodyPr>
          <a:lstStyle/>
          <a:p>
            <a:endParaRPr lang="nb-NO"/>
          </a:p>
        </p:txBody>
      </p:sp>
      <p:sp>
        <p:nvSpPr>
          <p:cNvPr id="1238127" name="Rectangle 111"/>
          <p:cNvSpPr>
            <a:spLocks noChangeArrowheads="1"/>
          </p:cNvSpPr>
          <p:nvPr/>
        </p:nvSpPr>
        <p:spPr bwMode="auto">
          <a:xfrm>
            <a:off x="2573338" y="6235700"/>
            <a:ext cx="165100" cy="144463"/>
          </a:xfrm>
          <a:prstGeom prst="rect">
            <a:avLst/>
          </a:prstGeom>
          <a:solidFill>
            <a:srgbClr val="333333"/>
          </a:solidFill>
          <a:ln w="9525">
            <a:solidFill>
              <a:schemeClr val="tx1"/>
            </a:solidFill>
            <a:miter lim="800000"/>
            <a:headEnd/>
            <a:tailEnd/>
          </a:ln>
        </p:spPr>
        <p:txBody>
          <a:bodyPr wrap="none" lIns="90000" tIns="46800" rIns="90000" bIns="46800" anchor="ctr">
            <a:spAutoFit/>
          </a:bodyPr>
          <a:lstStyle/>
          <a:p>
            <a:endParaRPr lang="nb-NO"/>
          </a:p>
        </p:txBody>
      </p:sp>
      <p:sp>
        <p:nvSpPr>
          <p:cNvPr id="1238128" name="Rectangle 112"/>
          <p:cNvSpPr>
            <a:spLocks noChangeArrowheads="1"/>
          </p:cNvSpPr>
          <p:nvPr/>
        </p:nvSpPr>
        <p:spPr bwMode="auto">
          <a:xfrm>
            <a:off x="2406650" y="6235700"/>
            <a:ext cx="165100" cy="144463"/>
          </a:xfrm>
          <a:prstGeom prst="rect">
            <a:avLst/>
          </a:prstGeom>
          <a:solidFill>
            <a:srgbClr val="333333"/>
          </a:solidFill>
          <a:ln w="9525">
            <a:solidFill>
              <a:schemeClr val="tx1"/>
            </a:solidFill>
            <a:miter lim="800000"/>
            <a:headEnd/>
            <a:tailEnd/>
          </a:ln>
        </p:spPr>
        <p:txBody>
          <a:bodyPr wrap="none" lIns="90000" tIns="46800" rIns="90000" bIns="46800" anchor="ctr">
            <a:spAutoFit/>
          </a:bodyPr>
          <a:lstStyle/>
          <a:p>
            <a:endParaRPr lang="nb-NO"/>
          </a:p>
        </p:txBody>
      </p:sp>
      <p:sp>
        <p:nvSpPr>
          <p:cNvPr id="1238129" name="Rectangle 113"/>
          <p:cNvSpPr>
            <a:spLocks noChangeArrowheads="1"/>
          </p:cNvSpPr>
          <p:nvPr/>
        </p:nvSpPr>
        <p:spPr bwMode="auto">
          <a:xfrm>
            <a:off x="2239963" y="6235700"/>
            <a:ext cx="165100" cy="144463"/>
          </a:xfrm>
          <a:prstGeom prst="rect">
            <a:avLst/>
          </a:prstGeom>
          <a:solidFill>
            <a:srgbClr val="333333"/>
          </a:solidFill>
          <a:ln w="9525">
            <a:solidFill>
              <a:schemeClr val="tx1"/>
            </a:solidFill>
            <a:miter lim="800000"/>
            <a:headEnd/>
            <a:tailEnd/>
          </a:ln>
        </p:spPr>
        <p:txBody>
          <a:bodyPr wrap="none" lIns="90000" tIns="46800" rIns="90000" bIns="46800" anchor="ctr">
            <a:spAutoFit/>
          </a:bodyPr>
          <a:lstStyle/>
          <a:p>
            <a:endParaRPr lang="nb-NO"/>
          </a:p>
        </p:txBody>
      </p:sp>
      <p:sp>
        <p:nvSpPr>
          <p:cNvPr id="1238130" name="Rectangle 114"/>
          <p:cNvSpPr>
            <a:spLocks noChangeArrowheads="1"/>
          </p:cNvSpPr>
          <p:nvPr/>
        </p:nvSpPr>
        <p:spPr bwMode="auto">
          <a:xfrm>
            <a:off x="3746500" y="6235700"/>
            <a:ext cx="165100" cy="144463"/>
          </a:xfrm>
          <a:prstGeom prst="rect">
            <a:avLst/>
          </a:prstGeom>
          <a:solidFill>
            <a:srgbClr val="5F5F5F"/>
          </a:solidFill>
          <a:ln w="9525">
            <a:solidFill>
              <a:schemeClr val="tx1"/>
            </a:solidFill>
            <a:miter lim="800000"/>
            <a:headEnd/>
            <a:tailEnd/>
          </a:ln>
        </p:spPr>
        <p:txBody>
          <a:bodyPr wrap="none" lIns="90000" tIns="46800" rIns="90000" bIns="46800" anchor="ctr">
            <a:spAutoFit/>
          </a:bodyPr>
          <a:lstStyle/>
          <a:p>
            <a:endParaRPr lang="nb-NO"/>
          </a:p>
        </p:txBody>
      </p:sp>
      <p:sp>
        <p:nvSpPr>
          <p:cNvPr id="1238131" name="Rectangle 115"/>
          <p:cNvSpPr>
            <a:spLocks noChangeArrowheads="1"/>
          </p:cNvSpPr>
          <p:nvPr/>
        </p:nvSpPr>
        <p:spPr bwMode="auto">
          <a:xfrm>
            <a:off x="3578225" y="6235700"/>
            <a:ext cx="165100" cy="144463"/>
          </a:xfrm>
          <a:prstGeom prst="rect">
            <a:avLst/>
          </a:prstGeom>
          <a:solidFill>
            <a:srgbClr val="5F5F5F"/>
          </a:solidFill>
          <a:ln w="9525">
            <a:solidFill>
              <a:schemeClr val="tx1"/>
            </a:solidFill>
            <a:miter lim="800000"/>
            <a:headEnd/>
            <a:tailEnd/>
          </a:ln>
        </p:spPr>
        <p:txBody>
          <a:bodyPr wrap="none" lIns="90000" tIns="46800" rIns="90000" bIns="46800" anchor="ctr">
            <a:spAutoFit/>
          </a:bodyPr>
          <a:lstStyle/>
          <a:p>
            <a:endParaRPr lang="nb-NO"/>
          </a:p>
        </p:txBody>
      </p:sp>
      <p:sp>
        <p:nvSpPr>
          <p:cNvPr id="1238132" name="Rectangle 116"/>
          <p:cNvSpPr>
            <a:spLocks noChangeArrowheads="1"/>
          </p:cNvSpPr>
          <p:nvPr/>
        </p:nvSpPr>
        <p:spPr bwMode="auto">
          <a:xfrm>
            <a:off x="3411538" y="6235700"/>
            <a:ext cx="165100" cy="144463"/>
          </a:xfrm>
          <a:prstGeom prst="rect">
            <a:avLst/>
          </a:prstGeom>
          <a:solidFill>
            <a:srgbClr val="5F5F5F"/>
          </a:solidFill>
          <a:ln w="9525">
            <a:solidFill>
              <a:schemeClr val="tx1"/>
            </a:solidFill>
            <a:miter lim="800000"/>
            <a:headEnd/>
            <a:tailEnd/>
          </a:ln>
        </p:spPr>
        <p:txBody>
          <a:bodyPr wrap="none" lIns="90000" tIns="46800" rIns="90000" bIns="46800" anchor="ctr">
            <a:spAutoFit/>
          </a:bodyPr>
          <a:lstStyle/>
          <a:p>
            <a:endParaRPr lang="nb-NO"/>
          </a:p>
        </p:txBody>
      </p:sp>
      <p:sp>
        <p:nvSpPr>
          <p:cNvPr id="1238133" name="Rectangle 117"/>
          <p:cNvSpPr>
            <a:spLocks noChangeArrowheads="1"/>
          </p:cNvSpPr>
          <p:nvPr/>
        </p:nvSpPr>
        <p:spPr bwMode="auto">
          <a:xfrm>
            <a:off x="3243263" y="6235700"/>
            <a:ext cx="165100" cy="144463"/>
          </a:xfrm>
          <a:prstGeom prst="rect">
            <a:avLst/>
          </a:prstGeom>
          <a:solidFill>
            <a:srgbClr val="5F5F5F"/>
          </a:solidFill>
          <a:ln w="9525">
            <a:solidFill>
              <a:schemeClr val="tx1"/>
            </a:solidFill>
            <a:miter lim="800000"/>
            <a:headEnd/>
            <a:tailEnd/>
          </a:ln>
        </p:spPr>
        <p:txBody>
          <a:bodyPr wrap="none" lIns="90000" tIns="46800" rIns="90000" bIns="46800" anchor="ctr">
            <a:spAutoFit/>
          </a:bodyPr>
          <a:lstStyle/>
          <a:p>
            <a:endParaRPr lang="nb-NO"/>
          </a:p>
        </p:txBody>
      </p:sp>
      <p:sp>
        <p:nvSpPr>
          <p:cNvPr id="1238134" name="Rectangle 118"/>
          <p:cNvSpPr>
            <a:spLocks noChangeArrowheads="1"/>
          </p:cNvSpPr>
          <p:nvPr/>
        </p:nvSpPr>
        <p:spPr bwMode="auto">
          <a:xfrm>
            <a:off x="3076575" y="6235700"/>
            <a:ext cx="165100" cy="144463"/>
          </a:xfrm>
          <a:prstGeom prst="rect">
            <a:avLst/>
          </a:prstGeom>
          <a:solidFill>
            <a:srgbClr val="5F5F5F"/>
          </a:solidFill>
          <a:ln w="9525">
            <a:solidFill>
              <a:schemeClr val="tx1"/>
            </a:solidFill>
            <a:miter lim="800000"/>
            <a:headEnd/>
            <a:tailEnd/>
          </a:ln>
        </p:spPr>
        <p:txBody>
          <a:bodyPr wrap="none" lIns="90000" tIns="46800" rIns="90000" bIns="46800" anchor="ctr">
            <a:spAutoFit/>
          </a:bodyPr>
          <a:lstStyle/>
          <a:p>
            <a:endParaRPr lang="nb-NO"/>
          </a:p>
        </p:txBody>
      </p:sp>
      <p:sp>
        <p:nvSpPr>
          <p:cNvPr id="1238135" name="Rectangle 119"/>
          <p:cNvSpPr>
            <a:spLocks noChangeArrowheads="1"/>
          </p:cNvSpPr>
          <p:nvPr/>
        </p:nvSpPr>
        <p:spPr bwMode="auto">
          <a:xfrm>
            <a:off x="4583113" y="6235700"/>
            <a:ext cx="165100" cy="144463"/>
          </a:xfrm>
          <a:prstGeom prst="rect">
            <a:avLst/>
          </a:prstGeom>
          <a:solidFill>
            <a:srgbClr val="969696"/>
          </a:solidFill>
          <a:ln w="9525">
            <a:solidFill>
              <a:schemeClr val="tx1"/>
            </a:solidFill>
            <a:miter lim="800000"/>
            <a:headEnd/>
            <a:tailEnd/>
          </a:ln>
        </p:spPr>
        <p:txBody>
          <a:bodyPr wrap="none" lIns="90000" tIns="46800" rIns="90000" bIns="46800" anchor="ctr">
            <a:spAutoFit/>
          </a:bodyPr>
          <a:lstStyle/>
          <a:p>
            <a:endParaRPr lang="nb-NO"/>
          </a:p>
        </p:txBody>
      </p:sp>
      <p:sp>
        <p:nvSpPr>
          <p:cNvPr id="1238136" name="Rectangle 120"/>
          <p:cNvSpPr>
            <a:spLocks noChangeArrowheads="1"/>
          </p:cNvSpPr>
          <p:nvPr/>
        </p:nvSpPr>
        <p:spPr bwMode="auto">
          <a:xfrm>
            <a:off x="4414838" y="6235700"/>
            <a:ext cx="165100" cy="144463"/>
          </a:xfrm>
          <a:prstGeom prst="rect">
            <a:avLst/>
          </a:prstGeom>
          <a:solidFill>
            <a:srgbClr val="969696"/>
          </a:solidFill>
          <a:ln w="9525">
            <a:solidFill>
              <a:schemeClr val="tx1"/>
            </a:solidFill>
            <a:miter lim="800000"/>
            <a:headEnd/>
            <a:tailEnd/>
          </a:ln>
        </p:spPr>
        <p:txBody>
          <a:bodyPr wrap="none" lIns="90000" tIns="46800" rIns="90000" bIns="46800" anchor="ctr">
            <a:spAutoFit/>
          </a:bodyPr>
          <a:lstStyle/>
          <a:p>
            <a:endParaRPr lang="nb-NO"/>
          </a:p>
        </p:txBody>
      </p:sp>
      <p:sp>
        <p:nvSpPr>
          <p:cNvPr id="1238137" name="Rectangle 121"/>
          <p:cNvSpPr>
            <a:spLocks noChangeArrowheads="1"/>
          </p:cNvSpPr>
          <p:nvPr/>
        </p:nvSpPr>
        <p:spPr bwMode="auto">
          <a:xfrm>
            <a:off x="4248150" y="6235700"/>
            <a:ext cx="165100" cy="144463"/>
          </a:xfrm>
          <a:prstGeom prst="rect">
            <a:avLst/>
          </a:prstGeom>
          <a:solidFill>
            <a:srgbClr val="969696"/>
          </a:solidFill>
          <a:ln w="9525">
            <a:solidFill>
              <a:schemeClr val="tx1"/>
            </a:solidFill>
            <a:miter lim="800000"/>
            <a:headEnd/>
            <a:tailEnd/>
          </a:ln>
        </p:spPr>
        <p:txBody>
          <a:bodyPr wrap="none" lIns="90000" tIns="46800" rIns="90000" bIns="46800" anchor="ctr">
            <a:spAutoFit/>
          </a:bodyPr>
          <a:lstStyle/>
          <a:p>
            <a:endParaRPr lang="nb-NO"/>
          </a:p>
        </p:txBody>
      </p:sp>
      <p:sp>
        <p:nvSpPr>
          <p:cNvPr id="1238138" name="Rectangle 122"/>
          <p:cNvSpPr>
            <a:spLocks noChangeArrowheads="1"/>
          </p:cNvSpPr>
          <p:nvPr/>
        </p:nvSpPr>
        <p:spPr bwMode="auto">
          <a:xfrm>
            <a:off x="4079875" y="6235700"/>
            <a:ext cx="165100" cy="144463"/>
          </a:xfrm>
          <a:prstGeom prst="rect">
            <a:avLst/>
          </a:prstGeom>
          <a:solidFill>
            <a:srgbClr val="969696"/>
          </a:solidFill>
          <a:ln w="9525">
            <a:solidFill>
              <a:schemeClr val="tx1"/>
            </a:solidFill>
            <a:miter lim="800000"/>
            <a:headEnd/>
            <a:tailEnd/>
          </a:ln>
        </p:spPr>
        <p:txBody>
          <a:bodyPr wrap="none" lIns="90000" tIns="46800" rIns="90000" bIns="46800" anchor="ctr">
            <a:spAutoFit/>
          </a:bodyPr>
          <a:lstStyle/>
          <a:p>
            <a:endParaRPr lang="nb-NO"/>
          </a:p>
        </p:txBody>
      </p:sp>
      <p:sp>
        <p:nvSpPr>
          <p:cNvPr id="1238139" name="Rectangle 123"/>
          <p:cNvSpPr>
            <a:spLocks noChangeArrowheads="1"/>
          </p:cNvSpPr>
          <p:nvPr/>
        </p:nvSpPr>
        <p:spPr bwMode="auto">
          <a:xfrm>
            <a:off x="3913188" y="6235700"/>
            <a:ext cx="165100" cy="144463"/>
          </a:xfrm>
          <a:prstGeom prst="rect">
            <a:avLst/>
          </a:prstGeom>
          <a:solidFill>
            <a:srgbClr val="969696"/>
          </a:solidFill>
          <a:ln w="9525">
            <a:solidFill>
              <a:schemeClr val="tx1"/>
            </a:solidFill>
            <a:miter lim="800000"/>
            <a:headEnd/>
            <a:tailEnd/>
          </a:ln>
        </p:spPr>
        <p:txBody>
          <a:bodyPr wrap="none" lIns="90000" tIns="46800" rIns="90000" bIns="46800" anchor="ctr">
            <a:spAutoFit/>
          </a:bodyPr>
          <a:lstStyle/>
          <a:p>
            <a:endParaRPr lang="nb-NO"/>
          </a:p>
        </p:txBody>
      </p:sp>
      <p:sp>
        <p:nvSpPr>
          <p:cNvPr id="1238140" name="Rectangle 124"/>
          <p:cNvSpPr>
            <a:spLocks noChangeArrowheads="1"/>
          </p:cNvSpPr>
          <p:nvPr/>
        </p:nvSpPr>
        <p:spPr bwMode="auto">
          <a:xfrm>
            <a:off x="5419725" y="6235700"/>
            <a:ext cx="165100" cy="144463"/>
          </a:xfrm>
          <a:prstGeom prst="rect">
            <a:avLst/>
          </a:prstGeom>
          <a:solidFill>
            <a:srgbClr val="F8F8F8"/>
          </a:solidFill>
          <a:ln w="9525">
            <a:solidFill>
              <a:schemeClr val="tx1"/>
            </a:solidFill>
            <a:miter lim="800000"/>
            <a:headEnd/>
            <a:tailEnd/>
          </a:ln>
        </p:spPr>
        <p:txBody>
          <a:bodyPr wrap="none" lIns="90000" tIns="46800" rIns="90000" bIns="46800" anchor="ctr">
            <a:spAutoFit/>
          </a:bodyPr>
          <a:lstStyle/>
          <a:p>
            <a:endParaRPr lang="nb-NO"/>
          </a:p>
        </p:txBody>
      </p:sp>
      <p:sp>
        <p:nvSpPr>
          <p:cNvPr id="1238141" name="Rectangle 125"/>
          <p:cNvSpPr>
            <a:spLocks noChangeArrowheads="1"/>
          </p:cNvSpPr>
          <p:nvPr/>
        </p:nvSpPr>
        <p:spPr bwMode="auto">
          <a:xfrm>
            <a:off x="5253038" y="6235700"/>
            <a:ext cx="165100" cy="144463"/>
          </a:xfrm>
          <a:prstGeom prst="rect">
            <a:avLst/>
          </a:prstGeom>
          <a:solidFill>
            <a:srgbClr val="DDDDDD"/>
          </a:solidFill>
          <a:ln w="9525">
            <a:solidFill>
              <a:schemeClr val="tx1"/>
            </a:solidFill>
            <a:miter lim="800000"/>
            <a:headEnd/>
            <a:tailEnd/>
          </a:ln>
        </p:spPr>
        <p:txBody>
          <a:bodyPr wrap="none" lIns="90000" tIns="46800" rIns="90000" bIns="46800" anchor="ctr">
            <a:spAutoFit/>
          </a:bodyPr>
          <a:lstStyle/>
          <a:p>
            <a:endParaRPr lang="nb-NO"/>
          </a:p>
        </p:txBody>
      </p:sp>
      <p:sp>
        <p:nvSpPr>
          <p:cNvPr id="1238142" name="Rectangle 126"/>
          <p:cNvSpPr>
            <a:spLocks noChangeArrowheads="1"/>
          </p:cNvSpPr>
          <p:nvPr/>
        </p:nvSpPr>
        <p:spPr bwMode="auto">
          <a:xfrm>
            <a:off x="5084763" y="6235700"/>
            <a:ext cx="165100" cy="144463"/>
          </a:xfrm>
          <a:prstGeom prst="rect">
            <a:avLst/>
          </a:prstGeom>
          <a:solidFill>
            <a:srgbClr val="DDDDDD"/>
          </a:solidFill>
          <a:ln w="9525">
            <a:solidFill>
              <a:schemeClr val="tx1"/>
            </a:solidFill>
            <a:miter lim="800000"/>
            <a:headEnd/>
            <a:tailEnd/>
          </a:ln>
        </p:spPr>
        <p:txBody>
          <a:bodyPr wrap="none" lIns="90000" tIns="46800" rIns="90000" bIns="46800" anchor="ctr">
            <a:spAutoFit/>
          </a:bodyPr>
          <a:lstStyle/>
          <a:p>
            <a:endParaRPr lang="nb-NO"/>
          </a:p>
        </p:txBody>
      </p:sp>
      <p:sp>
        <p:nvSpPr>
          <p:cNvPr id="1238143" name="Rectangle 127"/>
          <p:cNvSpPr>
            <a:spLocks noChangeArrowheads="1"/>
          </p:cNvSpPr>
          <p:nvPr/>
        </p:nvSpPr>
        <p:spPr bwMode="auto">
          <a:xfrm>
            <a:off x="4918075" y="6235700"/>
            <a:ext cx="165100" cy="144463"/>
          </a:xfrm>
          <a:prstGeom prst="rect">
            <a:avLst/>
          </a:prstGeom>
          <a:solidFill>
            <a:srgbClr val="DDDDDD"/>
          </a:solidFill>
          <a:ln w="9525">
            <a:solidFill>
              <a:schemeClr val="tx1"/>
            </a:solidFill>
            <a:miter lim="800000"/>
            <a:headEnd/>
            <a:tailEnd/>
          </a:ln>
        </p:spPr>
        <p:txBody>
          <a:bodyPr wrap="none" lIns="90000" tIns="46800" rIns="90000" bIns="46800" anchor="ctr">
            <a:spAutoFit/>
          </a:bodyPr>
          <a:lstStyle/>
          <a:p>
            <a:endParaRPr lang="nb-NO"/>
          </a:p>
        </p:txBody>
      </p:sp>
      <p:sp>
        <p:nvSpPr>
          <p:cNvPr id="1238144" name="Rectangle 128"/>
          <p:cNvSpPr>
            <a:spLocks noChangeArrowheads="1"/>
          </p:cNvSpPr>
          <p:nvPr/>
        </p:nvSpPr>
        <p:spPr bwMode="auto">
          <a:xfrm>
            <a:off x="4749800" y="6235700"/>
            <a:ext cx="165100" cy="144463"/>
          </a:xfrm>
          <a:prstGeom prst="rect">
            <a:avLst/>
          </a:prstGeom>
          <a:solidFill>
            <a:srgbClr val="DDDDDD"/>
          </a:solidFill>
          <a:ln w="9525">
            <a:solidFill>
              <a:schemeClr val="tx1"/>
            </a:solidFill>
            <a:miter lim="800000"/>
            <a:headEnd/>
            <a:tailEnd/>
          </a:ln>
        </p:spPr>
        <p:txBody>
          <a:bodyPr wrap="none" lIns="90000" tIns="46800" rIns="90000" bIns="46800" anchor="ctr">
            <a:spAutoFit/>
          </a:bodyPr>
          <a:lstStyle/>
          <a:p>
            <a:endParaRPr lang="nb-NO"/>
          </a:p>
        </p:txBody>
      </p:sp>
      <p:sp>
        <p:nvSpPr>
          <p:cNvPr id="1238145" name="Rectangle 129"/>
          <p:cNvSpPr>
            <a:spLocks noChangeArrowheads="1"/>
          </p:cNvSpPr>
          <p:nvPr/>
        </p:nvSpPr>
        <p:spPr bwMode="auto">
          <a:xfrm>
            <a:off x="5588000" y="6235700"/>
            <a:ext cx="165100" cy="144463"/>
          </a:xfrm>
          <a:prstGeom prst="rect">
            <a:avLst/>
          </a:prstGeom>
          <a:solidFill>
            <a:srgbClr val="F8F8F8"/>
          </a:solidFill>
          <a:ln w="9525">
            <a:solidFill>
              <a:schemeClr val="tx1"/>
            </a:solidFill>
            <a:miter lim="800000"/>
            <a:headEnd/>
            <a:tailEnd/>
          </a:ln>
        </p:spPr>
        <p:txBody>
          <a:bodyPr wrap="none" lIns="90000" tIns="46800" rIns="90000" bIns="46800" anchor="ctr">
            <a:spAutoFit/>
          </a:bodyPr>
          <a:lstStyle/>
          <a:p>
            <a:endParaRPr lang="nb-NO"/>
          </a:p>
        </p:txBody>
      </p:sp>
    </p:spTree>
    <p:extLst>
      <p:ext uri="{BB962C8B-B14F-4D97-AF65-F5344CB8AC3E}">
        <p14:creationId xmlns:p14="http://schemas.microsoft.com/office/powerpoint/2010/main" val="31507091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38030">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4"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down)">
                                      <p:cBhvr>
                                        <p:cTn id="16" dur="500"/>
                                        <p:tgtEl>
                                          <p:spTgt spid="8"/>
                                        </p:tgtEl>
                                      </p:cBhvr>
                                    </p:animEffect>
                                  </p:childTnLst>
                                </p:cTn>
                              </p:par>
                            </p:childTnLst>
                          </p:cTn>
                        </p:par>
                        <p:par>
                          <p:cTn id="17" fill="hold" nodeType="afterGroup">
                            <p:stCondLst>
                              <p:cond delay="500"/>
                            </p:stCondLst>
                            <p:childTnLst>
                              <p:par>
                                <p:cTn id="18" presetID="22" presetClass="entr" presetSubtype="4"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down)">
                                      <p:cBhvr>
                                        <p:cTn id="20" dur="500"/>
                                        <p:tgtEl>
                                          <p:spTgt spid="7"/>
                                        </p:tgtEl>
                                      </p:cBhvr>
                                    </p:animEffect>
                                  </p:childTnLst>
                                </p:cTn>
                              </p:par>
                            </p:childTnLst>
                          </p:cTn>
                        </p:par>
                        <p:par>
                          <p:cTn id="21" fill="hold" nodeType="afterGroup">
                            <p:stCondLst>
                              <p:cond delay="1000"/>
                            </p:stCondLst>
                            <p:childTnLst>
                              <p:par>
                                <p:cTn id="22" presetID="22" presetClass="entr" presetSubtype="4" fill="hold"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down)">
                                      <p:cBhvr>
                                        <p:cTn id="24" dur="500"/>
                                        <p:tgtEl>
                                          <p:spTgt spid="9"/>
                                        </p:tgtEl>
                                      </p:cBhvr>
                                    </p:animEffect>
                                  </p:childTnLst>
                                </p:cTn>
                              </p:par>
                            </p:childTnLst>
                          </p:cTn>
                        </p:par>
                        <p:par>
                          <p:cTn id="25" fill="hold" nodeType="afterGroup">
                            <p:stCondLst>
                              <p:cond delay="1500"/>
                            </p:stCondLst>
                            <p:childTnLst>
                              <p:par>
                                <p:cTn id="26" presetID="22" presetClass="entr" presetSubtype="4" fill="hold"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down)">
                                      <p:cBhvr>
                                        <p:cTn id="28" dur="500"/>
                                        <p:tgtEl>
                                          <p:spTgt spid="6"/>
                                        </p:tgtEl>
                                      </p:cBhvr>
                                    </p:animEffect>
                                  </p:childTnLst>
                                </p:cTn>
                              </p:par>
                            </p:childTnLst>
                          </p:cTn>
                        </p:par>
                        <p:par>
                          <p:cTn id="29" fill="hold" nodeType="afterGroup">
                            <p:stCondLst>
                              <p:cond delay="2000"/>
                            </p:stCondLst>
                            <p:childTnLst>
                              <p:par>
                                <p:cTn id="30" presetID="22" presetClass="entr" presetSubtype="4" fill="hold" nodeType="after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1238046"/>
                                        </p:tgtEl>
                                        <p:attrNameLst>
                                          <p:attrName>style.visibility</p:attrName>
                                        </p:attrNameLst>
                                      </p:cBhvr>
                                      <p:to>
                                        <p:strVal val="visible"/>
                                      </p:to>
                                    </p:set>
                                    <p:animEffect transition="in" filter="wipe(left)">
                                      <p:cBhvr>
                                        <p:cTn id="37" dur="1000"/>
                                        <p:tgtEl>
                                          <p:spTgt spid="1238046"/>
                                        </p:tgtEl>
                                      </p:cBhvr>
                                    </p:animEffect>
                                  </p:childTnLst>
                                </p:cTn>
                              </p:par>
                            </p:childTnLst>
                          </p:cTn>
                        </p:par>
                        <p:par>
                          <p:cTn id="38" fill="hold" nodeType="afterGroup">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238042"/>
                                        </p:tgtEl>
                                        <p:attrNameLst>
                                          <p:attrName>style.visibility</p:attrName>
                                        </p:attrNameLst>
                                      </p:cBhvr>
                                      <p:to>
                                        <p:strVal val="visible"/>
                                      </p:to>
                                    </p:set>
                                    <p:animEffect transition="in" filter="wipe(left)">
                                      <p:cBhvr>
                                        <p:cTn id="41" dur="1000"/>
                                        <p:tgtEl>
                                          <p:spTgt spid="1238042"/>
                                        </p:tgtEl>
                                      </p:cBhvr>
                                    </p:animEffect>
                                  </p:childTnLst>
                                </p:cTn>
                              </p:par>
                            </p:childTnLst>
                          </p:cTn>
                        </p:par>
                        <p:par>
                          <p:cTn id="42" fill="hold" nodeType="afterGroup">
                            <p:stCondLst>
                              <p:cond delay="2000"/>
                            </p:stCondLst>
                            <p:childTnLst>
                              <p:par>
                                <p:cTn id="43" presetID="22" presetClass="entr" presetSubtype="8" fill="hold" grpId="0" nodeType="afterEffect">
                                  <p:stCondLst>
                                    <p:cond delay="0"/>
                                  </p:stCondLst>
                                  <p:childTnLst>
                                    <p:set>
                                      <p:cBhvr>
                                        <p:cTn id="44" dur="1" fill="hold">
                                          <p:stCondLst>
                                            <p:cond delay="0"/>
                                          </p:stCondLst>
                                        </p:cTn>
                                        <p:tgtEl>
                                          <p:spTgt spid="1238050"/>
                                        </p:tgtEl>
                                        <p:attrNameLst>
                                          <p:attrName>style.visibility</p:attrName>
                                        </p:attrNameLst>
                                      </p:cBhvr>
                                      <p:to>
                                        <p:strVal val="visible"/>
                                      </p:to>
                                    </p:set>
                                    <p:animEffect transition="in" filter="wipe(left)">
                                      <p:cBhvr>
                                        <p:cTn id="45" dur="1000"/>
                                        <p:tgtEl>
                                          <p:spTgt spid="1238050"/>
                                        </p:tgtEl>
                                      </p:cBhvr>
                                    </p:animEffect>
                                  </p:childTnLst>
                                </p:cTn>
                              </p:par>
                            </p:childTnLst>
                          </p:cTn>
                        </p:par>
                        <p:par>
                          <p:cTn id="46" fill="hold" nodeType="afterGroup">
                            <p:stCondLst>
                              <p:cond delay="3000"/>
                            </p:stCondLst>
                            <p:childTnLst>
                              <p:par>
                                <p:cTn id="47" presetID="22" presetClass="entr" presetSubtype="8" fill="hold" grpId="0" nodeType="afterEffect">
                                  <p:stCondLst>
                                    <p:cond delay="0"/>
                                  </p:stCondLst>
                                  <p:childTnLst>
                                    <p:set>
                                      <p:cBhvr>
                                        <p:cTn id="48" dur="1" fill="hold">
                                          <p:stCondLst>
                                            <p:cond delay="0"/>
                                          </p:stCondLst>
                                        </p:cTn>
                                        <p:tgtEl>
                                          <p:spTgt spid="1238038"/>
                                        </p:tgtEl>
                                        <p:attrNameLst>
                                          <p:attrName>style.visibility</p:attrName>
                                        </p:attrNameLst>
                                      </p:cBhvr>
                                      <p:to>
                                        <p:strVal val="visible"/>
                                      </p:to>
                                    </p:set>
                                    <p:animEffect transition="in" filter="wipe(left)">
                                      <p:cBhvr>
                                        <p:cTn id="49" dur="1000"/>
                                        <p:tgtEl>
                                          <p:spTgt spid="1238038"/>
                                        </p:tgtEl>
                                      </p:cBhvr>
                                    </p:animEffect>
                                  </p:childTnLst>
                                </p:cTn>
                              </p:par>
                            </p:childTnLst>
                          </p:cTn>
                        </p:par>
                        <p:par>
                          <p:cTn id="50" fill="hold" nodeType="afterGroup">
                            <p:stCondLst>
                              <p:cond delay="4000"/>
                            </p:stCondLst>
                            <p:childTnLst>
                              <p:par>
                                <p:cTn id="51" presetID="22" presetClass="entr" presetSubtype="8" fill="hold" grpId="0" nodeType="afterEffect">
                                  <p:stCondLst>
                                    <p:cond delay="0"/>
                                  </p:stCondLst>
                                  <p:childTnLst>
                                    <p:set>
                                      <p:cBhvr>
                                        <p:cTn id="52" dur="1" fill="hold">
                                          <p:stCondLst>
                                            <p:cond delay="0"/>
                                          </p:stCondLst>
                                        </p:cTn>
                                        <p:tgtEl>
                                          <p:spTgt spid="1238034"/>
                                        </p:tgtEl>
                                        <p:attrNameLst>
                                          <p:attrName>style.visibility</p:attrName>
                                        </p:attrNameLst>
                                      </p:cBhvr>
                                      <p:to>
                                        <p:strVal val="visible"/>
                                      </p:to>
                                    </p:set>
                                    <p:animEffect transition="in" filter="wipe(left)">
                                      <p:cBhvr>
                                        <p:cTn id="53" dur="1000"/>
                                        <p:tgtEl>
                                          <p:spTgt spid="1238034"/>
                                        </p:tgtEl>
                                      </p:cBhvr>
                                    </p:animEffect>
                                  </p:childTnLst>
                                </p:cTn>
                              </p:par>
                            </p:childTnLst>
                          </p:cTn>
                        </p:par>
                      </p:childTnLst>
                    </p:cTn>
                  </p:par>
                  <p:par>
                    <p:cTn id="54" fill="hold" nodeType="clickPar">
                      <p:stCondLst>
                        <p:cond delay="indefinite"/>
                      </p:stCondLst>
                      <p:childTnLst>
                        <p:par>
                          <p:cTn id="55" fill="hold" nodeType="withGroup">
                            <p:stCondLst>
                              <p:cond delay="0"/>
                            </p:stCondLst>
                            <p:childTnLst>
                              <p:par>
                                <p:cTn id="56" presetID="22" presetClass="entr" presetSubtype="8" fill="hold" nodeType="click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wipe(left)">
                                      <p:cBhvr>
                                        <p:cTn id="58" dur="2000"/>
                                        <p:tgtEl>
                                          <p:spTgt spid="11"/>
                                        </p:tgtEl>
                                      </p:cBhvr>
                                    </p:animEffect>
                                  </p:childTnLst>
                                </p:cTn>
                              </p:par>
                            </p:childTnLst>
                          </p:cTn>
                        </p:par>
                      </p:childTnLst>
                    </p:cTn>
                  </p:par>
                  <p:par>
                    <p:cTn id="59" fill="hold" nodeType="clickPar">
                      <p:stCondLst>
                        <p:cond delay="indefinite"/>
                      </p:stCondLst>
                      <p:childTnLst>
                        <p:par>
                          <p:cTn id="60" fill="hold" nodeType="withGroup">
                            <p:stCondLst>
                              <p:cond delay="0"/>
                            </p:stCondLst>
                            <p:childTnLst>
                              <p:par>
                                <p:cTn id="61" presetID="9" presetClass="entr" presetSubtype="0" fill="hold" grpId="0" nodeType="clickEffect">
                                  <p:stCondLst>
                                    <p:cond delay="0"/>
                                  </p:stCondLst>
                                  <p:childTnLst>
                                    <p:set>
                                      <p:cBhvr>
                                        <p:cTn id="62" dur="1" fill="hold">
                                          <p:stCondLst>
                                            <p:cond delay="0"/>
                                          </p:stCondLst>
                                        </p:cTn>
                                        <p:tgtEl>
                                          <p:spTgt spid="1238056"/>
                                        </p:tgtEl>
                                        <p:attrNameLst>
                                          <p:attrName>style.visibility</p:attrName>
                                        </p:attrNameLst>
                                      </p:cBhvr>
                                      <p:to>
                                        <p:strVal val="visible"/>
                                      </p:to>
                                    </p:set>
                                    <p:animEffect transition="in" filter="dissolve">
                                      <p:cBhvr>
                                        <p:cTn id="63" dur="500"/>
                                        <p:tgtEl>
                                          <p:spTgt spid="1238056"/>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1238055"/>
                                        </p:tgtEl>
                                        <p:attrNameLst>
                                          <p:attrName>style.visibility</p:attrName>
                                        </p:attrNameLst>
                                      </p:cBhvr>
                                      <p:to>
                                        <p:strVal val="visible"/>
                                      </p:to>
                                    </p:set>
                                    <p:animEffect transition="in" filter="dissolve">
                                      <p:cBhvr>
                                        <p:cTn id="66" dur="500"/>
                                        <p:tgtEl>
                                          <p:spTgt spid="1238055"/>
                                        </p:tgtEl>
                                      </p:cBhvr>
                                    </p:animEffect>
                                  </p:childTnLst>
                                </p:cTn>
                              </p:par>
                            </p:childTnLst>
                          </p:cTn>
                        </p:par>
                      </p:childTnLst>
                    </p:cTn>
                  </p:par>
                  <p:par>
                    <p:cTn id="67" fill="hold" nodeType="clickPar">
                      <p:stCondLst>
                        <p:cond delay="indefinite"/>
                      </p:stCondLst>
                      <p:childTnLst>
                        <p:par>
                          <p:cTn id="68" fill="hold" nodeType="withGroup">
                            <p:stCondLst>
                              <p:cond delay="0"/>
                            </p:stCondLst>
                            <p:childTnLst>
                              <p:par>
                                <p:cTn id="69" presetID="22" presetClass="entr" presetSubtype="8" fill="hold" nodeType="clickEffect">
                                  <p:stCondLst>
                                    <p:cond delay="0"/>
                                  </p:stCondLst>
                                  <p:childTnLst>
                                    <p:set>
                                      <p:cBhvr>
                                        <p:cTn id="70" dur="1" fill="hold">
                                          <p:stCondLst>
                                            <p:cond delay="0"/>
                                          </p:stCondLst>
                                        </p:cTn>
                                        <p:tgtEl>
                                          <p:spTgt spid="10"/>
                                        </p:tgtEl>
                                        <p:attrNameLst>
                                          <p:attrName>style.visibility</p:attrName>
                                        </p:attrNameLst>
                                      </p:cBhvr>
                                      <p:to>
                                        <p:strVal val="visible"/>
                                      </p:to>
                                    </p:set>
                                    <p:animEffect transition="in" filter="wipe(left)">
                                      <p:cBhvr>
                                        <p:cTn id="71" dur="500"/>
                                        <p:tgtEl>
                                          <p:spTgt spid="10"/>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9" presetClass="entr" presetSubtype="0" fill="hold" grpId="0" nodeType="clickEffect">
                                  <p:stCondLst>
                                    <p:cond delay="0"/>
                                  </p:stCondLst>
                                  <p:childTnLst>
                                    <p:set>
                                      <p:cBhvr>
                                        <p:cTn id="75" dur="1" fill="hold">
                                          <p:stCondLst>
                                            <p:cond delay="0"/>
                                          </p:stCondLst>
                                        </p:cTn>
                                        <p:tgtEl>
                                          <p:spTgt spid="1238062"/>
                                        </p:tgtEl>
                                        <p:attrNameLst>
                                          <p:attrName>style.visibility</p:attrName>
                                        </p:attrNameLst>
                                      </p:cBhvr>
                                      <p:to>
                                        <p:strVal val="visible"/>
                                      </p:to>
                                    </p:set>
                                    <p:animEffect transition="in" filter="dissolve">
                                      <p:cBhvr>
                                        <p:cTn id="76" dur="500"/>
                                        <p:tgtEl>
                                          <p:spTgt spid="1238062"/>
                                        </p:tgtEl>
                                      </p:cBhvr>
                                    </p:animEffect>
                                  </p:childTnLst>
                                </p:cTn>
                              </p:par>
                              <p:par>
                                <p:cTn id="77" presetID="1" presetClass="exit" presetSubtype="0" fill="hold" nodeType="withEffect">
                                  <p:stCondLst>
                                    <p:cond delay="0"/>
                                  </p:stCondLst>
                                  <p:childTnLst>
                                    <p:set>
                                      <p:cBhvr>
                                        <p:cTn id="78" dur="1" fill="hold">
                                          <p:stCondLst>
                                            <p:cond delay="0"/>
                                          </p:stCondLst>
                                        </p:cTn>
                                        <p:tgtEl>
                                          <p:spTgt spid="11"/>
                                        </p:tgtEl>
                                        <p:attrNameLst>
                                          <p:attrName>style.visibility</p:attrName>
                                        </p:attrNameLst>
                                      </p:cBhvr>
                                      <p:to>
                                        <p:strVal val="hidden"/>
                                      </p:to>
                                    </p:set>
                                  </p:childTnLst>
                                </p:cTn>
                              </p:par>
                            </p:childTnLst>
                          </p:cTn>
                        </p:par>
                        <p:par>
                          <p:cTn id="79" fill="hold" nodeType="afterGroup">
                            <p:stCondLst>
                              <p:cond delay="500"/>
                            </p:stCondLst>
                            <p:childTnLst>
                              <p:par>
                                <p:cTn id="80" presetID="9" presetClass="entr" presetSubtype="0" fill="hold" grpId="0" nodeType="afterEffect">
                                  <p:stCondLst>
                                    <p:cond delay="0"/>
                                  </p:stCondLst>
                                  <p:childTnLst>
                                    <p:set>
                                      <p:cBhvr>
                                        <p:cTn id="81" dur="1" fill="hold">
                                          <p:stCondLst>
                                            <p:cond delay="0"/>
                                          </p:stCondLst>
                                        </p:cTn>
                                        <p:tgtEl>
                                          <p:spTgt spid="1238061"/>
                                        </p:tgtEl>
                                        <p:attrNameLst>
                                          <p:attrName>style.visibility</p:attrName>
                                        </p:attrNameLst>
                                      </p:cBhvr>
                                      <p:to>
                                        <p:strVal val="visible"/>
                                      </p:to>
                                    </p:set>
                                    <p:animEffect transition="in" filter="dissolve">
                                      <p:cBhvr>
                                        <p:cTn id="82" dur="500"/>
                                        <p:tgtEl>
                                          <p:spTgt spid="1238061"/>
                                        </p:tgtEl>
                                      </p:cBhvr>
                                    </p:animEffect>
                                  </p:childTnLst>
                                </p:cTn>
                              </p:par>
                            </p:childTnLst>
                          </p:cTn>
                        </p:par>
                        <p:par>
                          <p:cTn id="83" fill="hold" nodeType="afterGroup">
                            <p:stCondLst>
                              <p:cond delay="1000"/>
                            </p:stCondLst>
                            <p:childTnLst>
                              <p:par>
                                <p:cTn id="84" presetID="9" presetClass="entr" presetSubtype="0" fill="hold" grpId="0" nodeType="afterEffect">
                                  <p:stCondLst>
                                    <p:cond delay="0"/>
                                  </p:stCondLst>
                                  <p:childTnLst>
                                    <p:set>
                                      <p:cBhvr>
                                        <p:cTn id="85" dur="1" fill="hold">
                                          <p:stCondLst>
                                            <p:cond delay="0"/>
                                          </p:stCondLst>
                                        </p:cTn>
                                        <p:tgtEl>
                                          <p:spTgt spid="1238060"/>
                                        </p:tgtEl>
                                        <p:attrNameLst>
                                          <p:attrName>style.visibility</p:attrName>
                                        </p:attrNameLst>
                                      </p:cBhvr>
                                      <p:to>
                                        <p:strVal val="visible"/>
                                      </p:to>
                                    </p:set>
                                    <p:animEffect transition="in" filter="dissolve">
                                      <p:cBhvr>
                                        <p:cTn id="86" dur="500"/>
                                        <p:tgtEl>
                                          <p:spTgt spid="1238060"/>
                                        </p:tgtEl>
                                      </p:cBhvr>
                                    </p:animEffect>
                                  </p:childTnLst>
                                </p:cTn>
                              </p:par>
                            </p:childTnLst>
                          </p:cTn>
                        </p:par>
                        <p:par>
                          <p:cTn id="87" fill="hold" nodeType="afterGroup">
                            <p:stCondLst>
                              <p:cond delay="1500"/>
                            </p:stCondLst>
                            <p:childTnLst>
                              <p:par>
                                <p:cTn id="88" presetID="9" presetClass="entr" presetSubtype="0" fill="hold" grpId="0" nodeType="afterEffect">
                                  <p:stCondLst>
                                    <p:cond delay="0"/>
                                  </p:stCondLst>
                                  <p:childTnLst>
                                    <p:set>
                                      <p:cBhvr>
                                        <p:cTn id="89" dur="1" fill="hold">
                                          <p:stCondLst>
                                            <p:cond delay="0"/>
                                          </p:stCondLst>
                                        </p:cTn>
                                        <p:tgtEl>
                                          <p:spTgt spid="1238058"/>
                                        </p:tgtEl>
                                        <p:attrNameLst>
                                          <p:attrName>style.visibility</p:attrName>
                                        </p:attrNameLst>
                                      </p:cBhvr>
                                      <p:to>
                                        <p:strVal val="visible"/>
                                      </p:to>
                                    </p:set>
                                    <p:animEffect transition="in" filter="dissolve">
                                      <p:cBhvr>
                                        <p:cTn id="90" dur="500"/>
                                        <p:tgtEl>
                                          <p:spTgt spid="1238058"/>
                                        </p:tgtEl>
                                      </p:cBhvr>
                                    </p:animEffect>
                                  </p:childTnLst>
                                </p:cTn>
                              </p:par>
                            </p:childTnLst>
                          </p:cTn>
                        </p:par>
                        <p:par>
                          <p:cTn id="91" fill="hold" nodeType="afterGroup">
                            <p:stCondLst>
                              <p:cond delay="2000"/>
                            </p:stCondLst>
                            <p:childTnLst>
                              <p:par>
                                <p:cTn id="92" presetID="9" presetClass="entr" presetSubtype="0" fill="hold" grpId="0" nodeType="afterEffect">
                                  <p:stCondLst>
                                    <p:cond delay="0"/>
                                  </p:stCondLst>
                                  <p:childTnLst>
                                    <p:set>
                                      <p:cBhvr>
                                        <p:cTn id="93" dur="1" fill="hold">
                                          <p:stCondLst>
                                            <p:cond delay="0"/>
                                          </p:stCondLst>
                                        </p:cTn>
                                        <p:tgtEl>
                                          <p:spTgt spid="1238059"/>
                                        </p:tgtEl>
                                        <p:attrNameLst>
                                          <p:attrName>style.visibility</p:attrName>
                                        </p:attrNameLst>
                                      </p:cBhvr>
                                      <p:to>
                                        <p:strVal val="visible"/>
                                      </p:to>
                                    </p:set>
                                    <p:animEffect transition="in" filter="dissolve">
                                      <p:cBhvr>
                                        <p:cTn id="94" dur="500"/>
                                        <p:tgtEl>
                                          <p:spTgt spid="1238059"/>
                                        </p:tgtEl>
                                      </p:cBhvr>
                                    </p:animEffect>
                                  </p:childTnLst>
                                </p:cTn>
                              </p:par>
                            </p:childTnLst>
                          </p:cTn>
                        </p:par>
                      </p:childTnLst>
                    </p:cTn>
                  </p:par>
                  <p:par>
                    <p:cTn id="95" fill="hold" nodeType="clickPar">
                      <p:stCondLst>
                        <p:cond delay="indefinite"/>
                      </p:stCondLst>
                      <p:childTnLst>
                        <p:par>
                          <p:cTn id="96" fill="hold" nodeType="withGroup">
                            <p:stCondLst>
                              <p:cond delay="0"/>
                            </p:stCondLst>
                            <p:childTnLst>
                              <p:par>
                                <p:cTn id="97" presetID="22" presetClass="exit" presetSubtype="8" fill="hold" grpId="1" nodeType="clickEffect">
                                  <p:stCondLst>
                                    <p:cond delay="0"/>
                                  </p:stCondLst>
                                  <p:childTnLst>
                                    <p:animEffect transition="out" filter="wipe(left)">
                                      <p:cBhvr>
                                        <p:cTn id="98" dur="500"/>
                                        <p:tgtEl>
                                          <p:spTgt spid="1238062"/>
                                        </p:tgtEl>
                                      </p:cBhvr>
                                    </p:animEffect>
                                    <p:set>
                                      <p:cBhvr>
                                        <p:cTn id="99" dur="1" fill="hold">
                                          <p:stCondLst>
                                            <p:cond delay="499"/>
                                          </p:stCondLst>
                                        </p:cTn>
                                        <p:tgtEl>
                                          <p:spTgt spid="1238062"/>
                                        </p:tgtEl>
                                        <p:attrNameLst>
                                          <p:attrName>style.visibility</p:attrName>
                                        </p:attrNameLst>
                                      </p:cBhvr>
                                      <p:to>
                                        <p:strVal val="hidden"/>
                                      </p:to>
                                    </p:set>
                                  </p:childTnLst>
                                </p:cTn>
                              </p:par>
                              <p:par>
                                <p:cTn id="100" presetID="22" presetClass="entr" presetSubtype="8" fill="hold" grpId="0" nodeType="withEffect">
                                  <p:stCondLst>
                                    <p:cond delay="0"/>
                                  </p:stCondLst>
                                  <p:childTnLst>
                                    <p:set>
                                      <p:cBhvr>
                                        <p:cTn id="101" dur="1" fill="hold">
                                          <p:stCondLst>
                                            <p:cond delay="0"/>
                                          </p:stCondLst>
                                        </p:cTn>
                                        <p:tgtEl>
                                          <p:spTgt spid="1238063"/>
                                        </p:tgtEl>
                                        <p:attrNameLst>
                                          <p:attrName>style.visibility</p:attrName>
                                        </p:attrNameLst>
                                      </p:cBhvr>
                                      <p:to>
                                        <p:strVal val="visible"/>
                                      </p:to>
                                    </p:set>
                                    <p:animEffect transition="in" filter="wipe(left)">
                                      <p:cBhvr>
                                        <p:cTn id="102" dur="500"/>
                                        <p:tgtEl>
                                          <p:spTgt spid="1238063"/>
                                        </p:tgtEl>
                                      </p:cBhvr>
                                    </p:animEffect>
                                  </p:childTnLst>
                                </p:cTn>
                              </p:par>
                            </p:childTnLst>
                          </p:cTn>
                        </p:par>
                        <p:par>
                          <p:cTn id="103" fill="hold" nodeType="afterGroup">
                            <p:stCondLst>
                              <p:cond delay="500"/>
                            </p:stCondLst>
                            <p:childTnLst>
                              <p:par>
                                <p:cTn id="104" presetID="22" presetClass="exit" presetSubtype="8" fill="hold" grpId="1" nodeType="afterEffect">
                                  <p:stCondLst>
                                    <p:cond delay="0"/>
                                  </p:stCondLst>
                                  <p:childTnLst>
                                    <p:animEffect transition="out" filter="wipe(left)">
                                      <p:cBhvr>
                                        <p:cTn id="105" dur="500"/>
                                        <p:tgtEl>
                                          <p:spTgt spid="1238061"/>
                                        </p:tgtEl>
                                      </p:cBhvr>
                                    </p:animEffect>
                                    <p:set>
                                      <p:cBhvr>
                                        <p:cTn id="106" dur="1" fill="hold">
                                          <p:stCondLst>
                                            <p:cond delay="499"/>
                                          </p:stCondLst>
                                        </p:cTn>
                                        <p:tgtEl>
                                          <p:spTgt spid="1238061"/>
                                        </p:tgtEl>
                                        <p:attrNameLst>
                                          <p:attrName>style.visibility</p:attrName>
                                        </p:attrNameLst>
                                      </p:cBhvr>
                                      <p:to>
                                        <p:strVal val="hidden"/>
                                      </p:to>
                                    </p:set>
                                  </p:childTnLst>
                                </p:cTn>
                              </p:par>
                              <p:par>
                                <p:cTn id="107" presetID="22" presetClass="entr" presetSubtype="8" fill="hold" grpId="0" nodeType="withEffect">
                                  <p:stCondLst>
                                    <p:cond delay="0"/>
                                  </p:stCondLst>
                                  <p:childTnLst>
                                    <p:set>
                                      <p:cBhvr>
                                        <p:cTn id="108" dur="1" fill="hold">
                                          <p:stCondLst>
                                            <p:cond delay="0"/>
                                          </p:stCondLst>
                                        </p:cTn>
                                        <p:tgtEl>
                                          <p:spTgt spid="1238064"/>
                                        </p:tgtEl>
                                        <p:attrNameLst>
                                          <p:attrName>style.visibility</p:attrName>
                                        </p:attrNameLst>
                                      </p:cBhvr>
                                      <p:to>
                                        <p:strVal val="visible"/>
                                      </p:to>
                                    </p:set>
                                    <p:animEffect transition="in" filter="wipe(left)">
                                      <p:cBhvr>
                                        <p:cTn id="109" dur="500"/>
                                        <p:tgtEl>
                                          <p:spTgt spid="1238064"/>
                                        </p:tgtEl>
                                      </p:cBhvr>
                                    </p:animEffect>
                                  </p:childTnLst>
                                </p:cTn>
                              </p:par>
                            </p:childTnLst>
                          </p:cTn>
                        </p:par>
                        <p:par>
                          <p:cTn id="110" fill="hold" nodeType="afterGroup">
                            <p:stCondLst>
                              <p:cond delay="1000"/>
                            </p:stCondLst>
                            <p:childTnLst>
                              <p:par>
                                <p:cTn id="111" presetID="22" presetClass="exit" presetSubtype="8" fill="hold" grpId="1" nodeType="afterEffect">
                                  <p:stCondLst>
                                    <p:cond delay="0"/>
                                  </p:stCondLst>
                                  <p:childTnLst>
                                    <p:animEffect transition="out" filter="wipe(left)">
                                      <p:cBhvr>
                                        <p:cTn id="112" dur="500"/>
                                        <p:tgtEl>
                                          <p:spTgt spid="1238060"/>
                                        </p:tgtEl>
                                      </p:cBhvr>
                                    </p:animEffect>
                                    <p:set>
                                      <p:cBhvr>
                                        <p:cTn id="113" dur="1" fill="hold">
                                          <p:stCondLst>
                                            <p:cond delay="499"/>
                                          </p:stCondLst>
                                        </p:cTn>
                                        <p:tgtEl>
                                          <p:spTgt spid="1238060"/>
                                        </p:tgtEl>
                                        <p:attrNameLst>
                                          <p:attrName>style.visibility</p:attrName>
                                        </p:attrNameLst>
                                      </p:cBhvr>
                                      <p:to>
                                        <p:strVal val="hidden"/>
                                      </p:to>
                                    </p:set>
                                  </p:childTnLst>
                                </p:cTn>
                              </p:par>
                              <p:par>
                                <p:cTn id="114" presetID="22" presetClass="entr" presetSubtype="8" fill="hold" grpId="0" nodeType="withEffect">
                                  <p:stCondLst>
                                    <p:cond delay="0"/>
                                  </p:stCondLst>
                                  <p:childTnLst>
                                    <p:set>
                                      <p:cBhvr>
                                        <p:cTn id="115" dur="1" fill="hold">
                                          <p:stCondLst>
                                            <p:cond delay="0"/>
                                          </p:stCondLst>
                                        </p:cTn>
                                        <p:tgtEl>
                                          <p:spTgt spid="1238065"/>
                                        </p:tgtEl>
                                        <p:attrNameLst>
                                          <p:attrName>style.visibility</p:attrName>
                                        </p:attrNameLst>
                                      </p:cBhvr>
                                      <p:to>
                                        <p:strVal val="visible"/>
                                      </p:to>
                                    </p:set>
                                    <p:animEffect transition="in" filter="wipe(left)">
                                      <p:cBhvr>
                                        <p:cTn id="116" dur="500"/>
                                        <p:tgtEl>
                                          <p:spTgt spid="1238065"/>
                                        </p:tgtEl>
                                      </p:cBhvr>
                                    </p:animEffect>
                                  </p:childTnLst>
                                </p:cTn>
                              </p:par>
                            </p:childTnLst>
                          </p:cTn>
                        </p:par>
                        <p:par>
                          <p:cTn id="117" fill="hold" nodeType="afterGroup">
                            <p:stCondLst>
                              <p:cond delay="1500"/>
                            </p:stCondLst>
                            <p:childTnLst>
                              <p:par>
                                <p:cTn id="118" presetID="22" presetClass="exit" presetSubtype="8" fill="hold" grpId="1" nodeType="afterEffect">
                                  <p:stCondLst>
                                    <p:cond delay="0"/>
                                  </p:stCondLst>
                                  <p:childTnLst>
                                    <p:animEffect transition="out" filter="wipe(left)">
                                      <p:cBhvr>
                                        <p:cTn id="119" dur="500"/>
                                        <p:tgtEl>
                                          <p:spTgt spid="1238058"/>
                                        </p:tgtEl>
                                      </p:cBhvr>
                                    </p:animEffect>
                                    <p:set>
                                      <p:cBhvr>
                                        <p:cTn id="120" dur="1" fill="hold">
                                          <p:stCondLst>
                                            <p:cond delay="499"/>
                                          </p:stCondLst>
                                        </p:cTn>
                                        <p:tgtEl>
                                          <p:spTgt spid="1238058"/>
                                        </p:tgtEl>
                                        <p:attrNameLst>
                                          <p:attrName>style.visibility</p:attrName>
                                        </p:attrNameLst>
                                      </p:cBhvr>
                                      <p:to>
                                        <p:strVal val="hidden"/>
                                      </p:to>
                                    </p:set>
                                  </p:childTnLst>
                                </p:cTn>
                              </p:par>
                              <p:par>
                                <p:cTn id="121" presetID="22" presetClass="entr" presetSubtype="8" fill="hold" grpId="0" nodeType="withEffect">
                                  <p:stCondLst>
                                    <p:cond delay="0"/>
                                  </p:stCondLst>
                                  <p:childTnLst>
                                    <p:set>
                                      <p:cBhvr>
                                        <p:cTn id="122" dur="1" fill="hold">
                                          <p:stCondLst>
                                            <p:cond delay="0"/>
                                          </p:stCondLst>
                                        </p:cTn>
                                        <p:tgtEl>
                                          <p:spTgt spid="1238066"/>
                                        </p:tgtEl>
                                        <p:attrNameLst>
                                          <p:attrName>style.visibility</p:attrName>
                                        </p:attrNameLst>
                                      </p:cBhvr>
                                      <p:to>
                                        <p:strVal val="visible"/>
                                      </p:to>
                                    </p:set>
                                    <p:animEffect transition="in" filter="wipe(left)">
                                      <p:cBhvr>
                                        <p:cTn id="123" dur="500"/>
                                        <p:tgtEl>
                                          <p:spTgt spid="1238066"/>
                                        </p:tgtEl>
                                      </p:cBhvr>
                                    </p:animEffect>
                                  </p:childTnLst>
                                </p:cTn>
                              </p:par>
                            </p:childTnLst>
                          </p:cTn>
                        </p:par>
                        <p:par>
                          <p:cTn id="124" fill="hold" nodeType="afterGroup">
                            <p:stCondLst>
                              <p:cond delay="2000"/>
                            </p:stCondLst>
                            <p:childTnLst>
                              <p:par>
                                <p:cTn id="125" presetID="22" presetClass="exit" presetSubtype="8" fill="hold" grpId="1" nodeType="afterEffect">
                                  <p:stCondLst>
                                    <p:cond delay="0"/>
                                  </p:stCondLst>
                                  <p:childTnLst>
                                    <p:animEffect transition="out" filter="wipe(left)">
                                      <p:cBhvr>
                                        <p:cTn id="126" dur="500"/>
                                        <p:tgtEl>
                                          <p:spTgt spid="1238059"/>
                                        </p:tgtEl>
                                      </p:cBhvr>
                                    </p:animEffect>
                                    <p:set>
                                      <p:cBhvr>
                                        <p:cTn id="127" dur="1" fill="hold">
                                          <p:stCondLst>
                                            <p:cond delay="499"/>
                                          </p:stCondLst>
                                        </p:cTn>
                                        <p:tgtEl>
                                          <p:spTgt spid="1238059"/>
                                        </p:tgtEl>
                                        <p:attrNameLst>
                                          <p:attrName>style.visibility</p:attrName>
                                        </p:attrNameLst>
                                      </p:cBhvr>
                                      <p:to>
                                        <p:strVal val="hidden"/>
                                      </p:to>
                                    </p:set>
                                  </p:childTnLst>
                                </p:cTn>
                              </p:par>
                              <p:par>
                                <p:cTn id="128" presetID="22" presetClass="entr" presetSubtype="8" fill="hold" grpId="0" nodeType="withEffect">
                                  <p:stCondLst>
                                    <p:cond delay="0"/>
                                  </p:stCondLst>
                                  <p:childTnLst>
                                    <p:set>
                                      <p:cBhvr>
                                        <p:cTn id="129" dur="1" fill="hold">
                                          <p:stCondLst>
                                            <p:cond delay="0"/>
                                          </p:stCondLst>
                                        </p:cTn>
                                        <p:tgtEl>
                                          <p:spTgt spid="1238067"/>
                                        </p:tgtEl>
                                        <p:attrNameLst>
                                          <p:attrName>style.visibility</p:attrName>
                                        </p:attrNameLst>
                                      </p:cBhvr>
                                      <p:to>
                                        <p:strVal val="visible"/>
                                      </p:to>
                                    </p:set>
                                    <p:animEffect transition="in" filter="wipe(left)">
                                      <p:cBhvr>
                                        <p:cTn id="130" dur="500"/>
                                        <p:tgtEl>
                                          <p:spTgt spid="1238067"/>
                                        </p:tgtEl>
                                      </p:cBhvr>
                                    </p:animEffect>
                                  </p:childTnLst>
                                </p:cTn>
                              </p:par>
                            </p:childTnLst>
                          </p:cTn>
                        </p:par>
                      </p:childTnLst>
                    </p:cTn>
                  </p:par>
                  <p:par>
                    <p:cTn id="131" fill="hold" nodeType="clickPar">
                      <p:stCondLst>
                        <p:cond delay="indefinite"/>
                      </p:stCondLst>
                      <p:childTnLst>
                        <p:par>
                          <p:cTn id="132" fill="hold" nodeType="withGroup">
                            <p:stCondLst>
                              <p:cond delay="0"/>
                            </p:stCondLst>
                            <p:childTnLst>
                              <p:par>
                                <p:cTn id="133" presetID="9" presetClass="entr" presetSubtype="0" fill="hold" grpId="0" nodeType="clickEffect">
                                  <p:stCondLst>
                                    <p:cond delay="0"/>
                                  </p:stCondLst>
                                  <p:childTnLst>
                                    <p:set>
                                      <p:cBhvr>
                                        <p:cTn id="134" dur="1" fill="hold">
                                          <p:stCondLst>
                                            <p:cond delay="0"/>
                                          </p:stCondLst>
                                        </p:cTn>
                                        <p:tgtEl>
                                          <p:spTgt spid="1238083"/>
                                        </p:tgtEl>
                                        <p:attrNameLst>
                                          <p:attrName>style.visibility</p:attrName>
                                        </p:attrNameLst>
                                      </p:cBhvr>
                                      <p:to>
                                        <p:strVal val="visible"/>
                                      </p:to>
                                    </p:set>
                                    <p:animEffect transition="in" filter="dissolve">
                                      <p:cBhvr>
                                        <p:cTn id="135" dur="2000"/>
                                        <p:tgtEl>
                                          <p:spTgt spid="1238083"/>
                                        </p:tgtEl>
                                      </p:cBhvr>
                                    </p:animEffect>
                                  </p:childTnLst>
                                </p:cTn>
                              </p:par>
                              <p:par>
                                <p:cTn id="136" presetID="9" presetClass="entr" presetSubtype="0" fill="hold" grpId="0" nodeType="withEffect">
                                  <p:stCondLst>
                                    <p:cond delay="0"/>
                                  </p:stCondLst>
                                  <p:childTnLst>
                                    <p:set>
                                      <p:cBhvr>
                                        <p:cTn id="137" dur="1" fill="hold">
                                          <p:stCondLst>
                                            <p:cond delay="0"/>
                                          </p:stCondLst>
                                        </p:cTn>
                                        <p:tgtEl>
                                          <p:spTgt spid="1238082"/>
                                        </p:tgtEl>
                                        <p:attrNameLst>
                                          <p:attrName>style.visibility</p:attrName>
                                        </p:attrNameLst>
                                      </p:cBhvr>
                                      <p:to>
                                        <p:strVal val="visible"/>
                                      </p:to>
                                    </p:set>
                                    <p:animEffect transition="in" filter="dissolve">
                                      <p:cBhvr>
                                        <p:cTn id="138" dur="2000"/>
                                        <p:tgtEl>
                                          <p:spTgt spid="1238082"/>
                                        </p:tgtEl>
                                      </p:cBhvr>
                                    </p:animEffect>
                                  </p:childTnLst>
                                </p:cTn>
                              </p:par>
                              <p:par>
                                <p:cTn id="139" presetID="9" presetClass="entr" presetSubtype="0" fill="hold" grpId="0" nodeType="withEffect">
                                  <p:stCondLst>
                                    <p:cond delay="0"/>
                                  </p:stCondLst>
                                  <p:childTnLst>
                                    <p:set>
                                      <p:cBhvr>
                                        <p:cTn id="140" dur="1" fill="hold">
                                          <p:stCondLst>
                                            <p:cond delay="0"/>
                                          </p:stCondLst>
                                        </p:cTn>
                                        <p:tgtEl>
                                          <p:spTgt spid="1238084"/>
                                        </p:tgtEl>
                                        <p:attrNameLst>
                                          <p:attrName>style.visibility</p:attrName>
                                        </p:attrNameLst>
                                      </p:cBhvr>
                                      <p:to>
                                        <p:strVal val="visible"/>
                                      </p:to>
                                    </p:set>
                                    <p:animEffect transition="in" filter="dissolve">
                                      <p:cBhvr>
                                        <p:cTn id="141" dur="2000"/>
                                        <p:tgtEl>
                                          <p:spTgt spid="1238084"/>
                                        </p:tgtEl>
                                      </p:cBhvr>
                                    </p:animEffect>
                                  </p:childTnLst>
                                </p:cTn>
                              </p:par>
                            </p:childTnLst>
                          </p:cTn>
                        </p:par>
                      </p:childTnLst>
                    </p:cTn>
                  </p:par>
                  <p:par>
                    <p:cTn id="142" fill="hold" nodeType="clickPar">
                      <p:stCondLst>
                        <p:cond delay="indefinite"/>
                      </p:stCondLst>
                      <p:childTnLst>
                        <p:par>
                          <p:cTn id="143" fill="hold" nodeType="withGroup">
                            <p:stCondLst>
                              <p:cond delay="0"/>
                            </p:stCondLst>
                            <p:childTnLst>
                              <p:par>
                                <p:cTn id="144" presetID="42" presetClass="path" presetSubtype="0" accel="50000" decel="50000" fill="hold" nodeType="clickEffect">
                                  <p:stCondLst>
                                    <p:cond delay="0"/>
                                  </p:stCondLst>
                                  <p:childTnLst>
                                    <p:animMotion origin="layout" path="M -4.44444E-6 -0.00023 L -4.44444E-6 0.01249 " pathEditMode="relative" rAng="0" ptsTypes="AA">
                                      <p:cBhvr>
                                        <p:cTn id="145" dur="2000" fill="hold"/>
                                        <p:tgtEl>
                                          <p:spTgt spid="10"/>
                                        </p:tgtEl>
                                        <p:attrNameLst>
                                          <p:attrName>ppt_x</p:attrName>
                                          <p:attrName>ppt_y</p:attrName>
                                        </p:attrNameLst>
                                      </p:cBhvr>
                                      <p:rCtr x="0" y="625"/>
                                    </p:animMotion>
                                  </p:childTnLst>
                                </p:cTn>
                              </p:par>
                            </p:childTnLst>
                          </p:cTn>
                        </p:par>
                      </p:childTnLst>
                    </p:cTn>
                  </p:par>
                  <p:par>
                    <p:cTn id="146" fill="hold" nodeType="clickPar">
                      <p:stCondLst>
                        <p:cond delay="indefinite"/>
                      </p:stCondLst>
                      <p:childTnLst>
                        <p:par>
                          <p:cTn id="147" fill="hold" nodeType="withGroup">
                            <p:stCondLst>
                              <p:cond delay="0"/>
                            </p:stCondLst>
                            <p:childTnLst>
                              <p:par>
                                <p:cTn id="148" presetID="1" presetClass="exit" presetSubtype="0" fill="hold" grpId="1" nodeType="clickEffect">
                                  <p:stCondLst>
                                    <p:cond delay="0"/>
                                  </p:stCondLst>
                                  <p:childTnLst>
                                    <p:set>
                                      <p:cBhvr>
                                        <p:cTn id="149" dur="1" fill="hold">
                                          <p:stCondLst>
                                            <p:cond delay="0"/>
                                          </p:stCondLst>
                                        </p:cTn>
                                        <p:tgtEl>
                                          <p:spTgt spid="1238084"/>
                                        </p:tgtEl>
                                        <p:attrNameLst>
                                          <p:attrName>style.visibility</p:attrName>
                                        </p:attrNameLst>
                                      </p:cBhvr>
                                      <p:to>
                                        <p:strVal val="hidden"/>
                                      </p:to>
                                    </p:set>
                                  </p:childTnLst>
                                </p:cTn>
                              </p:par>
                              <p:par>
                                <p:cTn id="150" presetID="1" presetClass="exit" presetSubtype="0" fill="hold" grpId="1" nodeType="withEffect">
                                  <p:stCondLst>
                                    <p:cond delay="0"/>
                                  </p:stCondLst>
                                  <p:childTnLst>
                                    <p:set>
                                      <p:cBhvr>
                                        <p:cTn id="151" dur="1" fill="hold">
                                          <p:stCondLst>
                                            <p:cond delay="0"/>
                                          </p:stCondLst>
                                        </p:cTn>
                                        <p:tgtEl>
                                          <p:spTgt spid="1238082"/>
                                        </p:tgtEl>
                                        <p:attrNameLst>
                                          <p:attrName>style.visibility</p:attrName>
                                        </p:attrNameLst>
                                      </p:cBhvr>
                                      <p:to>
                                        <p:strVal val="hidden"/>
                                      </p:to>
                                    </p:set>
                                  </p:childTnLst>
                                </p:cTn>
                              </p:par>
                              <p:par>
                                <p:cTn id="152" presetID="1" presetClass="exit" presetSubtype="0" fill="hold" grpId="1" nodeType="withEffect">
                                  <p:stCondLst>
                                    <p:cond delay="0"/>
                                  </p:stCondLst>
                                  <p:childTnLst>
                                    <p:set>
                                      <p:cBhvr>
                                        <p:cTn id="153" dur="1" fill="hold">
                                          <p:stCondLst>
                                            <p:cond delay="0"/>
                                          </p:stCondLst>
                                        </p:cTn>
                                        <p:tgtEl>
                                          <p:spTgt spid="1238083"/>
                                        </p:tgtEl>
                                        <p:attrNameLst>
                                          <p:attrName>style.visibility</p:attrName>
                                        </p:attrNameLst>
                                      </p:cBhvr>
                                      <p:to>
                                        <p:strVal val="hidden"/>
                                      </p:to>
                                    </p:set>
                                  </p:childTnLst>
                                </p:cTn>
                              </p:par>
                              <p:par>
                                <p:cTn id="154" presetID="22" presetClass="entr" presetSubtype="4" fill="hold" nodeType="withEffect">
                                  <p:stCondLst>
                                    <p:cond delay="0"/>
                                  </p:stCondLst>
                                  <p:childTnLst>
                                    <p:set>
                                      <p:cBhvr>
                                        <p:cTn id="155" dur="1" fill="hold">
                                          <p:stCondLst>
                                            <p:cond delay="0"/>
                                          </p:stCondLst>
                                        </p:cTn>
                                        <p:tgtEl>
                                          <p:spTgt spid="2"/>
                                        </p:tgtEl>
                                        <p:attrNameLst>
                                          <p:attrName>style.visibility</p:attrName>
                                        </p:attrNameLst>
                                      </p:cBhvr>
                                      <p:to>
                                        <p:strVal val="visible"/>
                                      </p:to>
                                    </p:set>
                                    <p:animEffect transition="in" filter="wipe(down)">
                                      <p:cBhvr>
                                        <p:cTn id="156" dur="2000"/>
                                        <p:tgtEl>
                                          <p:spTgt spid="2"/>
                                        </p:tgtEl>
                                      </p:cBhvr>
                                    </p:animEffect>
                                  </p:childTnLst>
                                </p:cTn>
                              </p:par>
                            </p:childTnLst>
                          </p:cTn>
                        </p:par>
                      </p:childTnLst>
                    </p:cTn>
                  </p:par>
                  <p:par>
                    <p:cTn id="157" fill="hold" nodeType="clickPar">
                      <p:stCondLst>
                        <p:cond delay="indefinite"/>
                      </p:stCondLst>
                      <p:childTnLst>
                        <p:par>
                          <p:cTn id="158" fill="hold" nodeType="withGroup">
                            <p:stCondLst>
                              <p:cond delay="0"/>
                            </p:stCondLst>
                            <p:childTnLst>
                              <p:par>
                                <p:cTn id="159" presetID="9" presetClass="exit" presetSubtype="0" fill="hold" nodeType="clickEffect">
                                  <p:stCondLst>
                                    <p:cond delay="0"/>
                                  </p:stCondLst>
                                  <p:childTnLst>
                                    <p:animEffect transition="out" filter="dissolve">
                                      <p:cBhvr>
                                        <p:cTn id="160" dur="500"/>
                                        <p:tgtEl>
                                          <p:spTgt spid="2"/>
                                        </p:tgtEl>
                                      </p:cBhvr>
                                    </p:animEffect>
                                    <p:set>
                                      <p:cBhvr>
                                        <p:cTn id="161" dur="1" fill="hold">
                                          <p:stCondLst>
                                            <p:cond delay="499"/>
                                          </p:stCondLst>
                                        </p:cTn>
                                        <p:tgtEl>
                                          <p:spTgt spid="2"/>
                                        </p:tgtEl>
                                        <p:attrNameLst>
                                          <p:attrName>style.visibility</p:attrName>
                                        </p:attrNameLst>
                                      </p:cBhvr>
                                      <p:to>
                                        <p:strVal val="hidden"/>
                                      </p:to>
                                    </p:set>
                                  </p:childTnLst>
                                </p:cTn>
                              </p:par>
                              <p:par>
                                <p:cTn id="162" presetID="9" presetClass="exit" presetSubtype="0" fill="hold" nodeType="withEffect">
                                  <p:stCondLst>
                                    <p:cond delay="0"/>
                                  </p:stCondLst>
                                  <p:childTnLst>
                                    <p:animEffect transition="out" filter="dissolve">
                                      <p:cBhvr>
                                        <p:cTn id="163" dur="500"/>
                                        <p:tgtEl>
                                          <p:spTgt spid="10"/>
                                        </p:tgtEl>
                                      </p:cBhvr>
                                    </p:animEffect>
                                    <p:set>
                                      <p:cBhvr>
                                        <p:cTn id="164" dur="1" fill="hold">
                                          <p:stCondLst>
                                            <p:cond delay="499"/>
                                          </p:stCondLst>
                                        </p:cTn>
                                        <p:tgtEl>
                                          <p:spTgt spid="10"/>
                                        </p:tgtEl>
                                        <p:attrNameLst>
                                          <p:attrName>style.visibility</p:attrName>
                                        </p:attrNameLst>
                                      </p:cBhvr>
                                      <p:to>
                                        <p:strVal val="hidden"/>
                                      </p:to>
                                    </p:set>
                                  </p:childTnLst>
                                </p:cTn>
                              </p:par>
                              <p:par>
                                <p:cTn id="165" presetID="9" presetClass="entr" presetSubtype="0" fill="hold" grpId="0" nodeType="withEffect">
                                  <p:stCondLst>
                                    <p:cond delay="0"/>
                                  </p:stCondLst>
                                  <p:childTnLst>
                                    <p:set>
                                      <p:cBhvr>
                                        <p:cTn id="166" dur="1" fill="hold">
                                          <p:stCondLst>
                                            <p:cond delay="0"/>
                                          </p:stCondLst>
                                        </p:cTn>
                                        <p:tgtEl>
                                          <p:spTgt spid="1238057"/>
                                        </p:tgtEl>
                                        <p:attrNameLst>
                                          <p:attrName>style.visibility</p:attrName>
                                        </p:attrNameLst>
                                      </p:cBhvr>
                                      <p:to>
                                        <p:strVal val="visible"/>
                                      </p:to>
                                    </p:set>
                                    <p:animEffect transition="in" filter="dissolve">
                                      <p:cBhvr>
                                        <p:cTn id="167" dur="500"/>
                                        <p:tgtEl>
                                          <p:spTgt spid="1238057"/>
                                        </p:tgtEl>
                                      </p:cBhvr>
                                    </p:animEffect>
                                  </p:childTnLst>
                                </p:cTn>
                              </p:par>
                              <p:par>
                                <p:cTn id="168" presetID="9" presetClass="entr" presetSubtype="0" fill="hold" grpId="0" nodeType="withEffect">
                                  <p:stCondLst>
                                    <p:cond delay="0"/>
                                  </p:stCondLst>
                                  <p:childTnLst>
                                    <p:set>
                                      <p:cBhvr>
                                        <p:cTn id="169" dur="1" fill="hold">
                                          <p:stCondLst>
                                            <p:cond delay="0"/>
                                          </p:stCondLst>
                                        </p:cTn>
                                        <p:tgtEl>
                                          <p:spTgt spid="1238054"/>
                                        </p:tgtEl>
                                        <p:attrNameLst>
                                          <p:attrName>style.visibility</p:attrName>
                                        </p:attrNameLst>
                                      </p:cBhvr>
                                      <p:to>
                                        <p:strVal val="visible"/>
                                      </p:to>
                                    </p:set>
                                    <p:animEffect transition="in" filter="dissolve">
                                      <p:cBhvr>
                                        <p:cTn id="170" dur="500"/>
                                        <p:tgtEl>
                                          <p:spTgt spid="1238054"/>
                                        </p:tgtEl>
                                      </p:cBhvr>
                                    </p:animEffect>
                                  </p:childTnLst>
                                </p:cTn>
                              </p:par>
                            </p:childTnLst>
                          </p:cTn>
                        </p:par>
                      </p:childTnLst>
                    </p:cTn>
                  </p:par>
                  <p:par>
                    <p:cTn id="171" fill="hold" nodeType="clickPar">
                      <p:stCondLst>
                        <p:cond delay="indefinite"/>
                      </p:stCondLst>
                      <p:childTnLst>
                        <p:par>
                          <p:cTn id="172" fill="hold" nodeType="withGroup">
                            <p:stCondLst>
                              <p:cond delay="0"/>
                            </p:stCondLst>
                            <p:childTnLst>
                              <p:par>
                                <p:cTn id="173" presetID="9" presetClass="entr" presetSubtype="0" fill="hold" grpId="0" nodeType="clickEffect">
                                  <p:stCondLst>
                                    <p:cond delay="0"/>
                                  </p:stCondLst>
                                  <p:childTnLst>
                                    <p:set>
                                      <p:cBhvr>
                                        <p:cTn id="174" dur="1" fill="hold">
                                          <p:stCondLst>
                                            <p:cond delay="0"/>
                                          </p:stCondLst>
                                        </p:cTn>
                                        <p:tgtEl>
                                          <p:spTgt spid="1238068"/>
                                        </p:tgtEl>
                                        <p:attrNameLst>
                                          <p:attrName>style.visibility</p:attrName>
                                        </p:attrNameLst>
                                      </p:cBhvr>
                                      <p:to>
                                        <p:strVal val="visible"/>
                                      </p:to>
                                    </p:set>
                                    <p:animEffect transition="in" filter="dissolve">
                                      <p:cBhvr>
                                        <p:cTn id="175" dur="500"/>
                                        <p:tgtEl>
                                          <p:spTgt spid="1238068"/>
                                        </p:tgtEl>
                                      </p:cBhvr>
                                    </p:animEffect>
                                  </p:childTnLst>
                                </p:cTn>
                              </p:par>
                              <p:par>
                                <p:cTn id="176" presetID="9" presetClass="entr" presetSubtype="0" fill="hold" grpId="0" nodeType="withEffect">
                                  <p:stCondLst>
                                    <p:cond delay="0"/>
                                  </p:stCondLst>
                                  <p:childTnLst>
                                    <p:set>
                                      <p:cBhvr>
                                        <p:cTn id="177" dur="1" fill="hold">
                                          <p:stCondLst>
                                            <p:cond delay="0"/>
                                          </p:stCondLst>
                                        </p:cTn>
                                        <p:tgtEl>
                                          <p:spTgt spid="1238085"/>
                                        </p:tgtEl>
                                        <p:attrNameLst>
                                          <p:attrName>style.visibility</p:attrName>
                                        </p:attrNameLst>
                                      </p:cBhvr>
                                      <p:to>
                                        <p:strVal val="visible"/>
                                      </p:to>
                                    </p:set>
                                    <p:animEffect transition="in" filter="dissolve">
                                      <p:cBhvr>
                                        <p:cTn id="178" dur="500"/>
                                        <p:tgtEl>
                                          <p:spTgt spid="1238085"/>
                                        </p:tgtEl>
                                      </p:cBhvr>
                                    </p:animEffect>
                                  </p:childTnLst>
                                </p:cTn>
                              </p:par>
                            </p:childTnLst>
                          </p:cTn>
                        </p:par>
                        <p:par>
                          <p:cTn id="179" fill="hold" nodeType="afterGroup">
                            <p:stCondLst>
                              <p:cond delay="500"/>
                            </p:stCondLst>
                            <p:childTnLst>
                              <p:par>
                                <p:cTn id="180" presetID="9" presetClass="entr" presetSubtype="0" fill="hold" grpId="0" nodeType="afterEffect">
                                  <p:stCondLst>
                                    <p:cond delay="0"/>
                                  </p:stCondLst>
                                  <p:childTnLst>
                                    <p:set>
                                      <p:cBhvr>
                                        <p:cTn id="181" dur="1" fill="hold">
                                          <p:stCondLst>
                                            <p:cond delay="0"/>
                                          </p:stCondLst>
                                        </p:cTn>
                                        <p:tgtEl>
                                          <p:spTgt spid="1238069"/>
                                        </p:tgtEl>
                                        <p:attrNameLst>
                                          <p:attrName>style.visibility</p:attrName>
                                        </p:attrNameLst>
                                      </p:cBhvr>
                                      <p:to>
                                        <p:strVal val="visible"/>
                                      </p:to>
                                    </p:set>
                                    <p:animEffect transition="in" filter="dissolve">
                                      <p:cBhvr>
                                        <p:cTn id="182" dur="500"/>
                                        <p:tgtEl>
                                          <p:spTgt spid="1238069"/>
                                        </p:tgtEl>
                                      </p:cBhvr>
                                    </p:animEffect>
                                  </p:childTnLst>
                                </p:cTn>
                              </p:par>
                              <p:par>
                                <p:cTn id="183" presetID="9" presetClass="entr" presetSubtype="0" fill="hold" grpId="0" nodeType="withEffect">
                                  <p:stCondLst>
                                    <p:cond delay="0"/>
                                  </p:stCondLst>
                                  <p:childTnLst>
                                    <p:set>
                                      <p:cBhvr>
                                        <p:cTn id="184" dur="1" fill="hold">
                                          <p:stCondLst>
                                            <p:cond delay="0"/>
                                          </p:stCondLst>
                                        </p:cTn>
                                        <p:tgtEl>
                                          <p:spTgt spid="1238086"/>
                                        </p:tgtEl>
                                        <p:attrNameLst>
                                          <p:attrName>style.visibility</p:attrName>
                                        </p:attrNameLst>
                                      </p:cBhvr>
                                      <p:to>
                                        <p:strVal val="visible"/>
                                      </p:to>
                                    </p:set>
                                    <p:animEffect transition="in" filter="dissolve">
                                      <p:cBhvr>
                                        <p:cTn id="185" dur="500"/>
                                        <p:tgtEl>
                                          <p:spTgt spid="1238086"/>
                                        </p:tgtEl>
                                      </p:cBhvr>
                                    </p:animEffect>
                                  </p:childTnLst>
                                </p:cTn>
                              </p:par>
                            </p:childTnLst>
                          </p:cTn>
                        </p:par>
                        <p:par>
                          <p:cTn id="186" fill="hold" nodeType="afterGroup">
                            <p:stCondLst>
                              <p:cond delay="1000"/>
                            </p:stCondLst>
                            <p:childTnLst>
                              <p:par>
                                <p:cTn id="187" presetID="9" presetClass="entr" presetSubtype="0" fill="hold" grpId="0" nodeType="afterEffect">
                                  <p:stCondLst>
                                    <p:cond delay="0"/>
                                  </p:stCondLst>
                                  <p:childTnLst>
                                    <p:set>
                                      <p:cBhvr>
                                        <p:cTn id="188" dur="1" fill="hold">
                                          <p:stCondLst>
                                            <p:cond delay="0"/>
                                          </p:stCondLst>
                                        </p:cTn>
                                        <p:tgtEl>
                                          <p:spTgt spid="1238070"/>
                                        </p:tgtEl>
                                        <p:attrNameLst>
                                          <p:attrName>style.visibility</p:attrName>
                                        </p:attrNameLst>
                                      </p:cBhvr>
                                      <p:to>
                                        <p:strVal val="visible"/>
                                      </p:to>
                                    </p:set>
                                    <p:animEffect transition="in" filter="dissolve">
                                      <p:cBhvr>
                                        <p:cTn id="189" dur="500"/>
                                        <p:tgtEl>
                                          <p:spTgt spid="1238070"/>
                                        </p:tgtEl>
                                      </p:cBhvr>
                                    </p:animEffect>
                                  </p:childTnLst>
                                </p:cTn>
                              </p:par>
                              <p:par>
                                <p:cTn id="190" presetID="9" presetClass="entr" presetSubtype="0" fill="hold" grpId="0" nodeType="withEffect">
                                  <p:stCondLst>
                                    <p:cond delay="0"/>
                                  </p:stCondLst>
                                  <p:childTnLst>
                                    <p:set>
                                      <p:cBhvr>
                                        <p:cTn id="191" dur="1" fill="hold">
                                          <p:stCondLst>
                                            <p:cond delay="0"/>
                                          </p:stCondLst>
                                        </p:cTn>
                                        <p:tgtEl>
                                          <p:spTgt spid="1238087"/>
                                        </p:tgtEl>
                                        <p:attrNameLst>
                                          <p:attrName>style.visibility</p:attrName>
                                        </p:attrNameLst>
                                      </p:cBhvr>
                                      <p:to>
                                        <p:strVal val="visible"/>
                                      </p:to>
                                    </p:set>
                                    <p:animEffect transition="in" filter="dissolve">
                                      <p:cBhvr>
                                        <p:cTn id="192" dur="500"/>
                                        <p:tgtEl>
                                          <p:spTgt spid="1238087"/>
                                        </p:tgtEl>
                                      </p:cBhvr>
                                    </p:animEffect>
                                  </p:childTnLst>
                                </p:cTn>
                              </p:par>
                            </p:childTnLst>
                          </p:cTn>
                        </p:par>
                        <p:par>
                          <p:cTn id="193" fill="hold" nodeType="afterGroup">
                            <p:stCondLst>
                              <p:cond delay="1500"/>
                            </p:stCondLst>
                            <p:childTnLst>
                              <p:par>
                                <p:cTn id="194" presetID="9" presetClass="entr" presetSubtype="0" fill="hold" grpId="0" nodeType="afterEffect">
                                  <p:stCondLst>
                                    <p:cond delay="0"/>
                                  </p:stCondLst>
                                  <p:childTnLst>
                                    <p:set>
                                      <p:cBhvr>
                                        <p:cTn id="195" dur="1" fill="hold">
                                          <p:stCondLst>
                                            <p:cond delay="0"/>
                                          </p:stCondLst>
                                        </p:cTn>
                                        <p:tgtEl>
                                          <p:spTgt spid="1238071"/>
                                        </p:tgtEl>
                                        <p:attrNameLst>
                                          <p:attrName>style.visibility</p:attrName>
                                        </p:attrNameLst>
                                      </p:cBhvr>
                                      <p:to>
                                        <p:strVal val="visible"/>
                                      </p:to>
                                    </p:set>
                                    <p:animEffect transition="in" filter="dissolve">
                                      <p:cBhvr>
                                        <p:cTn id="196" dur="500"/>
                                        <p:tgtEl>
                                          <p:spTgt spid="1238071"/>
                                        </p:tgtEl>
                                      </p:cBhvr>
                                    </p:animEffect>
                                  </p:childTnLst>
                                </p:cTn>
                              </p:par>
                              <p:par>
                                <p:cTn id="197" presetID="9" presetClass="entr" presetSubtype="0" fill="hold" grpId="0" nodeType="withEffect">
                                  <p:stCondLst>
                                    <p:cond delay="0"/>
                                  </p:stCondLst>
                                  <p:childTnLst>
                                    <p:set>
                                      <p:cBhvr>
                                        <p:cTn id="198" dur="1" fill="hold">
                                          <p:stCondLst>
                                            <p:cond delay="0"/>
                                          </p:stCondLst>
                                        </p:cTn>
                                        <p:tgtEl>
                                          <p:spTgt spid="1238088"/>
                                        </p:tgtEl>
                                        <p:attrNameLst>
                                          <p:attrName>style.visibility</p:attrName>
                                        </p:attrNameLst>
                                      </p:cBhvr>
                                      <p:to>
                                        <p:strVal val="visible"/>
                                      </p:to>
                                    </p:set>
                                    <p:animEffect transition="in" filter="dissolve">
                                      <p:cBhvr>
                                        <p:cTn id="199" dur="500"/>
                                        <p:tgtEl>
                                          <p:spTgt spid="1238088"/>
                                        </p:tgtEl>
                                      </p:cBhvr>
                                    </p:animEffect>
                                  </p:childTnLst>
                                </p:cTn>
                              </p:par>
                            </p:childTnLst>
                          </p:cTn>
                        </p:par>
                      </p:childTnLst>
                    </p:cTn>
                  </p:par>
                  <p:par>
                    <p:cTn id="200" fill="hold" nodeType="clickPar">
                      <p:stCondLst>
                        <p:cond delay="indefinite"/>
                      </p:stCondLst>
                      <p:childTnLst>
                        <p:par>
                          <p:cTn id="201" fill="hold" nodeType="withGroup">
                            <p:stCondLst>
                              <p:cond delay="0"/>
                            </p:stCondLst>
                            <p:childTnLst>
                              <p:par>
                                <p:cTn id="202" presetID="22" presetClass="exit" presetSubtype="8" fill="hold" grpId="1" nodeType="clickEffect">
                                  <p:stCondLst>
                                    <p:cond delay="0"/>
                                  </p:stCondLst>
                                  <p:childTnLst>
                                    <p:animEffect transition="out" filter="wipe(left)">
                                      <p:cBhvr>
                                        <p:cTn id="203" dur="500"/>
                                        <p:tgtEl>
                                          <p:spTgt spid="1238068"/>
                                        </p:tgtEl>
                                      </p:cBhvr>
                                    </p:animEffect>
                                    <p:set>
                                      <p:cBhvr>
                                        <p:cTn id="204" dur="1" fill="hold">
                                          <p:stCondLst>
                                            <p:cond delay="499"/>
                                          </p:stCondLst>
                                        </p:cTn>
                                        <p:tgtEl>
                                          <p:spTgt spid="1238068"/>
                                        </p:tgtEl>
                                        <p:attrNameLst>
                                          <p:attrName>style.visibility</p:attrName>
                                        </p:attrNameLst>
                                      </p:cBhvr>
                                      <p:to>
                                        <p:strVal val="hidden"/>
                                      </p:to>
                                    </p:set>
                                  </p:childTnLst>
                                </p:cTn>
                              </p:par>
                              <p:par>
                                <p:cTn id="205" presetID="22" presetClass="entr" presetSubtype="8" fill="hold" grpId="0" nodeType="withEffect">
                                  <p:stCondLst>
                                    <p:cond delay="0"/>
                                  </p:stCondLst>
                                  <p:childTnLst>
                                    <p:set>
                                      <p:cBhvr>
                                        <p:cTn id="206" dur="1" fill="hold">
                                          <p:stCondLst>
                                            <p:cond delay="0"/>
                                          </p:stCondLst>
                                        </p:cTn>
                                        <p:tgtEl>
                                          <p:spTgt spid="1238072"/>
                                        </p:tgtEl>
                                        <p:attrNameLst>
                                          <p:attrName>style.visibility</p:attrName>
                                        </p:attrNameLst>
                                      </p:cBhvr>
                                      <p:to>
                                        <p:strVal val="visible"/>
                                      </p:to>
                                    </p:set>
                                    <p:animEffect transition="in" filter="wipe(left)">
                                      <p:cBhvr>
                                        <p:cTn id="207" dur="500"/>
                                        <p:tgtEl>
                                          <p:spTgt spid="1238072"/>
                                        </p:tgtEl>
                                      </p:cBhvr>
                                    </p:animEffect>
                                  </p:childTnLst>
                                </p:cTn>
                              </p:par>
                            </p:childTnLst>
                          </p:cTn>
                        </p:par>
                        <p:par>
                          <p:cTn id="208" fill="hold" nodeType="afterGroup">
                            <p:stCondLst>
                              <p:cond delay="500"/>
                            </p:stCondLst>
                            <p:childTnLst>
                              <p:par>
                                <p:cTn id="209" presetID="22" presetClass="exit" presetSubtype="8" fill="hold" grpId="1" nodeType="afterEffect">
                                  <p:stCondLst>
                                    <p:cond delay="0"/>
                                  </p:stCondLst>
                                  <p:childTnLst>
                                    <p:animEffect transition="out" filter="wipe(left)">
                                      <p:cBhvr>
                                        <p:cTn id="210" dur="500"/>
                                        <p:tgtEl>
                                          <p:spTgt spid="1238069"/>
                                        </p:tgtEl>
                                      </p:cBhvr>
                                    </p:animEffect>
                                    <p:set>
                                      <p:cBhvr>
                                        <p:cTn id="211" dur="1" fill="hold">
                                          <p:stCondLst>
                                            <p:cond delay="499"/>
                                          </p:stCondLst>
                                        </p:cTn>
                                        <p:tgtEl>
                                          <p:spTgt spid="1238069"/>
                                        </p:tgtEl>
                                        <p:attrNameLst>
                                          <p:attrName>style.visibility</p:attrName>
                                        </p:attrNameLst>
                                      </p:cBhvr>
                                      <p:to>
                                        <p:strVal val="hidden"/>
                                      </p:to>
                                    </p:set>
                                  </p:childTnLst>
                                </p:cTn>
                              </p:par>
                              <p:par>
                                <p:cTn id="212" presetID="22" presetClass="entr" presetSubtype="8" fill="hold" grpId="0" nodeType="withEffect">
                                  <p:stCondLst>
                                    <p:cond delay="0"/>
                                  </p:stCondLst>
                                  <p:childTnLst>
                                    <p:set>
                                      <p:cBhvr>
                                        <p:cTn id="213" dur="1" fill="hold">
                                          <p:stCondLst>
                                            <p:cond delay="0"/>
                                          </p:stCondLst>
                                        </p:cTn>
                                        <p:tgtEl>
                                          <p:spTgt spid="1238073"/>
                                        </p:tgtEl>
                                        <p:attrNameLst>
                                          <p:attrName>style.visibility</p:attrName>
                                        </p:attrNameLst>
                                      </p:cBhvr>
                                      <p:to>
                                        <p:strVal val="visible"/>
                                      </p:to>
                                    </p:set>
                                    <p:animEffect transition="in" filter="wipe(left)">
                                      <p:cBhvr>
                                        <p:cTn id="214" dur="500"/>
                                        <p:tgtEl>
                                          <p:spTgt spid="1238073"/>
                                        </p:tgtEl>
                                      </p:cBhvr>
                                    </p:animEffect>
                                  </p:childTnLst>
                                </p:cTn>
                              </p:par>
                            </p:childTnLst>
                          </p:cTn>
                        </p:par>
                        <p:par>
                          <p:cTn id="215" fill="hold" nodeType="afterGroup">
                            <p:stCondLst>
                              <p:cond delay="1000"/>
                            </p:stCondLst>
                            <p:childTnLst>
                              <p:par>
                                <p:cTn id="216" presetID="22" presetClass="exit" presetSubtype="8" fill="hold" grpId="1" nodeType="afterEffect">
                                  <p:stCondLst>
                                    <p:cond delay="0"/>
                                  </p:stCondLst>
                                  <p:childTnLst>
                                    <p:animEffect transition="out" filter="wipe(left)">
                                      <p:cBhvr>
                                        <p:cTn id="217" dur="500"/>
                                        <p:tgtEl>
                                          <p:spTgt spid="1238070"/>
                                        </p:tgtEl>
                                      </p:cBhvr>
                                    </p:animEffect>
                                    <p:set>
                                      <p:cBhvr>
                                        <p:cTn id="218" dur="1" fill="hold">
                                          <p:stCondLst>
                                            <p:cond delay="499"/>
                                          </p:stCondLst>
                                        </p:cTn>
                                        <p:tgtEl>
                                          <p:spTgt spid="1238070"/>
                                        </p:tgtEl>
                                        <p:attrNameLst>
                                          <p:attrName>style.visibility</p:attrName>
                                        </p:attrNameLst>
                                      </p:cBhvr>
                                      <p:to>
                                        <p:strVal val="hidden"/>
                                      </p:to>
                                    </p:set>
                                  </p:childTnLst>
                                </p:cTn>
                              </p:par>
                              <p:par>
                                <p:cTn id="219" presetID="22" presetClass="entr" presetSubtype="8" fill="hold" grpId="0" nodeType="withEffect">
                                  <p:stCondLst>
                                    <p:cond delay="0"/>
                                  </p:stCondLst>
                                  <p:childTnLst>
                                    <p:set>
                                      <p:cBhvr>
                                        <p:cTn id="220" dur="1" fill="hold">
                                          <p:stCondLst>
                                            <p:cond delay="0"/>
                                          </p:stCondLst>
                                        </p:cTn>
                                        <p:tgtEl>
                                          <p:spTgt spid="1238074"/>
                                        </p:tgtEl>
                                        <p:attrNameLst>
                                          <p:attrName>style.visibility</p:attrName>
                                        </p:attrNameLst>
                                      </p:cBhvr>
                                      <p:to>
                                        <p:strVal val="visible"/>
                                      </p:to>
                                    </p:set>
                                    <p:animEffect transition="in" filter="wipe(left)">
                                      <p:cBhvr>
                                        <p:cTn id="221" dur="500"/>
                                        <p:tgtEl>
                                          <p:spTgt spid="1238074"/>
                                        </p:tgtEl>
                                      </p:cBhvr>
                                    </p:animEffect>
                                  </p:childTnLst>
                                </p:cTn>
                              </p:par>
                            </p:childTnLst>
                          </p:cTn>
                        </p:par>
                      </p:childTnLst>
                    </p:cTn>
                  </p:par>
                  <p:par>
                    <p:cTn id="222" fill="hold" nodeType="clickPar">
                      <p:stCondLst>
                        <p:cond delay="indefinite"/>
                      </p:stCondLst>
                      <p:childTnLst>
                        <p:par>
                          <p:cTn id="223" fill="hold" nodeType="withGroup">
                            <p:stCondLst>
                              <p:cond delay="0"/>
                            </p:stCondLst>
                            <p:childTnLst>
                              <p:par>
                                <p:cTn id="224" presetID="9" presetClass="entr" presetSubtype="0" fill="hold" grpId="0" nodeType="clickEffect">
                                  <p:stCondLst>
                                    <p:cond delay="0"/>
                                  </p:stCondLst>
                                  <p:childTnLst>
                                    <p:set>
                                      <p:cBhvr>
                                        <p:cTn id="225" dur="1" fill="hold">
                                          <p:stCondLst>
                                            <p:cond delay="0"/>
                                          </p:stCondLst>
                                        </p:cTn>
                                        <p:tgtEl>
                                          <p:spTgt spid="1238121"/>
                                        </p:tgtEl>
                                        <p:attrNameLst>
                                          <p:attrName>style.visibility</p:attrName>
                                        </p:attrNameLst>
                                      </p:cBhvr>
                                      <p:to>
                                        <p:strVal val="visible"/>
                                      </p:to>
                                    </p:set>
                                    <p:animEffect transition="in" filter="dissolve">
                                      <p:cBhvr>
                                        <p:cTn id="226" dur="500"/>
                                        <p:tgtEl>
                                          <p:spTgt spid="1238121"/>
                                        </p:tgtEl>
                                      </p:cBhvr>
                                    </p:animEffect>
                                  </p:childTnLst>
                                </p:cTn>
                              </p:par>
                              <p:par>
                                <p:cTn id="227" presetID="9" presetClass="exit" presetSubtype="0" fill="hold" grpId="1" nodeType="withEffect">
                                  <p:stCondLst>
                                    <p:cond delay="0"/>
                                  </p:stCondLst>
                                  <p:childTnLst>
                                    <p:animEffect transition="out" filter="dissolve">
                                      <p:cBhvr>
                                        <p:cTn id="228" dur="500"/>
                                        <p:tgtEl>
                                          <p:spTgt spid="1238071"/>
                                        </p:tgtEl>
                                      </p:cBhvr>
                                    </p:animEffect>
                                    <p:set>
                                      <p:cBhvr>
                                        <p:cTn id="229" dur="1" fill="hold">
                                          <p:stCondLst>
                                            <p:cond delay="499"/>
                                          </p:stCondLst>
                                        </p:cTn>
                                        <p:tgtEl>
                                          <p:spTgt spid="1238071"/>
                                        </p:tgtEl>
                                        <p:attrNameLst>
                                          <p:attrName>style.visibility</p:attrName>
                                        </p:attrNameLst>
                                      </p:cBhvr>
                                      <p:to>
                                        <p:strVal val="hidden"/>
                                      </p:to>
                                    </p:set>
                                  </p:childTnLst>
                                </p:cTn>
                              </p:par>
                              <p:par>
                                <p:cTn id="230" presetID="9" presetClass="exit" presetSubtype="0" fill="hold" grpId="1" nodeType="withEffect">
                                  <p:stCondLst>
                                    <p:cond delay="0"/>
                                  </p:stCondLst>
                                  <p:childTnLst>
                                    <p:animEffect transition="out" filter="dissolve">
                                      <p:cBhvr>
                                        <p:cTn id="231" dur="500"/>
                                        <p:tgtEl>
                                          <p:spTgt spid="1238087"/>
                                        </p:tgtEl>
                                      </p:cBhvr>
                                    </p:animEffect>
                                    <p:set>
                                      <p:cBhvr>
                                        <p:cTn id="232" dur="1" fill="hold">
                                          <p:stCondLst>
                                            <p:cond delay="499"/>
                                          </p:stCondLst>
                                        </p:cTn>
                                        <p:tgtEl>
                                          <p:spTgt spid="1238087"/>
                                        </p:tgtEl>
                                        <p:attrNameLst>
                                          <p:attrName>style.visibility</p:attrName>
                                        </p:attrNameLst>
                                      </p:cBhvr>
                                      <p:to>
                                        <p:strVal val="hidden"/>
                                      </p:to>
                                    </p:set>
                                  </p:childTnLst>
                                </p:cTn>
                              </p:par>
                              <p:par>
                                <p:cTn id="233" presetID="9" presetClass="exit" presetSubtype="0" fill="hold" grpId="1" nodeType="withEffect">
                                  <p:stCondLst>
                                    <p:cond delay="0"/>
                                  </p:stCondLst>
                                  <p:childTnLst>
                                    <p:animEffect transition="out" filter="dissolve">
                                      <p:cBhvr>
                                        <p:cTn id="234" dur="500"/>
                                        <p:tgtEl>
                                          <p:spTgt spid="1238085"/>
                                        </p:tgtEl>
                                      </p:cBhvr>
                                    </p:animEffect>
                                    <p:set>
                                      <p:cBhvr>
                                        <p:cTn id="235" dur="1" fill="hold">
                                          <p:stCondLst>
                                            <p:cond delay="499"/>
                                          </p:stCondLst>
                                        </p:cTn>
                                        <p:tgtEl>
                                          <p:spTgt spid="1238085"/>
                                        </p:tgtEl>
                                        <p:attrNameLst>
                                          <p:attrName>style.visibility</p:attrName>
                                        </p:attrNameLst>
                                      </p:cBhvr>
                                      <p:to>
                                        <p:strVal val="hidden"/>
                                      </p:to>
                                    </p:set>
                                  </p:childTnLst>
                                </p:cTn>
                              </p:par>
                              <p:par>
                                <p:cTn id="236" presetID="9" presetClass="exit" presetSubtype="0" fill="hold" grpId="1" nodeType="withEffect">
                                  <p:stCondLst>
                                    <p:cond delay="0"/>
                                  </p:stCondLst>
                                  <p:childTnLst>
                                    <p:animEffect transition="out" filter="dissolve">
                                      <p:cBhvr>
                                        <p:cTn id="237" dur="500"/>
                                        <p:tgtEl>
                                          <p:spTgt spid="1238086"/>
                                        </p:tgtEl>
                                      </p:cBhvr>
                                    </p:animEffect>
                                    <p:set>
                                      <p:cBhvr>
                                        <p:cTn id="238" dur="1" fill="hold">
                                          <p:stCondLst>
                                            <p:cond delay="499"/>
                                          </p:stCondLst>
                                        </p:cTn>
                                        <p:tgtEl>
                                          <p:spTgt spid="1238086"/>
                                        </p:tgtEl>
                                        <p:attrNameLst>
                                          <p:attrName>style.visibility</p:attrName>
                                        </p:attrNameLst>
                                      </p:cBhvr>
                                      <p:to>
                                        <p:strVal val="hidden"/>
                                      </p:to>
                                    </p:set>
                                  </p:childTnLst>
                                </p:cTn>
                              </p:par>
                              <p:par>
                                <p:cTn id="239" presetID="9" presetClass="exit" presetSubtype="0" fill="hold" grpId="1" nodeType="withEffect">
                                  <p:stCondLst>
                                    <p:cond delay="0"/>
                                  </p:stCondLst>
                                  <p:childTnLst>
                                    <p:animEffect transition="out" filter="dissolve">
                                      <p:cBhvr>
                                        <p:cTn id="240" dur="500"/>
                                        <p:tgtEl>
                                          <p:spTgt spid="1238088"/>
                                        </p:tgtEl>
                                      </p:cBhvr>
                                    </p:animEffect>
                                    <p:set>
                                      <p:cBhvr>
                                        <p:cTn id="241" dur="1" fill="hold">
                                          <p:stCondLst>
                                            <p:cond delay="499"/>
                                          </p:stCondLst>
                                        </p:cTn>
                                        <p:tgtEl>
                                          <p:spTgt spid="1238088"/>
                                        </p:tgtEl>
                                        <p:attrNameLst>
                                          <p:attrName>style.visibility</p:attrName>
                                        </p:attrNameLst>
                                      </p:cBhvr>
                                      <p:to>
                                        <p:strVal val="hidden"/>
                                      </p:to>
                                    </p:set>
                                  </p:childTnLst>
                                </p:cTn>
                              </p:par>
                              <p:par>
                                <p:cTn id="242" presetID="9" presetClass="entr" presetSubtype="0" fill="hold" grpId="0" nodeType="withEffect">
                                  <p:stCondLst>
                                    <p:cond delay="0"/>
                                  </p:stCondLst>
                                  <p:childTnLst>
                                    <p:set>
                                      <p:cBhvr>
                                        <p:cTn id="243" dur="1" fill="hold">
                                          <p:stCondLst>
                                            <p:cond delay="0"/>
                                          </p:stCondLst>
                                        </p:cTn>
                                        <p:tgtEl>
                                          <p:spTgt spid="1238120"/>
                                        </p:tgtEl>
                                        <p:attrNameLst>
                                          <p:attrName>style.visibility</p:attrName>
                                        </p:attrNameLst>
                                      </p:cBhvr>
                                      <p:to>
                                        <p:strVal val="visible"/>
                                      </p:to>
                                    </p:set>
                                    <p:animEffect transition="in" filter="dissolve">
                                      <p:cBhvr>
                                        <p:cTn id="244" dur="500"/>
                                        <p:tgtEl>
                                          <p:spTgt spid="1238120"/>
                                        </p:tgtEl>
                                      </p:cBhvr>
                                    </p:animEffect>
                                  </p:childTnLst>
                                </p:cTn>
                              </p:par>
                            </p:childTnLst>
                          </p:cTn>
                        </p:par>
                      </p:childTnLst>
                    </p:cTn>
                  </p:par>
                  <p:par>
                    <p:cTn id="245" fill="hold" nodeType="clickPar">
                      <p:stCondLst>
                        <p:cond delay="indefinite"/>
                      </p:stCondLst>
                      <p:childTnLst>
                        <p:par>
                          <p:cTn id="246" fill="hold" nodeType="withGroup">
                            <p:stCondLst>
                              <p:cond delay="0"/>
                            </p:stCondLst>
                            <p:childTnLst>
                              <p:par>
                                <p:cTn id="247" presetID="9" presetClass="entr" presetSubtype="0" fill="hold" grpId="0" nodeType="clickEffect">
                                  <p:stCondLst>
                                    <p:cond delay="0"/>
                                  </p:stCondLst>
                                  <p:childTnLst>
                                    <p:set>
                                      <p:cBhvr>
                                        <p:cTn id="248" dur="1" fill="hold">
                                          <p:stCondLst>
                                            <p:cond delay="0"/>
                                          </p:stCondLst>
                                        </p:cTn>
                                        <p:tgtEl>
                                          <p:spTgt spid="1238105"/>
                                        </p:tgtEl>
                                        <p:attrNameLst>
                                          <p:attrName>style.visibility</p:attrName>
                                        </p:attrNameLst>
                                      </p:cBhvr>
                                      <p:to>
                                        <p:strVal val="visible"/>
                                      </p:to>
                                    </p:set>
                                    <p:animEffect transition="in" filter="dissolve">
                                      <p:cBhvr>
                                        <p:cTn id="249" dur="500"/>
                                        <p:tgtEl>
                                          <p:spTgt spid="1238105"/>
                                        </p:tgtEl>
                                      </p:cBhvr>
                                    </p:animEffect>
                                  </p:childTnLst>
                                </p:cTn>
                              </p:par>
                            </p:childTnLst>
                          </p:cTn>
                        </p:par>
                        <p:par>
                          <p:cTn id="250" fill="hold" nodeType="afterGroup">
                            <p:stCondLst>
                              <p:cond delay="500"/>
                            </p:stCondLst>
                            <p:childTnLst>
                              <p:par>
                                <p:cTn id="251" presetID="9" presetClass="entr" presetSubtype="0" fill="hold" grpId="0" nodeType="afterEffect">
                                  <p:stCondLst>
                                    <p:cond delay="0"/>
                                  </p:stCondLst>
                                  <p:childTnLst>
                                    <p:set>
                                      <p:cBhvr>
                                        <p:cTn id="252" dur="1" fill="hold">
                                          <p:stCondLst>
                                            <p:cond delay="0"/>
                                          </p:stCondLst>
                                        </p:cTn>
                                        <p:tgtEl>
                                          <p:spTgt spid="1238106"/>
                                        </p:tgtEl>
                                        <p:attrNameLst>
                                          <p:attrName>style.visibility</p:attrName>
                                        </p:attrNameLst>
                                      </p:cBhvr>
                                      <p:to>
                                        <p:strVal val="visible"/>
                                      </p:to>
                                    </p:set>
                                    <p:animEffect transition="in" filter="dissolve">
                                      <p:cBhvr>
                                        <p:cTn id="253" dur="500"/>
                                        <p:tgtEl>
                                          <p:spTgt spid="1238106"/>
                                        </p:tgtEl>
                                      </p:cBhvr>
                                    </p:animEffect>
                                  </p:childTnLst>
                                </p:cTn>
                              </p:par>
                            </p:childTnLst>
                          </p:cTn>
                        </p:par>
                        <p:par>
                          <p:cTn id="254" fill="hold" nodeType="afterGroup">
                            <p:stCondLst>
                              <p:cond delay="1000"/>
                            </p:stCondLst>
                            <p:childTnLst>
                              <p:par>
                                <p:cTn id="255" presetID="9" presetClass="entr" presetSubtype="0" fill="hold" grpId="0" nodeType="afterEffect">
                                  <p:stCondLst>
                                    <p:cond delay="0"/>
                                  </p:stCondLst>
                                  <p:childTnLst>
                                    <p:set>
                                      <p:cBhvr>
                                        <p:cTn id="256" dur="1" fill="hold">
                                          <p:stCondLst>
                                            <p:cond delay="0"/>
                                          </p:stCondLst>
                                        </p:cTn>
                                        <p:tgtEl>
                                          <p:spTgt spid="1238107"/>
                                        </p:tgtEl>
                                        <p:attrNameLst>
                                          <p:attrName>style.visibility</p:attrName>
                                        </p:attrNameLst>
                                      </p:cBhvr>
                                      <p:to>
                                        <p:strVal val="visible"/>
                                      </p:to>
                                    </p:set>
                                    <p:animEffect transition="in" filter="dissolve">
                                      <p:cBhvr>
                                        <p:cTn id="257" dur="500"/>
                                        <p:tgtEl>
                                          <p:spTgt spid="1238107"/>
                                        </p:tgtEl>
                                      </p:cBhvr>
                                    </p:animEffect>
                                  </p:childTnLst>
                                </p:cTn>
                              </p:par>
                            </p:childTnLst>
                          </p:cTn>
                        </p:par>
                        <p:par>
                          <p:cTn id="258" fill="hold" nodeType="afterGroup">
                            <p:stCondLst>
                              <p:cond delay="1500"/>
                            </p:stCondLst>
                            <p:childTnLst>
                              <p:par>
                                <p:cTn id="259" presetID="9" presetClass="entr" presetSubtype="0" fill="hold" grpId="0" nodeType="afterEffect">
                                  <p:stCondLst>
                                    <p:cond delay="0"/>
                                  </p:stCondLst>
                                  <p:childTnLst>
                                    <p:set>
                                      <p:cBhvr>
                                        <p:cTn id="260" dur="1" fill="hold">
                                          <p:stCondLst>
                                            <p:cond delay="0"/>
                                          </p:stCondLst>
                                        </p:cTn>
                                        <p:tgtEl>
                                          <p:spTgt spid="1238108"/>
                                        </p:tgtEl>
                                        <p:attrNameLst>
                                          <p:attrName>style.visibility</p:attrName>
                                        </p:attrNameLst>
                                      </p:cBhvr>
                                      <p:to>
                                        <p:strVal val="visible"/>
                                      </p:to>
                                    </p:set>
                                    <p:animEffect transition="in" filter="dissolve">
                                      <p:cBhvr>
                                        <p:cTn id="261" dur="500"/>
                                        <p:tgtEl>
                                          <p:spTgt spid="1238108"/>
                                        </p:tgtEl>
                                      </p:cBhvr>
                                    </p:animEffect>
                                  </p:childTnLst>
                                </p:cTn>
                              </p:par>
                            </p:childTnLst>
                          </p:cTn>
                        </p:par>
                        <p:par>
                          <p:cTn id="262" fill="hold" nodeType="afterGroup">
                            <p:stCondLst>
                              <p:cond delay="2000"/>
                            </p:stCondLst>
                            <p:childTnLst>
                              <p:par>
                                <p:cTn id="263" presetID="9" presetClass="entr" presetSubtype="0" fill="hold" grpId="0" nodeType="afterEffect">
                                  <p:stCondLst>
                                    <p:cond delay="0"/>
                                  </p:stCondLst>
                                  <p:childTnLst>
                                    <p:set>
                                      <p:cBhvr>
                                        <p:cTn id="264" dur="1" fill="hold">
                                          <p:stCondLst>
                                            <p:cond delay="0"/>
                                          </p:stCondLst>
                                        </p:cTn>
                                        <p:tgtEl>
                                          <p:spTgt spid="1238109"/>
                                        </p:tgtEl>
                                        <p:attrNameLst>
                                          <p:attrName>style.visibility</p:attrName>
                                        </p:attrNameLst>
                                      </p:cBhvr>
                                      <p:to>
                                        <p:strVal val="visible"/>
                                      </p:to>
                                    </p:set>
                                    <p:animEffect transition="in" filter="dissolve">
                                      <p:cBhvr>
                                        <p:cTn id="265" dur="500"/>
                                        <p:tgtEl>
                                          <p:spTgt spid="1238109"/>
                                        </p:tgtEl>
                                      </p:cBhvr>
                                    </p:animEffect>
                                  </p:childTnLst>
                                </p:cTn>
                              </p:par>
                            </p:childTnLst>
                          </p:cTn>
                        </p:par>
                      </p:childTnLst>
                    </p:cTn>
                  </p:par>
                  <p:par>
                    <p:cTn id="266" fill="hold" nodeType="clickPar">
                      <p:stCondLst>
                        <p:cond delay="indefinite"/>
                      </p:stCondLst>
                      <p:childTnLst>
                        <p:par>
                          <p:cTn id="267" fill="hold" nodeType="withGroup">
                            <p:stCondLst>
                              <p:cond delay="0"/>
                            </p:stCondLst>
                            <p:childTnLst>
                              <p:par>
                                <p:cTn id="268" presetID="22" presetClass="entr" presetSubtype="2" fill="hold" grpId="0" nodeType="clickEffect">
                                  <p:stCondLst>
                                    <p:cond delay="0"/>
                                  </p:stCondLst>
                                  <p:childTnLst>
                                    <p:set>
                                      <p:cBhvr>
                                        <p:cTn id="269" dur="1" fill="hold">
                                          <p:stCondLst>
                                            <p:cond delay="0"/>
                                          </p:stCondLst>
                                        </p:cTn>
                                        <p:tgtEl>
                                          <p:spTgt spid="1238100"/>
                                        </p:tgtEl>
                                        <p:attrNameLst>
                                          <p:attrName>style.visibility</p:attrName>
                                        </p:attrNameLst>
                                      </p:cBhvr>
                                      <p:to>
                                        <p:strVal val="visible"/>
                                      </p:to>
                                    </p:set>
                                    <p:animEffect transition="in" filter="wipe(right)">
                                      <p:cBhvr>
                                        <p:cTn id="270" dur="500"/>
                                        <p:tgtEl>
                                          <p:spTgt spid="1238100"/>
                                        </p:tgtEl>
                                      </p:cBhvr>
                                    </p:animEffect>
                                  </p:childTnLst>
                                </p:cTn>
                              </p:par>
                            </p:childTnLst>
                          </p:cTn>
                        </p:par>
                        <p:par>
                          <p:cTn id="271" fill="hold" nodeType="afterGroup">
                            <p:stCondLst>
                              <p:cond delay="500"/>
                            </p:stCondLst>
                            <p:childTnLst>
                              <p:par>
                                <p:cTn id="272" presetID="22" presetClass="entr" presetSubtype="2" fill="hold" grpId="0" nodeType="afterEffect">
                                  <p:stCondLst>
                                    <p:cond delay="0"/>
                                  </p:stCondLst>
                                  <p:childTnLst>
                                    <p:set>
                                      <p:cBhvr>
                                        <p:cTn id="273" dur="1" fill="hold">
                                          <p:stCondLst>
                                            <p:cond delay="0"/>
                                          </p:stCondLst>
                                        </p:cTn>
                                        <p:tgtEl>
                                          <p:spTgt spid="1238101"/>
                                        </p:tgtEl>
                                        <p:attrNameLst>
                                          <p:attrName>style.visibility</p:attrName>
                                        </p:attrNameLst>
                                      </p:cBhvr>
                                      <p:to>
                                        <p:strVal val="visible"/>
                                      </p:to>
                                    </p:set>
                                    <p:animEffect transition="in" filter="wipe(right)">
                                      <p:cBhvr>
                                        <p:cTn id="274" dur="500"/>
                                        <p:tgtEl>
                                          <p:spTgt spid="1238101"/>
                                        </p:tgtEl>
                                      </p:cBhvr>
                                    </p:animEffect>
                                  </p:childTnLst>
                                </p:cTn>
                              </p:par>
                            </p:childTnLst>
                          </p:cTn>
                        </p:par>
                        <p:par>
                          <p:cTn id="275" fill="hold" nodeType="afterGroup">
                            <p:stCondLst>
                              <p:cond delay="1000"/>
                            </p:stCondLst>
                            <p:childTnLst>
                              <p:par>
                                <p:cTn id="276" presetID="22" presetClass="entr" presetSubtype="2" fill="hold" grpId="0" nodeType="afterEffect">
                                  <p:stCondLst>
                                    <p:cond delay="0"/>
                                  </p:stCondLst>
                                  <p:childTnLst>
                                    <p:set>
                                      <p:cBhvr>
                                        <p:cTn id="277" dur="1" fill="hold">
                                          <p:stCondLst>
                                            <p:cond delay="0"/>
                                          </p:stCondLst>
                                        </p:cTn>
                                        <p:tgtEl>
                                          <p:spTgt spid="1238102"/>
                                        </p:tgtEl>
                                        <p:attrNameLst>
                                          <p:attrName>style.visibility</p:attrName>
                                        </p:attrNameLst>
                                      </p:cBhvr>
                                      <p:to>
                                        <p:strVal val="visible"/>
                                      </p:to>
                                    </p:set>
                                    <p:animEffect transition="in" filter="wipe(right)">
                                      <p:cBhvr>
                                        <p:cTn id="278" dur="500"/>
                                        <p:tgtEl>
                                          <p:spTgt spid="1238102"/>
                                        </p:tgtEl>
                                      </p:cBhvr>
                                    </p:animEffect>
                                  </p:childTnLst>
                                </p:cTn>
                              </p:par>
                            </p:childTnLst>
                          </p:cTn>
                        </p:par>
                        <p:par>
                          <p:cTn id="279" fill="hold" nodeType="afterGroup">
                            <p:stCondLst>
                              <p:cond delay="1500"/>
                            </p:stCondLst>
                            <p:childTnLst>
                              <p:par>
                                <p:cTn id="280" presetID="22" presetClass="entr" presetSubtype="2" fill="hold" grpId="0" nodeType="afterEffect">
                                  <p:stCondLst>
                                    <p:cond delay="0"/>
                                  </p:stCondLst>
                                  <p:childTnLst>
                                    <p:set>
                                      <p:cBhvr>
                                        <p:cTn id="281" dur="1" fill="hold">
                                          <p:stCondLst>
                                            <p:cond delay="0"/>
                                          </p:stCondLst>
                                        </p:cTn>
                                        <p:tgtEl>
                                          <p:spTgt spid="1238103"/>
                                        </p:tgtEl>
                                        <p:attrNameLst>
                                          <p:attrName>style.visibility</p:attrName>
                                        </p:attrNameLst>
                                      </p:cBhvr>
                                      <p:to>
                                        <p:strVal val="visible"/>
                                      </p:to>
                                    </p:set>
                                    <p:animEffect transition="in" filter="wipe(right)">
                                      <p:cBhvr>
                                        <p:cTn id="282" dur="500"/>
                                        <p:tgtEl>
                                          <p:spTgt spid="1238103"/>
                                        </p:tgtEl>
                                      </p:cBhvr>
                                    </p:animEffect>
                                  </p:childTnLst>
                                </p:cTn>
                              </p:par>
                            </p:childTnLst>
                          </p:cTn>
                        </p:par>
                        <p:par>
                          <p:cTn id="283" fill="hold" nodeType="afterGroup">
                            <p:stCondLst>
                              <p:cond delay="2000"/>
                            </p:stCondLst>
                            <p:childTnLst>
                              <p:par>
                                <p:cTn id="284" presetID="22" presetClass="entr" presetSubtype="2" fill="hold" grpId="0" nodeType="afterEffect">
                                  <p:stCondLst>
                                    <p:cond delay="0"/>
                                  </p:stCondLst>
                                  <p:childTnLst>
                                    <p:set>
                                      <p:cBhvr>
                                        <p:cTn id="285" dur="1" fill="hold">
                                          <p:stCondLst>
                                            <p:cond delay="0"/>
                                          </p:stCondLst>
                                        </p:cTn>
                                        <p:tgtEl>
                                          <p:spTgt spid="1238104"/>
                                        </p:tgtEl>
                                        <p:attrNameLst>
                                          <p:attrName>style.visibility</p:attrName>
                                        </p:attrNameLst>
                                      </p:cBhvr>
                                      <p:to>
                                        <p:strVal val="visible"/>
                                      </p:to>
                                    </p:set>
                                    <p:animEffect transition="in" filter="wipe(right)">
                                      <p:cBhvr>
                                        <p:cTn id="286" dur="500"/>
                                        <p:tgtEl>
                                          <p:spTgt spid="1238104"/>
                                        </p:tgtEl>
                                      </p:cBhvr>
                                    </p:animEffect>
                                  </p:childTnLst>
                                </p:cTn>
                              </p:par>
                            </p:childTnLst>
                          </p:cTn>
                        </p:par>
                        <p:par>
                          <p:cTn id="287" fill="hold" nodeType="afterGroup">
                            <p:stCondLst>
                              <p:cond delay="2500"/>
                            </p:stCondLst>
                            <p:childTnLst>
                              <p:par>
                                <p:cTn id="288" presetID="22" presetClass="entr" presetSubtype="2" fill="hold" grpId="0" nodeType="afterEffect">
                                  <p:stCondLst>
                                    <p:cond delay="0"/>
                                  </p:stCondLst>
                                  <p:childTnLst>
                                    <p:set>
                                      <p:cBhvr>
                                        <p:cTn id="289" dur="1" fill="hold">
                                          <p:stCondLst>
                                            <p:cond delay="0"/>
                                          </p:stCondLst>
                                        </p:cTn>
                                        <p:tgtEl>
                                          <p:spTgt spid="1238095"/>
                                        </p:tgtEl>
                                        <p:attrNameLst>
                                          <p:attrName>style.visibility</p:attrName>
                                        </p:attrNameLst>
                                      </p:cBhvr>
                                      <p:to>
                                        <p:strVal val="visible"/>
                                      </p:to>
                                    </p:set>
                                    <p:animEffect transition="in" filter="wipe(right)">
                                      <p:cBhvr>
                                        <p:cTn id="290" dur="500"/>
                                        <p:tgtEl>
                                          <p:spTgt spid="1238095"/>
                                        </p:tgtEl>
                                      </p:cBhvr>
                                    </p:animEffect>
                                  </p:childTnLst>
                                </p:cTn>
                              </p:par>
                            </p:childTnLst>
                          </p:cTn>
                        </p:par>
                        <p:par>
                          <p:cTn id="291" fill="hold" nodeType="afterGroup">
                            <p:stCondLst>
                              <p:cond delay="3000"/>
                            </p:stCondLst>
                            <p:childTnLst>
                              <p:par>
                                <p:cTn id="292" presetID="22" presetClass="entr" presetSubtype="2" fill="hold" grpId="0" nodeType="afterEffect">
                                  <p:stCondLst>
                                    <p:cond delay="0"/>
                                  </p:stCondLst>
                                  <p:childTnLst>
                                    <p:set>
                                      <p:cBhvr>
                                        <p:cTn id="293" dur="1" fill="hold">
                                          <p:stCondLst>
                                            <p:cond delay="0"/>
                                          </p:stCondLst>
                                        </p:cTn>
                                        <p:tgtEl>
                                          <p:spTgt spid="1238096"/>
                                        </p:tgtEl>
                                        <p:attrNameLst>
                                          <p:attrName>style.visibility</p:attrName>
                                        </p:attrNameLst>
                                      </p:cBhvr>
                                      <p:to>
                                        <p:strVal val="visible"/>
                                      </p:to>
                                    </p:set>
                                    <p:animEffect transition="in" filter="wipe(right)">
                                      <p:cBhvr>
                                        <p:cTn id="294" dur="500"/>
                                        <p:tgtEl>
                                          <p:spTgt spid="1238096"/>
                                        </p:tgtEl>
                                      </p:cBhvr>
                                    </p:animEffect>
                                  </p:childTnLst>
                                </p:cTn>
                              </p:par>
                            </p:childTnLst>
                          </p:cTn>
                        </p:par>
                        <p:par>
                          <p:cTn id="295" fill="hold" nodeType="afterGroup">
                            <p:stCondLst>
                              <p:cond delay="3500"/>
                            </p:stCondLst>
                            <p:childTnLst>
                              <p:par>
                                <p:cTn id="296" presetID="22" presetClass="entr" presetSubtype="2" fill="hold" grpId="0" nodeType="afterEffect">
                                  <p:stCondLst>
                                    <p:cond delay="0"/>
                                  </p:stCondLst>
                                  <p:childTnLst>
                                    <p:set>
                                      <p:cBhvr>
                                        <p:cTn id="297" dur="1" fill="hold">
                                          <p:stCondLst>
                                            <p:cond delay="0"/>
                                          </p:stCondLst>
                                        </p:cTn>
                                        <p:tgtEl>
                                          <p:spTgt spid="1238097"/>
                                        </p:tgtEl>
                                        <p:attrNameLst>
                                          <p:attrName>style.visibility</p:attrName>
                                        </p:attrNameLst>
                                      </p:cBhvr>
                                      <p:to>
                                        <p:strVal val="visible"/>
                                      </p:to>
                                    </p:set>
                                    <p:animEffect transition="in" filter="wipe(right)">
                                      <p:cBhvr>
                                        <p:cTn id="298" dur="500"/>
                                        <p:tgtEl>
                                          <p:spTgt spid="1238097"/>
                                        </p:tgtEl>
                                      </p:cBhvr>
                                    </p:animEffect>
                                  </p:childTnLst>
                                </p:cTn>
                              </p:par>
                            </p:childTnLst>
                          </p:cTn>
                        </p:par>
                        <p:par>
                          <p:cTn id="299" fill="hold" nodeType="afterGroup">
                            <p:stCondLst>
                              <p:cond delay="4000"/>
                            </p:stCondLst>
                            <p:childTnLst>
                              <p:par>
                                <p:cTn id="300" presetID="22" presetClass="entr" presetSubtype="2" fill="hold" grpId="0" nodeType="afterEffect">
                                  <p:stCondLst>
                                    <p:cond delay="0"/>
                                  </p:stCondLst>
                                  <p:childTnLst>
                                    <p:set>
                                      <p:cBhvr>
                                        <p:cTn id="301" dur="1" fill="hold">
                                          <p:stCondLst>
                                            <p:cond delay="0"/>
                                          </p:stCondLst>
                                        </p:cTn>
                                        <p:tgtEl>
                                          <p:spTgt spid="1238098"/>
                                        </p:tgtEl>
                                        <p:attrNameLst>
                                          <p:attrName>style.visibility</p:attrName>
                                        </p:attrNameLst>
                                      </p:cBhvr>
                                      <p:to>
                                        <p:strVal val="visible"/>
                                      </p:to>
                                    </p:set>
                                    <p:animEffect transition="in" filter="wipe(right)">
                                      <p:cBhvr>
                                        <p:cTn id="302" dur="500"/>
                                        <p:tgtEl>
                                          <p:spTgt spid="1238098"/>
                                        </p:tgtEl>
                                      </p:cBhvr>
                                    </p:animEffect>
                                  </p:childTnLst>
                                </p:cTn>
                              </p:par>
                            </p:childTnLst>
                          </p:cTn>
                        </p:par>
                        <p:par>
                          <p:cTn id="303" fill="hold" nodeType="afterGroup">
                            <p:stCondLst>
                              <p:cond delay="4500"/>
                            </p:stCondLst>
                            <p:childTnLst>
                              <p:par>
                                <p:cTn id="304" presetID="22" presetClass="entr" presetSubtype="2" fill="hold" grpId="0" nodeType="afterEffect">
                                  <p:stCondLst>
                                    <p:cond delay="0"/>
                                  </p:stCondLst>
                                  <p:childTnLst>
                                    <p:set>
                                      <p:cBhvr>
                                        <p:cTn id="305" dur="1" fill="hold">
                                          <p:stCondLst>
                                            <p:cond delay="0"/>
                                          </p:stCondLst>
                                        </p:cTn>
                                        <p:tgtEl>
                                          <p:spTgt spid="1238099"/>
                                        </p:tgtEl>
                                        <p:attrNameLst>
                                          <p:attrName>style.visibility</p:attrName>
                                        </p:attrNameLst>
                                      </p:cBhvr>
                                      <p:to>
                                        <p:strVal val="visible"/>
                                      </p:to>
                                    </p:set>
                                    <p:animEffect transition="in" filter="wipe(right)">
                                      <p:cBhvr>
                                        <p:cTn id="306" dur="500"/>
                                        <p:tgtEl>
                                          <p:spTgt spid="1238099"/>
                                        </p:tgtEl>
                                      </p:cBhvr>
                                    </p:animEffect>
                                  </p:childTnLst>
                                </p:cTn>
                              </p:par>
                            </p:childTnLst>
                          </p:cTn>
                        </p:par>
                        <p:par>
                          <p:cTn id="307" fill="hold" nodeType="afterGroup">
                            <p:stCondLst>
                              <p:cond delay="5000"/>
                            </p:stCondLst>
                            <p:childTnLst>
                              <p:par>
                                <p:cTn id="308" presetID="22" presetClass="entr" presetSubtype="2" fill="hold" grpId="0" nodeType="afterEffect">
                                  <p:stCondLst>
                                    <p:cond delay="0"/>
                                  </p:stCondLst>
                                  <p:childTnLst>
                                    <p:set>
                                      <p:cBhvr>
                                        <p:cTn id="309" dur="1" fill="hold">
                                          <p:stCondLst>
                                            <p:cond delay="0"/>
                                          </p:stCondLst>
                                        </p:cTn>
                                        <p:tgtEl>
                                          <p:spTgt spid="1238115"/>
                                        </p:tgtEl>
                                        <p:attrNameLst>
                                          <p:attrName>style.visibility</p:attrName>
                                        </p:attrNameLst>
                                      </p:cBhvr>
                                      <p:to>
                                        <p:strVal val="visible"/>
                                      </p:to>
                                    </p:set>
                                    <p:animEffect transition="in" filter="wipe(right)">
                                      <p:cBhvr>
                                        <p:cTn id="310" dur="500"/>
                                        <p:tgtEl>
                                          <p:spTgt spid="1238115"/>
                                        </p:tgtEl>
                                      </p:cBhvr>
                                    </p:animEffect>
                                  </p:childTnLst>
                                </p:cTn>
                              </p:par>
                            </p:childTnLst>
                          </p:cTn>
                        </p:par>
                        <p:par>
                          <p:cTn id="311" fill="hold" nodeType="afterGroup">
                            <p:stCondLst>
                              <p:cond delay="5500"/>
                            </p:stCondLst>
                            <p:childTnLst>
                              <p:par>
                                <p:cTn id="312" presetID="22" presetClass="entr" presetSubtype="2" fill="hold" grpId="0" nodeType="afterEffect">
                                  <p:stCondLst>
                                    <p:cond delay="0"/>
                                  </p:stCondLst>
                                  <p:childTnLst>
                                    <p:set>
                                      <p:cBhvr>
                                        <p:cTn id="313" dur="1" fill="hold">
                                          <p:stCondLst>
                                            <p:cond delay="0"/>
                                          </p:stCondLst>
                                        </p:cTn>
                                        <p:tgtEl>
                                          <p:spTgt spid="1238116"/>
                                        </p:tgtEl>
                                        <p:attrNameLst>
                                          <p:attrName>style.visibility</p:attrName>
                                        </p:attrNameLst>
                                      </p:cBhvr>
                                      <p:to>
                                        <p:strVal val="visible"/>
                                      </p:to>
                                    </p:set>
                                    <p:animEffect transition="in" filter="wipe(right)">
                                      <p:cBhvr>
                                        <p:cTn id="314" dur="500"/>
                                        <p:tgtEl>
                                          <p:spTgt spid="1238116"/>
                                        </p:tgtEl>
                                      </p:cBhvr>
                                    </p:animEffect>
                                  </p:childTnLst>
                                </p:cTn>
                              </p:par>
                            </p:childTnLst>
                          </p:cTn>
                        </p:par>
                        <p:par>
                          <p:cTn id="315" fill="hold" nodeType="afterGroup">
                            <p:stCondLst>
                              <p:cond delay="6000"/>
                            </p:stCondLst>
                            <p:childTnLst>
                              <p:par>
                                <p:cTn id="316" presetID="22" presetClass="entr" presetSubtype="2" fill="hold" grpId="0" nodeType="afterEffect">
                                  <p:stCondLst>
                                    <p:cond delay="0"/>
                                  </p:stCondLst>
                                  <p:childTnLst>
                                    <p:set>
                                      <p:cBhvr>
                                        <p:cTn id="317" dur="1" fill="hold">
                                          <p:stCondLst>
                                            <p:cond delay="0"/>
                                          </p:stCondLst>
                                        </p:cTn>
                                        <p:tgtEl>
                                          <p:spTgt spid="1238117"/>
                                        </p:tgtEl>
                                        <p:attrNameLst>
                                          <p:attrName>style.visibility</p:attrName>
                                        </p:attrNameLst>
                                      </p:cBhvr>
                                      <p:to>
                                        <p:strVal val="visible"/>
                                      </p:to>
                                    </p:set>
                                    <p:animEffect transition="in" filter="wipe(right)">
                                      <p:cBhvr>
                                        <p:cTn id="318" dur="500"/>
                                        <p:tgtEl>
                                          <p:spTgt spid="1238117"/>
                                        </p:tgtEl>
                                      </p:cBhvr>
                                    </p:animEffect>
                                  </p:childTnLst>
                                </p:cTn>
                              </p:par>
                            </p:childTnLst>
                          </p:cTn>
                        </p:par>
                        <p:par>
                          <p:cTn id="319" fill="hold" nodeType="afterGroup">
                            <p:stCondLst>
                              <p:cond delay="6500"/>
                            </p:stCondLst>
                            <p:childTnLst>
                              <p:par>
                                <p:cTn id="320" presetID="22" presetClass="entr" presetSubtype="2" fill="hold" grpId="0" nodeType="afterEffect">
                                  <p:stCondLst>
                                    <p:cond delay="0"/>
                                  </p:stCondLst>
                                  <p:childTnLst>
                                    <p:set>
                                      <p:cBhvr>
                                        <p:cTn id="321" dur="1" fill="hold">
                                          <p:stCondLst>
                                            <p:cond delay="0"/>
                                          </p:stCondLst>
                                        </p:cTn>
                                        <p:tgtEl>
                                          <p:spTgt spid="1238118"/>
                                        </p:tgtEl>
                                        <p:attrNameLst>
                                          <p:attrName>style.visibility</p:attrName>
                                        </p:attrNameLst>
                                      </p:cBhvr>
                                      <p:to>
                                        <p:strVal val="visible"/>
                                      </p:to>
                                    </p:set>
                                    <p:animEffect transition="in" filter="wipe(right)">
                                      <p:cBhvr>
                                        <p:cTn id="322" dur="500"/>
                                        <p:tgtEl>
                                          <p:spTgt spid="1238118"/>
                                        </p:tgtEl>
                                      </p:cBhvr>
                                    </p:animEffect>
                                  </p:childTnLst>
                                </p:cTn>
                              </p:par>
                            </p:childTnLst>
                          </p:cTn>
                        </p:par>
                        <p:par>
                          <p:cTn id="323" fill="hold" nodeType="afterGroup">
                            <p:stCondLst>
                              <p:cond delay="7000"/>
                            </p:stCondLst>
                            <p:childTnLst>
                              <p:par>
                                <p:cTn id="324" presetID="22" presetClass="entr" presetSubtype="2" fill="hold" grpId="0" nodeType="afterEffect">
                                  <p:stCondLst>
                                    <p:cond delay="0"/>
                                  </p:stCondLst>
                                  <p:childTnLst>
                                    <p:set>
                                      <p:cBhvr>
                                        <p:cTn id="325" dur="1" fill="hold">
                                          <p:stCondLst>
                                            <p:cond delay="0"/>
                                          </p:stCondLst>
                                        </p:cTn>
                                        <p:tgtEl>
                                          <p:spTgt spid="1238119"/>
                                        </p:tgtEl>
                                        <p:attrNameLst>
                                          <p:attrName>style.visibility</p:attrName>
                                        </p:attrNameLst>
                                      </p:cBhvr>
                                      <p:to>
                                        <p:strVal val="visible"/>
                                      </p:to>
                                    </p:set>
                                    <p:animEffect transition="in" filter="wipe(right)">
                                      <p:cBhvr>
                                        <p:cTn id="326" dur="500"/>
                                        <p:tgtEl>
                                          <p:spTgt spid="1238119"/>
                                        </p:tgtEl>
                                      </p:cBhvr>
                                    </p:animEffect>
                                  </p:childTnLst>
                                </p:cTn>
                              </p:par>
                            </p:childTnLst>
                          </p:cTn>
                        </p:par>
                        <p:par>
                          <p:cTn id="327" fill="hold" nodeType="afterGroup">
                            <p:stCondLst>
                              <p:cond delay="7500"/>
                            </p:stCondLst>
                            <p:childTnLst>
                              <p:par>
                                <p:cTn id="328" presetID="22" presetClass="entr" presetSubtype="2" fill="hold" grpId="0" nodeType="afterEffect">
                                  <p:stCondLst>
                                    <p:cond delay="0"/>
                                  </p:stCondLst>
                                  <p:childTnLst>
                                    <p:set>
                                      <p:cBhvr>
                                        <p:cTn id="329" dur="1" fill="hold">
                                          <p:stCondLst>
                                            <p:cond delay="0"/>
                                          </p:stCondLst>
                                        </p:cTn>
                                        <p:tgtEl>
                                          <p:spTgt spid="1238110"/>
                                        </p:tgtEl>
                                        <p:attrNameLst>
                                          <p:attrName>style.visibility</p:attrName>
                                        </p:attrNameLst>
                                      </p:cBhvr>
                                      <p:to>
                                        <p:strVal val="visible"/>
                                      </p:to>
                                    </p:set>
                                    <p:animEffect transition="in" filter="wipe(right)">
                                      <p:cBhvr>
                                        <p:cTn id="330" dur="500"/>
                                        <p:tgtEl>
                                          <p:spTgt spid="1238110"/>
                                        </p:tgtEl>
                                      </p:cBhvr>
                                    </p:animEffect>
                                  </p:childTnLst>
                                </p:cTn>
                              </p:par>
                            </p:childTnLst>
                          </p:cTn>
                        </p:par>
                        <p:par>
                          <p:cTn id="331" fill="hold" nodeType="afterGroup">
                            <p:stCondLst>
                              <p:cond delay="8000"/>
                            </p:stCondLst>
                            <p:childTnLst>
                              <p:par>
                                <p:cTn id="332" presetID="22" presetClass="entr" presetSubtype="2" fill="hold" grpId="0" nodeType="afterEffect">
                                  <p:stCondLst>
                                    <p:cond delay="0"/>
                                  </p:stCondLst>
                                  <p:childTnLst>
                                    <p:set>
                                      <p:cBhvr>
                                        <p:cTn id="333" dur="1" fill="hold">
                                          <p:stCondLst>
                                            <p:cond delay="0"/>
                                          </p:stCondLst>
                                        </p:cTn>
                                        <p:tgtEl>
                                          <p:spTgt spid="1238111"/>
                                        </p:tgtEl>
                                        <p:attrNameLst>
                                          <p:attrName>style.visibility</p:attrName>
                                        </p:attrNameLst>
                                      </p:cBhvr>
                                      <p:to>
                                        <p:strVal val="visible"/>
                                      </p:to>
                                    </p:set>
                                    <p:animEffect transition="in" filter="wipe(right)">
                                      <p:cBhvr>
                                        <p:cTn id="334" dur="500"/>
                                        <p:tgtEl>
                                          <p:spTgt spid="1238111"/>
                                        </p:tgtEl>
                                      </p:cBhvr>
                                    </p:animEffect>
                                  </p:childTnLst>
                                </p:cTn>
                              </p:par>
                            </p:childTnLst>
                          </p:cTn>
                        </p:par>
                        <p:par>
                          <p:cTn id="335" fill="hold" nodeType="afterGroup">
                            <p:stCondLst>
                              <p:cond delay="8500"/>
                            </p:stCondLst>
                            <p:childTnLst>
                              <p:par>
                                <p:cTn id="336" presetID="22" presetClass="entr" presetSubtype="2" fill="hold" grpId="0" nodeType="afterEffect">
                                  <p:stCondLst>
                                    <p:cond delay="0"/>
                                  </p:stCondLst>
                                  <p:childTnLst>
                                    <p:set>
                                      <p:cBhvr>
                                        <p:cTn id="337" dur="1" fill="hold">
                                          <p:stCondLst>
                                            <p:cond delay="0"/>
                                          </p:stCondLst>
                                        </p:cTn>
                                        <p:tgtEl>
                                          <p:spTgt spid="1238112"/>
                                        </p:tgtEl>
                                        <p:attrNameLst>
                                          <p:attrName>style.visibility</p:attrName>
                                        </p:attrNameLst>
                                      </p:cBhvr>
                                      <p:to>
                                        <p:strVal val="visible"/>
                                      </p:to>
                                    </p:set>
                                    <p:animEffect transition="in" filter="wipe(right)">
                                      <p:cBhvr>
                                        <p:cTn id="338" dur="500"/>
                                        <p:tgtEl>
                                          <p:spTgt spid="1238112"/>
                                        </p:tgtEl>
                                      </p:cBhvr>
                                    </p:animEffect>
                                  </p:childTnLst>
                                </p:cTn>
                              </p:par>
                            </p:childTnLst>
                          </p:cTn>
                        </p:par>
                        <p:par>
                          <p:cTn id="339" fill="hold" nodeType="afterGroup">
                            <p:stCondLst>
                              <p:cond delay="9000"/>
                            </p:stCondLst>
                            <p:childTnLst>
                              <p:par>
                                <p:cTn id="340" presetID="22" presetClass="entr" presetSubtype="2" fill="hold" grpId="0" nodeType="afterEffect">
                                  <p:stCondLst>
                                    <p:cond delay="0"/>
                                  </p:stCondLst>
                                  <p:childTnLst>
                                    <p:set>
                                      <p:cBhvr>
                                        <p:cTn id="341" dur="1" fill="hold">
                                          <p:stCondLst>
                                            <p:cond delay="0"/>
                                          </p:stCondLst>
                                        </p:cTn>
                                        <p:tgtEl>
                                          <p:spTgt spid="1238113"/>
                                        </p:tgtEl>
                                        <p:attrNameLst>
                                          <p:attrName>style.visibility</p:attrName>
                                        </p:attrNameLst>
                                      </p:cBhvr>
                                      <p:to>
                                        <p:strVal val="visible"/>
                                      </p:to>
                                    </p:set>
                                    <p:animEffect transition="in" filter="wipe(right)">
                                      <p:cBhvr>
                                        <p:cTn id="342" dur="500"/>
                                        <p:tgtEl>
                                          <p:spTgt spid="1238113"/>
                                        </p:tgtEl>
                                      </p:cBhvr>
                                    </p:animEffect>
                                  </p:childTnLst>
                                </p:cTn>
                              </p:par>
                            </p:childTnLst>
                          </p:cTn>
                        </p:par>
                        <p:par>
                          <p:cTn id="343" fill="hold" nodeType="afterGroup">
                            <p:stCondLst>
                              <p:cond delay="9500"/>
                            </p:stCondLst>
                            <p:childTnLst>
                              <p:par>
                                <p:cTn id="344" presetID="22" presetClass="entr" presetSubtype="2" fill="hold" grpId="0" nodeType="afterEffect">
                                  <p:stCondLst>
                                    <p:cond delay="0"/>
                                  </p:stCondLst>
                                  <p:childTnLst>
                                    <p:set>
                                      <p:cBhvr>
                                        <p:cTn id="345" dur="1" fill="hold">
                                          <p:stCondLst>
                                            <p:cond delay="0"/>
                                          </p:stCondLst>
                                        </p:cTn>
                                        <p:tgtEl>
                                          <p:spTgt spid="1238114"/>
                                        </p:tgtEl>
                                        <p:attrNameLst>
                                          <p:attrName>style.visibility</p:attrName>
                                        </p:attrNameLst>
                                      </p:cBhvr>
                                      <p:to>
                                        <p:strVal val="visible"/>
                                      </p:to>
                                    </p:set>
                                    <p:animEffect transition="in" filter="wipe(right)">
                                      <p:cBhvr>
                                        <p:cTn id="346" dur="500"/>
                                        <p:tgtEl>
                                          <p:spTgt spid="1238114"/>
                                        </p:tgtEl>
                                      </p:cBhvr>
                                    </p:animEffect>
                                  </p:childTnLst>
                                </p:cTn>
                              </p:par>
                            </p:childTnLst>
                          </p:cTn>
                        </p:par>
                      </p:childTnLst>
                    </p:cTn>
                  </p:par>
                  <p:par>
                    <p:cTn id="347" fill="hold" nodeType="clickPar">
                      <p:stCondLst>
                        <p:cond delay="indefinite"/>
                      </p:stCondLst>
                      <p:childTnLst>
                        <p:par>
                          <p:cTn id="348" fill="hold" nodeType="withGroup">
                            <p:stCondLst>
                              <p:cond delay="0"/>
                            </p:stCondLst>
                            <p:childTnLst>
                              <p:par>
                                <p:cTn id="349" presetID="22" presetClass="exit" presetSubtype="8" fill="hold" grpId="1" nodeType="clickEffect">
                                  <p:stCondLst>
                                    <p:cond delay="0"/>
                                  </p:stCondLst>
                                  <p:childTnLst>
                                    <p:animEffect transition="out" filter="wipe(left)">
                                      <p:cBhvr>
                                        <p:cTn id="350" dur="500"/>
                                        <p:tgtEl>
                                          <p:spTgt spid="1238105"/>
                                        </p:tgtEl>
                                      </p:cBhvr>
                                    </p:animEffect>
                                    <p:set>
                                      <p:cBhvr>
                                        <p:cTn id="351" dur="1" fill="hold">
                                          <p:stCondLst>
                                            <p:cond delay="499"/>
                                          </p:stCondLst>
                                        </p:cTn>
                                        <p:tgtEl>
                                          <p:spTgt spid="1238105"/>
                                        </p:tgtEl>
                                        <p:attrNameLst>
                                          <p:attrName>style.visibility</p:attrName>
                                        </p:attrNameLst>
                                      </p:cBhvr>
                                      <p:to>
                                        <p:strVal val="hidden"/>
                                      </p:to>
                                    </p:set>
                                  </p:childTnLst>
                                </p:cTn>
                              </p:par>
                              <p:par>
                                <p:cTn id="352" presetID="22" presetClass="entr" presetSubtype="8" fill="hold" grpId="0" nodeType="withEffect">
                                  <p:stCondLst>
                                    <p:cond delay="0"/>
                                  </p:stCondLst>
                                  <p:childTnLst>
                                    <p:set>
                                      <p:cBhvr>
                                        <p:cTn id="353" dur="1" fill="hold">
                                          <p:stCondLst>
                                            <p:cond delay="0"/>
                                          </p:stCondLst>
                                        </p:cTn>
                                        <p:tgtEl>
                                          <p:spTgt spid="1238125"/>
                                        </p:tgtEl>
                                        <p:attrNameLst>
                                          <p:attrName>style.visibility</p:attrName>
                                        </p:attrNameLst>
                                      </p:cBhvr>
                                      <p:to>
                                        <p:strVal val="visible"/>
                                      </p:to>
                                    </p:set>
                                    <p:animEffect transition="in" filter="wipe(left)">
                                      <p:cBhvr>
                                        <p:cTn id="354" dur="500"/>
                                        <p:tgtEl>
                                          <p:spTgt spid="1238125"/>
                                        </p:tgtEl>
                                      </p:cBhvr>
                                    </p:animEffect>
                                  </p:childTnLst>
                                </p:cTn>
                              </p:par>
                            </p:childTnLst>
                          </p:cTn>
                        </p:par>
                        <p:par>
                          <p:cTn id="355" fill="hold" nodeType="afterGroup">
                            <p:stCondLst>
                              <p:cond delay="500"/>
                            </p:stCondLst>
                            <p:childTnLst>
                              <p:par>
                                <p:cTn id="356" presetID="22" presetClass="exit" presetSubtype="8" fill="hold" grpId="1" nodeType="afterEffect">
                                  <p:stCondLst>
                                    <p:cond delay="0"/>
                                  </p:stCondLst>
                                  <p:childTnLst>
                                    <p:animEffect transition="out" filter="wipe(left)">
                                      <p:cBhvr>
                                        <p:cTn id="357" dur="500"/>
                                        <p:tgtEl>
                                          <p:spTgt spid="1238100"/>
                                        </p:tgtEl>
                                      </p:cBhvr>
                                    </p:animEffect>
                                    <p:set>
                                      <p:cBhvr>
                                        <p:cTn id="358" dur="1" fill="hold">
                                          <p:stCondLst>
                                            <p:cond delay="499"/>
                                          </p:stCondLst>
                                        </p:cTn>
                                        <p:tgtEl>
                                          <p:spTgt spid="1238100"/>
                                        </p:tgtEl>
                                        <p:attrNameLst>
                                          <p:attrName>style.visibility</p:attrName>
                                        </p:attrNameLst>
                                      </p:cBhvr>
                                      <p:to>
                                        <p:strVal val="hidden"/>
                                      </p:to>
                                    </p:set>
                                  </p:childTnLst>
                                </p:cTn>
                              </p:par>
                              <p:par>
                                <p:cTn id="359" presetID="22" presetClass="entr" presetSubtype="8" fill="hold" grpId="0" nodeType="withEffect">
                                  <p:stCondLst>
                                    <p:cond delay="0"/>
                                  </p:stCondLst>
                                  <p:childTnLst>
                                    <p:set>
                                      <p:cBhvr>
                                        <p:cTn id="360" dur="1" fill="hold">
                                          <p:stCondLst>
                                            <p:cond delay="0"/>
                                          </p:stCondLst>
                                        </p:cTn>
                                        <p:tgtEl>
                                          <p:spTgt spid="1238126"/>
                                        </p:tgtEl>
                                        <p:attrNameLst>
                                          <p:attrName>style.visibility</p:attrName>
                                        </p:attrNameLst>
                                      </p:cBhvr>
                                      <p:to>
                                        <p:strVal val="visible"/>
                                      </p:to>
                                    </p:set>
                                    <p:animEffect transition="in" filter="wipe(left)">
                                      <p:cBhvr>
                                        <p:cTn id="361" dur="500"/>
                                        <p:tgtEl>
                                          <p:spTgt spid="1238126"/>
                                        </p:tgtEl>
                                      </p:cBhvr>
                                    </p:animEffect>
                                  </p:childTnLst>
                                </p:cTn>
                              </p:par>
                            </p:childTnLst>
                          </p:cTn>
                        </p:par>
                        <p:par>
                          <p:cTn id="362" fill="hold" nodeType="afterGroup">
                            <p:stCondLst>
                              <p:cond delay="1000"/>
                            </p:stCondLst>
                            <p:childTnLst>
                              <p:par>
                                <p:cTn id="363" presetID="22" presetClass="exit" presetSubtype="8" fill="hold" grpId="1" nodeType="afterEffect">
                                  <p:stCondLst>
                                    <p:cond delay="0"/>
                                  </p:stCondLst>
                                  <p:childTnLst>
                                    <p:animEffect transition="out" filter="wipe(left)">
                                      <p:cBhvr>
                                        <p:cTn id="364" dur="500"/>
                                        <p:tgtEl>
                                          <p:spTgt spid="1238095"/>
                                        </p:tgtEl>
                                      </p:cBhvr>
                                    </p:animEffect>
                                    <p:set>
                                      <p:cBhvr>
                                        <p:cTn id="365" dur="1" fill="hold">
                                          <p:stCondLst>
                                            <p:cond delay="499"/>
                                          </p:stCondLst>
                                        </p:cTn>
                                        <p:tgtEl>
                                          <p:spTgt spid="1238095"/>
                                        </p:tgtEl>
                                        <p:attrNameLst>
                                          <p:attrName>style.visibility</p:attrName>
                                        </p:attrNameLst>
                                      </p:cBhvr>
                                      <p:to>
                                        <p:strVal val="hidden"/>
                                      </p:to>
                                    </p:set>
                                  </p:childTnLst>
                                </p:cTn>
                              </p:par>
                              <p:par>
                                <p:cTn id="366" presetID="22" presetClass="entr" presetSubtype="8" fill="hold" grpId="0" nodeType="withEffect">
                                  <p:stCondLst>
                                    <p:cond delay="0"/>
                                  </p:stCondLst>
                                  <p:childTnLst>
                                    <p:set>
                                      <p:cBhvr>
                                        <p:cTn id="367" dur="1" fill="hold">
                                          <p:stCondLst>
                                            <p:cond delay="0"/>
                                          </p:stCondLst>
                                        </p:cTn>
                                        <p:tgtEl>
                                          <p:spTgt spid="1238127"/>
                                        </p:tgtEl>
                                        <p:attrNameLst>
                                          <p:attrName>style.visibility</p:attrName>
                                        </p:attrNameLst>
                                      </p:cBhvr>
                                      <p:to>
                                        <p:strVal val="visible"/>
                                      </p:to>
                                    </p:set>
                                    <p:animEffect transition="in" filter="wipe(left)">
                                      <p:cBhvr>
                                        <p:cTn id="368" dur="500"/>
                                        <p:tgtEl>
                                          <p:spTgt spid="1238127"/>
                                        </p:tgtEl>
                                      </p:cBhvr>
                                    </p:animEffect>
                                  </p:childTnLst>
                                </p:cTn>
                              </p:par>
                            </p:childTnLst>
                          </p:cTn>
                        </p:par>
                        <p:par>
                          <p:cTn id="369" fill="hold" nodeType="afterGroup">
                            <p:stCondLst>
                              <p:cond delay="1500"/>
                            </p:stCondLst>
                            <p:childTnLst>
                              <p:par>
                                <p:cTn id="370" presetID="22" presetClass="exit" presetSubtype="8" fill="hold" grpId="1" nodeType="afterEffect">
                                  <p:stCondLst>
                                    <p:cond delay="0"/>
                                  </p:stCondLst>
                                  <p:childTnLst>
                                    <p:animEffect transition="out" filter="wipe(left)">
                                      <p:cBhvr>
                                        <p:cTn id="371" dur="500"/>
                                        <p:tgtEl>
                                          <p:spTgt spid="1238115"/>
                                        </p:tgtEl>
                                      </p:cBhvr>
                                    </p:animEffect>
                                    <p:set>
                                      <p:cBhvr>
                                        <p:cTn id="372" dur="1" fill="hold">
                                          <p:stCondLst>
                                            <p:cond delay="499"/>
                                          </p:stCondLst>
                                        </p:cTn>
                                        <p:tgtEl>
                                          <p:spTgt spid="1238115"/>
                                        </p:tgtEl>
                                        <p:attrNameLst>
                                          <p:attrName>style.visibility</p:attrName>
                                        </p:attrNameLst>
                                      </p:cBhvr>
                                      <p:to>
                                        <p:strVal val="hidden"/>
                                      </p:to>
                                    </p:set>
                                  </p:childTnLst>
                                </p:cTn>
                              </p:par>
                              <p:par>
                                <p:cTn id="373" presetID="22" presetClass="entr" presetSubtype="8" fill="hold" grpId="0" nodeType="withEffect">
                                  <p:stCondLst>
                                    <p:cond delay="0"/>
                                  </p:stCondLst>
                                  <p:childTnLst>
                                    <p:set>
                                      <p:cBhvr>
                                        <p:cTn id="374" dur="1" fill="hold">
                                          <p:stCondLst>
                                            <p:cond delay="0"/>
                                          </p:stCondLst>
                                        </p:cTn>
                                        <p:tgtEl>
                                          <p:spTgt spid="1238128"/>
                                        </p:tgtEl>
                                        <p:attrNameLst>
                                          <p:attrName>style.visibility</p:attrName>
                                        </p:attrNameLst>
                                      </p:cBhvr>
                                      <p:to>
                                        <p:strVal val="visible"/>
                                      </p:to>
                                    </p:set>
                                    <p:animEffect transition="in" filter="wipe(left)">
                                      <p:cBhvr>
                                        <p:cTn id="375" dur="500"/>
                                        <p:tgtEl>
                                          <p:spTgt spid="1238128"/>
                                        </p:tgtEl>
                                      </p:cBhvr>
                                    </p:animEffect>
                                  </p:childTnLst>
                                </p:cTn>
                              </p:par>
                            </p:childTnLst>
                          </p:cTn>
                        </p:par>
                        <p:par>
                          <p:cTn id="376" fill="hold" nodeType="afterGroup">
                            <p:stCondLst>
                              <p:cond delay="2000"/>
                            </p:stCondLst>
                            <p:childTnLst>
                              <p:par>
                                <p:cTn id="377" presetID="22" presetClass="exit" presetSubtype="8" fill="hold" grpId="1" nodeType="afterEffect">
                                  <p:stCondLst>
                                    <p:cond delay="0"/>
                                  </p:stCondLst>
                                  <p:childTnLst>
                                    <p:animEffect transition="out" filter="wipe(left)">
                                      <p:cBhvr>
                                        <p:cTn id="378" dur="500"/>
                                        <p:tgtEl>
                                          <p:spTgt spid="1238110"/>
                                        </p:tgtEl>
                                      </p:cBhvr>
                                    </p:animEffect>
                                    <p:set>
                                      <p:cBhvr>
                                        <p:cTn id="379" dur="1" fill="hold">
                                          <p:stCondLst>
                                            <p:cond delay="499"/>
                                          </p:stCondLst>
                                        </p:cTn>
                                        <p:tgtEl>
                                          <p:spTgt spid="1238110"/>
                                        </p:tgtEl>
                                        <p:attrNameLst>
                                          <p:attrName>style.visibility</p:attrName>
                                        </p:attrNameLst>
                                      </p:cBhvr>
                                      <p:to>
                                        <p:strVal val="hidden"/>
                                      </p:to>
                                    </p:set>
                                  </p:childTnLst>
                                </p:cTn>
                              </p:par>
                              <p:par>
                                <p:cTn id="380" presetID="22" presetClass="entr" presetSubtype="8" fill="hold" grpId="0" nodeType="withEffect">
                                  <p:stCondLst>
                                    <p:cond delay="0"/>
                                  </p:stCondLst>
                                  <p:childTnLst>
                                    <p:set>
                                      <p:cBhvr>
                                        <p:cTn id="381" dur="1" fill="hold">
                                          <p:stCondLst>
                                            <p:cond delay="0"/>
                                          </p:stCondLst>
                                        </p:cTn>
                                        <p:tgtEl>
                                          <p:spTgt spid="1238129"/>
                                        </p:tgtEl>
                                        <p:attrNameLst>
                                          <p:attrName>style.visibility</p:attrName>
                                        </p:attrNameLst>
                                      </p:cBhvr>
                                      <p:to>
                                        <p:strVal val="visible"/>
                                      </p:to>
                                    </p:set>
                                    <p:animEffect transition="in" filter="wipe(left)">
                                      <p:cBhvr>
                                        <p:cTn id="382" dur="500"/>
                                        <p:tgtEl>
                                          <p:spTgt spid="1238129"/>
                                        </p:tgtEl>
                                      </p:cBhvr>
                                    </p:animEffect>
                                  </p:childTnLst>
                                </p:cTn>
                              </p:par>
                            </p:childTnLst>
                          </p:cTn>
                        </p:par>
                      </p:childTnLst>
                    </p:cTn>
                  </p:par>
                  <p:par>
                    <p:cTn id="383" fill="hold" nodeType="clickPar">
                      <p:stCondLst>
                        <p:cond delay="indefinite"/>
                      </p:stCondLst>
                      <p:childTnLst>
                        <p:par>
                          <p:cTn id="384" fill="hold" nodeType="withGroup">
                            <p:stCondLst>
                              <p:cond delay="0"/>
                            </p:stCondLst>
                            <p:childTnLst>
                              <p:par>
                                <p:cTn id="385" presetID="22" presetClass="exit" presetSubtype="8" fill="hold" grpId="1" nodeType="clickEffect">
                                  <p:stCondLst>
                                    <p:cond delay="0"/>
                                  </p:stCondLst>
                                  <p:childTnLst>
                                    <p:animEffect transition="out" filter="wipe(left)">
                                      <p:cBhvr>
                                        <p:cTn id="386" dur="500"/>
                                        <p:tgtEl>
                                          <p:spTgt spid="1238106"/>
                                        </p:tgtEl>
                                      </p:cBhvr>
                                    </p:animEffect>
                                    <p:set>
                                      <p:cBhvr>
                                        <p:cTn id="387" dur="1" fill="hold">
                                          <p:stCondLst>
                                            <p:cond delay="499"/>
                                          </p:stCondLst>
                                        </p:cTn>
                                        <p:tgtEl>
                                          <p:spTgt spid="1238106"/>
                                        </p:tgtEl>
                                        <p:attrNameLst>
                                          <p:attrName>style.visibility</p:attrName>
                                        </p:attrNameLst>
                                      </p:cBhvr>
                                      <p:to>
                                        <p:strVal val="hidden"/>
                                      </p:to>
                                    </p:set>
                                  </p:childTnLst>
                                </p:cTn>
                              </p:par>
                              <p:par>
                                <p:cTn id="388" presetID="22" presetClass="entr" presetSubtype="8" fill="hold" grpId="0" nodeType="withEffect">
                                  <p:stCondLst>
                                    <p:cond delay="0"/>
                                  </p:stCondLst>
                                  <p:childTnLst>
                                    <p:set>
                                      <p:cBhvr>
                                        <p:cTn id="389" dur="1" fill="hold">
                                          <p:stCondLst>
                                            <p:cond delay="0"/>
                                          </p:stCondLst>
                                        </p:cTn>
                                        <p:tgtEl>
                                          <p:spTgt spid="1238130"/>
                                        </p:tgtEl>
                                        <p:attrNameLst>
                                          <p:attrName>style.visibility</p:attrName>
                                        </p:attrNameLst>
                                      </p:cBhvr>
                                      <p:to>
                                        <p:strVal val="visible"/>
                                      </p:to>
                                    </p:set>
                                    <p:animEffect transition="in" filter="wipe(left)">
                                      <p:cBhvr>
                                        <p:cTn id="390" dur="500"/>
                                        <p:tgtEl>
                                          <p:spTgt spid="1238130"/>
                                        </p:tgtEl>
                                      </p:cBhvr>
                                    </p:animEffect>
                                  </p:childTnLst>
                                </p:cTn>
                              </p:par>
                            </p:childTnLst>
                          </p:cTn>
                        </p:par>
                        <p:par>
                          <p:cTn id="391" fill="hold" nodeType="afterGroup">
                            <p:stCondLst>
                              <p:cond delay="500"/>
                            </p:stCondLst>
                            <p:childTnLst>
                              <p:par>
                                <p:cTn id="392" presetID="22" presetClass="exit" presetSubtype="8" fill="hold" grpId="1" nodeType="afterEffect">
                                  <p:stCondLst>
                                    <p:cond delay="0"/>
                                  </p:stCondLst>
                                  <p:childTnLst>
                                    <p:animEffect transition="out" filter="wipe(left)">
                                      <p:cBhvr>
                                        <p:cTn id="393" dur="500"/>
                                        <p:tgtEl>
                                          <p:spTgt spid="1238101"/>
                                        </p:tgtEl>
                                      </p:cBhvr>
                                    </p:animEffect>
                                    <p:set>
                                      <p:cBhvr>
                                        <p:cTn id="394" dur="1" fill="hold">
                                          <p:stCondLst>
                                            <p:cond delay="499"/>
                                          </p:stCondLst>
                                        </p:cTn>
                                        <p:tgtEl>
                                          <p:spTgt spid="1238101"/>
                                        </p:tgtEl>
                                        <p:attrNameLst>
                                          <p:attrName>style.visibility</p:attrName>
                                        </p:attrNameLst>
                                      </p:cBhvr>
                                      <p:to>
                                        <p:strVal val="hidden"/>
                                      </p:to>
                                    </p:set>
                                  </p:childTnLst>
                                </p:cTn>
                              </p:par>
                              <p:par>
                                <p:cTn id="395" presetID="22" presetClass="entr" presetSubtype="8" fill="hold" grpId="0" nodeType="withEffect">
                                  <p:stCondLst>
                                    <p:cond delay="0"/>
                                  </p:stCondLst>
                                  <p:childTnLst>
                                    <p:set>
                                      <p:cBhvr>
                                        <p:cTn id="396" dur="1" fill="hold">
                                          <p:stCondLst>
                                            <p:cond delay="0"/>
                                          </p:stCondLst>
                                        </p:cTn>
                                        <p:tgtEl>
                                          <p:spTgt spid="1238131"/>
                                        </p:tgtEl>
                                        <p:attrNameLst>
                                          <p:attrName>style.visibility</p:attrName>
                                        </p:attrNameLst>
                                      </p:cBhvr>
                                      <p:to>
                                        <p:strVal val="visible"/>
                                      </p:to>
                                    </p:set>
                                    <p:animEffect transition="in" filter="wipe(left)">
                                      <p:cBhvr>
                                        <p:cTn id="397" dur="500"/>
                                        <p:tgtEl>
                                          <p:spTgt spid="1238131"/>
                                        </p:tgtEl>
                                      </p:cBhvr>
                                    </p:animEffect>
                                  </p:childTnLst>
                                </p:cTn>
                              </p:par>
                            </p:childTnLst>
                          </p:cTn>
                        </p:par>
                        <p:par>
                          <p:cTn id="398" fill="hold" nodeType="afterGroup">
                            <p:stCondLst>
                              <p:cond delay="1000"/>
                            </p:stCondLst>
                            <p:childTnLst>
                              <p:par>
                                <p:cTn id="399" presetID="22" presetClass="exit" presetSubtype="8" fill="hold" grpId="1" nodeType="afterEffect">
                                  <p:stCondLst>
                                    <p:cond delay="0"/>
                                  </p:stCondLst>
                                  <p:childTnLst>
                                    <p:animEffect transition="out" filter="wipe(left)">
                                      <p:cBhvr>
                                        <p:cTn id="400" dur="500"/>
                                        <p:tgtEl>
                                          <p:spTgt spid="1238096"/>
                                        </p:tgtEl>
                                      </p:cBhvr>
                                    </p:animEffect>
                                    <p:set>
                                      <p:cBhvr>
                                        <p:cTn id="401" dur="1" fill="hold">
                                          <p:stCondLst>
                                            <p:cond delay="499"/>
                                          </p:stCondLst>
                                        </p:cTn>
                                        <p:tgtEl>
                                          <p:spTgt spid="1238096"/>
                                        </p:tgtEl>
                                        <p:attrNameLst>
                                          <p:attrName>style.visibility</p:attrName>
                                        </p:attrNameLst>
                                      </p:cBhvr>
                                      <p:to>
                                        <p:strVal val="hidden"/>
                                      </p:to>
                                    </p:set>
                                  </p:childTnLst>
                                </p:cTn>
                              </p:par>
                              <p:par>
                                <p:cTn id="402" presetID="22" presetClass="entr" presetSubtype="8" fill="hold" grpId="0" nodeType="withEffect">
                                  <p:stCondLst>
                                    <p:cond delay="0"/>
                                  </p:stCondLst>
                                  <p:childTnLst>
                                    <p:set>
                                      <p:cBhvr>
                                        <p:cTn id="403" dur="1" fill="hold">
                                          <p:stCondLst>
                                            <p:cond delay="0"/>
                                          </p:stCondLst>
                                        </p:cTn>
                                        <p:tgtEl>
                                          <p:spTgt spid="1238132"/>
                                        </p:tgtEl>
                                        <p:attrNameLst>
                                          <p:attrName>style.visibility</p:attrName>
                                        </p:attrNameLst>
                                      </p:cBhvr>
                                      <p:to>
                                        <p:strVal val="visible"/>
                                      </p:to>
                                    </p:set>
                                    <p:animEffect transition="in" filter="wipe(left)">
                                      <p:cBhvr>
                                        <p:cTn id="404" dur="500"/>
                                        <p:tgtEl>
                                          <p:spTgt spid="1238132"/>
                                        </p:tgtEl>
                                      </p:cBhvr>
                                    </p:animEffect>
                                  </p:childTnLst>
                                </p:cTn>
                              </p:par>
                            </p:childTnLst>
                          </p:cTn>
                        </p:par>
                        <p:par>
                          <p:cTn id="405" fill="hold" nodeType="afterGroup">
                            <p:stCondLst>
                              <p:cond delay="1500"/>
                            </p:stCondLst>
                            <p:childTnLst>
                              <p:par>
                                <p:cTn id="406" presetID="22" presetClass="exit" presetSubtype="8" fill="hold" grpId="1" nodeType="afterEffect">
                                  <p:stCondLst>
                                    <p:cond delay="0"/>
                                  </p:stCondLst>
                                  <p:childTnLst>
                                    <p:animEffect transition="out" filter="wipe(left)">
                                      <p:cBhvr>
                                        <p:cTn id="407" dur="500"/>
                                        <p:tgtEl>
                                          <p:spTgt spid="1238116"/>
                                        </p:tgtEl>
                                      </p:cBhvr>
                                    </p:animEffect>
                                    <p:set>
                                      <p:cBhvr>
                                        <p:cTn id="408" dur="1" fill="hold">
                                          <p:stCondLst>
                                            <p:cond delay="499"/>
                                          </p:stCondLst>
                                        </p:cTn>
                                        <p:tgtEl>
                                          <p:spTgt spid="1238116"/>
                                        </p:tgtEl>
                                        <p:attrNameLst>
                                          <p:attrName>style.visibility</p:attrName>
                                        </p:attrNameLst>
                                      </p:cBhvr>
                                      <p:to>
                                        <p:strVal val="hidden"/>
                                      </p:to>
                                    </p:set>
                                  </p:childTnLst>
                                </p:cTn>
                              </p:par>
                              <p:par>
                                <p:cTn id="409" presetID="22" presetClass="entr" presetSubtype="8" fill="hold" grpId="0" nodeType="withEffect">
                                  <p:stCondLst>
                                    <p:cond delay="0"/>
                                  </p:stCondLst>
                                  <p:childTnLst>
                                    <p:set>
                                      <p:cBhvr>
                                        <p:cTn id="410" dur="1" fill="hold">
                                          <p:stCondLst>
                                            <p:cond delay="0"/>
                                          </p:stCondLst>
                                        </p:cTn>
                                        <p:tgtEl>
                                          <p:spTgt spid="1238133"/>
                                        </p:tgtEl>
                                        <p:attrNameLst>
                                          <p:attrName>style.visibility</p:attrName>
                                        </p:attrNameLst>
                                      </p:cBhvr>
                                      <p:to>
                                        <p:strVal val="visible"/>
                                      </p:to>
                                    </p:set>
                                    <p:animEffect transition="in" filter="wipe(left)">
                                      <p:cBhvr>
                                        <p:cTn id="411" dur="500"/>
                                        <p:tgtEl>
                                          <p:spTgt spid="1238133"/>
                                        </p:tgtEl>
                                      </p:cBhvr>
                                    </p:animEffect>
                                  </p:childTnLst>
                                </p:cTn>
                              </p:par>
                            </p:childTnLst>
                          </p:cTn>
                        </p:par>
                        <p:par>
                          <p:cTn id="412" fill="hold" nodeType="afterGroup">
                            <p:stCondLst>
                              <p:cond delay="2000"/>
                            </p:stCondLst>
                            <p:childTnLst>
                              <p:par>
                                <p:cTn id="413" presetID="22" presetClass="exit" presetSubtype="8" fill="hold" grpId="1" nodeType="afterEffect">
                                  <p:stCondLst>
                                    <p:cond delay="0"/>
                                  </p:stCondLst>
                                  <p:childTnLst>
                                    <p:animEffect transition="out" filter="wipe(left)">
                                      <p:cBhvr>
                                        <p:cTn id="414" dur="500"/>
                                        <p:tgtEl>
                                          <p:spTgt spid="1238111"/>
                                        </p:tgtEl>
                                      </p:cBhvr>
                                    </p:animEffect>
                                    <p:set>
                                      <p:cBhvr>
                                        <p:cTn id="415" dur="1" fill="hold">
                                          <p:stCondLst>
                                            <p:cond delay="499"/>
                                          </p:stCondLst>
                                        </p:cTn>
                                        <p:tgtEl>
                                          <p:spTgt spid="1238111"/>
                                        </p:tgtEl>
                                        <p:attrNameLst>
                                          <p:attrName>style.visibility</p:attrName>
                                        </p:attrNameLst>
                                      </p:cBhvr>
                                      <p:to>
                                        <p:strVal val="hidden"/>
                                      </p:to>
                                    </p:set>
                                  </p:childTnLst>
                                </p:cTn>
                              </p:par>
                              <p:par>
                                <p:cTn id="416" presetID="22" presetClass="entr" presetSubtype="8" fill="hold" grpId="0" nodeType="withEffect">
                                  <p:stCondLst>
                                    <p:cond delay="0"/>
                                  </p:stCondLst>
                                  <p:childTnLst>
                                    <p:set>
                                      <p:cBhvr>
                                        <p:cTn id="417" dur="1" fill="hold">
                                          <p:stCondLst>
                                            <p:cond delay="0"/>
                                          </p:stCondLst>
                                        </p:cTn>
                                        <p:tgtEl>
                                          <p:spTgt spid="1238134"/>
                                        </p:tgtEl>
                                        <p:attrNameLst>
                                          <p:attrName>style.visibility</p:attrName>
                                        </p:attrNameLst>
                                      </p:cBhvr>
                                      <p:to>
                                        <p:strVal val="visible"/>
                                      </p:to>
                                    </p:set>
                                    <p:animEffect transition="in" filter="wipe(left)">
                                      <p:cBhvr>
                                        <p:cTn id="418" dur="500"/>
                                        <p:tgtEl>
                                          <p:spTgt spid="1238134"/>
                                        </p:tgtEl>
                                      </p:cBhvr>
                                    </p:animEffect>
                                  </p:childTnLst>
                                </p:cTn>
                              </p:par>
                            </p:childTnLst>
                          </p:cTn>
                        </p:par>
                        <p:par>
                          <p:cTn id="419" fill="hold" nodeType="afterGroup">
                            <p:stCondLst>
                              <p:cond delay="2500"/>
                            </p:stCondLst>
                            <p:childTnLst>
                              <p:par>
                                <p:cTn id="420" presetID="22" presetClass="exit" presetSubtype="8" fill="hold" grpId="1" nodeType="afterEffect">
                                  <p:stCondLst>
                                    <p:cond delay="0"/>
                                  </p:stCondLst>
                                  <p:childTnLst>
                                    <p:animEffect transition="out" filter="wipe(left)">
                                      <p:cBhvr>
                                        <p:cTn id="421" dur="500"/>
                                        <p:tgtEl>
                                          <p:spTgt spid="1238107"/>
                                        </p:tgtEl>
                                      </p:cBhvr>
                                    </p:animEffect>
                                    <p:set>
                                      <p:cBhvr>
                                        <p:cTn id="422" dur="1" fill="hold">
                                          <p:stCondLst>
                                            <p:cond delay="499"/>
                                          </p:stCondLst>
                                        </p:cTn>
                                        <p:tgtEl>
                                          <p:spTgt spid="1238107"/>
                                        </p:tgtEl>
                                        <p:attrNameLst>
                                          <p:attrName>style.visibility</p:attrName>
                                        </p:attrNameLst>
                                      </p:cBhvr>
                                      <p:to>
                                        <p:strVal val="hidden"/>
                                      </p:to>
                                    </p:set>
                                  </p:childTnLst>
                                </p:cTn>
                              </p:par>
                              <p:par>
                                <p:cTn id="423" presetID="22" presetClass="entr" presetSubtype="8" fill="hold" grpId="0" nodeType="withEffect">
                                  <p:stCondLst>
                                    <p:cond delay="0"/>
                                  </p:stCondLst>
                                  <p:childTnLst>
                                    <p:set>
                                      <p:cBhvr>
                                        <p:cTn id="424" dur="1" fill="hold">
                                          <p:stCondLst>
                                            <p:cond delay="0"/>
                                          </p:stCondLst>
                                        </p:cTn>
                                        <p:tgtEl>
                                          <p:spTgt spid="1238135"/>
                                        </p:tgtEl>
                                        <p:attrNameLst>
                                          <p:attrName>style.visibility</p:attrName>
                                        </p:attrNameLst>
                                      </p:cBhvr>
                                      <p:to>
                                        <p:strVal val="visible"/>
                                      </p:to>
                                    </p:set>
                                    <p:animEffect transition="in" filter="wipe(left)">
                                      <p:cBhvr>
                                        <p:cTn id="425" dur="500"/>
                                        <p:tgtEl>
                                          <p:spTgt spid="1238135"/>
                                        </p:tgtEl>
                                      </p:cBhvr>
                                    </p:animEffect>
                                  </p:childTnLst>
                                </p:cTn>
                              </p:par>
                            </p:childTnLst>
                          </p:cTn>
                        </p:par>
                        <p:par>
                          <p:cTn id="426" fill="hold" nodeType="afterGroup">
                            <p:stCondLst>
                              <p:cond delay="3000"/>
                            </p:stCondLst>
                            <p:childTnLst>
                              <p:par>
                                <p:cTn id="427" presetID="22" presetClass="exit" presetSubtype="8" fill="hold" grpId="1" nodeType="afterEffect">
                                  <p:stCondLst>
                                    <p:cond delay="0"/>
                                  </p:stCondLst>
                                  <p:childTnLst>
                                    <p:animEffect transition="out" filter="wipe(left)">
                                      <p:cBhvr>
                                        <p:cTn id="428" dur="500"/>
                                        <p:tgtEl>
                                          <p:spTgt spid="1238102"/>
                                        </p:tgtEl>
                                      </p:cBhvr>
                                    </p:animEffect>
                                    <p:set>
                                      <p:cBhvr>
                                        <p:cTn id="429" dur="1" fill="hold">
                                          <p:stCondLst>
                                            <p:cond delay="499"/>
                                          </p:stCondLst>
                                        </p:cTn>
                                        <p:tgtEl>
                                          <p:spTgt spid="1238102"/>
                                        </p:tgtEl>
                                        <p:attrNameLst>
                                          <p:attrName>style.visibility</p:attrName>
                                        </p:attrNameLst>
                                      </p:cBhvr>
                                      <p:to>
                                        <p:strVal val="hidden"/>
                                      </p:to>
                                    </p:set>
                                  </p:childTnLst>
                                </p:cTn>
                              </p:par>
                              <p:par>
                                <p:cTn id="430" presetID="22" presetClass="entr" presetSubtype="8" fill="hold" grpId="0" nodeType="withEffect">
                                  <p:stCondLst>
                                    <p:cond delay="0"/>
                                  </p:stCondLst>
                                  <p:childTnLst>
                                    <p:set>
                                      <p:cBhvr>
                                        <p:cTn id="431" dur="1" fill="hold">
                                          <p:stCondLst>
                                            <p:cond delay="0"/>
                                          </p:stCondLst>
                                        </p:cTn>
                                        <p:tgtEl>
                                          <p:spTgt spid="1238136"/>
                                        </p:tgtEl>
                                        <p:attrNameLst>
                                          <p:attrName>style.visibility</p:attrName>
                                        </p:attrNameLst>
                                      </p:cBhvr>
                                      <p:to>
                                        <p:strVal val="visible"/>
                                      </p:to>
                                    </p:set>
                                    <p:animEffect transition="in" filter="wipe(left)">
                                      <p:cBhvr>
                                        <p:cTn id="432" dur="500"/>
                                        <p:tgtEl>
                                          <p:spTgt spid="1238136"/>
                                        </p:tgtEl>
                                      </p:cBhvr>
                                    </p:animEffect>
                                  </p:childTnLst>
                                </p:cTn>
                              </p:par>
                            </p:childTnLst>
                          </p:cTn>
                        </p:par>
                        <p:par>
                          <p:cTn id="433" fill="hold" nodeType="afterGroup">
                            <p:stCondLst>
                              <p:cond delay="3500"/>
                            </p:stCondLst>
                            <p:childTnLst>
                              <p:par>
                                <p:cTn id="434" presetID="22" presetClass="exit" presetSubtype="8" fill="hold" grpId="1" nodeType="afterEffect">
                                  <p:stCondLst>
                                    <p:cond delay="0"/>
                                  </p:stCondLst>
                                  <p:childTnLst>
                                    <p:animEffect transition="out" filter="wipe(left)">
                                      <p:cBhvr>
                                        <p:cTn id="435" dur="500"/>
                                        <p:tgtEl>
                                          <p:spTgt spid="1238097"/>
                                        </p:tgtEl>
                                      </p:cBhvr>
                                    </p:animEffect>
                                    <p:set>
                                      <p:cBhvr>
                                        <p:cTn id="436" dur="1" fill="hold">
                                          <p:stCondLst>
                                            <p:cond delay="499"/>
                                          </p:stCondLst>
                                        </p:cTn>
                                        <p:tgtEl>
                                          <p:spTgt spid="1238097"/>
                                        </p:tgtEl>
                                        <p:attrNameLst>
                                          <p:attrName>style.visibility</p:attrName>
                                        </p:attrNameLst>
                                      </p:cBhvr>
                                      <p:to>
                                        <p:strVal val="hidden"/>
                                      </p:to>
                                    </p:set>
                                  </p:childTnLst>
                                </p:cTn>
                              </p:par>
                              <p:par>
                                <p:cTn id="437" presetID="22" presetClass="entr" presetSubtype="8" fill="hold" grpId="0" nodeType="withEffect">
                                  <p:stCondLst>
                                    <p:cond delay="0"/>
                                  </p:stCondLst>
                                  <p:childTnLst>
                                    <p:set>
                                      <p:cBhvr>
                                        <p:cTn id="438" dur="1" fill="hold">
                                          <p:stCondLst>
                                            <p:cond delay="0"/>
                                          </p:stCondLst>
                                        </p:cTn>
                                        <p:tgtEl>
                                          <p:spTgt spid="1238137"/>
                                        </p:tgtEl>
                                        <p:attrNameLst>
                                          <p:attrName>style.visibility</p:attrName>
                                        </p:attrNameLst>
                                      </p:cBhvr>
                                      <p:to>
                                        <p:strVal val="visible"/>
                                      </p:to>
                                    </p:set>
                                    <p:animEffect transition="in" filter="wipe(left)">
                                      <p:cBhvr>
                                        <p:cTn id="439" dur="500"/>
                                        <p:tgtEl>
                                          <p:spTgt spid="1238137"/>
                                        </p:tgtEl>
                                      </p:cBhvr>
                                    </p:animEffect>
                                  </p:childTnLst>
                                </p:cTn>
                              </p:par>
                            </p:childTnLst>
                          </p:cTn>
                        </p:par>
                        <p:par>
                          <p:cTn id="440" fill="hold" nodeType="afterGroup">
                            <p:stCondLst>
                              <p:cond delay="4000"/>
                            </p:stCondLst>
                            <p:childTnLst>
                              <p:par>
                                <p:cTn id="441" presetID="22" presetClass="exit" presetSubtype="8" fill="hold" grpId="1" nodeType="afterEffect">
                                  <p:stCondLst>
                                    <p:cond delay="0"/>
                                  </p:stCondLst>
                                  <p:childTnLst>
                                    <p:animEffect transition="out" filter="wipe(left)">
                                      <p:cBhvr>
                                        <p:cTn id="442" dur="500"/>
                                        <p:tgtEl>
                                          <p:spTgt spid="1238117"/>
                                        </p:tgtEl>
                                      </p:cBhvr>
                                    </p:animEffect>
                                    <p:set>
                                      <p:cBhvr>
                                        <p:cTn id="443" dur="1" fill="hold">
                                          <p:stCondLst>
                                            <p:cond delay="499"/>
                                          </p:stCondLst>
                                        </p:cTn>
                                        <p:tgtEl>
                                          <p:spTgt spid="1238117"/>
                                        </p:tgtEl>
                                        <p:attrNameLst>
                                          <p:attrName>style.visibility</p:attrName>
                                        </p:attrNameLst>
                                      </p:cBhvr>
                                      <p:to>
                                        <p:strVal val="hidden"/>
                                      </p:to>
                                    </p:set>
                                  </p:childTnLst>
                                </p:cTn>
                              </p:par>
                              <p:par>
                                <p:cTn id="444" presetID="22" presetClass="entr" presetSubtype="8" fill="hold" grpId="0" nodeType="withEffect">
                                  <p:stCondLst>
                                    <p:cond delay="0"/>
                                  </p:stCondLst>
                                  <p:childTnLst>
                                    <p:set>
                                      <p:cBhvr>
                                        <p:cTn id="445" dur="1" fill="hold">
                                          <p:stCondLst>
                                            <p:cond delay="0"/>
                                          </p:stCondLst>
                                        </p:cTn>
                                        <p:tgtEl>
                                          <p:spTgt spid="1238138"/>
                                        </p:tgtEl>
                                        <p:attrNameLst>
                                          <p:attrName>style.visibility</p:attrName>
                                        </p:attrNameLst>
                                      </p:cBhvr>
                                      <p:to>
                                        <p:strVal val="visible"/>
                                      </p:to>
                                    </p:set>
                                    <p:animEffect transition="in" filter="wipe(left)">
                                      <p:cBhvr>
                                        <p:cTn id="446" dur="500"/>
                                        <p:tgtEl>
                                          <p:spTgt spid="1238138"/>
                                        </p:tgtEl>
                                      </p:cBhvr>
                                    </p:animEffect>
                                  </p:childTnLst>
                                </p:cTn>
                              </p:par>
                            </p:childTnLst>
                          </p:cTn>
                        </p:par>
                        <p:par>
                          <p:cTn id="447" fill="hold" nodeType="afterGroup">
                            <p:stCondLst>
                              <p:cond delay="4500"/>
                            </p:stCondLst>
                            <p:childTnLst>
                              <p:par>
                                <p:cTn id="448" presetID="22" presetClass="exit" presetSubtype="8" fill="hold" grpId="1" nodeType="afterEffect">
                                  <p:stCondLst>
                                    <p:cond delay="0"/>
                                  </p:stCondLst>
                                  <p:childTnLst>
                                    <p:animEffect transition="out" filter="wipe(left)">
                                      <p:cBhvr>
                                        <p:cTn id="449" dur="500"/>
                                        <p:tgtEl>
                                          <p:spTgt spid="1238112"/>
                                        </p:tgtEl>
                                      </p:cBhvr>
                                    </p:animEffect>
                                    <p:set>
                                      <p:cBhvr>
                                        <p:cTn id="450" dur="1" fill="hold">
                                          <p:stCondLst>
                                            <p:cond delay="499"/>
                                          </p:stCondLst>
                                        </p:cTn>
                                        <p:tgtEl>
                                          <p:spTgt spid="1238112"/>
                                        </p:tgtEl>
                                        <p:attrNameLst>
                                          <p:attrName>style.visibility</p:attrName>
                                        </p:attrNameLst>
                                      </p:cBhvr>
                                      <p:to>
                                        <p:strVal val="hidden"/>
                                      </p:to>
                                    </p:set>
                                  </p:childTnLst>
                                </p:cTn>
                              </p:par>
                              <p:par>
                                <p:cTn id="451" presetID="22" presetClass="entr" presetSubtype="8" fill="hold" grpId="0" nodeType="withEffect">
                                  <p:stCondLst>
                                    <p:cond delay="0"/>
                                  </p:stCondLst>
                                  <p:childTnLst>
                                    <p:set>
                                      <p:cBhvr>
                                        <p:cTn id="452" dur="1" fill="hold">
                                          <p:stCondLst>
                                            <p:cond delay="0"/>
                                          </p:stCondLst>
                                        </p:cTn>
                                        <p:tgtEl>
                                          <p:spTgt spid="1238139"/>
                                        </p:tgtEl>
                                        <p:attrNameLst>
                                          <p:attrName>style.visibility</p:attrName>
                                        </p:attrNameLst>
                                      </p:cBhvr>
                                      <p:to>
                                        <p:strVal val="visible"/>
                                      </p:to>
                                    </p:set>
                                    <p:animEffect transition="in" filter="wipe(left)">
                                      <p:cBhvr>
                                        <p:cTn id="453" dur="500"/>
                                        <p:tgtEl>
                                          <p:spTgt spid="1238139"/>
                                        </p:tgtEl>
                                      </p:cBhvr>
                                    </p:animEffect>
                                  </p:childTnLst>
                                </p:cTn>
                              </p:par>
                            </p:childTnLst>
                          </p:cTn>
                        </p:par>
                        <p:par>
                          <p:cTn id="454" fill="hold" nodeType="afterGroup">
                            <p:stCondLst>
                              <p:cond delay="5000"/>
                            </p:stCondLst>
                            <p:childTnLst>
                              <p:par>
                                <p:cTn id="455" presetID="22" presetClass="exit" presetSubtype="8" fill="hold" grpId="1" nodeType="afterEffect">
                                  <p:stCondLst>
                                    <p:cond delay="0"/>
                                  </p:stCondLst>
                                  <p:childTnLst>
                                    <p:animEffect transition="out" filter="wipe(left)">
                                      <p:cBhvr>
                                        <p:cTn id="456" dur="500"/>
                                        <p:tgtEl>
                                          <p:spTgt spid="1238108"/>
                                        </p:tgtEl>
                                      </p:cBhvr>
                                    </p:animEffect>
                                    <p:set>
                                      <p:cBhvr>
                                        <p:cTn id="457" dur="1" fill="hold">
                                          <p:stCondLst>
                                            <p:cond delay="499"/>
                                          </p:stCondLst>
                                        </p:cTn>
                                        <p:tgtEl>
                                          <p:spTgt spid="1238108"/>
                                        </p:tgtEl>
                                        <p:attrNameLst>
                                          <p:attrName>style.visibility</p:attrName>
                                        </p:attrNameLst>
                                      </p:cBhvr>
                                      <p:to>
                                        <p:strVal val="hidden"/>
                                      </p:to>
                                    </p:set>
                                  </p:childTnLst>
                                </p:cTn>
                              </p:par>
                              <p:par>
                                <p:cTn id="458" presetID="22" presetClass="entr" presetSubtype="8" fill="hold" grpId="0" nodeType="withEffect">
                                  <p:stCondLst>
                                    <p:cond delay="0"/>
                                  </p:stCondLst>
                                  <p:childTnLst>
                                    <p:set>
                                      <p:cBhvr>
                                        <p:cTn id="459" dur="1" fill="hold">
                                          <p:stCondLst>
                                            <p:cond delay="0"/>
                                          </p:stCondLst>
                                        </p:cTn>
                                        <p:tgtEl>
                                          <p:spTgt spid="1238143"/>
                                        </p:tgtEl>
                                        <p:attrNameLst>
                                          <p:attrName>style.visibility</p:attrName>
                                        </p:attrNameLst>
                                      </p:cBhvr>
                                      <p:to>
                                        <p:strVal val="visible"/>
                                      </p:to>
                                    </p:set>
                                    <p:animEffect transition="in" filter="wipe(left)">
                                      <p:cBhvr>
                                        <p:cTn id="460" dur="500"/>
                                        <p:tgtEl>
                                          <p:spTgt spid="1238143"/>
                                        </p:tgtEl>
                                      </p:cBhvr>
                                    </p:animEffect>
                                  </p:childTnLst>
                                </p:cTn>
                              </p:par>
                            </p:childTnLst>
                          </p:cTn>
                        </p:par>
                        <p:par>
                          <p:cTn id="461" fill="hold" nodeType="afterGroup">
                            <p:stCondLst>
                              <p:cond delay="5500"/>
                            </p:stCondLst>
                            <p:childTnLst>
                              <p:par>
                                <p:cTn id="462" presetID="22" presetClass="exit" presetSubtype="8" fill="hold" grpId="1" nodeType="afterEffect">
                                  <p:stCondLst>
                                    <p:cond delay="0"/>
                                  </p:stCondLst>
                                  <p:childTnLst>
                                    <p:animEffect transition="out" filter="wipe(left)">
                                      <p:cBhvr>
                                        <p:cTn id="463" dur="500"/>
                                        <p:tgtEl>
                                          <p:spTgt spid="1238103"/>
                                        </p:tgtEl>
                                      </p:cBhvr>
                                    </p:animEffect>
                                    <p:set>
                                      <p:cBhvr>
                                        <p:cTn id="464" dur="1" fill="hold">
                                          <p:stCondLst>
                                            <p:cond delay="499"/>
                                          </p:stCondLst>
                                        </p:cTn>
                                        <p:tgtEl>
                                          <p:spTgt spid="1238103"/>
                                        </p:tgtEl>
                                        <p:attrNameLst>
                                          <p:attrName>style.visibility</p:attrName>
                                        </p:attrNameLst>
                                      </p:cBhvr>
                                      <p:to>
                                        <p:strVal val="hidden"/>
                                      </p:to>
                                    </p:set>
                                  </p:childTnLst>
                                </p:cTn>
                              </p:par>
                              <p:par>
                                <p:cTn id="465" presetID="22" presetClass="entr" presetSubtype="8" fill="hold" grpId="0" nodeType="withEffect">
                                  <p:stCondLst>
                                    <p:cond delay="0"/>
                                  </p:stCondLst>
                                  <p:childTnLst>
                                    <p:set>
                                      <p:cBhvr>
                                        <p:cTn id="466" dur="1" fill="hold">
                                          <p:stCondLst>
                                            <p:cond delay="0"/>
                                          </p:stCondLst>
                                        </p:cTn>
                                        <p:tgtEl>
                                          <p:spTgt spid="1238144"/>
                                        </p:tgtEl>
                                        <p:attrNameLst>
                                          <p:attrName>style.visibility</p:attrName>
                                        </p:attrNameLst>
                                      </p:cBhvr>
                                      <p:to>
                                        <p:strVal val="visible"/>
                                      </p:to>
                                    </p:set>
                                    <p:animEffect transition="in" filter="wipe(left)">
                                      <p:cBhvr>
                                        <p:cTn id="467" dur="500"/>
                                        <p:tgtEl>
                                          <p:spTgt spid="1238144"/>
                                        </p:tgtEl>
                                      </p:cBhvr>
                                    </p:animEffect>
                                  </p:childTnLst>
                                </p:cTn>
                              </p:par>
                            </p:childTnLst>
                          </p:cTn>
                        </p:par>
                      </p:childTnLst>
                    </p:cTn>
                  </p:par>
                  <p:par>
                    <p:cTn id="468" fill="hold" nodeType="clickPar">
                      <p:stCondLst>
                        <p:cond delay="indefinite"/>
                      </p:stCondLst>
                      <p:childTnLst>
                        <p:par>
                          <p:cTn id="469" fill="hold" nodeType="withGroup">
                            <p:stCondLst>
                              <p:cond delay="0"/>
                            </p:stCondLst>
                            <p:childTnLst>
                              <p:par>
                                <p:cTn id="470" presetID="1" presetClass="emph" presetSubtype="2" fill="hold" nodeType="clickEffect">
                                  <p:stCondLst>
                                    <p:cond delay="0"/>
                                  </p:stCondLst>
                                  <p:childTnLst>
                                    <p:animClr clrSpc="rgb" dir="cw">
                                      <p:cBhvr>
                                        <p:cTn id="471" dur="2000" fill="hold"/>
                                        <p:tgtEl>
                                          <p:spTgt spid="1238098"/>
                                        </p:tgtEl>
                                        <p:attrNameLst>
                                          <p:attrName>fillcolor</p:attrName>
                                        </p:attrNameLst>
                                      </p:cBhvr>
                                      <p:to>
                                        <a:schemeClr val="hlink"/>
                                      </p:to>
                                    </p:animClr>
                                    <p:set>
                                      <p:cBhvr>
                                        <p:cTn id="472" dur="2000" fill="hold"/>
                                        <p:tgtEl>
                                          <p:spTgt spid="1238098"/>
                                        </p:tgtEl>
                                        <p:attrNameLst>
                                          <p:attrName>fill.type</p:attrName>
                                        </p:attrNameLst>
                                      </p:cBhvr>
                                      <p:to>
                                        <p:strVal val="solid"/>
                                      </p:to>
                                    </p:set>
                                    <p:set>
                                      <p:cBhvr>
                                        <p:cTn id="473" dur="2000" fill="hold"/>
                                        <p:tgtEl>
                                          <p:spTgt spid="1238098"/>
                                        </p:tgtEl>
                                        <p:attrNameLst>
                                          <p:attrName>fill.on</p:attrName>
                                        </p:attrNameLst>
                                      </p:cBhvr>
                                      <p:to>
                                        <p:strVal val="true"/>
                                      </p:to>
                                    </p:set>
                                  </p:childTnLst>
                                </p:cTn>
                              </p:par>
                              <p:par>
                                <p:cTn id="474" presetID="1" presetClass="emph" presetSubtype="2" fill="hold" nodeType="withEffect">
                                  <p:stCondLst>
                                    <p:cond delay="0"/>
                                  </p:stCondLst>
                                  <p:childTnLst>
                                    <p:animClr clrSpc="rgb" dir="cw">
                                      <p:cBhvr>
                                        <p:cTn id="475" dur="2000" fill="hold"/>
                                        <p:tgtEl>
                                          <p:spTgt spid="1238127"/>
                                        </p:tgtEl>
                                        <p:attrNameLst>
                                          <p:attrName>fillcolor</p:attrName>
                                        </p:attrNameLst>
                                      </p:cBhvr>
                                      <p:to>
                                        <a:schemeClr val="hlink"/>
                                      </p:to>
                                    </p:animClr>
                                    <p:set>
                                      <p:cBhvr>
                                        <p:cTn id="476" dur="2000" fill="hold"/>
                                        <p:tgtEl>
                                          <p:spTgt spid="1238127"/>
                                        </p:tgtEl>
                                        <p:attrNameLst>
                                          <p:attrName>fill.type</p:attrName>
                                        </p:attrNameLst>
                                      </p:cBhvr>
                                      <p:to>
                                        <p:strVal val="solid"/>
                                      </p:to>
                                    </p:set>
                                    <p:set>
                                      <p:cBhvr>
                                        <p:cTn id="477" dur="2000" fill="hold"/>
                                        <p:tgtEl>
                                          <p:spTgt spid="1238127"/>
                                        </p:tgtEl>
                                        <p:attrNameLst>
                                          <p:attrName>fill.on</p:attrName>
                                        </p:attrNameLst>
                                      </p:cBhvr>
                                      <p:to>
                                        <p:strVal val="true"/>
                                      </p:to>
                                    </p:set>
                                  </p:childTnLst>
                                </p:cTn>
                              </p:par>
                            </p:childTnLst>
                          </p:cTn>
                        </p:par>
                      </p:childTnLst>
                    </p:cTn>
                  </p:par>
                  <p:par>
                    <p:cTn id="478" fill="hold" nodeType="clickPar">
                      <p:stCondLst>
                        <p:cond delay="indefinite"/>
                      </p:stCondLst>
                      <p:childTnLst>
                        <p:par>
                          <p:cTn id="479" fill="hold" nodeType="withGroup">
                            <p:stCondLst>
                              <p:cond delay="0"/>
                            </p:stCondLst>
                            <p:childTnLst>
                              <p:par>
                                <p:cTn id="480" presetID="1" presetClass="emph" presetSubtype="2" fill="hold" nodeType="clickEffect">
                                  <p:stCondLst>
                                    <p:cond delay="0"/>
                                  </p:stCondLst>
                                  <p:childTnLst>
                                    <p:animClr clrSpc="rgb" dir="cw">
                                      <p:cBhvr>
                                        <p:cTn id="481" dur="2000" fill="hold"/>
                                        <p:tgtEl>
                                          <p:spTgt spid="1238127"/>
                                        </p:tgtEl>
                                        <p:attrNameLst>
                                          <p:attrName>fillcolor</p:attrName>
                                        </p:attrNameLst>
                                      </p:cBhvr>
                                      <p:to>
                                        <a:srgbClr val="333333"/>
                                      </p:to>
                                    </p:animClr>
                                    <p:set>
                                      <p:cBhvr>
                                        <p:cTn id="482" dur="2000" fill="hold"/>
                                        <p:tgtEl>
                                          <p:spTgt spid="1238127"/>
                                        </p:tgtEl>
                                        <p:attrNameLst>
                                          <p:attrName>fill.type</p:attrName>
                                        </p:attrNameLst>
                                      </p:cBhvr>
                                      <p:to>
                                        <p:strVal val="solid"/>
                                      </p:to>
                                    </p:set>
                                    <p:set>
                                      <p:cBhvr>
                                        <p:cTn id="483" dur="2000" fill="hold"/>
                                        <p:tgtEl>
                                          <p:spTgt spid="1238127"/>
                                        </p:tgtEl>
                                        <p:attrNameLst>
                                          <p:attrName>fill.on</p:attrName>
                                        </p:attrNameLst>
                                      </p:cBhvr>
                                      <p:to>
                                        <p:strVal val="true"/>
                                      </p:to>
                                    </p:set>
                                  </p:childTnLst>
                                </p:cTn>
                              </p:par>
                            </p:childTnLst>
                          </p:cTn>
                        </p:par>
                        <p:par>
                          <p:cTn id="484" fill="hold" nodeType="afterGroup">
                            <p:stCondLst>
                              <p:cond delay="2000"/>
                            </p:stCondLst>
                            <p:childTnLst>
                              <p:par>
                                <p:cTn id="485" presetID="22" presetClass="exit" presetSubtype="8" fill="hold" grpId="1" nodeType="afterEffect">
                                  <p:stCondLst>
                                    <p:cond delay="0"/>
                                  </p:stCondLst>
                                  <p:childTnLst>
                                    <p:animEffect transition="out" filter="wipe(left)">
                                      <p:cBhvr>
                                        <p:cTn id="486" dur="500"/>
                                        <p:tgtEl>
                                          <p:spTgt spid="1238118"/>
                                        </p:tgtEl>
                                      </p:cBhvr>
                                    </p:animEffect>
                                    <p:set>
                                      <p:cBhvr>
                                        <p:cTn id="487" dur="1" fill="hold">
                                          <p:stCondLst>
                                            <p:cond delay="499"/>
                                          </p:stCondLst>
                                        </p:cTn>
                                        <p:tgtEl>
                                          <p:spTgt spid="1238118"/>
                                        </p:tgtEl>
                                        <p:attrNameLst>
                                          <p:attrName>style.visibility</p:attrName>
                                        </p:attrNameLst>
                                      </p:cBhvr>
                                      <p:to>
                                        <p:strVal val="hidden"/>
                                      </p:to>
                                    </p:set>
                                  </p:childTnLst>
                                </p:cTn>
                              </p:par>
                              <p:par>
                                <p:cTn id="488" presetID="22" presetClass="entr" presetSubtype="8" fill="hold" grpId="0" nodeType="withEffect">
                                  <p:stCondLst>
                                    <p:cond delay="0"/>
                                  </p:stCondLst>
                                  <p:childTnLst>
                                    <p:set>
                                      <p:cBhvr>
                                        <p:cTn id="489" dur="1" fill="hold">
                                          <p:stCondLst>
                                            <p:cond delay="0"/>
                                          </p:stCondLst>
                                        </p:cTn>
                                        <p:tgtEl>
                                          <p:spTgt spid="1238142"/>
                                        </p:tgtEl>
                                        <p:attrNameLst>
                                          <p:attrName>style.visibility</p:attrName>
                                        </p:attrNameLst>
                                      </p:cBhvr>
                                      <p:to>
                                        <p:strVal val="visible"/>
                                      </p:to>
                                    </p:set>
                                    <p:animEffect transition="in" filter="wipe(left)">
                                      <p:cBhvr>
                                        <p:cTn id="490" dur="500"/>
                                        <p:tgtEl>
                                          <p:spTgt spid="1238142"/>
                                        </p:tgtEl>
                                      </p:cBhvr>
                                    </p:animEffect>
                                  </p:childTnLst>
                                </p:cTn>
                              </p:par>
                            </p:childTnLst>
                          </p:cTn>
                        </p:par>
                        <p:par>
                          <p:cTn id="491" fill="hold" nodeType="afterGroup">
                            <p:stCondLst>
                              <p:cond delay="2500"/>
                            </p:stCondLst>
                            <p:childTnLst>
                              <p:par>
                                <p:cTn id="492" presetID="22" presetClass="exit" presetSubtype="8" fill="hold" grpId="1" nodeType="afterEffect">
                                  <p:stCondLst>
                                    <p:cond delay="0"/>
                                  </p:stCondLst>
                                  <p:childTnLst>
                                    <p:animEffect transition="out" filter="wipe(left)">
                                      <p:cBhvr>
                                        <p:cTn id="493" dur="500"/>
                                        <p:tgtEl>
                                          <p:spTgt spid="1238113"/>
                                        </p:tgtEl>
                                      </p:cBhvr>
                                    </p:animEffect>
                                    <p:set>
                                      <p:cBhvr>
                                        <p:cTn id="494" dur="1" fill="hold">
                                          <p:stCondLst>
                                            <p:cond delay="499"/>
                                          </p:stCondLst>
                                        </p:cTn>
                                        <p:tgtEl>
                                          <p:spTgt spid="1238113"/>
                                        </p:tgtEl>
                                        <p:attrNameLst>
                                          <p:attrName>style.visibility</p:attrName>
                                        </p:attrNameLst>
                                      </p:cBhvr>
                                      <p:to>
                                        <p:strVal val="hidden"/>
                                      </p:to>
                                    </p:set>
                                  </p:childTnLst>
                                </p:cTn>
                              </p:par>
                              <p:par>
                                <p:cTn id="495" presetID="22" presetClass="entr" presetSubtype="8" fill="hold" grpId="0" nodeType="withEffect">
                                  <p:stCondLst>
                                    <p:cond delay="0"/>
                                  </p:stCondLst>
                                  <p:childTnLst>
                                    <p:set>
                                      <p:cBhvr>
                                        <p:cTn id="496" dur="1" fill="hold">
                                          <p:stCondLst>
                                            <p:cond delay="0"/>
                                          </p:stCondLst>
                                        </p:cTn>
                                        <p:tgtEl>
                                          <p:spTgt spid="1238141"/>
                                        </p:tgtEl>
                                        <p:attrNameLst>
                                          <p:attrName>style.visibility</p:attrName>
                                        </p:attrNameLst>
                                      </p:cBhvr>
                                      <p:to>
                                        <p:strVal val="visible"/>
                                      </p:to>
                                    </p:set>
                                    <p:animEffect transition="in" filter="wipe(left)">
                                      <p:cBhvr>
                                        <p:cTn id="497" dur="500"/>
                                        <p:tgtEl>
                                          <p:spTgt spid="1238141"/>
                                        </p:tgtEl>
                                      </p:cBhvr>
                                    </p:animEffect>
                                  </p:childTnLst>
                                </p:cTn>
                              </p:par>
                            </p:childTnLst>
                          </p:cTn>
                        </p:par>
                        <p:par>
                          <p:cTn id="498" fill="hold" nodeType="afterGroup">
                            <p:stCondLst>
                              <p:cond delay="3000"/>
                            </p:stCondLst>
                            <p:childTnLst>
                              <p:par>
                                <p:cTn id="499" presetID="22" presetClass="exit" presetSubtype="8" fill="hold" grpId="1" nodeType="afterEffect">
                                  <p:stCondLst>
                                    <p:cond delay="0"/>
                                  </p:stCondLst>
                                  <p:childTnLst>
                                    <p:animEffect transition="out" filter="wipe(left)">
                                      <p:cBhvr>
                                        <p:cTn id="500" dur="500"/>
                                        <p:tgtEl>
                                          <p:spTgt spid="1238109"/>
                                        </p:tgtEl>
                                      </p:cBhvr>
                                    </p:animEffect>
                                    <p:set>
                                      <p:cBhvr>
                                        <p:cTn id="501" dur="1" fill="hold">
                                          <p:stCondLst>
                                            <p:cond delay="499"/>
                                          </p:stCondLst>
                                        </p:cTn>
                                        <p:tgtEl>
                                          <p:spTgt spid="1238109"/>
                                        </p:tgtEl>
                                        <p:attrNameLst>
                                          <p:attrName>style.visibility</p:attrName>
                                        </p:attrNameLst>
                                      </p:cBhvr>
                                      <p:to>
                                        <p:strVal val="hidden"/>
                                      </p:to>
                                    </p:set>
                                  </p:childTnLst>
                                </p:cTn>
                              </p:par>
                              <p:par>
                                <p:cTn id="502" presetID="22" presetClass="entr" presetSubtype="8" fill="hold" grpId="0" nodeType="withEffect">
                                  <p:stCondLst>
                                    <p:cond delay="0"/>
                                  </p:stCondLst>
                                  <p:childTnLst>
                                    <p:set>
                                      <p:cBhvr>
                                        <p:cTn id="503" dur="1" fill="hold">
                                          <p:stCondLst>
                                            <p:cond delay="0"/>
                                          </p:stCondLst>
                                        </p:cTn>
                                        <p:tgtEl>
                                          <p:spTgt spid="1238140"/>
                                        </p:tgtEl>
                                        <p:attrNameLst>
                                          <p:attrName>style.visibility</p:attrName>
                                        </p:attrNameLst>
                                      </p:cBhvr>
                                      <p:to>
                                        <p:strVal val="visible"/>
                                      </p:to>
                                    </p:set>
                                    <p:animEffect transition="in" filter="wipe(left)">
                                      <p:cBhvr>
                                        <p:cTn id="504" dur="500"/>
                                        <p:tgtEl>
                                          <p:spTgt spid="1238140"/>
                                        </p:tgtEl>
                                      </p:cBhvr>
                                    </p:animEffect>
                                  </p:childTnLst>
                                </p:cTn>
                              </p:par>
                            </p:childTnLst>
                          </p:cTn>
                        </p:par>
                        <p:par>
                          <p:cTn id="505" fill="hold" nodeType="afterGroup">
                            <p:stCondLst>
                              <p:cond delay="3500"/>
                            </p:stCondLst>
                            <p:childTnLst>
                              <p:par>
                                <p:cTn id="506" presetID="22" presetClass="exit" presetSubtype="8" fill="hold" grpId="1" nodeType="afterEffect">
                                  <p:stCondLst>
                                    <p:cond delay="0"/>
                                  </p:stCondLst>
                                  <p:childTnLst>
                                    <p:animEffect transition="out" filter="wipe(left)">
                                      <p:cBhvr>
                                        <p:cTn id="507" dur="500"/>
                                        <p:tgtEl>
                                          <p:spTgt spid="1238104"/>
                                        </p:tgtEl>
                                      </p:cBhvr>
                                    </p:animEffect>
                                    <p:set>
                                      <p:cBhvr>
                                        <p:cTn id="508" dur="1" fill="hold">
                                          <p:stCondLst>
                                            <p:cond delay="499"/>
                                          </p:stCondLst>
                                        </p:cTn>
                                        <p:tgtEl>
                                          <p:spTgt spid="1238104"/>
                                        </p:tgtEl>
                                        <p:attrNameLst>
                                          <p:attrName>style.visibility</p:attrName>
                                        </p:attrNameLst>
                                      </p:cBhvr>
                                      <p:to>
                                        <p:strVal val="hidden"/>
                                      </p:to>
                                    </p:set>
                                  </p:childTnLst>
                                </p:cTn>
                              </p:par>
                              <p:par>
                                <p:cTn id="509" presetID="22" presetClass="entr" presetSubtype="8" fill="hold" grpId="0" nodeType="withEffect">
                                  <p:stCondLst>
                                    <p:cond delay="0"/>
                                  </p:stCondLst>
                                  <p:childTnLst>
                                    <p:set>
                                      <p:cBhvr>
                                        <p:cTn id="510" dur="1" fill="hold">
                                          <p:stCondLst>
                                            <p:cond delay="0"/>
                                          </p:stCondLst>
                                        </p:cTn>
                                        <p:tgtEl>
                                          <p:spTgt spid="1238145"/>
                                        </p:tgtEl>
                                        <p:attrNameLst>
                                          <p:attrName>style.visibility</p:attrName>
                                        </p:attrNameLst>
                                      </p:cBhvr>
                                      <p:to>
                                        <p:strVal val="visible"/>
                                      </p:to>
                                    </p:set>
                                    <p:animEffect transition="in" filter="wipe(left)">
                                      <p:cBhvr>
                                        <p:cTn id="511" dur="500"/>
                                        <p:tgtEl>
                                          <p:spTgt spid="1238145"/>
                                        </p:tgtEl>
                                      </p:cBhvr>
                                    </p:animEffect>
                                  </p:childTnLst>
                                </p:cTn>
                              </p:par>
                            </p:childTnLst>
                          </p:cTn>
                        </p:par>
                      </p:childTnLst>
                    </p:cTn>
                  </p:par>
                  <p:par>
                    <p:cTn id="512" fill="hold" nodeType="clickPar">
                      <p:stCondLst>
                        <p:cond delay="indefinite"/>
                      </p:stCondLst>
                      <p:childTnLst>
                        <p:par>
                          <p:cTn id="513" fill="hold" nodeType="withGroup">
                            <p:stCondLst>
                              <p:cond delay="0"/>
                            </p:stCondLst>
                            <p:childTnLst>
                              <p:par>
                                <p:cTn id="514" presetID="22" presetClass="entr" presetSubtype="8" fill="hold" nodeType="clickEffect">
                                  <p:stCondLst>
                                    <p:cond delay="0"/>
                                  </p:stCondLst>
                                  <p:childTnLst>
                                    <p:set>
                                      <p:cBhvr>
                                        <p:cTn id="515" dur="1" fill="hold">
                                          <p:stCondLst>
                                            <p:cond delay="0"/>
                                          </p:stCondLst>
                                        </p:cTn>
                                        <p:tgtEl>
                                          <p:spTgt spid="10"/>
                                        </p:tgtEl>
                                        <p:attrNameLst>
                                          <p:attrName>style.visibility</p:attrName>
                                        </p:attrNameLst>
                                      </p:cBhvr>
                                      <p:to>
                                        <p:strVal val="visible"/>
                                      </p:to>
                                    </p:set>
                                    <p:animEffect transition="in" filter="wipe(left)">
                                      <p:cBhvr>
                                        <p:cTn id="516" dur="500"/>
                                        <p:tgtEl>
                                          <p:spTgt spid="10"/>
                                        </p:tgtEl>
                                      </p:cBhvr>
                                    </p:animEffect>
                                  </p:childTnLst>
                                </p:cTn>
                              </p:par>
                              <p:par>
                                <p:cTn id="517" presetID="9" presetClass="exit" presetSubtype="0" fill="hold" grpId="1" nodeType="withEffect">
                                  <p:stCondLst>
                                    <p:cond delay="0"/>
                                  </p:stCondLst>
                                  <p:childTnLst>
                                    <p:animEffect transition="out" filter="dissolve">
                                      <p:cBhvr>
                                        <p:cTn id="518" dur="500"/>
                                        <p:tgtEl>
                                          <p:spTgt spid="1238114"/>
                                        </p:tgtEl>
                                      </p:cBhvr>
                                    </p:animEffect>
                                    <p:set>
                                      <p:cBhvr>
                                        <p:cTn id="519" dur="1" fill="hold">
                                          <p:stCondLst>
                                            <p:cond delay="499"/>
                                          </p:stCondLst>
                                        </p:cTn>
                                        <p:tgtEl>
                                          <p:spTgt spid="1238114"/>
                                        </p:tgtEl>
                                        <p:attrNameLst>
                                          <p:attrName>style.visibility</p:attrName>
                                        </p:attrNameLst>
                                      </p:cBhvr>
                                      <p:to>
                                        <p:strVal val="hidden"/>
                                      </p:to>
                                    </p:set>
                                  </p:childTnLst>
                                </p:cTn>
                              </p:par>
                              <p:par>
                                <p:cTn id="520" presetID="9" presetClass="exit" presetSubtype="0" fill="hold" grpId="1" nodeType="withEffect">
                                  <p:stCondLst>
                                    <p:cond delay="0"/>
                                  </p:stCondLst>
                                  <p:childTnLst>
                                    <p:animEffect transition="out" filter="dissolve">
                                      <p:cBhvr>
                                        <p:cTn id="521" dur="500"/>
                                        <p:tgtEl>
                                          <p:spTgt spid="1238119"/>
                                        </p:tgtEl>
                                      </p:cBhvr>
                                    </p:animEffect>
                                    <p:set>
                                      <p:cBhvr>
                                        <p:cTn id="522" dur="1" fill="hold">
                                          <p:stCondLst>
                                            <p:cond delay="499"/>
                                          </p:stCondLst>
                                        </p:cTn>
                                        <p:tgtEl>
                                          <p:spTgt spid="1238119"/>
                                        </p:tgtEl>
                                        <p:attrNameLst>
                                          <p:attrName>style.visibility</p:attrName>
                                        </p:attrNameLst>
                                      </p:cBhvr>
                                      <p:to>
                                        <p:strVal val="hidden"/>
                                      </p:to>
                                    </p:set>
                                  </p:childTnLst>
                                </p:cTn>
                              </p:par>
                              <p:par>
                                <p:cTn id="523" presetID="9" presetClass="exit" presetSubtype="0" fill="hold" grpId="1" nodeType="withEffect">
                                  <p:stCondLst>
                                    <p:cond delay="0"/>
                                  </p:stCondLst>
                                  <p:childTnLst>
                                    <p:animEffect transition="out" filter="dissolve">
                                      <p:cBhvr>
                                        <p:cTn id="524" dur="500"/>
                                        <p:tgtEl>
                                          <p:spTgt spid="1238099"/>
                                        </p:tgtEl>
                                      </p:cBhvr>
                                    </p:animEffect>
                                    <p:set>
                                      <p:cBhvr>
                                        <p:cTn id="525" dur="1" fill="hold">
                                          <p:stCondLst>
                                            <p:cond delay="499"/>
                                          </p:stCondLst>
                                        </p:cTn>
                                        <p:tgtEl>
                                          <p:spTgt spid="1238099"/>
                                        </p:tgtEl>
                                        <p:attrNameLst>
                                          <p:attrName>style.visibility</p:attrName>
                                        </p:attrNameLst>
                                      </p:cBhvr>
                                      <p:to>
                                        <p:strVal val="hidden"/>
                                      </p:to>
                                    </p:set>
                                  </p:childTnLst>
                                </p:cTn>
                              </p:par>
                              <p:par>
                                <p:cTn id="526" presetID="9" presetClass="exit" presetSubtype="0" fill="hold" grpId="1" nodeType="withEffect">
                                  <p:stCondLst>
                                    <p:cond delay="0"/>
                                  </p:stCondLst>
                                  <p:childTnLst>
                                    <p:animEffect transition="out" filter="dissolve">
                                      <p:cBhvr>
                                        <p:cTn id="527" dur="500"/>
                                        <p:tgtEl>
                                          <p:spTgt spid="1238098"/>
                                        </p:tgtEl>
                                      </p:cBhvr>
                                    </p:animEffect>
                                    <p:set>
                                      <p:cBhvr>
                                        <p:cTn id="528" dur="1" fill="hold">
                                          <p:stCondLst>
                                            <p:cond delay="499"/>
                                          </p:stCondLst>
                                        </p:cTn>
                                        <p:tgtEl>
                                          <p:spTgt spid="1238098"/>
                                        </p:tgtEl>
                                        <p:attrNameLst>
                                          <p:attrName>style.visibility</p:attrName>
                                        </p:attrNameLst>
                                      </p:cBhvr>
                                      <p:to>
                                        <p:strVal val="hidden"/>
                                      </p:to>
                                    </p:set>
                                  </p:childTnLst>
                                </p:cTn>
                              </p:par>
                            </p:childTnLst>
                          </p:cTn>
                        </p:par>
                        <p:par>
                          <p:cTn id="529" fill="hold" nodeType="afterGroup">
                            <p:stCondLst>
                              <p:cond delay="500"/>
                            </p:stCondLst>
                            <p:childTnLst>
                              <p:par>
                                <p:cTn id="530" presetID="22" presetClass="entr" presetSubtype="8" fill="hold" grpId="0" nodeType="afterEffect">
                                  <p:stCondLst>
                                    <p:cond delay="0"/>
                                  </p:stCondLst>
                                  <p:childTnLst>
                                    <p:set>
                                      <p:cBhvr>
                                        <p:cTn id="531" dur="1" fill="hold">
                                          <p:stCondLst>
                                            <p:cond delay="0"/>
                                          </p:stCondLst>
                                        </p:cTn>
                                        <p:tgtEl>
                                          <p:spTgt spid="1238020"/>
                                        </p:tgtEl>
                                        <p:attrNameLst>
                                          <p:attrName>style.visibility</p:attrName>
                                        </p:attrNameLst>
                                      </p:cBhvr>
                                      <p:to>
                                        <p:strVal val="visible"/>
                                      </p:to>
                                    </p:set>
                                    <p:animEffect transition="in" filter="wipe(left)">
                                      <p:cBhvr>
                                        <p:cTn id="532" dur="500"/>
                                        <p:tgtEl>
                                          <p:spTgt spid="1238020"/>
                                        </p:tgtEl>
                                      </p:cBhvr>
                                    </p:animEffect>
                                  </p:childTnLst>
                                </p:cTn>
                              </p:par>
                              <p:par>
                                <p:cTn id="533" presetID="1" presetClass="emph" presetSubtype="2" fill="hold" nodeType="withEffect">
                                  <p:stCondLst>
                                    <p:cond delay="0"/>
                                  </p:stCondLst>
                                  <p:childTnLst>
                                    <p:animClr clrSpc="rgb" dir="cw">
                                      <p:cBhvr>
                                        <p:cTn id="534" dur="2000" fill="hold"/>
                                        <p:tgtEl>
                                          <p:spTgt spid="1238064"/>
                                        </p:tgtEl>
                                        <p:attrNameLst>
                                          <p:attrName>fillcolor</p:attrName>
                                        </p:attrNameLst>
                                      </p:cBhvr>
                                      <p:to>
                                        <a:schemeClr val="accent2"/>
                                      </p:to>
                                    </p:animClr>
                                    <p:set>
                                      <p:cBhvr>
                                        <p:cTn id="535" dur="2000" fill="hold"/>
                                        <p:tgtEl>
                                          <p:spTgt spid="1238064"/>
                                        </p:tgtEl>
                                        <p:attrNameLst>
                                          <p:attrName>fill.type</p:attrName>
                                        </p:attrNameLst>
                                      </p:cBhvr>
                                      <p:to>
                                        <p:strVal val="solid"/>
                                      </p:to>
                                    </p:set>
                                    <p:set>
                                      <p:cBhvr>
                                        <p:cTn id="536" dur="2000" fill="hold"/>
                                        <p:tgtEl>
                                          <p:spTgt spid="1238064"/>
                                        </p:tgtEl>
                                        <p:attrNameLst>
                                          <p:attrName>fill.on</p:attrName>
                                        </p:attrNameLst>
                                      </p:cBhvr>
                                      <p:to>
                                        <p:strVal val="true"/>
                                      </p:to>
                                    </p:set>
                                  </p:childTnLst>
                                </p:cTn>
                              </p:par>
                              <p:par>
                                <p:cTn id="537" presetID="1" presetClass="emph" presetSubtype="2" fill="hold" nodeType="withEffect">
                                  <p:stCondLst>
                                    <p:cond delay="0"/>
                                  </p:stCondLst>
                                  <p:childTnLst>
                                    <p:animClr clrSpc="rgb" dir="cw">
                                      <p:cBhvr>
                                        <p:cTn id="538" dur="2000" fill="hold"/>
                                        <p:tgtEl>
                                          <p:spTgt spid="1238065"/>
                                        </p:tgtEl>
                                        <p:attrNameLst>
                                          <p:attrName>fillcolor</p:attrName>
                                        </p:attrNameLst>
                                      </p:cBhvr>
                                      <p:to>
                                        <a:schemeClr val="accent2"/>
                                      </p:to>
                                    </p:animClr>
                                    <p:set>
                                      <p:cBhvr>
                                        <p:cTn id="539" dur="2000" fill="hold"/>
                                        <p:tgtEl>
                                          <p:spTgt spid="1238065"/>
                                        </p:tgtEl>
                                        <p:attrNameLst>
                                          <p:attrName>fill.type</p:attrName>
                                        </p:attrNameLst>
                                      </p:cBhvr>
                                      <p:to>
                                        <p:strVal val="solid"/>
                                      </p:to>
                                    </p:set>
                                    <p:set>
                                      <p:cBhvr>
                                        <p:cTn id="540" dur="2000" fill="hold"/>
                                        <p:tgtEl>
                                          <p:spTgt spid="1238065"/>
                                        </p:tgtEl>
                                        <p:attrNameLst>
                                          <p:attrName>fill.on</p:attrName>
                                        </p:attrNameLst>
                                      </p:cBhvr>
                                      <p:to>
                                        <p:strVal val="true"/>
                                      </p:to>
                                    </p:set>
                                  </p:childTnLst>
                                </p:cTn>
                              </p:par>
                            </p:childTnLst>
                          </p:cTn>
                        </p:par>
                        <p:par>
                          <p:cTn id="541" fill="hold" nodeType="afterGroup">
                            <p:stCondLst>
                              <p:cond delay="2500"/>
                            </p:stCondLst>
                            <p:childTnLst>
                              <p:par>
                                <p:cTn id="542" presetID="22" presetClass="entr" presetSubtype="8" fill="hold" nodeType="afterEffect">
                                  <p:stCondLst>
                                    <p:cond delay="0"/>
                                  </p:stCondLst>
                                  <p:childTnLst>
                                    <p:set>
                                      <p:cBhvr>
                                        <p:cTn id="543" dur="1" fill="hold">
                                          <p:stCondLst>
                                            <p:cond delay="0"/>
                                          </p:stCondLst>
                                        </p:cTn>
                                        <p:tgtEl>
                                          <p:spTgt spid="12"/>
                                        </p:tgtEl>
                                        <p:attrNameLst>
                                          <p:attrName>style.visibility</p:attrName>
                                        </p:attrNameLst>
                                      </p:cBhvr>
                                      <p:to>
                                        <p:strVal val="visible"/>
                                      </p:to>
                                    </p:set>
                                    <p:animEffect transition="in" filter="wipe(left)">
                                      <p:cBhvr>
                                        <p:cTn id="544" dur="500"/>
                                        <p:tgtEl>
                                          <p:spTgt spid="12"/>
                                        </p:tgtEl>
                                      </p:cBhvr>
                                    </p:animEffect>
                                  </p:childTnLst>
                                </p:cTn>
                              </p:par>
                            </p:childTnLst>
                          </p:cTn>
                        </p:par>
                      </p:childTnLst>
                    </p:cTn>
                  </p:par>
                  <p:par>
                    <p:cTn id="545" fill="hold" nodeType="clickPar">
                      <p:stCondLst>
                        <p:cond delay="indefinite"/>
                      </p:stCondLst>
                      <p:childTnLst>
                        <p:par>
                          <p:cTn id="546" fill="hold" nodeType="withGroup">
                            <p:stCondLst>
                              <p:cond delay="0"/>
                            </p:stCondLst>
                            <p:childTnLst>
                              <p:par>
                                <p:cTn id="547" presetID="22" presetClass="entr" presetSubtype="8" fill="hold" grpId="0" nodeType="clickEffect">
                                  <p:stCondLst>
                                    <p:cond delay="0"/>
                                  </p:stCondLst>
                                  <p:childTnLst>
                                    <p:set>
                                      <p:cBhvr>
                                        <p:cTn id="548" dur="1" fill="hold">
                                          <p:stCondLst>
                                            <p:cond delay="0"/>
                                          </p:stCondLst>
                                        </p:cTn>
                                        <p:tgtEl>
                                          <p:spTgt spid="1238019"/>
                                        </p:tgtEl>
                                        <p:attrNameLst>
                                          <p:attrName>style.visibility</p:attrName>
                                        </p:attrNameLst>
                                      </p:cBhvr>
                                      <p:to>
                                        <p:strVal val="visible"/>
                                      </p:to>
                                    </p:set>
                                    <p:animEffect transition="in" filter="wipe(left)">
                                      <p:cBhvr>
                                        <p:cTn id="549" dur="500"/>
                                        <p:tgtEl>
                                          <p:spTgt spid="1238019"/>
                                        </p:tgtEl>
                                      </p:cBhvr>
                                    </p:animEffect>
                                  </p:childTnLst>
                                </p:cTn>
                              </p:par>
                              <p:par>
                                <p:cTn id="550" presetID="1" presetClass="emph" presetSubtype="2" fill="hold" nodeType="withEffect">
                                  <p:stCondLst>
                                    <p:cond delay="0"/>
                                  </p:stCondLst>
                                  <p:childTnLst>
                                    <p:animClr clrSpc="rgb" dir="cw">
                                      <p:cBhvr>
                                        <p:cTn id="551" dur="2000" fill="hold"/>
                                        <p:tgtEl>
                                          <p:spTgt spid="1238072"/>
                                        </p:tgtEl>
                                        <p:attrNameLst>
                                          <p:attrName>fillcolor</p:attrName>
                                        </p:attrNameLst>
                                      </p:cBhvr>
                                      <p:to>
                                        <a:schemeClr val="accent2"/>
                                      </p:to>
                                    </p:animClr>
                                    <p:set>
                                      <p:cBhvr>
                                        <p:cTn id="552" dur="2000" fill="hold"/>
                                        <p:tgtEl>
                                          <p:spTgt spid="1238072"/>
                                        </p:tgtEl>
                                        <p:attrNameLst>
                                          <p:attrName>fill.type</p:attrName>
                                        </p:attrNameLst>
                                      </p:cBhvr>
                                      <p:to>
                                        <p:strVal val="solid"/>
                                      </p:to>
                                    </p:set>
                                    <p:set>
                                      <p:cBhvr>
                                        <p:cTn id="553" dur="2000" fill="hold"/>
                                        <p:tgtEl>
                                          <p:spTgt spid="1238072"/>
                                        </p:tgtEl>
                                        <p:attrNameLst>
                                          <p:attrName>fill.on</p:attrName>
                                        </p:attrNameLst>
                                      </p:cBhvr>
                                      <p:to>
                                        <p:strVal val="true"/>
                                      </p:to>
                                    </p:set>
                                  </p:childTnLst>
                                </p:cTn>
                              </p:par>
                              <p:par>
                                <p:cTn id="554" presetID="1" presetClass="emph" presetSubtype="2" fill="hold" nodeType="withEffect">
                                  <p:stCondLst>
                                    <p:cond delay="0"/>
                                  </p:stCondLst>
                                  <p:childTnLst>
                                    <p:animClr clrSpc="rgb" dir="cw">
                                      <p:cBhvr>
                                        <p:cTn id="555" dur="2000" fill="hold"/>
                                        <p:tgtEl>
                                          <p:spTgt spid="1238073"/>
                                        </p:tgtEl>
                                        <p:attrNameLst>
                                          <p:attrName>fillcolor</p:attrName>
                                        </p:attrNameLst>
                                      </p:cBhvr>
                                      <p:to>
                                        <a:schemeClr val="accent2"/>
                                      </p:to>
                                    </p:animClr>
                                    <p:set>
                                      <p:cBhvr>
                                        <p:cTn id="556" dur="2000" fill="hold"/>
                                        <p:tgtEl>
                                          <p:spTgt spid="1238073"/>
                                        </p:tgtEl>
                                        <p:attrNameLst>
                                          <p:attrName>fill.type</p:attrName>
                                        </p:attrNameLst>
                                      </p:cBhvr>
                                      <p:to>
                                        <p:strVal val="solid"/>
                                      </p:to>
                                    </p:set>
                                    <p:set>
                                      <p:cBhvr>
                                        <p:cTn id="557" dur="2000" fill="hold"/>
                                        <p:tgtEl>
                                          <p:spTgt spid="1238073"/>
                                        </p:tgtEl>
                                        <p:attrNameLst>
                                          <p:attrName>fill.on</p:attrName>
                                        </p:attrNameLst>
                                      </p:cBhvr>
                                      <p:to>
                                        <p:strVal val="true"/>
                                      </p:to>
                                    </p:set>
                                  </p:childTnLst>
                                </p:cTn>
                              </p:par>
                              <p:par>
                                <p:cTn id="558" presetID="1" presetClass="emph" presetSubtype="2" fill="hold" nodeType="withEffect">
                                  <p:stCondLst>
                                    <p:cond delay="0"/>
                                  </p:stCondLst>
                                  <p:childTnLst>
                                    <p:animClr clrSpc="rgb" dir="cw">
                                      <p:cBhvr>
                                        <p:cTn id="559" dur="2000" fill="hold"/>
                                        <p:tgtEl>
                                          <p:spTgt spid="1238074"/>
                                        </p:tgtEl>
                                        <p:attrNameLst>
                                          <p:attrName>fillcolor</p:attrName>
                                        </p:attrNameLst>
                                      </p:cBhvr>
                                      <p:to>
                                        <a:schemeClr val="accent2"/>
                                      </p:to>
                                    </p:animClr>
                                    <p:set>
                                      <p:cBhvr>
                                        <p:cTn id="560" dur="2000" fill="hold"/>
                                        <p:tgtEl>
                                          <p:spTgt spid="1238074"/>
                                        </p:tgtEl>
                                        <p:attrNameLst>
                                          <p:attrName>fill.type</p:attrName>
                                        </p:attrNameLst>
                                      </p:cBhvr>
                                      <p:to>
                                        <p:strVal val="solid"/>
                                      </p:to>
                                    </p:set>
                                    <p:set>
                                      <p:cBhvr>
                                        <p:cTn id="561" dur="2000" fill="hold"/>
                                        <p:tgtEl>
                                          <p:spTgt spid="1238074"/>
                                        </p:tgtEl>
                                        <p:attrNameLst>
                                          <p:attrName>fill.on</p:attrName>
                                        </p:attrNameLst>
                                      </p:cBhvr>
                                      <p:to>
                                        <p:strVal val="true"/>
                                      </p:to>
                                    </p:set>
                                  </p:childTnLst>
                                </p:cTn>
                              </p:par>
                            </p:childTnLst>
                          </p:cTn>
                        </p:par>
                        <p:par>
                          <p:cTn id="562" fill="hold" nodeType="afterGroup">
                            <p:stCondLst>
                              <p:cond delay="2000"/>
                            </p:stCondLst>
                            <p:childTnLst>
                              <p:par>
                                <p:cTn id="563" presetID="22" presetClass="entr" presetSubtype="8" fill="hold" nodeType="afterEffect">
                                  <p:stCondLst>
                                    <p:cond delay="0"/>
                                  </p:stCondLst>
                                  <p:childTnLst>
                                    <p:set>
                                      <p:cBhvr>
                                        <p:cTn id="564" dur="1" fill="hold">
                                          <p:stCondLst>
                                            <p:cond delay="0"/>
                                          </p:stCondLst>
                                        </p:cTn>
                                        <p:tgtEl>
                                          <p:spTgt spid="13"/>
                                        </p:tgtEl>
                                        <p:attrNameLst>
                                          <p:attrName>style.visibility</p:attrName>
                                        </p:attrNameLst>
                                      </p:cBhvr>
                                      <p:to>
                                        <p:strVal val="visible"/>
                                      </p:to>
                                    </p:set>
                                    <p:animEffect transition="in" filter="wipe(left)">
                                      <p:cBhvr>
                                        <p:cTn id="565" dur="500"/>
                                        <p:tgtEl>
                                          <p:spTgt spid="13"/>
                                        </p:tgtEl>
                                      </p:cBhvr>
                                    </p:animEffect>
                                  </p:childTnLst>
                                </p:cTn>
                              </p:par>
                            </p:childTnLst>
                          </p:cTn>
                        </p:par>
                      </p:childTnLst>
                    </p:cTn>
                  </p:par>
                  <p:par>
                    <p:cTn id="566" fill="hold" nodeType="clickPar">
                      <p:stCondLst>
                        <p:cond delay="indefinite"/>
                      </p:stCondLst>
                      <p:childTnLst>
                        <p:par>
                          <p:cTn id="567" fill="hold" nodeType="withGroup">
                            <p:stCondLst>
                              <p:cond delay="0"/>
                            </p:stCondLst>
                            <p:childTnLst>
                              <p:par>
                                <p:cTn id="568" presetID="22" presetClass="entr" presetSubtype="8" fill="hold" grpId="0" nodeType="clickEffect">
                                  <p:stCondLst>
                                    <p:cond delay="0"/>
                                  </p:stCondLst>
                                  <p:childTnLst>
                                    <p:set>
                                      <p:cBhvr>
                                        <p:cTn id="569" dur="1" fill="hold">
                                          <p:stCondLst>
                                            <p:cond delay="0"/>
                                          </p:stCondLst>
                                        </p:cTn>
                                        <p:tgtEl>
                                          <p:spTgt spid="1238018"/>
                                        </p:tgtEl>
                                        <p:attrNameLst>
                                          <p:attrName>style.visibility</p:attrName>
                                        </p:attrNameLst>
                                      </p:cBhvr>
                                      <p:to>
                                        <p:strVal val="visible"/>
                                      </p:to>
                                    </p:set>
                                    <p:animEffect transition="in" filter="wipe(left)">
                                      <p:cBhvr>
                                        <p:cTn id="570" dur="500"/>
                                        <p:tgtEl>
                                          <p:spTgt spid="1238018"/>
                                        </p:tgtEl>
                                      </p:cBhvr>
                                    </p:animEffect>
                                  </p:childTnLst>
                                </p:cTn>
                              </p:par>
                              <p:par>
                                <p:cTn id="571" presetID="1" presetClass="emph" presetSubtype="2" fill="hold" nodeType="withEffect">
                                  <p:stCondLst>
                                    <p:cond delay="0"/>
                                  </p:stCondLst>
                                  <p:childTnLst>
                                    <p:animClr clrSpc="rgb" dir="cw">
                                      <p:cBhvr>
                                        <p:cTn id="572" dur="2000" fill="hold"/>
                                        <p:tgtEl>
                                          <p:spTgt spid="1238127"/>
                                        </p:tgtEl>
                                        <p:attrNameLst>
                                          <p:attrName>fillcolor</p:attrName>
                                        </p:attrNameLst>
                                      </p:cBhvr>
                                      <p:to>
                                        <a:schemeClr val="accent2"/>
                                      </p:to>
                                    </p:animClr>
                                    <p:set>
                                      <p:cBhvr>
                                        <p:cTn id="573" dur="2000" fill="hold"/>
                                        <p:tgtEl>
                                          <p:spTgt spid="1238127"/>
                                        </p:tgtEl>
                                        <p:attrNameLst>
                                          <p:attrName>fill.type</p:attrName>
                                        </p:attrNameLst>
                                      </p:cBhvr>
                                      <p:to>
                                        <p:strVal val="solid"/>
                                      </p:to>
                                    </p:set>
                                    <p:set>
                                      <p:cBhvr>
                                        <p:cTn id="574" dur="2000" fill="hold"/>
                                        <p:tgtEl>
                                          <p:spTgt spid="1238127"/>
                                        </p:tgtEl>
                                        <p:attrNameLst>
                                          <p:attrName>fill.on</p:attrName>
                                        </p:attrNameLst>
                                      </p:cBhvr>
                                      <p:to>
                                        <p:strVal val="true"/>
                                      </p:to>
                                    </p:set>
                                  </p:childTnLst>
                                </p:cTn>
                              </p:par>
                              <p:par>
                                <p:cTn id="575" presetID="1" presetClass="emph" presetSubtype="2" fill="hold" nodeType="withEffect">
                                  <p:stCondLst>
                                    <p:cond delay="0"/>
                                  </p:stCondLst>
                                  <p:childTnLst>
                                    <p:animClr clrSpc="rgb" dir="cw">
                                      <p:cBhvr>
                                        <p:cTn id="576" dur="2000" fill="hold"/>
                                        <p:tgtEl>
                                          <p:spTgt spid="1238126"/>
                                        </p:tgtEl>
                                        <p:attrNameLst>
                                          <p:attrName>fillcolor</p:attrName>
                                        </p:attrNameLst>
                                      </p:cBhvr>
                                      <p:to>
                                        <a:schemeClr val="accent2"/>
                                      </p:to>
                                    </p:animClr>
                                    <p:set>
                                      <p:cBhvr>
                                        <p:cTn id="577" dur="2000" fill="hold"/>
                                        <p:tgtEl>
                                          <p:spTgt spid="1238126"/>
                                        </p:tgtEl>
                                        <p:attrNameLst>
                                          <p:attrName>fill.type</p:attrName>
                                        </p:attrNameLst>
                                      </p:cBhvr>
                                      <p:to>
                                        <p:strVal val="solid"/>
                                      </p:to>
                                    </p:set>
                                    <p:set>
                                      <p:cBhvr>
                                        <p:cTn id="578" dur="2000" fill="hold"/>
                                        <p:tgtEl>
                                          <p:spTgt spid="1238126"/>
                                        </p:tgtEl>
                                        <p:attrNameLst>
                                          <p:attrName>fill.on</p:attrName>
                                        </p:attrNameLst>
                                      </p:cBhvr>
                                      <p:to>
                                        <p:strVal val="true"/>
                                      </p:to>
                                    </p:set>
                                  </p:childTnLst>
                                </p:cTn>
                              </p:par>
                              <p:par>
                                <p:cTn id="579" presetID="1" presetClass="emph" presetSubtype="2" fill="hold" nodeType="withEffect">
                                  <p:stCondLst>
                                    <p:cond delay="0"/>
                                  </p:stCondLst>
                                  <p:childTnLst>
                                    <p:animClr clrSpc="rgb" dir="cw">
                                      <p:cBhvr>
                                        <p:cTn id="580" dur="2000" fill="hold"/>
                                        <p:tgtEl>
                                          <p:spTgt spid="1238132"/>
                                        </p:tgtEl>
                                        <p:attrNameLst>
                                          <p:attrName>fillcolor</p:attrName>
                                        </p:attrNameLst>
                                      </p:cBhvr>
                                      <p:to>
                                        <a:schemeClr val="accent2"/>
                                      </p:to>
                                    </p:animClr>
                                    <p:set>
                                      <p:cBhvr>
                                        <p:cTn id="581" dur="2000" fill="hold"/>
                                        <p:tgtEl>
                                          <p:spTgt spid="1238132"/>
                                        </p:tgtEl>
                                        <p:attrNameLst>
                                          <p:attrName>fill.type</p:attrName>
                                        </p:attrNameLst>
                                      </p:cBhvr>
                                      <p:to>
                                        <p:strVal val="solid"/>
                                      </p:to>
                                    </p:set>
                                    <p:set>
                                      <p:cBhvr>
                                        <p:cTn id="582" dur="2000" fill="hold"/>
                                        <p:tgtEl>
                                          <p:spTgt spid="1238132"/>
                                        </p:tgtEl>
                                        <p:attrNameLst>
                                          <p:attrName>fill.on</p:attrName>
                                        </p:attrNameLst>
                                      </p:cBhvr>
                                      <p:to>
                                        <p:strVal val="true"/>
                                      </p:to>
                                    </p:set>
                                  </p:childTnLst>
                                </p:cTn>
                              </p:par>
                              <p:par>
                                <p:cTn id="583" presetID="1" presetClass="emph" presetSubtype="2" fill="hold" nodeType="withEffect">
                                  <p:stCondLst>
                                    <p:cond delay="0"/>
                                  </p:stCondLst>
                                  <p:childTnLst>
                                    <p:animClr clrSpc="rgb" dir="cw">
                                      <p:cBhvr>
                                        <p:cTn id="584" dur="2000" fill="hold"/>
                                        <p:tgtEl>
                                          <p:spTgt spid="1238133"/>
                                        </p:tgtEl>
                                        <p:attrNameLst>
                                          <p:attrName>fillcolor</p:attrName>
                                        </p:attrNameLst>
                                      </p:cBhvr>
                                      <p:to>
                                        <a:schemeClr val="accent2"/>
                                      </p:to>
                                    </p:animClr>
                                    <p:set>
                                      <p:cBhvr>
                                        <p:cTn id="585" dur="2000" fill="hold"/>
                                        <p:tgtEl>
                                          <p:spTgt spid="1238133"/>
                                        </p:tgtEl>
                                        <p:attrNameLst>
                                          <p:attrName>fill.type</p:attrName>
                                        </p:attrNameLst>
                                      </p:cBhvr>
                                      <p:to>
                                        <p:strVal val="solid"/>
                                      </p:to>
                                    </p:set>
                                    <p:set>
                                      <p:cBhvr>
                                        <p:cTn id="586" dur="2000" fill="hold"/>
                                        <p:tgtEl>
                                          <p:spTgt spid="1238133"/>
                                        </p:tgtEl>
                                        <p:attrNameLst>
                                          <p:attrName>fill.on</p:attrName>
                                        </p:attrNameLst>
                                      </p:cBhvr>
                                      <p:to>
                                        <p:strVal val="true"/>
                                      </p:to>
                                    </p:set>
                                  </p:childTnLst>
                                </p:cTn>
                              </p:par>
                              <p:par>
                                <p:cTn id="587" presetID="1" presetClass="emph" presetSubtype="2" fill="hold" nodeType="withEffect">
                                  <p:stCondLst>
                                    <p:cond delay="0"/>
                                  </p:stCondLst>
                                  <p:childTnLst>
                                    <p:animClr clrSpc="rgb" dir="cw">
                                      <p:cBhvr>
                                        <p:cTn id="588" dur="2000" fill="hold"/>
                                        <p:tgtEl>
                                          <p:spTgt spid="1238137"/>
                                        </p:tgtEl>
                                        <p:attrNameLst>
                                          <p:attrName>fillcolor</p:attrName>
                                        </p:attrNameLst>
                                      </p:cBhvr>
                                      <p:to>
                                        <a:schemeClr val="accent2"/>
                                      </p:to>
                                    </p:animClr>
                                    <p:set>
                                      <p:cBhvr>
                                        <p:cTn id="589" dur="2000" fill="hold"/>
                                        <p:tgtEl>
                                          <p:spTgt spid="1238137"/>
                                        </p:tgtEl>
                                        <p:attrNameLst>
                                          <p:attrName>fill.type</p:attrName>
                                        </p:attrNameLst>
                                      </p:cBhvr>
                                      <p:to>
                                        <p:strVal val="solid"/>
                                      </p:to>
                                    </p:set>
                                    <p:set>
                                      <p:cBhvr>
                                        <p:cTn id="590" dur="2000" fill="hold"/>
                                        <p:tgtEl>
                                          <p:spTgt spid="1238137"/>
                                        </p:tgtEl>
                                        <p:attrNameLst>
                                          <p:attrName>fill.on</p:attrName>
                                        </p:attrNameLst>
                                      </p:cBhvr>
                                      <p:to>
                                        <p:strVal val="true"/>
                                      </p:to>
                                    </p:set>
                                  </p:childTnLst>
                                </p:cTn>
                              </p:par>
                              <p:par>
                                <p:cTn id="591" presetID="1" presetClass="emph" presetSubtype="2" fill="hold" nodeType="withEffect">
                                  <p:stCondLst>
                                    <p:cond delay="0"/>
                                  </p:stCondLst>
                                  <p:childTnLst>
                                    <p:animClr clrSpc="rgb" dir="cw">
                                      <p:cBhvr>
                                        <p:cTn id="592" dur="2000" fill="hold"/>
                                        <p:tgtEl>
                                          <p:spTgt spid="1238138"/>
                                        </p:tgtEl>
                                        <p:attrNameLst>
                                          <p:attrName>fillcolor</p:attrName>
                                        </p:attrNameLst>
                                      </p:cBhvr>
                                      <p:to>
                                        <a:schemeClr val="accent2"/>
                                      </p:to>
                                    </p:animClr>
                                    <p:set>
                                      <p:cBhvr>
                                        <p:cTn id="593" dur="2000" fill="hold"/>
                                        <p:tgtEl>
                                          <p:spTgt spid="1238138"/>
                                        </p:tgtEl>
                                        <p:attrNameLst>
                                          <p:attrName>fill.type</p:attrName>
                                        </p:attrNameLst>
                                      </p:cBhvr>
                                      <p:to>
                                        <p:strVal val="solid"/>
                                      </p:to>
                                    </p:set>
                                    <p:set>
                                      <p:cBhvr>
                                        <p:cTn id="594" dur="2000" fill="hold"/>
                                        <p:tgtEl>
                                          <p:spTgt spid="1238138"/>
                                        </p:tgtEl>
                                        <p:attrNameLst>
                                          <p:attrName>fill.on</p:attrName>
                                        </p:attrNameLst>
                                      </p:cBhvr>
                                      <p:to>
                                        <p:strVal val="true"/>
                                      </p:to>
                                    </p:set>
                                  </p:childTnLst>
                                </p:cTn>
                              </p:par>
                              <p:par>
                                <p:cTn id="595" presetID="1" presetClass="emph" presetSubtype="2" fill="hold" nodeType="withEffect">
                                  <p:stCondLst>
                                    <p:cond delay="0"/>
                                  </p:stCondLst>
                                  <p:childTnLst>
                                    <p:animClr clrSpc="rgb" dir="cw">
                                      <p:cBhvr>
                                        <p:cTn id="596" dur="2000" fill="hold"/>
                                        <p:tgtEl>
                                          <p:spTgt spid="1238143"/>
                                        </p:tgtEl>
                                        <p:attrNameLst>
                                          <p:attrName>fillcolor</p:attrName>
                                        </p:attrNameLst>
                                      </p:cBhvr>
                                      <p:to>
                                        <a:schemeClr val="accent2"/>
                                      </p:to>
                                    </p:animClr>
                                    <p:set>
                                      <p:cBhvr>
                                        <p:cTn id="597" dur="2000" fill="hold"/>
                                        <p:tgtEl>
                                          <p:spTgt spid="1238143"/>
                                        </p:tgtEl>
                                        <p:attrNameLst>
                                          <p:attrName>fill.type</p:attrName>
                                        </p:attrNameLst>
                                      </p:cBhvr>
                                      <p:to>
                                        <p:strVal val="solid"/>
                                      </p:to>
                                    </p:set>
                                    <p:set>
                                      <p:cBhvr>
                                        <p:cTn id="598" dur="2000" fill="hold"/>
                                        <p:tgtEl>
                                          <p:spTgt spid="1238143"/>
                                        </p:tgtEl>
                                        <p:attrNameLst>
                                          <p:attrName>fill.on</p:attrName>
                                        </p:attrNameLst>
                                      </p:cBhvr>
                                      <p:to>
                                        <p:strVal val="true"/>
                                      </p:to>
                                    </p:set>
                                  </p:childTnLst>
                                </p:cTn>
                              </p:par>
                            </p:childTnLst>
                          </p:cTn>
                        </p:par>
                        <p:par>
                          <p:cTn id="599" fill="hold" nodeType="afterGroup">
                            <p:stCondLst>
                              <p:cond delay="2000"/>
                            </p:stCondLst>
                            <p:childTnLst>
                              <p:par>
                                <p:cTn id="600" presetID="22" presetClass="entr" presetSubtype="8" fill="hold" nodeType="afterEffect">
                                  <p:stCondLst>
                                    <p:cond delay="0"/>
                                  </p:stCondLst>
                                  <p:childTnLst>
                                    <p:set>
                                      <p:cBhvr>
                                        <p:cTn id="601" dur="1" fill="hold">
                                          <p:stCondLst>
                                            <p:cond delay="0"/>
                                          </p:stCondLst>
                                        </p:cTn>
                                        <p:tgtEl>
                                          <p:spTgt spid="14"/>
                                        </p:tgtEl>
                                        <p:attrNameLst>
                                          <p:attrName>style.visibility</p:attrName>
                                        </p:attrNameLst>
                                      </p:cBhvr>
                                      <p:to>
                                        <p:strVal val="visible"/>
                                      </p:to>
                                    </p:set>
                                    <p:animEffect transition="in" filter="wipe(left)">
                                      <p:cBhvr>
                                        <p:cTn id="602" dur="500"/>
                                        <p:tgtEl>
                                          <p:spTgt spid="14"/>
                                        </p:tgtEl>
                                      </p:cBhvr>
                                    </p:animEffect>
                                  </p:childTnLst>
                                </p:cTn>
                              </p:par>
                            </p:childTnLst>
                          </p:cTn>
                        </p:par>
                      </p:childTnLst>
                    </p:cTn>
                  </p:par>
                  <p:par>
                    <p:cTn id="603" fill="hold" nodeType="clickPar">
                      <p:stCondLst>
                        <p:cond delay="indefinite"/>
                      </p:stCondLst>
                      <p:childTnLst>
                        <p:par>
                          <p:cTn id="604" fill="hold" nodeType="withGroup">
                            <p:stCondLst>
                              <p:cond delay="0"/>
                            </p:stCondLst>
                            <p:childTnLst>
                              <p:par>
                                <p:cTn id="605" presetID="32" presetClass="emph" presetSubtype="0" repeatCount="indefinite" fill="hold" nodeType="clickEffect">
                                  <p:stCondLst>
                                    <p:cond delay="0"/>
                                  </p:stCondLst>
                                  <p:childTnLst>
                                    <p:animClr clrSpc="rgb" dir="cw">
                                      <p:cBhvr override="childStyle">
                                        <p:cTn id="606" dur="100" fill="hold"/>
                                        <p:tgtEl>
                                          <p:spTgt spid="13"/>
                                        </p:tgtEl>
                                        <p:attrNameLst>
                                          <p:attrName>style.color</p:attrName>
                                        </p:attrNameLst>
                                      </p:cBhvr>
                                      <p:to>
                                        <a:schemeClr val="accent2"/>
                                      </p:to>
                                    </p:animClr>
                                    <p:animClr clrSpc="rgb" dir="cw">
                                      <p:cBhvr>
                                        <p:cTn id="607" dur="100" fill="hold"/>
                                        <p:tgtEl>
                                          <p:spTgt spid="13"/>
                                        </p:tgtEl>
                                        <p:attrNameLst>
                                          <p:attrName>fillcolor</p:attrName>
                                        </p:attrNameLst>
                                      </p:cBhvr>
                                      <p:to>
                                        <a:schemeClr val="accent2"/>
                                      </p:to>
                                    </p:animClr>
                                    <p:set>
                                      <p:cBhvr>
                                        <p:cTn id="608" dur="100" fill="hold"/>
                                        <p:tgtEl>
                                          <p:spTgt spid="13"/>
                                        </p:tgtEl>
                                        <p:attrNameLst>
                                          <p:attrName>fill.type</p:attrName>
                                        </p:attrNameLst>
                                      </p:cBhvr>
                                      <p:to>
                                        <p:strVal val="solid"/>
                                      </p:to>
                                    </p:set>
                                    <p:set>
                                      <p:cBhvr>
                                        <p:cTn id="609" dur="100" fill="hold"/>
                                        <p:tgtEl>
                                          <p:spTgt spid="13"/>
                                        </p:tgtEl>
                                        <p:attrNameLst>
                                          <p:attrName>fill.on</p:attrName>
                                        </p:attrNameLst>
                                      </p:cBhvr>
                                      <p:to>
                                        <p:strVal val="true"/>
                                      </p:to>
                                    </p:set>
                                    <p:animRot by="120000">
                                      <p:cBhvr>
                                        <p:cTn id="610" dur="100" fill="hold">
                                          <p:stCondLst>
                                            <p:cond delay="0"/>
                                          </p:stCondLst>
                                        </p:cTn>
                                        <p:tgtEl>
                                          <p:spTgt spid="13"/>
                                        </p:tgtEl>
                                        <p:attrNameLst>
                                          <p:attrName>r</p:attrName>
                                        </p:attrNameLst>
                                      </p:cBhvr>
                                    </p:animRot>
                                    <p:animRot by="-240000">
                                      <p:cBhvr>
                                        <p:cTn id="611" dur="200" fill="hold">
                                          <p:stCondLst>
                                            <p:cond delay="200"/>
                                          </p:stCondLst>
                                        </p:cTn>
                                        <p:tgtEl>
                                          <p:spTgt spid="13"/>
                                        </p:tgtEl>
                                        <p:attrNameLst>
                                          <p:attrName>r</p:attrName>
                                        </p:attrNameLst>
                                      </p:cBhvr>
                                    </p:animRot>
                                    <p:animRot by="240000">
                                      <p:cBhvr>
                                        <p:cTn id="612" dur="200" fill="hold">
                                          <p:stCondLst>
                                            <p:cond delay="400"/>
                                          </p:stCondLst>
                                        </p:cTn>
                                        <p:tgtEl>
                                          <p:spTgt spid="13"/>
                                        </p:tgtEl>
                                        <p:attrNameLst>
                                          <p:attrName>r</p:attrName>
                                        </p:attrNameLst>
                                      </p:cBhvr>
                                    </p:animRot>
                                    <p:animRot by="-240000">
                                      <p:cBhvr>
                                        <p:cTn id="613" dur="200" fill="hold">
                                          <p:stCondLst>
                                            <p:cond delay="600"/>
                                          </p:stCondLst>
                                        </p:cTn>
                                        <p:tgtEl>
                                          <p:spTgt spid="13"/>
                                        </p:tgtEl>
                                        <p:attrNameLst>
                                          <p:attrName>r</p:attrName>
                                        </p:attrNameLst>
                                      </p:cBhvr>
                                    </p:animRot>
                                    <p:animRot by="120000">
                                      <p:cBhvr>
                                        <p:cTn id="614" dur="200" fill="hold">
                                          <p:stCondLst>
                                            <p:cond delay="800"/>
                                          </p:stCondLst>
                                        </p:cTn>
                                        <p:tgtEl>
                                          <p:spTgt spid="1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38018" grpId="0" animBg="1"/>
      <p:bldP spid="1238019" grpId="0" animBg="1"/>
      <p:bldP spid="1238020" grpId="0" animBg="1"/>
      <p:bldP spid="1238034" grpId="0" animBg="1"/>
      <p:bldP spid="1238038" grpId="0" animBg="1"/>
      <p:bldP spid="1238042" grpId="0" animBg="1"/>
      <p:bldP spid="1238046" grpId="0" animBg="1"/>
      <p:bldP spid="1238050" grpId="0" animBg="1"/>
      <p:bldP spid="1238054" grpId="0" animBg="1"/>
      <p:bldP spid="1238055" grpId="0" animBg="1"/>
      <p:bldP spid="1238056" grpId="0"/>
      <p:bldP spid="1238057" grpId="0"/>
      <p:bldP spid="1238058" grpId="0" animBg="1"/>
      <p:bldP spid="1238058" grpId="1" animBg="1"/>
      <p:bldP spid="1238059" grpId="0" animBg="1"/>
      <p:bldP spid="1238059" grpId="1" animBg="1"/>
      <p:bldP spid="1238060" grpId="0" animBg="1"/>
      <p:bldP spid="1238060" grpId="1" animBg="1"/>
      <p:bldP spid="1238061" grpId="0" animBg="1"/>
      <p:bldP spid="1238061" grpId="1" animBg="1"/>
      <p:bldP spid="1238062" grpId="0" animBg="1"/>
      <p:bldP spid="1238062" grpId="1" animBg="1"/>
      <p:bldP spid="1238063" grpId="0" animBg="1"/>
      <p:bldP spid="1238064" grpId="0" animBg="1"/>
      <p:bldP spid="1238065" grpId="0" animBg="1"/>
      <p:bldP spid="1238066" grpId="0" animBg="1"/>
      <p:bldP spid="1238067" grpId="0" animBg="1"/>
      <p:bldP spid="1238068" grpId="0" animBg="1"/>
      <p:bldP spid="1238068" grpId="1" animBg="1"/>
      <p:bldP spid="1238069" grpId="0" animBg="1"/>
      <p:bldP spid="1238069" grpId="1" animBg="1"/>
      <p:bldP spid="1238070" grpId="0" animBg="1"/>
      <p:bldP spid="1238070" grpId="1" animBg="1"/>
      <p:bldP spid="1238071" grpId="0" animBg="1"/>
      <p:bldP spid="1238071" grpId="1" animBg="1"/>
      <p:bldP spid="1238072" grpId="0" animBg="1"/>
      <p:bldP spid="1238073" grpId="0" animBg="1"/>
      <p:bldP spid="1238074" grpId="0" animBg="1"/>
      <p:bldP spid="1238082" grpId="0" animBg="1"/>
      <p:bldP spid="1238082" grpId="1" animBg="1"/>
      <p:bldP spid="1238083" grpId="0" animBg="1"/>
      <p:bldP spid="1238083" grpId="1" animBg="1"/>
      <p:bldP spid="1238084" grpId="0" animBg="1"/>
      <p:bldP spid="1238084" grpId="1" animBg="1"/>
      <p:bldP spid="1238085" grpId="0"/>
      <p:bldP spid="1238085" grpId="1"/>
      <p:bldP spid="1238086" grpId="0"/>
      <p:bldP spid="1238086" grpId="1"/>
      <p:bldP spid="1238087" grpId="0"/>
      <p:bldP spid="1238087" grpId="1"/>
      <p:bldP spid="1238088" grpId="0"/>
      <p:bldP spid="1238088" grpId="1"/>
      <p:bldP spid="1238095" grpId="0" animBg="1"/>
      <p:bldP spid="1238095" grpId="1" animBg="1"/>
      <p:bldP spid="1238096" grpId="0" animBg="1"/>
      <p:bldP spid="1238096" grpId="1" animBg="1"/>
      <p:bldP spid="1238097" grpId="0" animBg="1"/>
      <p:bldP spid="1238097" grpId="1" animBg="1"/>
      <p:bldP spid="1238098" grpId="0" animBg="1"/>
      <p:bldP spid="1238098" grpId="1" animBg="1"/>
      <p:bldP spid="1238099" grpId="0" animBg="1"/>
      <p:bldP spid="1238099" grpId="1" animBg="1"/>
      <p:bldP spid="1238100" grpId="0" animBg="1"/>
      <p:bldP spid="1238100" grpId="1" animBg="1"/>
      <p:bldP spid="1238101" grpId="0" animBg="1"/>
      <p:bldP spid="1238101" grpId="1" animBg="1"/>
      <p:bldP spid="1238102" grpId="0" animBg="1"/>
      <p:bldP spid="1238102" grpId="1" animBg="1"/>
      <p:bldP spid="1238103" grpId="0" animBg="1"/>
      <p:bldP spid="1238103" grpId="1" animBg="1"/>
      <p:bldP spid="1238104" grpId="0" animBg="1"/>
      <p:bldP spid="1238104" grpId="1" animBg="1"/>
      <p:bldP spid="1238105" grpId="0" animBg="1"/>
      <p:bldP spid="1238105" grpId="1" animBg="1"/>
      <p:bldP spid="1238106" grpId="0" animBg="1"/>
      <p:bldP spid="1238106" grpId="1" animBg="1"/>
      <p:bldP spid="1238107" grpId="0" animBg="1"/>
      <p:bldP spid="1238107" grpId="1" animBg="1"/>
      <p:bldP spid="1238108" grpId="0" animBg="1"/>
      <p:bldP spid="1238108" grpId="1" animBg="1"/>
      <p:bldP spid="1238109" grpId="0" animBg="1"/>
      <p:bldP spid="1238109" grpId="1" animBg="1"/>
      <p:bldP spid="1238110" grpId="0" animBg="1"/>
      <p:bldP spid="1238110" grpId="1" animBg="1"/>
      <p:bldP spid="1238111" grpId="0" animBg="1"/>
      <p:bldP spid="1238111" grpId="1" animBg="1"/>
      <p:bldP spid="1238112" grpId="0" animBg="1"/>
      <p:bldP spid="1238112" grpId="1" animBg="1"/>
      <p:bldP spid="1238113" grpId="0" animBg="1"/>
      <p:bldP spid="1238113" grpId="1" animBg="1"/>
      <p:bldP spid="1238114" grpId="0" animBg="1"/>
      <p:bldP spid="1238114" grpId="1" animBg="1"/>
      <p:bldP spid="1238115" grpId="0" animBg="1"/>
      <p:bldP spid="1238115" grpId="1" animBg="1"/>
      <p:bldP spid="1238116" grpId="0" animBg="1"/>
      <p:bldP spid="1238116" grpId="1" animBg="1"/>
      <p:bldP spid="1238117" grpId="0" animBg="1"/>
      <p:bldP spid="1238117" grpId="1" animBg="1"/>
      <p:bldP spid="1238118" grpId="0" animBg="1"/>
      <p:bldP spid="1238118" grpId="1" animBg="1"/>
      <p:bldP spid="1238119" grpId="0" animBg="1"/>
      <p:bldP spid="1238119" grpId="1" animBg="1"/>
      <p:bldP spid="1238120" grpId="0" animBg="1"/>
      <p:bldP spid="1238121" grpId="0"/>
      <p:bldP spid="1238125" grpId="0" animBg="1"/>
      <p:bldP spid="1238126" grpId="0" animBg="1"/>
      <p:bldP spid="1238127" grpId="0" animBg="1"/>
      <p:bldP spid="1238128" grpId="0" animBg="1"/>
      <p:bldP spid="1238129" grpId="0" animBg="1"/>
      <p:bldP spid="1238130" grpId="0" animBg="1"/>
      <p:bldP spid="1238131" grpId="0" animBg="1"/>
      <p:bldP spid="1238132" grpId="0" animBg="1"/>
      <p:bldP spid="1238133" grpId="0" animBg="1"/>
      <p:bldP spid="1238134" grpId="0" animBg="1"/>
      <p:bldP spid="1238135" grpId="0" animBg="1"/>
      <p:bldP spid="1238136" grpId="0" animBg="1"/>
      <p:bldP spid="1238137" grpId="0" animBg="1"/>
      <p:bldP spid="1238138" grpId="0" animBg="1"/>
      <p:bldP spid="1238139" grpId="0" animBg="1"/>
      <p:bldP spid="1238140" grpId="0" animBg="1"/>
      <p:bldP spid="1238141" grpId="0" animBg="1"/>
      <p:bldP spid="1238142" grpId="0" animBg="1"/>
      <p:bldP spid="1238143" grpId="0" animBg="1"/>
      <p:bldP spid="1238144" grpId="0" animBg="1"/>
      <p:bldP spid="1238145"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US"/>
              <a:t>LRU  </a:t>
            </a:r>
            <a:r>
              <a:rPr lang="en-US" dirty="0"/>
              <a:t>vs.  L/MRP  vs.  IC  Caching</a:t>
            </a:r>
          </a:p>
        </p:txBody>
      </p:sp>
      <p:sp>
        <p:nvSpPr>
          <p:cNvPr id="41987" name="Rectangle 3"/>
          <p:cNvSpPr>
            <a:spLocks noGrp="1" noChangeArrowheads="1"/>
          </p:cNvSpPr>
          <p:nvPr>
            <p:ph type="body" idx="1"/>
          </p:nvPr>
        </p:nvSpPr>
        <p:spPr/>
        <p:txBody>
          <a:bodyPr/>
          <a:lstStyle/>
          <a:p>
            <a:pPr eaLnBrk="1" hangingPunct="1"/>
            <a:r>
              <a:rPr lang="en-US" dirty="0"/>
              <a:t>What kind of caching strategy is best </a:t>
            </a:r>
            <a:r>
              <a:rPr lang="en-US" sz="2400" dirty="0"/>
              <a:t>(</a:t>
            </a:r>
            <a:r>
              <a:rPr lang="en-US" sz="2400" dirty="0">
                <a:solidFill>
                  <a:schemeClr val="folHlink"/>
                </a:solidFill>
              </a:rPr>
              <a:t>video streaming</a:t>
            </a:r>
            <a:r>
              <a:rPr lang="en-US" sz="2400" dirty="0"/>
              <a:t>)</a:t>
            </a:r>
            <a:r>
              <a:rPr lang="en-US" dirty="0"/>
              <a:t>?</a:t>
            </a:r>
          </a:p>
          <a:p>
            <a:pPr lvl="1" eaLnBrk="1" hangingPunct="1"/>
            <a:r>
              <a:rPr lang="en-US" dirty="0"/>
              <a:t>caching effect (IC best) </a:t>
            </a:r>
          </a:p>
          <a:p>
            <a:pPr lvl="1" eaLnBrk="1" hangingPunct="1"/>
            <a:r>
              <a:rPr lang="en-US" dirty="0"/>
              <a:t>CPU requirement</a:t>
            </a:r>
          </a:p>
        </p:txBody>
      </p:sp>
      <p:grpSp>
        <p:nvGrpSpPr>
          <p:cNvPr id="2" name="Group 4"/>
          <p:cNvGrpSpPr>
            <a:grpSpLocks/>
          </p:cNvGrpSpPr>
          <p:nvPr/>
        </p:nvGrpSpPr>
        <p:grpSpPr bwMode="auto">
          <a:xfrm>
            <a:off x="158750" y="2336800"/>
            <a:ext cx="1817688" cy="3689350"/>
            <a:chOff x="100" y="1472"/>
            <a:chExt cx="1145" cy="2324"/>
          </a:xfrm>
        </p:grpSpPr>
        <p:pic>
          <p:nvPicPr>
            <p:cNvPr id="41999" name="Picture 5" descr="j0178135"/>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312" y="2968"/>
              <a:ext cx="720" cy="82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2000" name="Text Box 6"/>
            <p:cNvSpPr txBox="1">
              <a:spLocks noChangeArrowheads="1"/>
            </p:cNvSpPr>
            <p:nvPr/>
          </p:nvSpPr>
          <p:spPr bwMode="auto">
            <a:xfrm>
              <a:off x="445" y="1472"/>
              <a:ext cx="455"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2400" b="0">
                  <a:solidFill>
                    <a:schemeClr val="folHlink"/>
                  </a:solidFill>
                </a:rPr>
                <a:t>LRU</a:t>
              </a:r>
            </a:p>
          </p:txBody>
        </p:sp>
        <p:sp>
          <p:nvSpPr>
            <p:cNvPr id="42001" name="Text Box 7"/>
            <p:cNvSpPr txBox="1">
              <a:spLocks noChangeArrowheads="1"/>
            </p:cNvSpPr>
            <p:nvPr/>
          </p:nvSpPr>
          <p:spPr bwMode="auto">
            <a:xfrm>
              <a:off x="100" y="1918"/>
              <a:ext cx="1145" cy="32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for each I/O request</a:t>
              </a:r>
            </a:p>
            <a:p>
              <a:r>
                <a:rPr lang="en-US" sz="1400" b="0"/>
                <a:t>    reorder LRU chain</a:t>
              </a:r>
            </a:p>
          </p:txBody>
        </p:sp>
      </p:grpSp>
      <p:grpSp>
        <p:nvGrpSpPr>
          <p:cNvPr id="3" name="Group 8"/>
          <p:cNvGrpSpPr>
            <a:grpSpLocks/>
          </p:cNvGrpSpPr>
          <p:nvPr/>
        </p:nvGrpSpPr>
        <p:grpSpPr bwMode="auto">
          <a:xfrm>
            <a:off x="3021013" y="2336800"/>
            <a:ext cx="3097212" cy="3551238"/>
            <a:chOff x="1903" y="1472"/>
            <a:chExt cx="1951" cy="2237"/>
          </a:xfrm>
        </p:grpSpPr>
        <p:pic>
          <p:nvPicPr>
            <p:cNvPr id="41996" name="Picture 9" descr="MMj02838690000[1]"/>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432" y="3055"/>
              <a:ext cx="702" cy="6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997" name="Text Box 10"/>
            <p:cNvSpPr txBox="1">
              <a:spLocks noChangeArrowheads="1"/>
            </p:cNvSpPr>
            <p:nvPr/>
          </p:nvSpPr>
          <p:spPr bwMode="auto">
            <a:xfrm>
              <a:off x="2455" y="1472"/>
              <a:ext cx="656"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2400" b="0">
                  <a:solidFill>
                    <a:schemeClr val="folHlink"/>
                  </a:solidFill>
                </a:rPr>
                <a:t>L/MRP</a:t>
              </a:r>
            </a:p>
          </p:txBody>
        </p:sp>
        <p:sp>
          <p:nvSpPr>
            <p:cNvPr id="41998" name="Text Box 11"/>
            <p:cNvSpPr txBox="1">
              <a:spLocks noChangeArrowheads="1"/>
            </p:cNvSpPr>
            <p:nvPr/>
          </p:nvSpPr>
          <p:spPr bwMode="auto">
            <a:xfrm>
              <a:off x="1903" y="1918"/>
              <a:ext cx="1951" cy="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for each I/O request</a:t>
              </a:r>
            </a:p>
            <a:p>
              <a:r>
                <a:rPr lang="en-US" sz="1400" b="0"/>
                <a:t>    for each COPU</a:t>
              </a:r>
            </a:p>
            <a:p>
              <a:r>
                <a:rPr lang="en-US" sz="1400" b="0"/>
                <a:t>        RV = 0</a:t>
              </a:r>
            </a:p>
            <a:p>
              <a:r>
                <a:rPr lang="en-US" sz="1400" b="0"/>
                <a:t>        for each stream </a:t>
              </a:r>
            </a:p>
            <a:p>
              <a:r>
                <a:rPr lang="en-US" sz="1400" b="0"/>
                <a:t>            tmp = rel ( COPU, p, mode )</a:t>
              </a:r>
            </a:p>
            <a:p>
              <a:r>
                <a:rPr lang="en-US" sz="1400" b="0"/>
                <a:t>            RV = max ( RV, tmp )</a:t>
              </a:r>
            </a:p>
          </p:txBody>
        </p:sp>
      </p:grpSp>
      <p:grpSp>
        <p:nvGrpSpPr>
          <p:cNvPr id="4" name="Group 12"/>
          <p:cNvGrpSpPr>
            <a:grpSpLocks/>
          </p:cNvGrpSpPr>
          <p:nvPr/>
        </p:nvGrpSpPr>
        <p:grpSpPr bwMode="auto">
          <a:xfrm>
            <a:off x="6429375" y="2335213"/>
            <a:ext cx="2565400" cy="3429000"/>
            <a:chOff x="4050" y="1471"/>
            <a:chExt cx="1616" cy="2160"/>
          </a:xfrm>
        </p:grpSpPr>
        <p:pic>
          <p:nvPicPr>
            <p:cNvPr id="41993" name="Picture 13" descr="MCBD08109_0000[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7" y="3133"/>
              <a:ext cx="1142" cy="4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1994" name="Text Box 14"/>
            <p:cNvSpPr txBox="1">
              <a:spLocks noChangeArrowheads="1"/>
            </p:cNvSpPr>
            <p:nvPr/>
          </p:nvSpPr>
          <p:spPr bwMode="auto">
            <a:xfrm>
              <a:off x="4707" y="1471"/>
              <a:ext cx="301" cy="2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2400" b="0">
                  <a:solidFill>
                    <a:schemeClr val="folHlink"/>
                  </a:solidFill>
                </a:rPr>
                <a:t>IC</a:t>
              </a:r>
            </a:p>
          </p:txBody>
        </p:sp>
        <p:sp>
          <p:nvSpPr>
            <p:cNvPr id="41995" name="Text Box 15"/>
            <p:cNvSpPr txBox="1">
              <a:spLocks noChangeArrowheads="1"/>
            </p:cNvSpPr>
            <p:nvPr/>
          </p:nvSpPr>
          <p:spPr bwMode="auto">
            <a:xfrm>
              <a:off x="4050" y="1918"/>
              <a:ext cx="1616" cy="4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400" b="0"/>
                <a:t>for each block consumed</a:t>
              </a:r>
            </a:p>
            <a:p>
              <a:r>
                <a:rPr lang="en-US" sz="1400" b="0"/>
                <a:t>    if last part of interval</a:t>
              </a:r>
            </a:p>
            <a:p>
              <a:r>
                <a:rPr lang="en-US" sz="1400" b="0"/>
                <a:t>        release memory element</a:t>
              </a:r>
            </a:p>
          </p:txBody>
        </p:sp>
      </p:grpSp>
    </p:spTree>
    <p:extLst>
      <p:ext uri="{BB962C8B-B14F-4D97-AF65-F5344CB8AC3E}">
        <p14:creationId xmlns:p14="http://schemas.microsoft.com/office/powerpoint/2010/main" val="28493563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up)">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Speeding up paging…</a:t>
            </a:r>
          </a:p>
        </p:txBody>
      </p:sp>
      <p:sp>
        <p:nvSpPr>
          <p:cNvPr id="3" name="Content Placeholder 2"/>
          <p:cNvSpPr>
            <a:spLocks noGrp="1"/>
          </p:cNvSpPr>
          <p:nvPr>
            <p:ph idx="1"/>
          </p:nvPr>
        </p:nvSpPr>
        <p:spPr/>
        <p:txBody>
          <a:bodyPr/>
          <a:lstStyle/>
          <a:p>
            <a:r>
              <a:rPr lang="en-US" sz="1800" dirty="0"/>
              <a:t>Every memory reference needs a virtual-to-physical mapping</a:t>
            </a:r>
          </a:p>
          <a:p>
            <a:r>
              <a:rPr lang="en-US" sz="1800" dirty="0"/>
              <a:t>Each process has its own virtual address space (an own page table)</a:t>
            </a:r>
          </a:p>
          <a:p>
            <a:r>
              <a:rPr lang="en-US" sz="1800" dirty="0"/>
              <a:t>Large tables: </a:t>
            </a:r>
          </a:p>
          <a:p>
            <a:pPr lvl="1">
              <a:buFont typeface="Arial"/>
              <a:buChar char="•"/>
            </a:pPr>
            <a:r>
              <a:rPr lang="en-US" sz="1400" dirty="0"/>
              <a:t>32-bit addresses, 4 KB pages </a:t>
            </a:r>
            <a:r>
              <a:rPr lang="en-US" sz="1400" dirty="0">
                <a:sym typeface="Wingdings"/>
              </a:rPr>
              <a:t> 	            1.048.576 entries</a:t>
            </a:r>
          </a:p>
          <a:p>
            <a:pPr lvl="1">
              <a:buFont typeface="Arial"/>
              <a:buChar char="•"/>
            </a:pPr>
            <a:r>
              <a:rPr lang="en-US" sz="1400" dirty="0">
                <a:sym typeface="Wingdings"/>
              </a:rPr>
              <a:t>64-bit addresses, 4 KB pages  4.503.599.627.370.496 entries</a:t>
            </a:r>
          </a:p>
          <a:p>
            <a:pPr lvl="1">
              <a:buFont typeface="Arial"/>
              <a:buChar char="•"/>
            </a:pPr>
            <a:endParaRPr lang="en-US" sz="1400" dirty="0"/>
          </a:p>
          <a:p>
            <a:pPr>
              <a:buFont typeface="Lucida Grande"/>
              <a:buChar char="➥"/>
            </a:pPr>
            <a:r>
              <a:rPr lang="en-US" sz="1800" dirty="0">
                <a:solidFill>
                  <a:srgbClr val="0000FF"/>
                </a:solidFill>
              </a:rPr>
              <a:t>Translation </a:t>
            </a:r>
            <a:r>
              <a:rPr lang="en-US" sz="1800" dirty="0" err="1">
                <a:solidFill>
                  <a:srgbClr val="0000FF"/>
                </a:solidFill>
              </a:rPr>
              <a:t>lookaside</a:t>
            </a:r>
            <a:r>
              <a:rPr lang="en-US" sz="1800" dirty="0">
                <a:solidFill>
                  <a:srgbClr val="0000FF"/>
                </a:solidFill>
              </a:rPr>
              <a:t> buffers </a:t>
            </a:r>
            <a:r>
              <a:rPr lang="en-US" sz="1800" dirty="0"/>
              <a:t>(aka associative memory)</a:t>
            </a:r>
          </a:p>
          <a:p>
            <a:pPr lvl="1"/>
            <a:r>
              <a:rPr lang="en-US" sz="1400" dirty="0"/>
              <a:t>hardware "cache" for the page table</a:t>
            </a:r>
          </a:p>
          <a:p>
            <a:pPr lvl="1"/>
            <a:r>
              <a:rPr lang="en-US" sz="1400" dirty="0"/>
              <a:t>a fixed number of slots containing</a:t>
            </a:r>
            <a:br>
              <a:rPr lang="en-US" sz="1400" dirty="0"/>
            </a:br>
            <a:r>
              <a:rPr lang="en-US" sz="1400" dirty="0"/>
              <a:t>the last page table entries</a:t>
            </a:r>
          </a:p>
          <a:p>
            <a:pPr lvl="1">
              <a:buFont typeface="Lucida Grande"/>
              <a:buChar char="➥"/>
            </a:pPr>
            <a:endParaRPr lang="en-US" sz="1400" dirty="0"/>
          </a:p>
          <a:p>
            <a:pPr>
              <a:buFont typeface="Lucida Grande"/>
              <a:buChar char="➥"/>
            </a:pPr>
            <a:r>
              <a:rPr lang="en-US" sz="1800" dirty="0">
                <a:solidFill>
                  <a:srgbClr val="0000FF"/>
                </a:solidFill>
              </a:rPr>
              <a:t>Page size</a:t>
            </a:r>
            <a:r>
              <a:rPr lang="en-US" sz="1800" dirty="0"/>
              <a:t>: </a:t>
            </a:r>
            <a:br>
              <a:rPr lang="en-US" sz="1800" dirty="0"/>
            </a:br>
            <a:r>
              <a:rPr lang="en-US" sz="1800" dirty="0"/>
              <a:t>larger page sizes reduce number of pages</a:t>
            </a:r>
            <a:br>
              <a:rPr lang="en-US" sz="1800" dirty="0"/>
            </a:br>
            <a:endParaRPr lang="en-US" sz="1800" dirty="0"/>
          </a:p>
          <a:p>
            <a:pPr>
              <a:buFont typeface="Lucida Grande"/>
              <a:buChar char="➥"/>
            </a:pPr>
            <a:r>
              <a:rPr lang="en-US" sz="1800" dirty="0">
                <a:solidFill>
                  <a:srgbClr val="0000FF"/>
                </a:solidFill>
              </a:rPr>
              <a:t>Multi-level page tables</a:t>
            </a:r>
          </a:p>
        </p:txBody>
      </p:sp>
      <p:pic>
        <p:nvPicPr>
          <p:cNvPr id="4" name="Picture 3"/>
          <p:cNvPicPr>
            <a:picLocks noChangeAspect="1"/>
          </p:cNvPicPr>
          <p:nvPr/>
        </p:nvPicPr>
        <p:blipFill>
          <a:blip r:embed="rId3"/>
          <a:stretch>
            <a:fillRect/>
          </a:stretch>
        </p:blipFill>
        <p:spPr>
          <a:xfrm>
            <a:off x="4229224" y="3036456"/>
            <a:ext cx="3478523" cy="2789038"/>
          </a:xfrm>
          <a:prstGeom prst="rect">
            <a:avLst/>
          </a:prstGeom>
        </p:spPr>
      </p:pic>
      <p:pic>
        <p:nvPicPr>
          <p:cNvPr id="6" name="Picture 5"/>
          <p:cNvPicPr>
            <a:picLocks noChangeAspect="1"/>
          </p:cNvPicPr>
          <p:nvPr/>
        </p:nvPicPr>
        <p:blipFill>
          <a:blip r:embed="rId4"/>
          <a:stretch>
            <a:fillRect/>
          </a:stretch>
        </p:blipFill>
        <p:spPr>
          <a:xfrm>
            <a:off x="3230038" y="4895272"/>
            <a:ext cx="3928159" cy="14577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4"/>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Speeding up paging…</a:t>
            </a:r>
          </a:p>
        </p:txBody>
      </p:sp>
      <p:sp>
        <p:nvSpPr>
          <p:cNvPr id="3" name="Content Placeholder 2"/>
          <p:cNvSpPr>
            <a:spLocks noGrp="1"/>
          </p:cNvSpPr>
          <p:nvPr>
            <p:ph idx="1"/>
          </p:nvPr>
        </p:nvSpPr>
        <p:spPr/>
        <p:txBody>
          <a:bodyPr/>
          <a:lstStyle/>
          <a:p>
            <a:r>
              <a:rPr lang="en-US" sz="1800" dirty="0"/>
              <a:t>Every memory reference needs a virtual-to-physical mapping</a:t>
            </a:r>
          </a:p>
          <a:p>
            <a:r>
              <a:rPr lang="en-US" sz="1800" dirty="0"/>
              <a:t>Each process has its own virtual address space (an own table)</a:t>
            </a:r>
          </a:p>
          <a:p>
            <a:r>
              <a:rPr lang="en-US" sz="1800" dirty="0"/>
              <a:t>Large tables: </a:t>
            </a:r>
          </a:p>
          <a:p>
            <a:pPr lvl="1"/>
            <a:r>
              <a:rPr lang="en-US" sz="1400" dirty="0"/>
              <a:t>32-bit addresses, 4 KB pages </a:t>
            </a:r>
            <a:r>
              <a:rPr lang="en-US" sz="1400" dirty="0" err="1">
                <a:sym typeface="Wingdings"/>
              </a:rPr>
              <a:t></a:t>
            </a:r>
            <a:r>
              <a:rPr lang="en-US" sz="1400" dirty="0">
                <a:sym typeface="Wingdings"/>
              </a:rPr>
              <a:t> 1.048.576 entries</a:t>
            </a:r>
          </a:p>
          <a:p>
            <a:pPr lvl="1"/>
            <a:r>
              <a:rPr lang="en-US" sz="1400" dirty="0">
                <a:sym typeface="Wingdings"/>
              </a:rPr>
              <a:t>64-bit addresses, 4 KB pages  4.503.599.627.370.496 entries</a:t>
            </a:r>
          </a:p>
          <a:p>
            <a:pPr lvl="1"/>
            <a:endParaRPr lang="en-US" sz="1400" dirty="0"/>
          </a:p>
          <a:p>
            <a:pPr>
              <a:buFont typeface="Lucida Grande"/>
              <a:buChar char="➥"/>
            </a:pPr>
            <a:r>
              <a:rPr lang="en-US" sz="1800" dirty="0">
                <a:solidFill>
                  <a:srgbClr val="0000FF"/>
                </a:solidFill>
              </a:rPr>
              <a:t>Translation lookaside buffers </a:t>
            </a:r>
            <a:r>
              <a:rPr lang="en-US" sz="1800" dirty="0"/>
              <a:t>(aka associative memory)</a:t>
            </a:r>
          </a:p>
          <a:p>
            <a:pPr lvl="1"/>
            <a:r>
              <a:rPr lang="en-US" sz="1400" dirty="0"/>
              <a:t>hardware "cache" for the page table</a:t>
            </a:r>
          </a:p>
          <a:p>
            <a:pPr lvl="1"/>
            <a:r>
              <a:rPr lang="en-US" sz="1400" dirty="0"/>
              <a:t>a fixed number of slots containing the last page table entries</a:t>
            </a:r>
          </a:p>
          <a:p>
            <a:pPr lvl="1">
              <a:buFont typeface="Lucida Grande"/>
              <a:buChar char="➥"/>
            </a:pPr>
            <a:endParaRPr lang="en-US" sz="1400" dirty="0"/>
          </a:p>
          <a:p>
            <a:pPr>
              <a:buFont typeface="Lucida Grande"/>
              <a:buChar char="➥"/>
            </a:pPr>
            <a:r>
              <a:rPr lang="en-US" sz="1800" dirty="0">
                <a:solidFill>
                  <a:srgbClr val="0000FF"/>
                </a:solidFill>
              </a:rPr>
              <a:t>Page size</a:t>
            </a:r>
            <a:r>
              <a:rPr lang="en-US" sz="1800" dirty="0"/>
              <a:t>: </a:t>
            </a:r>
            <a:br>
              <a:rPr lang="en-US" sz="1800" dirty="0"/>
            </a:br>
            <a:r>
              <a:rPr lang="en-US" sz="1800" dirty="0"/>
              <a:t>larger page sizes reduce number of pages</a:t>
            </a:r>
            <a:br>
              <a:rPr lang="en-US" sz="1800" dirty="0"/>
            </a:br>
            <a:endParaRPr lang="en-US" sz="1800" dirty="0"/>
          </a:p>
          <a:p>
            <a:pPr>
              <a:buFont typeface="Lucida Grande"/>
              <a:buChar char="➥"/>
            </a:pPr>
            <a:r>
              <a:rPr lang="en-US" sz="1800" dirty="0">
                <a:solidFill>
                  <a:srgbClr val="0000FF"/>
                </a:solidFill>
              </a:rPr>
              <a:t>Multi-level page tables</a:t>
            </a:r>
          </a:p>
        </p:txBody>
      </p:sp>
      <p:pic>
        <p:nvPicPr>
          <p:cNvPr id="4" name="Picture 3"/>
          <p:cNvPicPr>
            <a:picLocks noChangeAspect="1"/>
          </p:cNvPicPr>
          <p:nvPr/>
        </p:nvPicPr>
        <p:blipFill>
          <a:blip r:embed="rId2"/>
          <a:stretch>
            <a:fillRect/>
          </a:stretch>
        </p:blipFill>
        <p:spPr>
          <a:xfrm>
            <a:off x="5622663" y="3033705"/>
            <a:ext cx="3486703" cy="2795597"/>
          </a:xfrm>
          <a:prstGeom prst="rect">
            <a:avLst/>
          </a:prstGeom>
        </p:spPr>
      </p:pic>
      <p:pic>
        <p:nvPicPr>
          <p:cNvPr id="6" name="Picture 5"/>
          <p:cNvPicPr>
            <a:picLocks noChangeAspect="1"/>
          </p:cNvPicPr>
          <p:nvPr/>
        </p:nvPicPr>
        <p:blipFill>
          <a:blip r:embed="rId3"/>
          <a:stretch>
            <a:fillRect/>
          </a:stretch>
        </p:blipFill>
        <p:spPr>
          <a:xfrm>
            <a:off x="280291" y="4915476"/>
            <a:ext cx="4464891" cy="1656988"/>
          </a:xfrm>
          <a:prstGeom prst="rect">
            <a:avLst/>
          </a:prstGeom>
        </p:spPr>
      </p:pic>
      <p:sp>
        <p:nvSpPr>
          <p:cNvPr id="7" name="TextBox 6"/>
          <p:cNvSpPr txBox="1"/>
          <p:nvPr/>
        </p:nvSpPr>
        <p:spPr>
          <a:xfrm rot="1264207">
            <a:off x="7443169" y="161465"/>
            <a:ext cx="1813317" cy="430887"/>
          </a:xfrm>
          <a:prstGeom prst="rect">
            <a:avLst/>
          </a:prstGeom>
          <a:noFill/>
        </p:spPr>
        <p:txBody>
          <a:bodyPr wrap="none" rtlCol="0">
            <a:spAutoFit/>
          </a:bodyPr>
          <a:lstStyle/>
          <a:p>
            <a:r>
              <a:rPr lang="en-US" sz="2200" b="0" dirty="0">
                <a:latin typeface="Apple Casual"/>
                <a:cs typeface="Apple Casual"/>
              </a:rPr>
              <a:t>For handouts</a:t>
            </a: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195010" name="Rectangle 2"/>
          <p:cNvSpPr>
            <a:spLocks noGrp="1" noChangeArrowheads="1"/>
          </p:cNvSpPr>
          <p:nvPr>
            <p:ph type="title"/>
          </p:nvPr>
        </p:nvSpPr>
        <p:spPr/>
        <p:txBody>
          <a:bodyPr/>
          <a:lstStyle/>
          <a:p>
            <a:r>
              <a:rPr lang="en-US" dirty="0"/>
              <a:t>Many Design Issues</a:t>
            </a:r>
          </a:p>
        </p:txBody>
      </p:sp>
      <p:sp>
        <p:nvSpPr>
          <p:cNvPr id="1195011" name="Rectangle 3"/>
          <p:cNvSpPr>
            <a:spLocks noGrp="1" noChangeArrowheads="1"/>
          </p:cNvSpPr>
          <p:nvPr>
            <p:ph type="body" idx="1"/>
          </p:nvPr>
        </p:nvSpPr>
        <p:spPr/>
        <p:txBody>
          <a:bodyPr/>
          <a:lstStyle/>
          <a:p>
            <a:r>
              <a:rPr lang="en-US" sz="2400" dirty="0"/>
              <a:t>Replacement policies: </a:t>
            </a:r>
          </a:p>
          <a:p>
            <a:pPr lvl="1"/>
            <a:r>
              <a:rPr lang="en-US" sz="1600" dirty="0"/>
              <a:t>Reference locality in time and space</a:t>
            </a:r>
          </a:p>
          <a:p>
            <a:pPr lvl="1"/>
            <a:r>
              <a:rPr lang="en-US" sz="1600" dirty="0"/>
              <a:t>Local vs. global</a:t>
            </a:r>
          </a:p>
          <a:p>
            <a:pPr lvl="1"/>
            <a:r>
              <a:rPr lang="en-US" sz="1600" dirty="0"/>
              <a:t>Algorithm complexity</a:t>
            </a:r>
            <a:br>
              <a:rPr lang="en-US" sz="1600" dirty="0"/>
            </a:br>
            <a:endParaRPr lang="en-US" sz="1600" dirty="0"/>
          </a:p>
          <a:p>
            <a:r>
              <a:rPr lang="en-US" sz="2400" dirty="0"/>
              <a:t>Free block management: bitmaps vs. linked lists</a:t>
            </a:r>
            <a:br>
              <a:rPr lang="en-US" sz="2400" dirty="0"/>
            </a:br>
            <a:endParaRPr lang="en-US" sz="2400" dirty="0"/>
          </a:p>
          <a:p>
            <a:r>
              <a:rPr lang="en-US" sz="2400" dirty="0"/>
              <a:t>Demand paging vs. pre</a:t>
            </a:r>
            <a:r>
              <a:rPr lang="en-US" sz="2000" dirty="0"/>
              <a:t>-</a:t>
            </a:r>
            <a:r>
              <a:rPr lang="en-US" sz="2400" dirty="0"/>
              <a:t>paging</a:t>
            </a:r>
            <a:br>
              <a:rPr lang="en-US" sz="2400" dirty="0"/>
            </a:br>
            <a:endParaRPr lang="en-US" sz="2400" dirty="0"/>
          </a:p>
          <a:p>
            <a:r>
              <a:rPr lang="en-US" sz="2400" dirty="0"/>
              <a:t>Allocation policies: equal share vs. proportional share</a:t>
            </a:r>
            <a:br>
              <a:rPr lang="en-US" sz="2400" dirty="0"/>
            </a:br>
            <a:endParaRPr lang="en-US" sz="2400" dirty="0"/>
          </a:p>
          <a:p>
            <a:r>
              <a:rPr lang="en-US" sz="2400" dirty="0"/>
              <a: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196034" name="Rectangle 2"/>
          <p:cNvSpPr>
            <a:spLocks noChangeArrowheads="1"/>
          </p:cNvSpPr>
          <p:nvPr/>
        </p:nvSpPr>
        <p:spPr bwMode="auto">
          <a:xfrm>
            <a:off x="1181100" y="3403600"/>
            <a:ext cx="4648200" cy="685800"/>
          </a:xfrm>
          <a:prstGeom prst="rect">
            <a:avLst/>
          </a:prstGeom>
          <a:solidFill>
            <a:srgbClr val="FF0000"/>
          </a:solidFill>
          <a:ln w="952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6035" name="Rectangle 3"/>
          <p:cNvSpPr>
            <a:spLocks noChangeArrowheads="1"/>
          </p:cNvSpPr>
          <p:nvPr/>
        </p:nvSpPr>
        <p:spPr bwMode="auto">
          <a:xfrm>
            <a:off x="1181100" y="2108200"/>
            <a:ext cx="4648200" cy="533400"/>
          </a:xfrm>
          <a:prstGeom prst="rect">
            <a:avLst/>
          </a:prstGeom>
          <a:solidFill>
            <a:srgbClr val="FF0000"/>
          </a:solidFill>
          <a:ln w="9525">
            <a:solidFill>
              <a:srgbClr val="FF0000"/>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nb-NO"/>
          </a:p>
        </p:txBody>
      </p:sp>
      <p:sp>
        <p:nvSpPr>
          <p:cNvPr id="1196036" name="Rectangle 4"/>
          <p:cNvSpPr>
            <a:spLocks noGrp="1" noChangeArrowheads="1"/>
          </p:cNvSpPr>
          <p:nvPr>
            <p:ph type="title"/>
          </p:nvPr>
        </p:nvSpPr>
        <p:spPr/>
        <p:txBody>
          <a:bodyPr/>
          <a:lstStyle/>
          <a:p>
            <a:r>
              <a:rPr lang="en-US"/>
              <a:t>Allocation Policies</a:t>
            </a:r>
          </a:p>
        </p:txBody>
      </p:sp>
      <p:sp>
        <p:nvSpPr>
          <p:cNvPr id="1196037" name="Rectangle 5"/>
          <p:cNvSpPr>
            <a:spLocks noGrp="1" noChangeArrowheads="1"/>
          </p:cNvSpPr>
          <p:nvPr>
            <p:ph type="body" idx="1"/>
          </p:nvPr>
        </p:nvSpPr>
        <p:spPr>
          <a:xfrm>
            <a:off x="152400" y="958850"/>
            <a:ext cx="8839200" cy="922338"/>
          </a:xfrm>
        </p:spPr>
        <p:txBody>
          <a:bodyPr/>
          <a:lstStyle/>
          <a:p>
            <a:r>
              <a:rPr lang="en-US" sz="2400"/>
              <a:t>Page fault frequency (PFF):</a:t>
            </a:r>
            <a:br>
              <a:rPr lang="en-US" sz="2400"/>
            </a:br>
            <a:r>
              <a:rPr lang="en-US" sz="1800"/>
              <a:t>Usually, more page frames </a:t>
            </a:r>
            <a:r>
              <a:rPr lang="en-US" sz="1800">
                <a:sym typeface="Symbol" pitchFamily="18" charset="2"/>
              </a:rPr>
              <a:t> </a:t>
            </a:r>
            <a:r>
              <a:rPr lang="en-US" sz="1800"/>
              <a:t>fewer page faults</a:t>
            </a:r>
          </a:p>
        </p:txBody>
      </p:sp>
      <p:grpSp>
        <p:nvGrpSpPr>
          <p:cNvPr id="1196038" name="Group 6"/>
          <p:cNvGrpSpPr>
            <a:grpSpLocks/>
          </p:cNvGrpSpPr>
          <p:nvPr/>
        </p:nvGrpSpPr>
        <p:grpSpPr bwMode="auto">
          <a:xfrm>
            <a:off x="484189" y="1806575"/>
            <a:ext cx="5497513" cy="2646364"/>
            <a:chOff x="329" y="1586"/>
            <a:chExt cx="3463" cy="1667"/>
          </a:xfrm>
        </p:grpSpPr>
        <p:grpSp>
          <p:nvGrpSpPr>
            <p:cNvPr id="1196039" name="Group 7"/>
            <p:cNvGrpSpPr>
              <a:grpSpLocks/>
            </p:cNvGrpSpPr>
            <p:nvPr/>
          </p:nvGrpSpPr>
          <p:grpSpPr bwMode="auto">
            <a:xfrm>
              <a:off x="772" y="1632"/>
              <a:ext cx="3020" cy="1392"/>
              <a:chOff x="336" y="2448"/>
              <a:chExt cx="1536" cy="1392"/>
            </a:xfrm>
          </p:grpSpPr>
          <p:sp>
            <p:nvSpPr>
              <p:cNvPr id="1196040" name="Line 8"/>
              <p:cNvSpPr>
                <a:spLocks noChangeShapeType="1"/>
              </p:cNvSpPr>
              <p:nvPr/>
            </p:nvSpPr>
            <p:spPr bwMode="auto">
              <a:xfrm flipV="1">
                <a:off x="336" y="2448"/>
                <a:ext cx="0" cy="1392"/>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96041" name="Line 9"/>
              <p:cNvSpPr>
                <a:spLocks noChangeShapeType="1"/>
              </p:cNvSpPr>
              <p:nvPr/>
            </p:nvSpPr>
            <p:spPr bwMode="auto">
              <a:xfrm>
                <a:off x="336" y="3840"/>
                <a:ext cx="1536" cy="0"/>
              </a:xfrm>
              <a:prstGeom prst="line">
                <a:avLst/>
              </a:prstGeom>
              <a:noFill/>
              <a:ln w="19050">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grpSp>
        <p:sp>
          <p:nvSpPr>
            <p:cNvPr id="1196042" name="Text Box 10"/>
            <p:cNvSpPr txBox="1">
              <a:spLocks noChangeArrowheads="1"/>
            </p:cNvSpPr>
            <p:nvPr/>
          </p:nvSpPr>
          <p:spPr bwMode="auto">
            <a:xfrm rot="16205881">
              <a:off x="-93" y="2008"/>
              <a:ext cx="1252" cy="40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nb-NO" sz="1800"/>
                <a:t>PFF:</a:t>
              </a:r>
            </a:p>
            <a:p>
              <a:r>
                <a:rPr lang="en-US" sz="1800"/>
                <a:t>page faults/sec</a:t>
              </a:r>
            </a:p>
          </p:txBody>
        </p:sp>
        <p:sp>
          <p:nvSpPr>
            <p:cNvPr id="1196043" name="Text Box 11"/>
            <p:cNvSpPr txBox="1">
              <a:spLocks noChangeArrowheads="1"/>
            </p:cNvSpPr>
            <p:nvPr/>
          </p:nvSpPr>
          <p:spPr bwMode="auto">
            <a:xfrm>
              <a:off x="1243" y="3020"/>
              <a:ext cx="1868" cy="23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pPr algn="ctr"/>
              <a:r>
                <a:rPr lang="en-US" sz="1800"/>
                <a:t># page frames assigned</a:t>
              </a:r>
            </a:p>
          </p:txBody>
        </p:sp>
        <p:sp>
          <p:nvSpPr>
            <p:cNvPr id="1196044" name="Freeform 12"/>
            <p:cNvSpPr>
              <a:spLocks/>
            </p:cNvSpPr>
            <p:nvPr/>
          </p:nvSpPr>
          <p:spPr bwMode="auto">
            <a:xfrm>
              <a:off x="857" y="1824"/>
              <a:ext cx="2793" cy="1056"/>
            </a:xfrm>
            <a:custGeom>
              <a:avLst/>
              <a:gdLst>
                <a:gd name="T0" fmla="*/ 0 w 2832"/>
                <a:gd name="T1" fmla="*/ 0 h 1056"/>
                <a:gd name="T2" fmla="*/ 1184 w 2832"/>
                <a:gd name="T3" fmla="*/ 761 h 1056"/>
                <a:gd name="T4" fmla="*/ 2832 w 2832"/>
                <a:gd name="T5" fmla="*/ 1056 h 1056"/>
              </a:gdLst>
              <a:ahLst/>
              <a:cxnLst>
                <a:cxn ang="0">
                  <a:pos x="T0" y="T1"/>
                </a:cxn>
                <a:cxn ang="0">
                  <a:pos x="T2" y="T3"/>
                </a:cxn>
                <a:cxn ang="0">
                  <a:pos x="T4" y="T5"/>
                </a:cxn>
              </a:cxnLst>
              <a:rect l="0" t="0" r="r" b="b"/>
              <a:pathLst>
                <a:path w="2832" h="1056">
                  <a:moveTo>
                    <a:pt x="0" y="0"/>
                  </a:moveTo>
                  <a:cubicBezTo>
                    <a:pt x="197" y="127"/>
                    <a:pt x="712" y="585"/>
                    <a:pt x="1184" y="761"/>
                  </a:cubicBezTo>
                  <a:cubicBezTo>
                    <a:pt x="1656" y="937"/>
                    <a:pt x="2489" y="995"/>
                    <a:pt x="2832" y="1056"/>
                  </a:cubicBezTo>
                </a:path>
              </a:pathLst>
            </a:custGeom>
            <a:noFill/>
            <a:ln w="19050" cmpd="sng">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96045" name="Line 13"/>
            <p:cNvSpPr>
              <a:spLocks noChangeShapeType="1"/>
            </p:cNvSpPr>
            <p:nvPr/>
          </p:nvSpPr>
          <p:spPr bwMode="auto">
            <a:xfrm>
              <a:off x="809" y="2112"/>
              <a:ext cx="2888" cy="0"/>
            </a:xfrm>
            <a:prstGeom prst="line">
              <a:avLst/>
            </a:prstGeom>
            <a:noFill/>
            <a:ln w="9525">
              <a:solidFill>
                <a:schemeClr val="tx1"/>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sp>
          <p:nvSpPr>
            <p:cNvPr id="1196046" name="Line 14"/>
            <p:cNvSpPr>
              <a:spLocks noChangeShapeType="1"/>
            </p:cNvSpPr>
            <p:nvPr/>
          </p:nvSpPr>
          <p:spPr bwMode="auto">
            <a:xfrm>
              <a:off x="809" y="2592"/>
              <a:ext cx="2888" cy="0"/>
            </a:xfrm>
            <a:prstGeom prst="line">
              <a:avLst/>
            </a:prstGeom>
            <a:noFill/>
            <a:ln w="9525">
              <a:solidFill>
                <a:schemeClr val="tx1"/>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nb-NO"/>
            </a:p>
          </p:txBody>
        </p:sp>
      </p:grpSp>
      <p:sp>
        <p:nvSpPr>
          <p:cNvPr id="1196047" name="Text Box 15"/>
          <p:cNvSpPr txBox="1">
            <a:spLocks noChangeArrowheads="1"/>
          </p:cNvSpPr>
          <p:nvPr/>
        </p:nvSpPr>
        <p:spPr bwMode="auto">
          <a:xfrm>
            <a:off x="6135689" y="2043114"/>
            <a:ext cx="2723823" cy="52322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400" b="0"/>
              <a:t>PFF is unacceptable high</a:t>
            </a:r>
            <a:br>
              <a:rPr lang="en-US" sz="1400" b="0"/>
            </a:br>
            <a:r>
              <a:rPr lang="en-US" sz="1400" b="0">
                <a:sym typeface="Symbol" pitchFamily="18" charset="2"/>
              </a:rPr>
              <a:t> process needs more memory</a:t>
            </a:r>
            <a:endParaRPr lang="en-US" sz="1400" b="0"/>
          </a:p>
        </p:txBody>
      </p:sp>
      <p:sp>
        <p:nvSpPr>
          <p:cNvPr id="1196048" name="Text Box 16"/>
          <p:cNvSpPr txBox="1">
            <a:spLocks noChangeArrowheads="1"/>
          </p:cNvSpPr>
          <p:nvPr/>
        </p:nvSpPr>
        <p:spPr bwMode="auto">
          <a:xfrm>
            <a:off x="6134101" y="3300413"/>
            <a:ext cx="2235746" cy="7386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spAutoFit/>
          </a:bodyPr>
          <a:lstStyle/>
          <a:p>
            <a:r>
              <a:rPr lang="en-US" sz="1400" b="0"/>
              <a:t>PFF might be too low</a:t>
            </a:r>
            <a:br>
              <a:rPr lang="en-US" sz="1400" b="0"/>
            </a:br>
            <a:r>
              <a:rPr lang="en-US" sz="1400" b="0">
                <a:sym typeface="Symbol" pitchFamily="18" charset="2"/>
              </a:rPr>
              <a:t> process may have too </a:t>
            </a:r>
            <a:br>
              <a:rPr lang="en-US" sz="1400" b="0">
                <a:sym typeface="Symbol" pitchFamily="18" charset="2"/>
              </a:rPr>
            </a:br>
            <a:r>
              <a:rPr lang="en-US" sz="1400" b="0">
                <a:sym typeface="Symbol" pitchFamily="18" charset="2"/>
              </a:rPr>
              <a:t>    much memory!!!??????</a:t>
            </a:r>
            <a:endParaRPr lang="en-US" sz="1400" b="0"/>
          </a:p>
        </p:txBody>
      </p:sp>
      <p:sp>
        <p:nvSpPr>
          <p:cNvPr id="1196049" name="Rectangle 17"/>
          <p:cNvSpPr>
            <a:spLocks noChangeArrowheads="1"/>
          </p:cNvSpPr>
          <p:nvPr/>
        </p:nvSpPr>
        <p:spPr bwMode="auto">
          <a:xfrm>
            <a:off x="152400" y="4891088"/>
            <a:ext cx="8839200" cy="18018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pPr marL="342900" indent="-342900"/>
            <a:r>
              <a:rPr lang="en-US" sz="2000" b="0" dirty="0">
                <a:solidFill>
                  <a:srgbClr val="3333CC"/>
                </a:solidFill>
              </a:rPr>
              <a:t>If the system experience too many page faults, what should we do?</a:t>
            </a:r>
          </a:p>
          <a:p>
            <a:pPr marL="342900" indent="-342900"/>
            <a:r>
              <a:rPr lang="en-US" sz="2000" b="0" dirty="0"/>
              <a:t>Reduce number of processes competing for memory</a:t>
            </a:r>
          </a:p>
          <a:p>
            <a:pPr marL="742950" lvl="1" indent="-285750">
              <a:buFontTx/>
              <a:buChar char="•"/>
            </a:pPr>
            <a:r>
              <a:rPr lang="en-US" sz="2000" b="0" dirty="0"/>
              <a:t>reassign a page frame  </a:t>
            </a:r>
          </a:p>
          <a:p>
            <a:pPr marL="742950" lvl="1" indent="-285750">
              <a:buFontTx/>
              <a:buChar char="•"/>
            </a:pPr>
            <a:r>
              <a:rPr lang="en-US" sz="2000" b="0" dirty="0"/>
              <a:t>swap one or more to disk, divide up pages they held</a:t>
            </a:r>
          </a:p>
          <a:p>
            <a:pPr marL="742950" lvl="1" indent="-285750">
              <a:buFontTx/>
              <a:buChar char="•"/>
            </a:pPr>
            <a:r>
              <a:rPr lang="en-US" sz="2000" b="0" dirty="0"/>
              <a:t>reconsider degree of multiprogramming</a:t>
            </a:r>
            <a:endParaRPr lang="en-US" sz="1800" b="0"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1196038"/>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8" fill="hold" grpId="0" nodeType="clickEffect">
                                  <p:stCondLst>
                                    <p:cond delay="0"/>
                                  </p:stCondLst>
                                  <p:childTnLst>
                                    <p:set>
                                      <p:cBhvr>
                                        <p:cTn id="10" dur="1" fill="hold">
                                          <p:stCondLst>
                                            <p:cond delay="0"/>
                                          </p:stCondLst>
                                        </p:cTn>
                                        <p:tgtEl>
                                          <p:spTgt spid="1196035"/>
                                        </p:tgtEl>
                                        <p:attrNameLst>
                                          <p:attrName>style.visibility</p:attrName>
                                        </p:attrNameLst>
                                      </p:cBhvr>
                                      <p:to>
                                        <p:strVal val="visible"/>
                                      </p:to>
                                    </p:set>
                                    <p:animEffect transition="in" filter="wipe(left)">
                                      <p:cBhvr>
                                        <p:cTn id="11" dur="500"/>
                                        <p:tgtEl>
                                          <p:spTgt spid="1196035"/>
                                        </p:tgtEl>
                                      </p:cBhvr>
                                    </p:animEffect>
                                  </p:childTnLst>
                                </p:cTn>
                              </p:par>
                            </p:childTnLst>
                          </p:cTn>
                        </p:par>
                        <p:par>
                          <p:cTn id="12" fill="hold" nodeType="afterGroup">
                            <p:stCondLst>
                              <p:cond delay="500"/>
                            </p:stCondLst>
                            <p:childTnLst>
                              <p:par>
                                <p:cTn id="13" presetID="1" presetClass="entr" presetSubtype="0" fill="hold" grpId="0" nodeType="afterEffect">
                                  <p:stCondLst>
                                    <p:cond delay="0"/>
                                  </p:stCondLst>
                                  <p:childTnLst>
                                    <p:set>
                                      <p:cBhvr>
                                        <p:cTn id="14" dur="1" fill="hold">
                                          <p:stCondLst>
                                            <p:cond delay="499"/>
                                          </p:stCondLst>
                                        </p:cTn>
                                        <p:tgtEl>
                                          <p:spTgt spid="1196047"/>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22" presetClass="entr" presetSubtype="8" fill="hold" grpId="0" nodeType="clickEffect">
                                  <p:stCondLst>
                                    <p:cond delay="0"/>
                                  </p:stCondLst>
                                  <p:childTnLst>
                                    <p:set>
                                      <p:cBhvr>
                                        <p:cTn id="18" dur="1" fill="hold">
                                          <p:stCondLst>
                                            <p:cond delay="0"/>
                                          </p:stCondLst>
                                        </p:cTn>
                                        <p:tgtEl>
                                          <p:spTgt spid="1196034"/>
                                        </p:tgtEl>
                                        <p:attrNameLst>
                                          <p:attrName>style.visibility</p:attrName>
                                        </p:attrNameLst>
                                      </p:cBhvr>
                                      <p:to>
                                        <p:strVal val="visible"/>
                                      </p:to>
                                    </p:set>
                                    <p:animEffect transition="in" filter="wipe(left)">
                                      <p:cBhvr>
                                        <p:cTn id="19" dur="500"/>
                                        <p:tgtEl>
                                          <p:spTgt spid="1196034"/>
                                        </p:tgtEl>
                                      </p:cBhvr>
                                    </p:animEffect>
                                  </p:childTnLst>
                                </p:cTn>
                              </p:par>
                            </p:childTnLst>
                          </p:cTn>
                        </p:par>
                        <p:par>
                          <p:cTn id="20" fill="hold" nodeType="afterGroup">
                            <p:stCondLst>
                              <p:cond delay="500"/>
                            </p:stCondLst>
                            <p:childTnLst>
                              <p:par>
                                <p:cTn id="21" presetID="1" presetClass="entr" presetSubtype="0" fill="hold" grpId="0" nodeType="afterEffect">
                                  <p:stCondLst>
                                    <p:cond delay="0"/>
                                  </p:stCondLst>
                                  <p:childTnLst>
                                    <p:set>
                                      <p:cBhvr>
                                        <p:cTn id="22" dur="1" fill="hold">
                                          <p:stCondLst>
                                            <p:cond delay="499"/>
                                          </p:stCondLst>
                                        </p:cTn>
                                        <p:tgtEl>
                                          <p:spTgt spid="1196048"/>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499"/>
                                          </p:stCondLst>
                                        </p:cTn>
                                        <p:tgtEl>
                                          <p:spTgt spid="1196049">
                                            <p:txEl>
                                              <p:pRg st="0" end="0"/>
                                            </p:txEl>
                                          </p:spTgt>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1196049">
                                            <p:txEl>
                                              <p:pRg st="1" end="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499"/>
                                          </p:stCondLst>
                                        </p:cTn>
                                        <p:tgtEl>
                                          <p:spTgt spid="1196049">
                                            <p:txEl>
                                              <p:pRg st="2" end="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499"/>
                                          </p:stCondLst>
                                        </p:cTn>
                                        <p:tgtEl>
                                          <p:spTgt spid="1196049">
                                            <p:txEl>
                                              <p:pRg st="3" end="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499"/>
                                          </p:stCondLst>
                                        </p:cTn>
                                        <p:tgtEl>
                                          <p:spTgt spid="119604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6034" grpId="0" animBg="1"/>
      <p:bldP spid="1196035" grpId="0" animBg="1"/>
      <p:bldP spid="1196047" grpId="0" autoUpdateAnimBg="0"/>
      <p:bldP spid="1196048" grpId="0" autoUpdateAnimBg="0"/>
      <p:bldP spid="1196049" grpId="0" build="p"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97058" name="Rectangle 2"/>
          <p:cNvSpPr>
            <a:spLocks noGrp="1" noChangeArrowheads="1"/>
          </p:cNvSpPr>
          <p:nvPr>
            <p:ph type="ctrTitle"/>
          </p:nvPr>
        </p:nvSpPr>
        <p:spPr>
          <a:xfrm>
            <a:off x="638176" y="2286001"/>
            <a:ext cx="8023225" cy="2024063"/>
          </a:xfrm>
        </p:spPr>
        <p:txBody>
          <a:bodyPr/>
          <a:lstStyle/>
          <a:p>
            <a:pPr>
              <a:spcAft>
                <a:spcPts val="3000"/>
              </a:spcAft>
            </a:pPr>
            <a:r>
              <a:rPr lang="en-US" sz="4800" dirty="0"/>
              <a:t>Multi-level paging example:</a:t>
            </a:r>
            <a:br>
              <a:rPr lang="en-US" sz="4800" dirty="0"/>
            </a:br>
            <a:br>
              <a:rPr lang="en-US" sz="4800" dirty="0"/>
            </a:br>
            <a:r>
              <a:rPr lang="en-US" sz="4800" dirty="0"/>
              <a:t>32-bit (Pentium)</a:t>
            </a:r>
          </a:p>
        </p:txBody>
      </p:sp>
    </p:spTree>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9106" name="Rectangle 2"/>
          <p:cNvSpPr>
            <a:spLocks noGrp="1" noChangeArrowheads="1"/>
          </p:cNvSpPr>
          <p:nvPr>
            <p:ph type="title"/>
          </p:nvPr>
        </p:nvSpPr>
        <p:spPr/>
        <p:txBody>
          <a:bodyPr/>
          <a:lstStyle/>
          <a:p>
            <a:r>
              <a:rPr lang="en-US"/>
              <a:t>Paging on Pentium</a:t>
            </a:r>
          </a:p>
        </p:txBody>
      </p:sp>
      <p:sp>
        <p:nvSpPr>
          <p:cNvPr id="1199107" name="Rectangle 3"/>
          <p:cNvSpPr>
            <a:spLocks noGrp="1" noChangeArrowheads="1"/>
          </p:cNvSpPr>
          <p:nvPr>
            <p:ph type="body" idx="1"/>
          </p:nvPr>
        </p:nvSpPr>
        <p:spPr/>
        <p:txBody>
          <a:bodyPr/>
          <a:lstStyle/>
          <a:p>
            <a:r>
              <a:rPr lang="en-US" sz="2400" dirty="0"/>
              <a:t>The executing process has a 4 GB address space (2</a:t>
            </a:r>
            <a:r>
              <a:rPr lang="en-US" sz="2400" baseline="30000" dirty="0"/>
              <a:t>32</a:t>
            </a:r>
            <a:r>
              <a:rPr lang="en-US" sz="2400" dirty="0"/>
              <a:t>) – </a:t>
            </a:r>
            <a:br>
              <a:rPr lang="en-US" sz="2400" dirty="0"/>
            </a:br>
            <a:r>
              <a:rPr lang="en-US" sz="2400" dirty="0"/>
              <a:t>viewed as 1M (2</a:t>
            </a:r>
            <a:r>
              <a:rPr lang="en-US" sz="2400" baseline="30000" dirty="0"/>
              <a:t>20</a:t>
            </a:r>
            <a:r>
              <a:rPr lang="en-US" sz="2400" dirty="0"/>
              <a:t>) </a:t>
            </a:r>
            <a:r>
              <a:rPr lang="en-US" sz="2400" dirty="0">
                <a:solidFill>
                  <a:srgbClr val="0000FF"/>
                </a:solidFill>
              </a:rPr>
              <a:t>4 KB (2</a:t>
            </a:r>
            <a:r>
              <a:rPr lang="en-US" sz="2400" baseline="30000" dirty="0">
                <a:solidFill>
                  <a:srgbClr val="0000FF"/>
                </a:solidFill>
              </a:rPr>
              <a:t>12</a:t>
            </a:r>
            <a:r>
              <a:rPr lang="en-US" sz="2400" dirty="0">
                <a:solidFill>
                  <a:srgbClr val="0000FF"/>
                </a:solidFill>
              </a:rPr>
              <a:t>) pages</a:t>
            </a:r>
            <a:br>
              <a:rPr lang="en-US" sz="2400" dirty="0"/>
            </a:br>
            <a:endParaRPr lang="en-US" sz="2400" dirty="0"/>
          </a:p>
          <a:p>
            <a:pPr lvl="1"/>
            <a:r>
              <a:rPr lang="en-US" sz="2000" dirty="0"/>
              <a:t>The 4 GB address space is divided into 1 K page groups</a:t>
            </a:r>
            <a:br>
              <a:rPr lang="en-US" sz="2000" dirty="0"/>
            </a:br>
            <a:r>
              <a:rPr lang="en-US" sz="2000" dirty="0"/>
              <a:t>(pointed to by the 1 level table – </a:t>
            </a:r>
            <a:r>
              <a:rPr lang="en-US" sz="2000" dirty="0">
                <a:solidFill>
                  <a:srgbClr val="0000FF"/>
                </a:solidFill>
              </a:rPr>
              <a:t>page directory</a:t>
            </a:r>
            <a:r>
              <a:rPr lang="en-US" sz="2000" dirty="0"/>
              <a:t>)</a:t>
            </a:r>
            <a:br>
              <a:rPr lang="en-US" sz="2000" dirty="0"/>
            </a:br>
            <a:endParaRPr lang="en-US" sz="2000" dirty="0"/>
          </a:p>
          <a:p>
            <a:pPr lvl="1"/>
            <a:r>
              <a:rPr lang="en-US" sz="2000" dirty="0"/>
              <a:t>Each page group has 1 K 4 KB pages</a:t>
            </a:r>
            <a:br>
              <a:rPr lang="en-US" sz="2000" dirty="0"/>
            </a:br>
            <a:r>
              <a:rPr lang="en-US" sz="2000" dirty="0"/>
              <a:t>(pointed to by the 2 level tables – </a:t>
            </a:r>
            <a:r>
              <a:rPr lang="en-US" sz="2000" dirty="0">
                <a:solidFill>
                  <a:srgbClr val="0000FF"/>
                </a:solidFill>
              </a:rPr>
              <a:t>page tables</a:t>
            </a:r>
            <a:r>
              <a:rPr lang="en-US" sz="2000" dirty="0"/>
              <a:t>)</a:t>
            </a:r>
            <a:br>
              <a:rPr lang="en-US" sz="2000" dirty="0"/>
            </a:br>
            <a:br>
              <a:rPr lang="en-US" sz="2000" dirty="0"/>
            </a:br>
            <a:endParaRPr lang="en-US" sz="2000" dirty="0"/>
          </a:p>
          <a:p>
            <a:r>
              <a:rPr lang="en-US" sz="2400" dirty="0"/>
              <a:t>Mass storage space is also divided into 4 KB blocks of information</a:t>
            </a:r>
            <a:br>
              <a:rPr lang="en-US" sz="2400" dirty="0"/>
            </a:br>
            <a:endParaRPr lang="en-US" sz="2400" dirty="0"/>
          </a:p>
          <a:p>
            <a:r>
              <a:rPr lang="en-US" sz="2400" dirty="0">
                <a:solidFill>
                  <a:srgbClr val="0000FF"/>
                </a:solidFill>
              </a:rPr>
              <a:t>Control registers: </a:t>
            </a:r>
            <a:r>
              <a:rPr lang="en-US" sz="2400" dirty="0"/>
              <a:t>used to change/control general behavior</a:t>
            </a:r>
            <a:br>
              <a:rPr lang="en-US" sz="2400" dirty="0"/>
            </a:br>
            <a:r>
              <a:rPr lang="en-US" sz="1900" dirty="0"/>
              <a:t>(e.g., interrupt control, switching the addressing mode, </a:t>
            </a:r>
            <a:r>
              <a:rPr lang="en-US" sz="1900" b="1" dirty="0"/>
              <a:t>paging control</a:t>
            </a:r>
            <a:r>
              <a:rPr lang="en-US" sz="1900" dirty="0"/>
              <a:t>, etc.)</a:t>
            </a:r>
            <a:br>
              <a:rPr lang="en-US" sz="2000" dirty="0"/>
            </a:br>
            <a:endParaRPr lang="en-US" sz="200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0130" name="Rectangle 2"/>
          <p:cNvSpPr>
            <a:spLocks noGrp="1" noChangeArrowheads="1"/>
          </p:cNvSpPr>
          <p:nvPr>
            <p:ph type="title"/>
          </p:nvPr>
        </p:nvSpPr>
        <p:spPr/>
        <p:txBody>
          <a:bodyPr/>
          <a:lstStyle/>
          <a:p>
            <a:r>
              <a:rPr lang="en-US" sz="3200"/>
              <a:t>Control Registers used for Paging on Pentium</a:t>
            </a:r>
          </a:p>
        </p:txBody>
      </p:sp>
      <p:sp>
        <p:nvSpPr>
          <p:cNvPr id="1200131" name="Rectangle 3"/>
          <p:cNvSpPr>
            <a:spLocks noGrp="1" noChangeArrowheads="1"/>
          </p:cNvSpPr>
          <p:nvPr>
            <p:ph type="body" idx="1"/>
          </p:nvPr>
        </p:nvSpPr>
        <p:spPr>
          <a:xfrm>
            <a:off x="0" y="1031127"/>
            <a:ext cx="9144000" cy="5648325"/>
          </a:xfrm>
        </p:spPr>
        <p:txBody>
          <a:bodyPr/>
          <a:lstStyle/>
          <a:p>
            <a:r>
              <a:rPr lang="en-US" sz="2400" dirty="0"/>
              <a:t>Control register 0 (CR0):</a:t>
            </a:r>
            <a:br>
              <a:rPr lang="en-US" sz="2400" dirty="0"/>
            </a:br>
            <a:br>
              <a:rPr lang="en-US" sz="2400" dirty="0"/>
            </a:br>
            <a:br>
              <a:rPr lang="en-US" sz="2400" dirty="0"/>
            </a:br>
            <a:br>
              <a:rPr lang="en-US" sz="2400" dirty="0"/>
            </a:br>
            <a:br>
              <a:rPr lang="en-US" sz="2400" dirty="0"/>
            </a:br>
            <a:br>
              <a:rPr lang="en-US" sz="2400" dirty="0"/>
            </a:br>
            <a:endParaRPr lang="en-US" sz="2400" dirty="0"/>
          </a:p>
          <a:p>
            <a:r>
              <a:rPr lang="en-US" sz="2400" dirty="0"/>
              <a:t>Control register 1 (CR1) – does not exist, returns only zero</a:t>
            </a:r>
            <a:br>
              <a:rPr lang="en-US" sz="2400" dirty="0"/>
            </a:br>
            <a:endParaRPr lang="en-US" sz="2400" dirty="0"/>
          </a:p>
          <a:p>
            <a:r>
              <a:rPr lang="en-US" sz="2400" dirty="0"/>
              <a:t>Control register 2 (CR2)  </a:t>
            </a:r>
          </a:p>
          <a:p>
            <a:pPr lvl="1"/>
            <a:r>
              <a:rPr lang="en-US" sz="2000" dirty="0"/>
              <a:t>only used if CR0[PG]=1 &amp; CR0[PE]=1 </a:t>
            </a:r>
          </a:p>
        </p:txBody>
      </p:sp>
      <p:graphicFrame>
        <p:nvGraphicFramePr>
          <p:cNvPr id="1200132" name="Group 4"/>
          <p:cNvGraphicFramePr>
            <a:graphicFrameLocks noGrp="1"/>
          </p:cNvGraphicFramePr>
          <p:nvPr>
            <p:extLst>
              <p:ext uri="{D42A27DB-BD31-4B8C-83A1-F6EECF244321}">
                <p14:modId xmlns:p14="http://schemas.microsoft.com/office/powerpoint/2010/main" val="3645201099"/>
              </p:ext>
            </p:extLst>
          </p:nvPr>
        </p:nvGraphicFramePr>
        <p:xfrm>
          <a:off x="266700" y="1671730"/>
          <a:ext cx="8723875" cy="488888"/>
        </p:xfrm>
        <a:graphic>
          <a:graphicData uri="http://schemas.openxmlformats.org/drawingml/2006/table">
            <a:tbl>
              <a:tblPr/>
              <a:tblGrid>
                <a:gridCol w="265675">
                  <a:extLst>
                    <a:ext uri="{9D8B030D-6E8A-4147-A177-3AD203B41FA5}">
                      <a16:colId xmlns:a16="http://schemas.microsoft.com/office/drawing/2014/main" val="20000"/>
                    </a:ext>
                  </a:extLst>
                </a:gridCol>
                <a:gridCol w="271463">
                  <a:extLst>
                    <a:ext uri="{9D8B030D-6E8A-4147-A177-3AD203B41FA5}">
                      <a16:colId xmlns:a16="http://schemas.microsoft.com/office/drawing/2014/main" val="20001"/>
                    </a:ext>
                  </a:extLst>
                </a:gridCol>
                <a:gridCol w="274637">
                  <a:extLst>
                    <a:ext uri="{9D8B030D-6E8A-4147-A177-3AD203B41FA5}">
                      <a16:colId xmlns:a16="http://schemas.microsoft.com/office/drawing/2014/main" val="20002"/>
                    </a:ext>
                  </a:extLst>
                </a:gridCol>
                <a:gridCol w="271463">
                  <a:extLst>
                    <a:ext uri="{9D8B030D-6E8A-4147-A177-3AD203B41FA5}">
                      <a16:colId xmlns:a16="http://schemas.microsoft.com/office/drawing/2014/main" val="20003"/>
                    </a:ext>
                  </a:extLst>
                </a:gridCol>
                <a:gridCol w="273050">
                  <a:extLst>
                    <a:ext uri="{9D8B030D-6E8A-4147-A177-3AD203B41FA5}">
                      <a16:colId xmlns:a16="http://schemas.microsoft.com/office/drawing/2014/main" val="20004"/>
                    </a:ext>
                  </a:extLst>
                </a:gridCol>
                <a:gridCol w="273050">
                  <a:extLst>
                    <a:ext uri="{9D8B030D-6E8A-4147-A177-3AD203B41FA5}">
                      <a16:colId xmlns:a16="http://schemas.microsoft.com/office/drawing/2014/main" val="20005"/>
                    </a:ext>
                  </a:extLst>
                </a:gridCol>
                <a:gridCol w="271462">
                  <a:extLst>
                    <a:ext uri="{9D8B030D-6E8A-4147-A177-3AD203B41FA5}">
                      <a16:colId xmlns:a16="http://schemas.microsoft.com/office/drawing/2014/main" val="20006"/>
                    </a:ext>
                  </a:extLst>
                </a:gridCol>
                <a:gridCol w="273050">
                  <a:extLst>
                    <a:ext uri="{9D8B030D-6E8A-4147-A177-3AD203B41FA5}">
                      <a16:colId xmlns:a16="http://schemas.microsoft.com/office/drawing/2014/main" val="20007"/>
                    </a:ext>
                  </a:extLst>
                </a:gridCol>
                <a:gridCol w="273050">
                  <a:extLst>
                    <a:ext uri="{9D8B030D-6E8A-4147-A177-3AD203B41FA5}">
                      <a16:colId xmlns:a16="http://schemas.microsoft.com/office/drawing/2014/main" val="20008"/>
                    </a:ext>
                  </a:extLst>
                </a:gridCol>
                <a:gridCol w="273050">
                  <a:extLst>
                    <a:ext uri="{9D8B030D-6E8A-4147-A177-3AD203B41FA5}">
                      <a16:colId xmlns:a16="http://schemas.microsoft.com/office/drawing/2014/main" val="20009"/>
                    </a:ext>
                  </a:extLst>
                </a:gridCol>
                <a:gridCol w="273050">
                  <a:extLst>
                    <a:ext uri="{9D8B030D-6E8A-4147-A177-3AD203B41FA5}">
                      <a16:colId xmlns:a16="http://schemas.microsoft.com/office/drawing/2014/main" val="20010"/>
                    </a:ext>
                  </a:extLst>
                </a:gridCol>
                <a:gridCol w="271463">
                  <a:extLst>
                    <a:ext uri="{9D8B030D-6E8A-4147-A177-3AD203B41FA5}">
                      <a16:colId xmlns:a16="http://schemas.microsoft.com/office/drawing/2014/main" val="20011"/>
                    </a:ext>
                  </a:extLst>
                </a:gridCol>
                <a:gridCol w="273050">
                  <a:extLst>
                    <a:ext uri="{9D8B030D-6E8A-4147-A177-3AD203B41FA5}">
                      <a16:colId xmlns:a16="http://schemas.microsoft.com/office/drawing/2014/main" val="20012"/>
                    </a:ext>
                  </a:extLst>
                </a:gridCol>
                <a:gridCol w="271462">
                  <a:extLst>
                    <a:ext uri="{9D8B030D-6E8A-4147-A177-3AD203B41FA5}">
                      <a16:colId xmlns:a16="http://schemas.microsoft.com/office/drawing/2014/main" val="20013"/>
                    </a:ext>
                  </a:extLst>
                </a:gridCol>
                <a:gridCol w="274638">
                  <a:extLst>
                    <a:ext uri="{9D8B030D-6E8A-4147-A177-3AD203B41FA5}">
                      <a16:colId xmlns:a16="http://schemas.microsoft.com/office/drawing/2014/main" val="20014"/>
                    </a:ext>
                  </a:extLst>
                </a:gridCol>
                <a:gridCol w="273050">
                  <a:extLst>
                    <a:ext uri="{9D8B030D-6E8A-4147-A177-3AD203B41FA5}">
                      <a16:colId xmlns:a16="http://schemas.microsoft.com/office/drawing/2014/main" val="20015"/>
                    </a:ext>
                  </a:extLst>
                </a:gridCol>
                <a:gridCol w="271462">
                  <a:extLst>
                    <a:ext uri="{9D8B030D-6E8A-4147-A177-3AD203B41FA5}">
                      <a16:colId xmlns:a16="http://schemas.microsoft.com/office/drawing/2014/main" val="20016"/>
                    </a:ext>
                  </a:extLst>
                </a:gridCol>
                <a:gridCol w="273050">
                  <a:extLst>
                    <a:ext uri="{9D8B030D-6E8A-4147-A177-3AD203B41FA5}">
                      <a16:colId xmlns:a16="http://schemas.microsoft.com/office/drawing/2014/main" val="20017"/>
                    </a:ext>
                  </a:extLst>
                </a:gridCol>
                <a:gridCol w="271463">
                  <a:extLst>
                    <a:ext uri="{9D8B030D-6E8A-4147-A177-3AD203B41FA5}">
                      <a16:colId xmlns:a16="http://schemas.microsoft.com/office/drawing/2014/main" val="20018"/>
                    </a:ext>
                  </a:extLst>
                </a:gridCol>
                <a:gridCol w="274637">
                  <a:extLst>
                    <a:ext uri="{9D8B030D-6E8A-4147-A177-3AD203B41FA5}">
                      <a16:colId xmlns:a16="http://schemas.microsoft.com/office/drawing/2014/main" val="20019"/>
                    </a:ext>
                  </a:extLst>
                </a:gridCol>
                <a:gridCol w="273050">
                  <a:extLst>
                    <a:ext uri="{9D8B030D-6E8A-4147-A177-3AD203B41FA5}">
                      <a16:colId xmlns:a16="http://schemas.microsoft.com/office/drawing/2014/main" val="20020"/>
                    </a:ext>
                  </a:extLst>
                </a:gridCol>
                <a:gridCol w="273050">
                  <a:extLst>
                    <a:ext uri="{9D8B030D-6E8A-4147-A177-3AD203B41FA5}">
                      <a16:colId xmlns:a16="http://schemas.microsoft.com/office/drawing/2014/main" val="20021"/>
                    </a:ext>
                  </a:extLst>
                </a:gridCol>
                <a:gridCol w="273050">
                  <a:extLst>
                    <a:ext uri="{9D8B030D-6E8A-4147-A177-3AD203B41FA5}">
                      <a16:colId xmlns:a16="http://schemas.microsoft.com/office/drawing/2014/main" val="20022"/>
                    </a:ext>
                  </a:extLst>
                </a:gridCol>
                <a:gridCol w="273050">
                  <a:extLst>
                    <a:ext uri="{9D8B030D-6E8A-4147-A177-3AD203B41FA5}">
                      <a16:colId xmlns:a16="http://schemas.microsoft.com/office/drawing/2014/main" val="20023"/>
                    </a:ext>
                  </a:extLst>
                </a:gridCol>
                <a:gridCol w="274638">
                  <a:extLst>
                    <a:ext uri="{9D8B030D-6E8A-4147-A177-3AD203B41FA5}">
                      <a16:colId xmlns:a16="http://schemas.microsoft.com/office/drawing/2014/main" val="20024"/>
                    </a:ext>
                  </a:extLst>
                </a:gridCol>
                <a:gridCol w="273050">
                  <a:extLst>
                    <a:ext uri="{9D8B030D-6E8A-4147-A177-3AD203B41FA5}">
                      <a16:colId xmlns:a16="http://schemas.microsoft.com/office/drawing/2014/main" val="20025"/>
                    </a:ext>
                  </a:extLst>
                </a:gridCol>
                <a:gridCol w="273050">
                  <a:extLst>
                    <a:ext uri="{9D8B030D-6E8A-4147-A177-3AD203B41FA5}">
                      <a16:colId xmlns:a16="http://schemas.microsoft.com/office/drawing/2014/main" val="20026"/>
                    </a:ext>
                  </a:extLst>
                </a:gridCol>
                <a:gridCol w="273050">
                  <a:extLst>
                    <a:ext uri="{9D8B030D-6E8A-4147-A177-3AD203B41FA5}">
                      <a16:colId xmlns:a16="http://schemas.microsoft.com/office/drawing/2014/main" val="20027"/>
                    </a:ext>
                  </a:extLst>
                </a:gridCol>
                <a:gridCol w="271462">
                  <a:extLst>
                    <a:ext uri="{9D8B030D-6E8A-4147-A177-3AD203B41FA5}">
                      <a16:colId xmlns:a16="http://schemas.microsoft.com/office/drawing/2014/main" val="20028"/>
                    </a:ext>
                  </a:extLst>
                </a:gridCol>
                <a:gridCol w="274638">
                  <a:extLst>
                    <a:ext uri="{9D8B030D-6E8A-4147-A177-3AD203B41FA5}">
                      <a16:colId xmlns:a16="http://schemas.microsoft.com/office/drawing/2014/main" val="20029"/>
                    </a:ext>
                  </a:extLst>
                </a:gridCol>
                <a:gridCol w="271462">
                  <a:extLst>
                    <a:ext uri="{9D8B030D-6E8A-4147-A177-3AD203B41FA5}">
                      <a16:colId xmlns:a16="http://schemas.microsoft.com/office/drawing/2014/main" val="20030"/>
                    </a:ext>
                  </a:extLst>
                </a:gridCol>
                <a:gridCol w="273050">
                  <a:extLst>
                    <a:ext uri="{9D8B030D-6E8A-4147-A177-3AD203B41FA5}">
                      <a16:colId xmlns:a16="http://schemas.microsoft.com/office/drawing/2014/main" val="20031"/>
                    </a:ext>
                  </a:extLst>
                </a:gridCol>
              </a:tblGrid>
              <a:tr h="24288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900" b="0" i="0" u="none" strike="noStrike" cap="none" normalizeH="0" baseline="0">
                          <a:ln>
                            <a:noFill/>
                          </a:ln>
                          <a:solidFill>
                            <a:schemeClr val="tx1"/>
                          </a:solidFill>
                          <a:effectLst/>
                          <a:latin typeface="Tahoma" pitchFamily="34" charset="0"/>
                        </a:rPr>
                        <a:t>31</a:t>
                      </a:r>
                    </a:p>
                  </a:txBody>
                  <a:tcPr marL="36000" marR="36000" marT="46800" marB="46800"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900" b="0" i="0" u="none" strike="noStrike" cap="none" normalizeH="0" baseline="0">
                          <a:ln>
                            <a:noFill/>
                          </a:ln>
                          <a:solidFill>
                            <a:schemeClr val="tx1"/>
                          </a:solidFill>
                          <a:effectLst/>
                          <a:latin typeface="Tahoma" pitchFamily="34" charset="0"/>
                        </a:rPr>
                        <a:t>30</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900" b="0" i="0" u="none" strike="noStrike" cap="none" normalizeH="0" baseline="0">
                          <a:ln>
                            <a:noFill/>
                          </a:ln>
                          <a:solidFill>
                            <a:schemeClr val="tx1"/>
                          </a:solidFill>
                          <a:effectLst/>
                          <a:latin typeface="Tahoma" pitchFamily="34" charset="0"/>
                        </a:rPr>
                        <a:t>29</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dirty="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900" b="0" i="0" u="none" strike="noStrike" cap="none" normalizeH="0" baseline="0">
                          <a:ln>
                            <a:noFill/>
                          </a:ln>
                          <a:solidFill>
                            <a:schemeClr val="tx1"/>
                          </a:solidFill>
                          <a:effectLst/>
                          <a:latin typeface="Tahoma" pitchFamily="34" charset="0"/>
                        </a:rPr>
                        <a:t>16</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900" b="0" i="0" u="none" strike="noStrike" cap="none" normalizeH="0" baseline="0">
                          <a:ln>
                            <a:noFill/>
                          </a:ln>
                          <a:solidFill>
                            <a:schemeClr val="tx1"/>
                          </a:solidFill>
                          <a:effectLst/>
                          <a:latin typeface="Tahoma" pitchFamily="34" charset="0"/>
                        </a:rPr>
                        <a:t>0</a:t>
                      </a:r>
                    </a:p>
                  </a:txBody>
                  <a:tcPr marL="36000" marR="36000" marT="46800" marB="46800"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3018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dirty="0">
                          <a:ln>
                            <a:noFill/>
                          </a:ln>
                          <a:solidFill>
                            <a:schemeClr val="tx1"/>
                          </a:solidFill>
                          <a:effectLst/>
                          <a:latin typeface="Tahoma" pitchFamily="34" charset="0"/>
                        </a:rPr>
                        <a:t>PG</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CD</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NW</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WP</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dirty="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dirty="0">
                          <a:ln>
                            <a:noFill/>
                          </a:ln>
                          <a:solidFill>
                            <a:schemeClr val="tx1"/>
                          </a:solidFill>
                          <a:effectLst/>
                          <a:latin typeface="Tahoma" pitchFamily="34" charset="0"/>
                        </a:rPr>
                        <a:t>PE</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200266" name="Text Box 138"/>
          <p:cNvSpPr txBox="1">
            <a:spLocks noChangeArrowheads="1"/>
          </p:cNvSpPr>
          <p:nvPr/>
        </p:nvSpPr>
        <p:spPr bwMode="auto">
          <a:xfrm>
            <a:off x="641350" y="2309905"/>
            <a:ext cx="3279775"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r>
              <a:rPr lang="en-US" sz="1400" b="0">
                <a:solidFill>
                  <a:schemeClr val="folHlink"/>
                </a:solidFill>
              </a:rPr>
              <a:t>Not-Write-Through</a:t>
            </a:r>
            <a:r>
              <a:rPr lang="en-US" sz="1400" b="0"/>
              <a:t> and </a:t>
            </a:r>
            <a:r>
              <a:rPr lang="en-US" sz="1400" b="0">
                <a:solidFill>
                  <a:schemeClr val="folHlink"/>
                </a:solidFill>
              </a:rPr>
              <a:t>Cache</a:t>
            </a:r>
            <a:r>
              <a:rPr lang="en-US" sz="1400" b="0">
                <a:solidFill>
                  <a:schemeClr val="accent2"/>
                </a:solidFill>
              </a:rPr>
              <a:t> </a:t>
            </a:r>
            <a:r>
              <a:rPr lang="en-US" sz="1400" b="0">
                <a:solidFill>
                  <a:schemeClr val="folHlink"/>
                </a:solidFill>
              </a:rPr>
              <a:t>Disable</a:t>
            </a:r>
            <a:r>
              <a:rPr lang="en-US" sz="1400" b="0"/>
              <a:t>: </a:t>
            </a:r>
            <a:br>
              <a:rPr lang="en-US" sz="1400" b="0"/>
            </a:br>
            <a:r>
              <a:rPr lang="en-US" sz="1400" b="0"/>
              <a:t>used to control internal cache</a:t>
            </a:r>
          </a:p>
        </p:txBody>
      </p:sp>
      <p:sp>
        <p:nvSpPr>
          <p:cNvPr id="1200267" name="Text Box 139"/>
          <p:cNvSpPr txBox="1">
            <a:spLocks noChangeArrowheads="1"/>
          </p:cNvSpPr>
          <p:nvPr/>
        </p:nvSpPr>
        <p:spPr bwMode="auto">
          <a:xfrm>
            <a:off x="354013" y="2835368"/>
            <a:ext cx="3530600"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r>
              <a:rPr lang="en-US" sz="1400" b="0">
                <a:solidFill>
                  <a:schemeClr val="folHlink"/>
                </a:solidFill>
              </a:rPr>
              <a:t>Paging Enable</a:t>
            </a:r>
            <a:r>
              <a:rPr lang="en-US" sz="1400" b="0"/>
              <a:t>: </a:t>
            </a:r>
            <a:br>
              <a:rPr lang="en-US" sz="1400" b="0"/>
            </a:br>
            <a:r>
              <a:rPr lang="en-US" sz="1400" b="0"/>
              <a:t>OS enables paging by setting CR0[PG] = 1</a:t>
            </a:r>
          </a:p>
        </p:txBody>
      </p:sp>
      <p:sp>
        <p:nvSpPr>
          <p:cNvPr id="1200268" name="Text Box 140"/>
          <p:cNvSpPr txBox="1">
            <a:spLocks noChangeArrowheads="1"/>
          </p:cNvSpPr>
          <p:nvPr/>
        </p:nvSpPr>
        <p:spPr bwMode="auto">
          <a:xfrm>
            <a:off x="4564063" y="2300380"/>
            <a:ext cx="3143250"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r>
              <a:rPr lang="en-US" sz="1400" b="0">
                <a:solidFill>
                  <a:schemeClr val="folHlink"/>
                </a:solidFill>
              </a:rPr>
              <a:t>Write-Protect</a:t>
            </a:r>
            <a:r>
              <a:rPr lang="en-US" sz="1400" b="0"/>
              <a:t>: If CR0[WP] = 1, </a:t>
            </a:r>
            <a:br>
              <a:rPr lang="en-US" sz="1400" b="0"/>
            </a:br>
            <a:r>
              <a:rPr lang="en-US" sz="1400" b="0"/>
              <a:t>only OS may write to read-only pages</a:t>
            </a:r>
          </a:p>
        </p:txBody>
      </p:sp>
      <p:sp>
        <p:nvSpPr>
          <p:cNvPr id="1200269" name="AutoShape 141"/>
          <p:cNvSpPr>
            <a:spLocks/>
          </p:cNvSpPr>
          <p:nvPr/>
        </p:nvSpPr>
        <p:spPr bwMode="auto">
          <a:xfrm rot="5400000">
            <a:off x="740569" y="1994787"/>
            <a:ext cx="136525" cy="503237"/>
          </a:xfrm>
          <a:prstGeom prst="rightBrace">
            <a:avLst>
              <a:gd name="adj1" fmla="val 30717"/>
              <a:gd name="adj2" fmla="val 50000"/>
            </a:avLst>
          </a:prstGeom>
          <a:noFill/>
          <a:ln w="9525">
            <a:solidFill>
              <a:schemeClr val="tx1"/>
            </a:solidFill>
            <a:round/>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nchor="ctr">
            <a:spAutoFit/>
          </a:bodyPr>
          <a:lstStyle/>
          <a:p>
            <a:endParaRPr lang="nb-NO"/>
          </a:p>
        </p:txBody>
      </p:sp>
      <p:sp>
        <p:nvSpPr>
          <p:cNvPr id="1200270" name="Line 142"/>
          <p:cNvSpPr>
            <a:spLocks noChangeShapeType="1"/>
          </p:cNvSpPr>
          <p:nvPr/>
        </p:nvSpPr>
        <p:spPr bwMode="auto">
          <a:xfrm>
            <a:off x="393700" y="2178143"/>
            <a:ext cx="73025" cy="68580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nb-NO"/>
          </a:p>
        </p:txBody>
      </p:sp>
      <p:sp>
        <p:nvSpPr>
          <p:cNvPr id="1200271" name="Line 143"/>
          <p:cNvSpPr>
            <a:spLocks noChangeShapeType="1"/>
          </p:cNvSpPr>
          <p:nvPr/>
        </p:nvSpPr>
        <p:spPr bwMode="auto">
          <a:xfrm>
            <a:off x="4479925" y="2178143"/>
            <a:ext cx="128588" cy="201612"/>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endParaRPr lang="nb-NO"/>
          </a:p>
        </p:txBody>
      </p:sp>
      <p:graphicFrame>
        <p:nvGraphicFramePr>
          <p:cNvPr id="1200272" name="Group 144"/>
          <p:cNvGraphicFramePr>
            <a:graphicFrameLocks noGrp="1"/>
          </p:cNvGraphicFramePr>
          <p:nvPr>
            <p:extLst>
              <p:ext uri="{D42A27DB-BD31-4B8C-83A1-F6EECF244321}">
                <p14:modId xmlns:p14="http://schemas.microsoft.com/office/powerpoint/2010/main" val="1528369255"/>
              </p:ext>
            </p:extLst>
          </p:nvPr>
        </p:nvGraphicFramePr>
        <p:xfrm>
          <a:off x="260350" y="5612654"/>
          <a:ext cx="8731250" cy="519368"/>
        </p:xfrm>
        <a:graphic>
          <a:graphicData uri="http://schemas.openxmlformats.org/drawingml/2006/table">
            <a:tbl>
              <a:tblPr/>
              <a:tblGrid>
                <a:gridCol w="273050">
                  <a:extLst>
                    <a:ext uri="{9D8B030D-6E8A-4147-A177-3AD203B41FA5}">
                      <a16:colId xmlns:a16="http://schemas.microsoft.com/office/drawing/2014/main" val="20000"/>
                    </a:ext>
                  </a:extLst>
                </a:gridCol>
                <a:gridCol w="271463">
                  <a:extLst>
                    <a:ext uri="{9D8B030D-6E8A-4147-A177-3AD203B41FA5}">
                      <a16:colId xmlns:a16="http://schemas.microsoft.com/office/drawing/2014/main" val="20001"/>
                    </a:ext>
                  </a:extLst>
                </a:gridCol>
                <a:gridCol w="274637">
                  <a:extLst>
                    <a:ext uri="{9D8B030D-6E8A-4147-A177-3AD203B41FA5}">
                      <a16:colId xmlns:a16="http://schemas.microsoft.com/office/drawing/2014/main" val="20002"/>
                    </a:ext>
                  </a:extLst>
                </a:gridCol>
                <a:gridCol w="271463">
                  <a:extLst>
                    <a:ext uri="{9D8B030D-6E8A-4147-A177-3AD203B41FA5}">
                      <a16:colId xmlns:a16="http://schemas.microsoft.com/office/drawing/2014/main" val="20003"/>
                    </a:ext>
                  </a:extLst>
                </a:gridCol>
                <a:gridCol w="273050">
                  <a:extLst>
                    <a:ext uri="{9D8B030D-6E8A-4147-A177-3AD203B41FA5}">
                      <a16:colId xmlns:a16="http://schemas.microsoft.com/office/drawing/2014/main" val="20004"/>
                    </a:ext>
                  </a:extLst>
                </a:gridCol>
                <a:gridCol w="273050">
                  <a:extLst>
                    <a:ext uri="{9D8B030D-6E8A-4147-A177-3AD203B41FA5}">
                      <a16:colId xmlns:a16="http://schemas.microsoft.com/office/drawing/2014/main" val="20005"/>
                    </a:ext>
                  </a:extLst>
                </a:gridCol>
                <a:gridCol w="271462">
                  <a:extLst>
                    <a:ext uri="{9D8B030D-6E8A-4147-A177-3AD203B41FA5}">
                      <a16:colId xmlns:a16="http://schemas.microsoft.com/office/drawing/2014/main" val="20006"/>
                    </a:ext>
                  </a:extLst>
                </a:gridCol>
                <a:gridCol w="273050">
                  <a:extLst>
                    <a:ext uri="{9D8B030D-6E8A-4147-A177-3AD203B41FA5}">
                      <a16:colId xmlns:a16="http://schemas.microsoft.com/office/drawing/2014/main" val="20007"/>
                    </a:ext>
                  </a:extLst>
                </a:gridCol>
                <a:gridCol w="273050">
                  <a:extLst>
                    <a:ext uri="{9D8B030D-6E8A-4147-A177-3AD203B41FA5}">
                      <a16:colId xmlns:a16="http://schemas.microsoft.com/office/drawing/2014/main" val="20008"/>
                    </a:ext>
                  </a:extLst>
                </a:gridCol>
                <a:gridCol w="273050">
                  <a:extLst>
                    <a:ext uri="{9D8B030D-6E8A-4147-A177-3AD203B41FA5}">
                      <a16:colId xmlns:a16="http://schemas.microsoft.com/office/drawing/2014/main" val="20009"/>
                    </a:ext>
                  </a:extLst>
                </a:gridCol>
                <a:gridCol w="273050">
                  <a:extLst>
                    <a:ext uri="{9D8B030D-6E8A-4147-A177-3AD203B41FA5}">
                      <a16:colId xmlns:a16="http://schemas.microsoft.com/office/drawing/2014/main" val="20010"/>
                    </a:ext>
                  </a:extLst>
                </a:gridCol>
                <a:gridCol w="271463">
                  <a:extLst>
                    <a:ext uri="{9D8B030D-6E8A-4147-A177-3AD203B41FA5}">
                      <a16:colId xmlns:a16="http://schemas.microsoft.com/office/drawing/2014/main" val="20011"/>
                    </a:ext>
                  </a:extLst>
                </a:gridCol>
                <a:gridCol w="273050">
                  <a:extLst>
                    <a:ext uri="{9D8B030D-6E8A-4147-A177-3AD203B41FA5}">
                      <a16:colId xmlns:a16="http://schemas.microsoft.com/office/drawing/2014/main" val="20012"/>
                    </a:ext>
                  </a:extLst>
                </a:gridCol>
                <a:gridCol w="271462">
                  <a:extLst>
                    <a:ext uri="{9D8B030D-6E8A-4147-A177-3AD203B41FA5}">
                      <a16:colId xmlns:a16="http://schemas.microsoft.com/office/drawing/2014/main" val="20013"/>
                    </a:ext>
                  </a:extLst>
                </a:gridCol>
                <a:gridCol w="274638">
                  <a:extLst>
                    <a:ext uri="{9D8B030D-6E8A-4147-A177-3AD203B41FA5}">
                      <a16:colId xmlns:a16="http://schemas.microsoft.com/office/drawing/2014/main" val="20014"/>
                    </a:ext>
                  </a:extLst>
                </a:gridCol>
                <a:gridCol w="273050">
                  <a:extLst>
                    <a:ext uri="{9D8B030D-6E8A-4147-A177-3AD203B41FA5}">
                      <a16:colId xmlns:a16="http://schemas.microsoft.com/office/drawing/2014/main" val="20015"/>
                    </a:ext>
                  </a:extLst>
                </a:gridCol>
                <a:gridCol w="271462">
                  <a:extLst>
                    <a:ext uri="{9D8B030D-6E8A-4147-A177-3AD203B41FA5}">
                      <a16:colId xmlns:a16="http://schemas.microsoft.com/office/drawing/2014/main" val="20016"/>
                    </a:ext>
                  </a:extLst>
                </a:gridCol>
                <a:gridCol w="273050">
                  <a:extLst>
                    <a:ext uri="{9D8B030D-6E8A-4147-A177-3AD203B41FA5}">
                      <a16:colId xmlns:a16="http://schemas.microsoft.com/office/drawing/2014/main" val="20017"/>
                    </a:ext>
                  </a:extLst>
                </a:gridCol>
                <a:gridCol w="271463">
                  <a:extLst>
                    <a:ext uri="{9D8B030D-6E8A-4147-A177-3AD203B41FA5}">
                      <a16:colId xmlns:a16="http://schemas.microsoft.com/office/drawing/2014/main" val="20018"/>
                    </a:ext>
                  </a:extLst>
                </a:gridCol>
                <a:gridCol w="274637">
                  <a:extLst>
                    <a:ext uri="{9D8B030D-6E8A-4147-A177-3AD203B41FA5}">
                      <a16:colId xmlns:a16="http://schemas.microsoft.com/office/drawing/2014/main" val="20019"/>
                    </a:ext>
                  </a:extLst>
                </a:gridCol>
                <a:gridCol w="273050">
                  <a:extLst>
                    <a:ext uri="{9D8B030D-6E8A-4147-A177-3AD203B41FA5}">
                      <a16:colId xmlns:a16="http://schemas.microsoft.com/office/drawing/2014/main" val="20020"/>
                    </a:ext>
                  </a:extLst>
                </a:gridCol>
                <a:gridCol w="273050">
                  <a:extLst>
                    <a:ext uri="{9D8B030D-6E8A-4147-A177-3AD203B41FA5}">
                      <a16:colId xmlns:a16="http://schemas.microsoft.com/office/drawing/2014/main" val="20021"/>
                    </a:ext>
                  </a:extLst>
                </a:gridCol>
                <a:gridCol w="273050">
                  <a:extLst>
                    <a:ext uri="{9D8B030D-6E8A-4147-A177-3AD203B41FA5}">
                      <a16:colId xmlns:a16="http://schemas.microsoft.com/office/drawing/2014/main" val="20022"/>
                    </a:ext>
                  </a:extLst>
                </a:gridCol>
                <a:gridCol w="273050">
                  <a:extLst>
                    <a:ext uri="{9D8B030D-6E8A-4147-A177-3AD203B41FA5}">
                      <a16:colId xmlns:a16="http://schemas.microsoft.com/office/drawing/2014/main" val="20023"/>
                    </a:ext>
                  </a:extLst>
                </a:gridCol>
                <a:gridCol w="274638">
                  <a:extLst>
                    <a:ext uri="{9D8B030D-6E8A-4147-A177-3AD203B41FA5}">
                      <a16:colId xmlns:a16="http://schemas.microsoft.com/office/drawing/2014/main" val="20024"/>
                    </a:ext>
                  </a:extLst>
                </a:gridCol>
                <a:gridCol w="273050">
                  <a:extLst>
                    <a:ext uri="{9D8B030D-6E8A-4147-A177-3AD203B41FA5}">
                      <a16:colId xmlns:a16="http://schemas.microsoft.com/office/drawing/2014/main" val="20025"/>
                    </a:ext>
                  </a:extLst>
                </a:gridCol>
                <a:gridCol w="273050">
                  <a:extLst>
                    <a:ext uri="{9D8B030D-6E8A-4147-A177-3AD203B41FA5}">
                      <a16:colId xmlns:a16="http://schemas.microsoft.com/office/drawing/2014/main" val="20026"/>
                    </a:ext>
                  </a:extLst>
                </a:gridCol>
                <a:gridCol w="273050">
                  <a:extLst>
                    <a:ext uri="{9D8B030D-6E8A-4147-A177-3AD203B41FA5}">
                      <a16:colId xmlns:a16="http://schemas.microsoft.com/office/drawing/2014/main" val="20027"/>
                    </a:ext>
                  </a:extLst>
                </a:gridCol>
                <a:gridCol w="271462">
                  <a:extLst>
                    <a:ext uri="{9D8B030D-6E8A-4147-A177-3AD203B41FA5}">
                      <a16:colId xmlns:a16="http://schemas.microsoft.com/office/drawing/2014/main" val="20028"/>
                    </a:ext>
                  </a:extLst>
                </a:gridCol>
                <a:gridCol w="274638">
                  <a:extLst>
                    <a:ext uri="{9D8B030D-6E8A-4147-A177-3AD203B41FA5}">
                      <a16:colId xmlns:a16="http://schemas.microsoft.com/office/drawing/2014/main" val="20029"/>
                    </a:ext>
                  </a:extLst>
                </a:gridCol>
                <a:gridCol w="271462">
                  <a:extLst>
                    <a:ext uri="{9D8B030D-6E8A-4147-A177-3AD203B41FA5}">
                      <a16:colId xmlns:a16="http://schemas.microsoft.com/office/drawing/2014/main" val="20030"/>
                    </a:ext>
                  </a:extLst>
                </a:gridCol>
                <a:gridCol w="273050">
                  <a:extLst>
                    <a:ext uri="{9D8B030D-6E8A-4147-A177-3AD203B41FA5}">
                      <a16:colId xmlns:a16="http://schemas.microsoft.com/office/drawing/2014/main" val="20031"/>
                    </a:ext>
                  </a:extLst>
                </a:gridCol>
              </a:tblGrid>
              <a:tr h="24288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900" b="0" i="0" u="none" strike="noStrike" cap="none" normalizeH="0" baseline="0">
                          <a:ln>
                            <a:noFill/>
                          </a:ln>
                          <a:solidFill>
                            <a:schemeClr val="tx1"/>
                          </a:solidFill>
                          <a:effectLst/>
                          <a:latin typeface="Tahoma" pitchFamily="34" charset="0"/>
                        </a:rPr>
                        <a:t>31</a:t>
                      </a:r>
                    </a:p>
                  </a:txBody>
                  <a:tcPr marL="36000" marR="36000" marT="46800" marB="46800"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9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900" b="0" i="0" u="none" strike="noStrike" cap="none" normalizeH="0" baseline="0">
                          <a:ln>
                            <a:noFill/>
                          </a:ln>
                          <a:solidFill>
                            <a:schemeClr val="tx1"/>
                          </a:solidFill>
                          <a:effectLst/>
                          <a:latin typeface="Tahoma" pitchFamily="34" charset="0"/>
                        </a:rPr>
                        <a:t>0</a:t>
                      </a:r>
                    </a:p>
                  </a:txBody>
                  <a:tcPr marL="36000" marR="36000" marT="46800" marB="46800"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30188">
                <a:tc gridSpan="32">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200" b="0" i="0" u="none" strike="noStrike" cap="none" normalizeH="0" baseline="0" dirty="0">
                          <a:ln>
                            <a:noFill/>
                          </a:ln>
                          <a:solidFill>
                            <a:schemeClr val="tx1"/>
                          </a:solidFill>
                          <a:effectLst/>
                          <a:latin typeface="Tahoma" pitchFamily="34" charset="0"/>
                        </a:rPr>
                        <a:t>Page Fault Linear Address</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10001"/>
                  </a:ext>
                </a:extLst>
              </a:tr>
            </a:tbl>
          </a:graphicData>
        </a:graphic>
      </p:graphicFrame>
      <p:sp>
        <p:nvSpPr>
          <p:cNvPr id="1200344" name="Text Box 216"/>
          <p:cNvSpPr txBox="1">
            <a:spLocks noChangeArrowheads="1"/>
          </p:cNvSpPr>
          <p:nvPr/>
        </p:nvSpPr>
        <p:spPr bwMode="auto">
          <a:xfrm>
            <a:off x="5641975" y="2882993"/>
            <a:ext cx="3381375"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pPr algn="r"/>
            <a:r>
              <a:rPr lang="en-US" sz="1400" b="0">
                <a:solidFill>
                  <a:schemeClr val="folHlink"/>
                </a:solidFill>
              </a:rPr>
              <a:t>Protected Mode Enable</a:t>
            </a:r>
            <a:r>
              <a:rPr lang="en-US" sz="1400" b="0"/>
              <a:t>: If CR0[PE] = 1, </a:t>
            </a:r>
            <a:br>
              <a:rPr lang="en-US" sz="1400" b="0"/>
            </a:br>
            <a:r>
              <a:rPr lang="en-US" sz="1400" b="0"/>
              <a:t>the processor is in protected mode</a:t>
            </a:r>
          </a:p>
        </p:txBody>
      </p:sp>
      <p:sp>
        <p:nvSpPr>
          <p:cNvPr id="1200345" name="Line 217"/>
          <p:cNvSpPr>
            <a:spLocks noChangeShapeType="1"/>
          </p:cNvSpPr>
          <p:nvPr/>
        </p:nvSpPr>
        <p:spPr bwMode="auto">
          <a:xfrm flipH="1">
            <a:off x="8537575" y="2238468"/>
            <a:ext cx="339725" cy="66992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nb-NO"/>
          </a:p>
        </p:txBody>
      </p:sp>
    </p:spTree>
    <p:extLst>
      <p:ext uri="{BB962C8B-B14F-4D97-AF65-F5344CB8AC3E}">
        <p14:creationId xmlns:p14="http://schemas.microsoft.com/office/powerpoint/2010/main" val="37849779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00131">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200131">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0013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002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1154" name="Rectangle 2"/>
          <p:cNvSpPr>
            <a:spLocks noGrp="1" noChangeArrowheads="1"/>
          </p:cNvSpPr>
          <p:nvPr>
            <p:ph type="title"/>
          </p:nvPr>
        </p:nvSpPr>
        <p:spPr/>
        <p:txBody>
          <a:bodyPr/>
          <a:lstStyle/>
          <a:p>
            <a:r>
              <a:rPr lang="en-US" sz="3200"/>
              <a:t>Control Registers used for Paging on Pentium</a:t>
            </a:r>
          </a:p>
        </p:txBody>
      </p:sp>
      <p:sp>
        <p:nvSpPr>
          <p:cNvPr id="1201155" name="Rectangle 3"/>
          <p:cNvSpPr>
            <a:spLocks noGrp="1" noChangeArrowheads="1"/>
          </p:cNvSpPr>
          <p:nvPr>
            <p:ph type="body" idx="1"/>
          </p:nvPr>
        </p:nvSpPr>
        <p:spPr/>
        <p:txBody>
          <a:bodyPr/>
          <a:lstStyle/>
          <a:p>
            <a:r>
              <a:rPr lang="en-US" sz="2400"/>
              <a:t>Control register 3 (CR3) – page directory base address:</a:t>
            </a:r>
          </a:p>
          <a:p>
            <a:pPr lvl="1"/>
            <a:r>
              <a:rPr lang="en-US" sz="2000"/>
              <a:t>only used if CR0[PG]=1 &amp; CR0[PE]=1 </a:t>
            </a:r>
            <a:br>
              <a:rPr lang="en-US" sz="2000"/>
            </a:br>
            <a:br>
              <a:rPr lang="en-US" sz="2000"/>
            </a:br>
            <a:br>
              <a:rPr lang="en-US" sz="2000"/>
            </a:br>
            <a:br>
              <a:rPr lang="en-US" sz="2000"/>
            </a:br>
            <a:br>
              <a:rPr lang="en-US" sz="2000"/>
            </a:br>
            <a:br>
              <a:rPr lang="en-US" sz="2000"/>
            </a:br>
            <a:br>
              <a:rPr lang="en-US" sz="2000"/>
            </a:br>
            <a:br>
              <a:rPr lang="en-US" sz="2000"/>
            </a:br>
            <a:endParaRPr lang="en-US" sz="2000"/>
          </a:p>
          <a:p>
            <a:r>
              <a:rPr lang="en-US" sz="2400"/>
              <a:t>Control register 4 (CR4):</a:t>
            </a:r>
          </a:p>
          <a:p>
            <a:endParaRPr lang="en-US" sz="2400"/>
          </a:p>
        </p:txBody>
      </p:sp>
      <p:graphicFrame>
        <p:nvGraphicFramePr>
          <p:cNvPr id="1201156" name="Group 4"/>
          <p:cNvGraphicFramePr>
            <a:graphicFrameLocks noGrp="1"/>
          </p:cNvGraphicFramePr>
          <p:nvPr/>
        </p:nvGraphicFramePr>
        <p:xfrm>
          <a:off x="266700" y="1863725"/>
          <a:ext cx="8731250" cy="488888"/>
        </p:xfrm>
        <a:graphic>
          <a:graphicData uri="http://schemas.openxmlformats.org/drawingml/2006/table">
            <a:tbl>
              <a:tblPr/>
              <a:tblGrid>
                <a:gridCol w="273050">
                  <a:extLst>
                    <a:ext uri="{9D8B030D-6E8A-4147-A177-3AD203B41FA5}">
                      <a16:colId xmlns:a16="http://schemas.microsoft.com/office/drawing/2014/main" val="20000"/>
                    </a:ext>
                  </a:extLst>
                </a:gridCol>
                <a:gridCol w="271463">
                  <a:extLst>
                    <a:ext uri="{9D8B030D-6E8A-4147-A177-3AD203B41FA5}">
                      <a16:colId xmlns:a16="http://schemas.microsoft.com/office/drawing/2014/main" val="20001"/>
                    </a:ext>
                  </a:extLst>
                </a:gridCol>
                <a:gridCol w="274637">
                  <a:extLst>
                    <a:ext uri="{9D8B030D-6E8A-4147-A177-3AD203B41FA5}">
                      <a16:colId xmlns:a16="http://schemas.microsoft.com/office/drawing/2014/main" val="20002"/>
                    </a:ext>
                  </a:extLst>
                </a:gridCol>
                <a:gridCol w="271463">
                  <a:extLst>
                    <a:ext uri="{9D8B030D-6E8A-4147-A177-3AD203B41FA5}">
                      <a16:colId xmlns:a16="http://schemas.microsoft.com/office/drawing/2014/main" val="20003"/>
                    </a:ext>
                  </a:extLst>
                </a:gridCol>
                <a:gridCol w="273050">
                  <a:extLst>
                    <a:ext uri="{9D8B030D-6E8A-4147-A177-3AD203B41FA5}">
                      <a16:colId xmlns:a16="http://schemas.microsoft.com/office/drawing/2014/main" val="20004"/>
                    </a:ext>
                  </a:extLst>
                </a:gridCol>
                <a:gridCol w="273050">
                  <a:extLst>
                    <a:ext uri="{9D8B030D-6E8A-4147-A177-3AD203B41FA5}">
                      <a16:colId xmlns:a16="http://schemas.microsoft.com/office/drawing/2014/main" val="20005"/>
                    </a:ext>
                  </a:extLst>
                </a:gridCol>
                <a:gridCol w="271462">
                  <a:extLst>
                    <a:ext uri="{9D8B030D-6E8A-4147-A177-3AD203B41FA5}">
                      <a16:colId xmlns:a16="http://schemas.microsoft.com/office/drawing/2014/main" val="20006"/>
                    </a:ext>
                  </a:extLst>
                </a:gridCol>
                <a:gridCol w="273050">
                  <a:extLst>
                    <a:ext uri="{9D8B030D-6E8A-4147-A177-3AD203B41FA5}">
                      <a16:colId xmlns:a16="http://schemas.microsoft.com/office/drawing/2014/main" val="20007"/>
                    </a:ext>
                  </a:extLst>
                </a:gridCol>
                <a:gridCol w="273050">
                  <a:extLst>
                    <a:ext uri="{9D8B030D-6E8A-4147-A177-3AD203B41FA5}">
                      <a16:colId xmlns:a16="http://schemas.microsoft.com/office/drawing/2014/main" val="20008"/>
                    </a:ext>
                  </a:extLst>
                </a:gridCol>
                <a:gridCol w="273050">
                  <a:extLst>
                    <a:ext uri="{9D8B030D-6E8A-4147-A177-3AD203B41FA5}">
                      <a16:colId xmlns:a16="http://schemas.microsoft.com/office/drawing/2014/main" val="20009"/>
                    </a:ext>
                  </a:extLst>
                </a:gridCol>
                <a:gridCol w="273050">
                  <a:extLst>
                    <a:ext uri="{9D8B030D-6E8A-4147-A177-3AD203B41FA5}">
                      <a16:colId xmlns:a16="http://schemas.microsoft.com/office/drawing/2014/main" val="20010"/>
                    </a:ext>
                  </a:extLst>
                </a:gridCol>
                <a:gridCol w="271463">
                  <a:extLst>
                    <a:ext uri="{9D8B030D-6E8A-4147-A177-3AD203B41FA5}">
                      <a16:colId xmlns:a16="http://schemas.microsoft.com/office/drawing/2014/main" val="20011"/>
                    </a:ext>
                  </a:extLst>
                </a:gridCol>
                <a:gridCol w="273050">
                  <a:extLst>
                    <a:ext uri="{9D8B030D-6E8A-4147-A177-3AD203B41FA5}">
                      <a16:colId xmlns:a16="http://schemas.microsoft.com/office/drawing/2014/main" val="20012"/>
                    </a:ext>
                  </a:extLst>
                </a:gridCol>
                <a:gridCol w="271462">
                  <a:extLst>
                    <a:ext uri="{9D8B030D-6E8A-4147-A177-3AD203B41FA5}">
                      <a16:colId xmlns:a16="http://schemas.microsoft.com/office/drawing/2014/main" val="20013"/>
                    </a:ext>
                  </a:extLst>
                </a:gridCol>
                <a:gridCol w="274638">
                  <a:extLst>
                    <a:ext uri="{9D8B030D-6E8A-4147-A177-3AD203B41FA5}">
                      <a16:colId xmlns:a16="http://schemas.microsoft.com/office/drawing/2014/main" val="20014"/>
                    </a:ext>
                  </a:extLst>
                </a:gridCol>
                <a:gridCol w="273050">
                  <a:extLst>
                    <a:ext uri="{9D8B030D-6E8A-4147-A177-3AD203B41FA5}">
                      <a16:colId xmlns:a16="http://schemas.microsoft.com/office/drawing/2014/main" val="20015"/>
                    </a:ext>
                  </a:extLst>
                </a:gridCol>
                <a:gridCol w="271462">
                  <a:extLst>
                    <a:ext uri="{9D8B030D-6E8A-4147-A177-3AD203B41FA5}">
                      <a16:colId xmlns:a16="http://schemas.microsoft.com/office/drawing/2014/main" val="20016"/>
                    </a:ext>
                  </a:extLst>
                </a:gridCol>
                <a:gridCol w="273050">
                  <a:extLst>
                    <a:ext uri="{9D8B030D-6E8A-4147-A177-3AD203B41FA5}">
                      <a16:colId xmlns:a16="http://schemas.microsoft.com/office/drawing/2014/main" val="20017"/>
                    </a:ext>
                  </a:extLst>
                </a:gridCol>
                <a:gridCol w="271463">
                  <a:extLst>
                    <a:ext uri="{9D8B030D-6E8A-4147-A177-3AD203B41FA5}">
                      <a16:colId xmlns:a16="http://schemas.microsoft.com/office/drawing/2014/main" val="20018"/>
                    </a:ext>
                  </a:extLst>
                </a:gridCol>
                <a:gridCol w="274637">
                  <a:extLst>
                    <a:ext uri="{9D8B030D-6E8A-4147-A177-3AD203B41FA5}">
                      <a16:colId xmlns:a16="http://schemas.microsoft.com/office/drawing/2014/main" val="20019"/>
                    </a:ext>
                  </a:extLst>
                </a:gridCol>
                <a:gridCol w="273050">
                  <a:extLst>
                    <a:ext uri="{9D8B030D-6E8A-4147-A177-3AD203B41FA5}">
                      <a16:colId xmlns:a16="http://schemas.microsoft.com/office/drawing/2014/main" val="20020"/>
                    </a:ext>
                  </a:extLst>
                </a:gridCol>
                <a:gridCol w="273050">
                  <a:extLst>
                    <a:ext uri="{9D8B030D-6E8A-4147-A177-3AD203B41FA5}">
                      <a16:colId xmlns:a16="http://schemas.microsoft.com/office/drawing/2014/main" val="20021"/>
                    </a:ext>
                  </a:extLst>
                </a:gridCol>
                <a:gridCol w="273050">
                  <a:extLst>
                    <a:ext uri="{9D8B030D-6E8A-4147-A177-3AD203B41FA5}">
                      <a16:colId xmlns:a16="http://schemas.microsoft.com/office/drawing/2014/main" val="20022"/>
                    </a:ext>
                  </a:extLst>
                </a:gridCol>
                <a:gridCol w="273050">
                  <a:extLst>
                    <a:ext uri="{9D8B030D-6E8A-4147-A177-3AD203B41FA5}">
                      <a16:colId xmlns:a16="http://schemas.microsoft.com/office/drawing/2014/main" val="20023"/>
                    </a:ext>
                  </a:extLst>
                </a:gridCol>
                <a:gridCol w="274638">
                  <a:extLst>
                    <a:ext uri="{9D8B030D-6E8A-4147-A177-3AD203B41FA5}">
                      <a16:colId xmlns:a16="http://schemas.microsoft.com/office/drawing/2014/main" val="20024"/>
                    </a:ext>
                  </a:extLst>
                </a:gridCol>
                <a:gridCol w="273050">
                  <a:extLst>
                    <a:ext uri="{9D8B030D-6E8A-4147-A177-3AD203B41FA5}">
                      <a16:colId xmlns:a16="http://schemas.microsoft.com/office/drawing/2014/main" val="20025"/>
                    </a:ext>
                  </a:extLst>
                </a:gridCol>
                <a:gridCol w="273050">
                  <a:extLst>
                    <a:ext uri="{9D8B030D-6E8A-4147-A177-3AD203B41FA5}">
                      <a16:colId xmlns:a16="http://schemas.microsoft.com/office/drawing/2014/main" val="20026"/>
                    </a:ext>
                  </a:extLst>
                </a:gridCol>
                <a:gridCol w="273050">
                  <a:extLst>
                    <a:ext uri="{9D8B030D-6E8A-4147-A177-3AD203B41FA5}">
                      <a16:colId xmlns:a16="http://schemas.microsoft.com/office/drawing/2014/main" val="20027"/>
                    </a:ext>
                  </a:extLst>
                </a:gridCol>
                <a:gridCol w="271462">
                  <a:extLst>
                    <a:ext uri="{9D8B030D-6E8A-4147-A177-3AD203B41FA5}">
                      <a16:colId xmlns:a16="http://schemas.microsoft.com/office/drawing/2014/main" val="20028"/>
                    </a:ext>
                  </a:extLst>
                </a:gridCol>
                <a:gridCol w="274638">
                  <a:extLst>
                    <a:ext uri="{9D8B030D-6E8A-4147-A177-3AD203B41FA5}">
                      <a16:colId xmlns:a16="http://schemas.microsoft.com/office/drawing/2014/main" val="20029"/>
                    </a:ext>
                  </a:extLst>
                </a:gridCol>
                <a:gridCol w="271462">
                  <a:extLst>
                    <a:ext uri="{9D8B030D-6E8A-4147-A177-3AD203B41FA5}">
                      <a16:colId xmlns:a16="http://schemas.microsoft.com/office/drawing/2014/main" val="20030"/>
                    </a:ext>
                  </a:extLst>
                </a:gridCol>
                <a:gridCol w="273050">
                  <a:extLst>
                    <a:ext uri="{9D8B030D-6E8A-4147-A177-3AD203B41FA5}">
                      <a16:colId xmlns:a16="http://schemas.microsoft.com/office/drawing/2014/main" val="20031"/>
                    </a:ext>
                  </a:extLst>
                </a:gridCol>
              </a:tblGrid>
              <a:tr h="24288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31</a:t>
                      </a:r>
                    </a:p>
                  </a:txBody>
                  <a:tcPr marL="36000" marR="36000" marT="46800" marB="46800"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11</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4</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3</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0</a:t>
                      </a:r>
                    </a:p>
                  </a:txBody>
                  <a:tcPr marL="36000" marR="36000" marT="46800" marB="46800"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30188">
                <a:tc gridSpan="21">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Page Directory Base Address</a:t>
                      </a:r>
                    </a:p>
                  </a:txBody>
                  <a:tcPr marL="18000" marR="18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18000" marR="18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18000" marR="18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18000" marR="18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18000" marR="18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18000" marR="18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18000" marR="18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900" b="0" i="0" u="none" strike="noStrike" cap="none" normalizeH="0" baseline="0">
                          <a:ln>
                            <a:noFill/>
                          </a:ln>
                          <a:solidFill>
                            <a:schemeClr val="tx1"/>
                          </a:solidFill>
                          <a:effectLst/>
                          <a:latin typeface="Tahoma" pitchFamily="34" charset="0"/>
                        </a:rPr>
                        <a:t>PCD</a:t>
                      </a:r>
                    </a:p>
                  </a:txBody>
                  <a:tcPr marL="18000" marR="18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900" b="0" i="0" u="none" strike="noStrike" cap="none" normalizeH="0" baseline="0">
                          <a:ln>
                            <a:noFill/>
                          </a:ln>
                          <a:solidFill>
                            <a:schemeClr val="tx1"/>
                          </a:solidFill>
                          <a:effectLst/>
                          <a:latin typeface="Tahoma" pitchFamily="34" charset="0"/>
                        </a:rPr>
                        <a:t>PWT</a:t>
                      </a:r>
                    </a:p>
                  </a:txBody>
                  <a:tcPr marL="18000" marR="18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18000" marR="18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18000" marR="18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18000" marR="18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201250" name="Text Box 98"/>
          <p:cNvSpPr txBox="1">
            <a:spLocks noChangeArrowheads="1"/>
          </p:cNvSpPr>
          <p:nvPr/>
        </p:nvSpPr>
        <p:spPr bwMode="auto">
          <a:xfrm>
            <a:off x="1643063" y="2638425"/>
            <a:ext cx="2541587"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r>
              <a:rPr lang="en-US" sz="1400" b="0"/>
              <a:t>A 4KB-aligned physical base</a:t>
            </a:r>
            <a:br>
              <a:rPr lang="en-US" sz="1400" b="0"/>
            </a:br>
            <a:r>
              <a:rPr lang="en-US" sz="1400" b="0"/>
              <a:t>address of the page directory </a:t>
            </a:r>
          </a:p>
        </p:txBody>
      </p:sp>
      <p:sp>
        <p:nvSpPr>
          <p:cNvPr id="1201251" name="Text Box 99"/>
          <p:cNvSpPr txBox="1">
            <a:spLocks noChangeArrowheads="1"/>
          </p:cNvSpPr>
          <p:nvPr/>
        </p:nvSpPr>
        <p:spPr bwMode="auto">
          <a:xfrm>
            <a:off x="4552950" y="2470150"/>
            <a:ext cx="3187700"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pPr algn="r"/>
            <a:r>
              <a:rPr lang="en-US" sz="1400" b="0">
                <a:solidFill>
                  <a:schemeClr val="folHlink"/>
                </a:solidFill>
              </a:rPr>
              <a:t>Page Cache Disable</a:t>
            </a:r>
            <a:r>
              <a:rPr lang="en-US" sz="1400" b="0"/>
              <a:t>:</a:t>
            </a:r>
            <a:br>
              <a:rPr lang="en-US" sz="1400" b="0"/>
            </a:br>
            <a:r>
              <a:rPr lang="en-US" sz="1400" b="0"/>
              <a:t>If CR3[PCD] = 1, caching is turned off</a:t>
            </a:r>
          </a:p>
        </p:txBody>
      </p:sp>
      <p:sp>
        <p:nvSpPr>
          <p:cNvPr id="1201252" name="Line 100"/>
          <p:cNvSpPr>
            <a:spLocks noChangeShapeType="1"/>
          </p:cNvSpPr>
          <p:nvPr/>
        </p:nvSpPr>
        <p:spPr bwMode="auto">
          <a:xfrm>
            <a:off x="1771650" y="2370138"/>
            <a:ext cx="28575" cy="28257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nb-NO"/>
          </a:p>
        </p:txBody>
      </p:sp>
      <p:sp>
        <p:nvSpPr>
          <p:cNvPr id="1201253" name="Line 101"/>
          <p:cNvSpPr>
            <a:spLocks noChangeShapeType="1"/>
          </p:cNvSpPr>
          <p:nvPr/>
        </p:nvSpPr>
        <p:spPr bwMode="auto">
          <a:xfrm flipH="1">
            <a:off x="7631113" y="2381250"/>
            <a:ext cx="122237" cy="15875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nb-NO"/>
          </a:p>
        </p:txBody>
      </p:sp>
      <p:sp>
        <p:nvSpPr>
          <p:cNvPr id="1201254" name="Text Box 102"/>
          <p:cNvSpPr txBox="1">
            <a:spLocks noChangeArrowheads="1"/>
          </p:cNvSpPr>
          <p:nvPr/>
        </p:nvSpPr>
        <p:spPr bwMode="auto">
          <a:xfrm>
            <a:off x="5303838" y="3086100"/>
            <a:ext cx="3730625"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pPr algn="r"/>
            <a:r>
              <a:rPr lang="en-US" sz="1400" b="0">
                <a:solidFill>
                  <a:schemeClr val="folHlink"/>
                </a:solidFill>
              </a:rPr>
              <a:t>Page Write-Through</a:t>
            </a:r>
            <a:r>
              <a:rPr lang="en-US" sz="1400" b="0"/>
              <a:t>:</a:t>
            </a:r>
            <a:br>
              <a:rPr lang="en-US" sz="1400" b="0"/>
            </a:br>
            <a:r>
              <a:rPr lang="en-US" sz="1400" b="0"/>
              <a:t>If CR3[PWT] = 1, use write-through updates</a:t>
            </a:r>
          </a:p>
        </p:txBody>
      </p:sp>
      <p:sp>
        <p:nvSpPr>
          <p:cNvPr id="1201255" name="Line 103"/>
          <p:cNvSpPr>
            <a:spLocks noChangeShapeType="1"/>
          </p:cNvSpPr>
          <p:nvPr/>
        </p:nvSpPr>
        <p:spPr bwMode="auto">
          <a:xfrm>
            <a:off x="8013700" y="2386013"/>
            <a:ext cx="6350" cy="744537"/>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nb-NO"/>
          </a:p>
        </p:txBody>
      </p:sp>
      <p:graphicFrame>
        <p:nvGraphicFramePr>
          <p:cNvPr id="1201256" name="Group 104"/>
          <p:cNvGraphicFramePr>
            <a:graphicFrameLocks noGrp="1"/>
          </p:cNvGraphicFramePr>
          <p:nvPr/>
        </p:nvGraphicFramePr>
        <p:xfrm>
          <a:off x="266700" y="4964113"/>
          <a:ext cx="8731250" cy="488888"/>
        </p:xfrm>
        <a:graphic>
          <a:graphicData uri="http://schemas.openxmlformats.org/drawingml/2006/table">
            <a:tbl>
              <a:tblPr/>
              <a:tblGrid>
                <a:gridCol w="273050">
                  <a:extLst>
                    <a:ext uri="{9D8B030D-6E8A-4147-A177-3AD203B41FA5}">
                      <a16:colId xmlns:a16="http://schemas.microsoft.com/office/drawing/2014/main" val="20000"/>
                    </a:ext>
                  </a:extLst>
                </a:gridCol>
                <a:gridCol w="271463">
                  <a:extLst>
                    <a:ext uri="{9D8B030D-6E8A-4147-A177-3AD203B41FA5}">
                      <a16:colId xmlns:a16="http://schemas.microsoft.com/office/drawing/2014/main" val="20001"/>
                    </a:ext>
                  </a:extLst>
                </a:gridCol>
                <a:gridCol w="274637">
                  <a:extLst>
                    <a:ext uri="{9D8B030D-6E8A-4147-A177-3AD203B41FA5}">
                      <a16:colId xmlns:a16="http://schemas.microsoft.com/office/drawing/2014/main" val="20002"/>
                    </a:ext>
                  </a:extLst>
                </a:gridCol>
                <a:gridCol w="271463">
                  <a:extLst>
                    <a:ext uri="{9D8B030D-6E8A-4147-A177-3AD203B41FA5}">
                      <a16:colId xmlns:a16="http://schemas.microsoft.com/office/drawing/2014/main" val="20003"/>
                    </a:ext>
                  </a:extLst>
                </a:gridCol>
                <a:gridCol w="273050">
                  <a:extLst>
                    <a:ext uri="{9D8B030D-6E8A-4147-A177-3AD203B41FA5}">
                      <a16:colId xmlns:a16="http://schemas.microsoft.com/office/drawing/2014/main" val="20004"/>
                    </a:ext>
                  </a:extLst>
                </a:gridCol>
                <a:gridCol w="273050">
                  <a:extLst>
                    <a:ext uri="{9D8B030D-6E8A-4147-A177-3AD203B41FA5}">
                      <a16:colId xmlns:a16="http://schemas.microsoft.com/office/drawing/2014/main" val="20005"/>
                    </a:ext>
                  </a:extLst>
                </a:gridCol>
                <a:gridCol w="271462">
                  <a:extLst>
                    <a:ext uri="{9D8B030D-6E8A-4147-A177-3AD203B41FA5}">
                      <a16:colId xmlns:a16="http://schemas.microsoft.com/office/drawing/2014/main" val="20006"/>
                    </a:ext>
                  </a:extLst>
                </a:gridCol>
                <a:gridCol w="273050">
                  <a:extLst>
                    <a:ext uri="{9D8B030D-6E8A-4147-A177-3AD203B41FA5}">
                      <a16:colId xmlns:a16="http://schemas.microsoft.com/office/drawing/2014/main" val="20007"/>
                    </a:ext>
                  </a:extLst>
                </a:gridCol>
                <a:gridCol w="273050">
                  <a:extLst>
                    <a:ext uri="{9D8B030D-6E8A-4147-A177-3AD203B41FA5}">
                      <a16:colId xmlns:a16="http://schemas.microsoft.com/office/drawing/2014/main" val="20008"/>
                    </a:ext>
                  </a:extLst>
                </a:gridCol>
                <a:gridCol w="273050">
                  <a:extLst>
                    <a:ext uri="{9D8B030D-6E8A-4147-A177-3AD203B41FA5}">
                      <a16:colId xmlns:a16="http://schemas.microsoft.com/office/drawing/2014/main" val="20009"/>
                    </a:ext>
                  </a:extLst>
                </a:gridCol>
                <a:gridCol w="273050">
                  <a:extLst>
                    <a:ext uri="{9D8B030D-6E8A-4147-A177-3AD203B41FA5}">
                      <a16:colId xmlns:a16="http://schemas.microsoft.com/office/drawing/2014/main" val="20010"/>
                    </a:ext>
                  </a:extLst>
                </a:gridCol>
                <a:gridCol w="271463">
                  <a:extLst>
                    <a:ext uri="{9D8B030D-6E8A-4147-A177-3AD203B41FA5}">
                      <a16:colId xmlns:a16="http://schemas.microsoft.com/office/drawing/2014/main" val="20011"/>
                    </a:ext>
                  </a:extLst>
                </a:gridCol>
                <a:gridCol w="273050">
                  <a:extLst>
                    <a:ext uri="{9D8B030D-6E8A-4147-A177-3AD203B41FA5}">
                      <a16:colId xmlns:a16="http://schemas.microsoft.com/office/drawing/2014/main" val="20012"/>
                    </a:ext>
                  </a:extLst>
                </a:gridCol>
                <a:gridCol w="271462">
                  <a:extLst>
                    <a:ext uri="{9D8B030D-6E8A-4147-A177-3AD203B41FA5}">
                      <a16:colId xmlns:a16="http://schemas.microsoft.com/office/drawing/2014/main" val="20013"/>
                    </a:ext>
                  </a:extLst>
                </a:gridCol>
                <a:gridCol w="274638">
                  <a:extLst>
                    <a:ext uri="{9D8B030D-6E8A-4147-A177-3AD203B41FA5}">
                      <a16:colId xmlns:a16="http://schemas.microsoft.com/office/drawing/2014/main" val="20014"/>
                    </a:ext>
                  </a:extLst>
                </a:gridCol>
                <a:gridCol w="273050">
                  <a:extLst>
                    <a:ext uri="{9D8B030D-6E8A-4147-A177-3AD203B41FA5}">
                      <a16:colId xmlns:a16="http://schemas.microsoft.com/office/drawing/2014/main" val="20015"/>
                    </a:ext>
                  </a:extLst>
                </a:gridCol>
                <a:gridCol w="271462">
                  <a:extLst>
                    <a:ext uri="{9D8B030D-6E8A-4147-A177-3AD203B41FA5}">
                      <a16:colId xmlns:a16="http://schemas.microsoft.com/office/drawing/2014/main" val="20016"/>
                    </a:ext>
                  </a:extLst>
                </a:gridCol>
                <a:gridCol w="273050">
                  <a:extLst>
                    <a:ext uri="{9D8B030D-6E8A-4147-A177-3AD203B41FA5}">
                      <a16:colId xmlns:a16="http://schemas.microsoft.com/office/drawing/2014/main" val="20017"/>
                    </a:ext>
                  </a:extLst>
                </a:gridCol>
                <a:gridCol w="271463">
                  <a:extLst>
                    <a:ext uri="{9D8B030D-6E8A-4147-A177-3AD203B41FA5}">
                      <a16:colId xmlns:a16="http://schemas.microsoft.com/office/drawing/2014/main" val="20018"/>
                    </a:ext>
                  </a:extLst>
                </a:gridCol>
                <a:gridCol w="274637">
                  <a:extLst>
                    <a:ext uri="{9D8B030D-6E8A-4147-A177-3AD203B41FA5}">
                      <a16:colId xmlns:a16="http://schemas.microsoft.com/office/drawing/2014/main" val="20019"/>
                    </a:ext>
                  </a:extLst>
                </a:gridCol>
                <a:gridCol w="273050">
                  <a:extLst>
                    <a:ext uri="{9D8B030D-6E8A-4147-A177-3AD203B41FA5}">
                      <a16:colId xmlns:a16="http://schemas.microsoft.com/office/drawing/2014/main" val="20020"/>
                    </a:ext>
                  </a:extLst>
                </a:gridCol>
                <a:gridCol w="273050">
                  <a:extLst>
                    <a:ext uri="{9D8B030D-6E8A-4147-A177-3AD203B41FA5}">
                      <a16:colId xmlns:a16="http://schemas.microsoft.com/office/drawing/2014/main" val="20021"/>
                    </a:ext>
                  </a:extLst>
                </a:gridCol>
                <a:gridCol w="273050">
                  <a:extLst>
                    <a:ext uri="{9D8B030D-6E8A-4147-A177-3AD203B41FA5}">
                      <a16:colId xmlns:a16="http://schemas.microsoft.com/office/drawing/2014/main" val="20022"/>
                    </a:ext>
                  </a:extLst>
                </a:gridCol>
                <a:gridCol w="273050">
                  <a:extLst>
                    <a:ext uri="{9D8B030D-6E8A-4147-A177-3AD203B41FA5}">
                      <a16:colId xmlns:a16="http://schemas.microsoft.com/office/drawing/2014/main" val="20023"/>
                    </a:ext>
                  </a:extLst>
                </a:gridCol>
                <a:gridCol w="274638">
                  <a:extLst>
                    <a:ext uri="{9D8B030D-6E8A-4147-A177-3AD203B41FA5}">
                      <a16:colId xmlns:a16="http://schemas.microsoft.com/office/drawing/2014/main" val="20024"/>
                    </a:ext>
                  </a:extLst>
                </a:gridCol>
                <a:gridCol w="273050">
                  <a:extLst>
                    <a:ext uri="{9D8B030D-6E8A-4147-A177-3AD203B41FA5}">
                      <a16:colId xmlns:a16="http://schemas.microsoft.com/office/drawing/2014/main" val="20025"/>
                    </a:ext>
                  </a:extLst>
                </a:gridCol>
                <a:gridCol w="273050">
                  <a:extLst>
                    <a:ext uri="{9D8B030D-6E8A-4147-A177-3AD203B41FA5}">
                      <a16:colId xmlns:a16="http://schemas.microsoft.com/office/drawing/2014/main" val="20026"/>
                    </a:ext>
                  </a:extLst>
                </a:gridCol>
                <a:gridCol w="273050">
                  <a:extLst>
                    <a:ext uri="{9D8B030D-6E8A-4147-A177-3AD203B41FA5}">
                      <a16:colId xmlns:a16="http://schemas.microsoft.com/office/drawing/2014/main" val="20027"/>
                    </a:ext>
                  </a:extLst>
                </a:gridCol>
                <a:gridCol w="271462">
                  <a:extLst>
                    <a:ext uri="{9D8B030D-6E8A-4147-A177-3AD203B41FA5}">
                      <a16:colId xmlns:a16="http://schemas.microsoft.com/office/drawing/2014/main" val="20028"/>
                    </a:ext>
                  </a:extLst>
                </a:gridCol>
                <a:gridCol w="274638">
                  <a:extLst>
                    <a:ext uri="{9D8B030D-6E8A-4147-A177-3AD203B41FA5}">
                      <a16:colId xmlns:a16="http://schemas.microsoft.com/office/drawing/2014/main" val="20029"/>
                    </a:ext>
                  </a:extLst>
                </a:gridCol>
                <a:gridCol w="271462">
                  <a:extLst>
                    <a:ext uri="{9D8B030D-6E8A-4147-A177-3AD203B41FA5}">
                      <a16:colId xmlns:a16="http://schemas.microsoft.com/office/drawing/2014/main" val="20030"/>
                    </a:ext>
                  </a:extLst>
                </a:gridCol>
                <a:gridCol w="273050">
                  <a:extLst>
                    <a:ext uri="{9D8B030D-6E8A-4147-A177-3AD203B41FA5}">
                      <a16:colId xmlns:a16="http://schemas.microsoft.com/office/drawing/2014/main" val="20031"/>
                    </a:ext>
                  </a:extLst>
                </a:gridCol>
              </a:tblGrid>
              <a:tr h="24288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31</a:t>
                      </a:r>
                    </a:p>
                  </a:txBody>
                  <a:tcPr marL="36000" marR="36000" marT="46800" marB="46800"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4</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0</a:t>
                      </a:r>
                    </a:p>
                  </a:txBody>
                  <a:tcPr marL="36000" marR="36000" marT="46800" marB="46800"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3018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900" b="0" i="0" u="none" strike="noStrike" cap="none" normalizeH="0" baseline="0">
                          <a:ln>
                            <a:noFill/>
                          </a:ln>
                          <a:solidFill>
                            <a:schemeClr val="tx1"/>
                          </a:solidFill>
                          <a:effectLst/>
                          <a:latin typeface="Tahoma" pitchFamily="34" charset="0"/>
                        </a:rPr>
                        <a:t>PSE</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201390" name="Text Box 238"/>
          <p:cNvSpPr txBox="1">
            <a:spLocks noChangeArrowheads="1"/>
          </p:cNvSpPr>
          <p:nvPr/>
        </p:nvSpPr>
        <p:spPr bwMode="auto">
          <a:xfrm>
            <a:off x="3435350" y="5564188"/>
            <a:ext cx="4343400"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pPr algn="r"/>
            <a:r>
              <a:rPr lang="en-US" sz="1400" b="0">
                <a:solidFill>
                  <a:schemeClr val="folHlink"/>
                </a:solidFill>
              </a:rPr>
              <a:t>Page Size Extension</a:t>
            </a:r>
            <a:r>
              <a:rPr lang="en-US" sz="1400" b="0"/>
              <a:t>: If CR4[PSE] = 1,</a:t>
            </a:r>
            <a:br>
              <a:rPr lang="en-US" sz="1400" b="0"/>
            </a:br>
            <a:r>
              <a:rPr lang="en-US" sz="1400" b="0"/>
              <a:t>the OS designer may designate some pages as 4 </a:t>
            </a:r>
            <a:r>
              <a:rPr lang="en-US" sz="1400"/>
              <a:t>MB</a:t>
            </a:r>
          </a:p>
        </p:txBody>
      </p:sp>
      <p:sp>
        <p:nvSpPr>
          <p:cNvPr id="1201391" name="Line 239"/>
          <p:cNvSpPr>
            <a:spLocks noChangeShapeType="1"/>
          </p:cNvSpPr>
          <p:nvPr/>
        </p:nvSpPr>
        <p:spPr bwMode="auto">
          <a:xfrm flipH="1">
            <a:off x="7669213" y="5475288"/>
            <a:ext cx="122237" cy="15875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nb-NO"/>
          </a:p>
        </p:txBody>
      </p:sp>
    </p:spTree>
    <p:extLst>
      <p:ext uri="{BB962C8B-B14F-4D97-AF65-F5344CB8AC3E}">
        <p14:creationId xmlns:p14="http://schemas.microsoft.com/office/powerpoint/2010/main" val="250489066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01155">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0125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01391"/>
                                        </p:tgtEl>
                                        <p:attrNameLst>
                                          <p:attrName>style.visibility</p:attrName>
                                        </p:attrNameLst>
                                      </p:cBhvr>
                                      <p:to>
                                        <p:strVal val="visible"/>
                                      </p:to>
                                    </p:set>
                                  </p:childTnLst>
                                </p:cTn>
                              </p:par>
                            </p:childTnLst>
                          </p:cTn>
                        </p:par>
                        <p:par>
                          <p:cTn id="11" fill="hold" nodeType="afterGroup">
                            <p:stCondLst>
                              <p:cond delay="0"/>
                            </p:stCondLst>
                            <p:childTnLst>
                              <p:par>
                                <p:cTn id="12" presetID="1" presetClass="entr" presetSubtype="0" fill="hold" grpId="0" nodeType="afterEffect">
                                  <p:stCondLst>
                                    <p:cond delay="0"/>
                                  </p:stCondLst>
                                  <p:childTnLst>
                                    <p:set>
                                      <p:cBhvr>
                                        <p:cTn id="13" dur="1" fill="hold">
                                          <p:stCondLst>
                                            <p:cond delay="0"/>
                                          </p:stCondLst>
                                        </p:cTn>
                                        <p:tgtEl>
                                          <p:spTgt spid="12013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1390" grpId="0"/>
      <p:bldP spid="1201391" grpId="0"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2178" name="Rectangle 2"/>
          <p:cNvSpPr>
            <a:spLocks noGrp="1" noChangeArrowheads="1"/>
          </p:cNvSpPr>
          <p:nvPr>
            <p:ph type="title"/>
          </p:nvPr>
        </p:nvSpPr>
        <p:spPr/>
        <p:txBody>
          <a:bodyPr/>
          <a:lstStyle/>
          <a:p>
            <a:r>
              <a:rPr lang="en-US"/>
              <a:t>Pentium Memory Lookup</a:t>
            </a:r>
          </a:p>
        </p:txBody>
      </p:sp>
      <p:graphicFrame>
        <p:nvGraphicFramePr>
          <p:cNvPr id="1202179" name="Group 3"/>
          <p:cNvGraphicFramePr>
            <a:graphicFrameLocks noGrp="1"/>
          </p:cNvGraphicFramePr>
          <p:nvPr/>
        </p:nvGraphicFramePr>
        <p:xfrm>
          <a:off x="250825" y="1374775"/>
          <a:ext cx="8731250" cy="488888"/>
        </p:xfrm>
        <a:graphic>
          <a:graphicData uri="http://schemas.openxmlformats.org/drawingml/2006/table">
            <a:tbl>
              <a:tblPr/>
              <a:tblGrid>
                <a:gridCol w="273050">
                  <a:extLst>
                    <a:ext uri="{9D8B030D-6E8A-4147-A177-3AD203B41FA5}">
                      <a16:colId xmlns:a16="http://schemas.microsoft.com/office/drawing/2014/main" val="20000"/>
                    </a:ext>
                  </a:extLst>
                </a:gridCol>
                <a:gridCol w="271463">
                  <a:extLst>
                    <a:ext uri="{9D8B030D-6E8A-4147-A177-3AD203B41FA5}">
                      <a16:colId xmlns:a16="http://schemas.microsoft.com/office/drawing/2014/main" val="20001"/>
                    </a:ext>
                  </a:extLst>
                </a:gridCol>
                <a:gridCol w="274637">
                  <a:extLst>
                    <a:ext uri="{9D8B030D-6E8A-4147-A177-3AD203B41FA5}">
                      <a16:colId xmlns:a16="http://schemas.microsoft.com/office/drawing/2014/main" val="20002"/>
                    </a:ext>
                  </a:extLst>
                </a:gridCol>
                <a:gridCol w="271463">
                  <a:extLst>
                    <a:ext uri="{9D8B030D-6E8A-4147-A177-3AD203B41FA5}">
                      <a16:colId xmlns:a16="http://schemas.microsoft.com/office/drawing/2014/main" val="20003"/>
                    </a:ext>
                  </a:extLst>
                </a:gridCol>
                <a:gridCol w="273050">
                  <a:extLst>
                    <a:ext uri="{9D8B030D-6E8A-4147-A177-3AD203B41FA5}">
                      <a16:colId xmlns:a16="http://schemas.microsoft.com/office/drawing/2014/main" val="20004"/>
                    </a:ext>
                  </a:extLst>
                </a:gridCol>
                <a:gridCol w="273050">
                  <a:extLst>
                    <a:ext uri="{9D8B030D-6E8A-4147-A177-3AD203B41FA5}">
                      <a16:colId xmlns:a16="http://schemas.microsoft.com/office/drawing/2014/main" val="20005"/>
                    </a:ext>
                  </a:extLst>
                </a:gridCol>
                <a:gridCol w="271462">
                  <a:extLst>
                    <a:ext uri="{9D8B030D-6E8A-4147-A177-3AD203B41FA5}">
                      <a16:colId xmlns:a16="http://schemas.microsoft.com/office/drawing/2014/main" val="20006"/>
                    </a:ext>
                  </a:extLst>
                </a:gridCol>
                <a:gridCol w="273050">
                  <a:extLst>
                    <a:ext uri="{9D8B030D-6E8A-4147-A177-3AD203B41FA5}">
                      <a16:colId xmlns:a16="http://schemas.microsoft.com/office/drawing/2014/main" val="20007"/>
                    </a:ext>
                  </a:extLst>
                </a:gridCol>
                <a:gridCol w="273050">
                  <a:extLst>
                    <a:ext uri="{9D8B030D-6E8A-4147-A177-3AD203B41FA5}">
                      <a16:colId xmlns:a16="http://schemas.microsoft.com/office/drawing/2014/main" val="20008"/>
                    </a:ext>
                  </a:extLst>
                </a:gridCol>
                <a:gridCol w="273050">
                  <a:extLst>
                    <a:ext uri="{9D8B030D-6E8A-4147-A177-3AD203B41FA5}">
                      <a16:colId xmlns:a16="http://schemas.microsoft.com/office/drawing/2014/main" val="20009"/>
                    </a:ext>
                  </a:extLst>
                </a:gridCol>
                <a:gridCol w="273050">
                  <a:extLst>
                    <a:ext uri="{9D8B030D-6E8A-4147-A177-3AD203B41FA5}">
                      <a16:colId xmlns:a16="http://schemas.microsoft.com/office/drawing/2014/main" val="20010"/>
                    </a:ext>
                  </a:extLst>
                </a:gridCol>
                <a:gridCol w="271463">
                  <a:extLst>
                    <a:ext uri="{9D8B030D-6E8A-4147-A177-3AD203B41FA5}">
                      <a16:colId xmlns:a16="http://schemas.microsoft.com/office/drawing/2014/main" val="20011"/>
                    </a:ext>
                  </a:extLst>
                </a:gridCol>
                <a:gridCol w="273050">
                  <a:extLst>
                    <a:ext uri="{9D8B030D-6E8A-4147-A177-3AD203B41FA5}">
                      <a16:colId xmlns:a16="http://schemas.microsoft.com/office/drawing/2014/main" val="20012"/>
                    </a:ext>
                  </a:extLst>
                </a:gridCol>
                <a:gridCol w="271462">
                  <a:extLst>
                    <a:ext uri="{9D8B030D-6E8A-4147-A177-3AD203B41FA5}">
                      <a16:colId xmlns:a16="http://schemas.microsoft.com/office/drawing/2014/main" val="20013"/>
                    </a:ext>
                  </a:extLst>
                </a:gridCol>
                <a:gridCol w="274638">
                  <a:extLst>
                    <a:ext uri="{9D8B030D-6E8A-4147-A177-3AD203B41FA5}">
                      <a16:colId xmlns:a16="http://schemas.microsoft.com/office/drawing/2014/main" val="20014"/>
                    </a:ext>
                  </a:extLst>
                </a:gridCol>
                <a:gridCol w="273050">
                  <a:extLst>
                    <a:ext uri="{9D8B030D-6E8A-4147-A177-3AD203B41FA5}">
                      <a16:colId xmlns:a16="http://schemas.microsoft.com/office/drawing/2014/main" val="20015"/>
                    </a:ext>
                  </a:extLst>
                </a:gridCol>
                <a:gridCol w="271462">
                  <a:extLst>
                    <a:ext uri="{9D8B030D-6E8A-4147-A177-3AD203B41FA5}">
                      <a16:colId xmlns:a16="http://schemas.microsoft.com/office/drawing/2014/main" val="20016"/>
                    </a:ext>
                  </a:extLst>
                </a:gridCol>
                <a:gridCol w="273050">
                  <a:extLst>
                    <a:ext uri="{9D8B030D-6E8A-4147-A177-3AD203B41FA5}">
                      <a16:colId xmlns:a16="http://schemas.microsoft.com/office/drawing/2014/main" val="20017"/>
                    </a:ext>
                  </a:extLst>
                </a:gridCol>
                <a:gridCol w="271463">
                  <a:extLst>
                    <a:ext uri="{9D8B030D-6E8A-4147-A177-3AD203B41FA5}">
                      <a16:colId xmlns:a16="http://schemas.microsoft.com/office/drawing/2014/main" val="20018"/>
                    </a:ext>
                  </a:extLst>
                </a:gridCol>
                <a:gridCol w="274637">
                  <a:extLst>
                    <a:ext uri="{9D8B030D-6E8A-4147-A177-3AD203B41FA5}">
                      <a16:colId xmlns:a16="http://schemas.microsoft.com/office/drawing/2014/main" val="20019"/>
                    </a:ext>
                  </a:extLst>
                </a:gridCol>
                <a:gridCol w="273050">
                  <a:extLst>
                    <a:ext uri="{9D8B030D-6E8A-4147-A177-3AD203B41FA5}">
                      <a16:colId xmlns:a16="http://schemas.microsoft.com/office/drawing/2014/main" val="20020"/>
                    </a:ext>
                  </a:extLst>
                </a:gridCol>
                <a:gridCol w="273050">
                  <a:extLst>
                    <a:ext uri="{9D8B030D-6E8A-4147-A177-3AD203B41FA5}">
                      <a16:colId xmlns:a16="http://schemas.microsoft.com/office/drawing/2014/main" val="20021"/>
                    </a:ext>
                  </a:extLst>
                </a:gridCol>
                <a:gridCol w="273050">
                  <a:extLst>
                    <a:ext uri="{9D8B030D-6E8A-4147-A177-3AD203B41FA5}">
                      <a16:colId xmlns:a16="http://schemas.microsoft.com/office/drawing/2014/main" val="20022"/>
                    </a:ext>
                  </a:extLst>
                </a:gridCol>
                <a:gridCol w="273050">
                  <a:extLst>
                    <a:ext uri="{9D8B030D-6E8A-4147-A177-3AD203B41FA5}">
                      <a16:colId xmlns:a16="http://schemas.microsoft.com/office/drawing/2014/main" val="20023"/>
                    </a:ext>
                  </a:extLst>
                </a:gridCol>
                <a:gridCol w="274638">
                  <a:extLst>
                    <a:ext uri="{9D8B030D-6E8A-4147-A177-3AD203B41FA5}">
                      <a16:colId xmlns:a16="http://schemas.microsoft.com/office/drawing/2014/main" val="20024"/>
                    </a:ext>
                  </a:extLst>
                </a:gridCol>
                <a:gridCol w="273050">
                  <a:extLst>
                    <a:ext uri="{9D8B030D-6E8A-4147-A177-3AD203B41FA5}">
                      <a16:colId xmlns:a16="http://schemas.microsoft.com/office/drawing/2014/main" val="20025"/>
                    </a:ext>
                  </a:extLst>
                </a:gridCol>
                <a:gridCol w="273050">
                  <a:extLst>
                    <a:ext uri="{9D8B030D-6E8A-4147-A177-3AD203B41FA5}">
                      <a16:colId xmlns:a16="http://schemas.microsoft.com/office/drawing/2014/main" val="20026"/>
                    </a:ext>
                  </a:extLst>
                </a:gridCol>
                <a:gridCol w="273050">
                  <a:extLst>
                    <a:ext uri="{9D8B030D-6E8A-4147-A177-3AD203B41FA5}">
                      <a16:colId xmlns:a16="http://schemas.microsoft.com/office/drawing/2014/main" val="20027"/>
                    </a:ext>
                  </a:extLst>
                </a:gridCol>
                <a:gridCol w="271462">
                  <a:extLst>
                    <a:ext uri="{9D8B030D-6E8A-4147-A177-3AD203B41FA5}">
                      <a16:colId xmlns:a16="http://schemas.microsoft.com/office/drawing/2014/main" val="20028"/>
                    </a:ext>
                  </a:extLst>
                </a:gridCol>
                <a:gridCol w="274638">
                  <a:extLst>
                    <a:ext uri="{9D8B030D-6E8A-4147-A177-3AD203B41FA5}">
                      <a16:colId xmlns:a16="http://schemas.microsoft.com/office/drawing/2014/main" val="20029"/>
                    </a:ext>
                  </a:extLst>
                </a:gridCol>
                <a:gridCol w="271462">
                  <a:extLst>
                    <a:ext uri="{9D8B030D-6E8A-4147-A177-3AD203B41FA5}">
                      <a16:colId xmlns:a16="http://schemas.microsoft.com/office/drawing/2014/main" val="20030"/>
                    </a:ext>
                  </a:extLst>
                </a:gridCol>
                <a:gridCol w="273050">
                  <a:extLst>
                    <a:ext uri="{9D8B030D-6E8A-4147-A177-3AD203B41FA5}">
                      <a16:colId xmlns:a16="http://schemas.microsoft.com/office/drawing/2014/main" val="20031"/>
                    </a:ext>
                  </a:extLst>
                </a:gridCol>
              </a:tblGrid>
              <a:tr h="24288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31</a:t>
                      </a:r>
                    </a:p>
                  </a:txBody>
                  <a:tcPr marL="36000" marR="36000" marT="46800" marB="46800"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22</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21</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12</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11</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0</a:t>
                      </a:r>
                    </a:p>
                  </a:txBody>
                  <a:tcPr marL="36000" marR="36000" marT="46800" marB="46800"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3018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202313" name="Rectangle 137"/>
          <p:cNvSpPr>
            <a:spLocks noChangeArrowheads="1"/>
          </p:cNvSpPr>
          <p:nvPr/>
        </p:nvSpPr>
        <p:spPr bwMode="auto">
          <a:xfrm>
            <a:off x="133350" y="692150"/>
            <a:ext cx="3335338" cy="641350"/>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marL="457200" indent="-457200"/>
            <a:r>
              <a:rPr lang="en-US" sz="1800" b="0">
                <a:latin typeface="Helvetica" pitchFamily="34" charset="0"/>
              </a:rPr>
              <a:t>Incoming virtual address (CR2)</a:t>
            </a:r>
          </a:p>
          <a:p>
            <a:pPr marL="457200" indent="-457200"/>
            <a:r>
              <a:rPr lang="en-US" sz="1800" b="0">
                <a:latin typeface="Helvetica" pitchFamily="34" charset="0"/>
              </a:rPr>
              <a:t>(0x1802038, 20979768)</a:t>
            </a:r>
          </a:p>
        </p:txBody>
      </p:sp>
      <p:sp>
        <p:nvSpPr>
          <p:cNvPr id="1202314" name="Text Box 138"/>
          <p:cNvSpPr txBox="1">
            <a:spLocks noChangeArrowheads="1"/>
          </p:cNvSpPr>
          <p:nvPr/>
        </p:nvSpPr>
        <p:spPr bwMode="auto">
          <a:xfrm>
            <a:off x="-19050" y="2032000"/>
            <a:ext cx="13716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r>
              <a:rPr lang="en-US" sz="1400" b="0"/>
              <a:t>Page directory:</a:t>
            </a:r>
          </a:p>
        </p:txBody>
      </p:sp>
      <p:graphicFrame>
        <p:nvGraphicFramePr>
          <p:cNvPr id="1202315" name="Group 139"/>
          <p:cNvGraphicFramePr>
            <a:graphicFrameLocks noGrp="1"/>
          </p:cNvGraphicFramePr>
          <p:nvPr/>
        </p:nvGraphicFramePr>
        <p:xfrm>
          <a:off x="473075" y="2279650"/>
          <a:ext cx="4095750" cy="488888"/>
        </p:xfrm>
        <a:graphic>
          <a:graphicData uri="http://schemas.openxmlformats.org/drawingml/2006/table">
            <a:tbl>
              <a:tblPr/>
              <a:tblGrid>
                <a:gridCol w="273050">
                  <a:extLst>
                    <a:ext uri="{9D8B030D-6E8A-4147-A177-3AD203B41FA5}">
                      <a16:colId xmlns:a16="http://schemas.microsoft.com/office/drawing/2014/main" val="20000"/>
                    </a:ext>
                  </a:extLst>
                </a:gridCol>
                <a:gridCol w="273050">
                  <a:extLst>
                    <a:ext uri="{9D8B030D-6E8A-4147-A177-3AD203B41FA5}">
                      <a16:colId xmlns:a16="http://schemas.microsoft.com/office/drawing/2014/main" val="20001"/>
                    </a:ext>
                  </a:extLst>
                </a:gridCol>
                <a:gridCol w="271463">
                  <a:extLst>
                    <a:ext uri="{9D8B030D-6E8A-4147-A177-3AD203B41FA5}">
                      <a16:colId xmlns:a16="http://schemas.microsoft.com/office/drawing/2014/main" val="20002"/>
                    </a:ext>
                  </a:extLst>
                </a:gridCol>
                <a:gridCol w="274637">
                  <a:extLst>
                    <a:ext uri="{9D8B030D-6E8A-4147-A177-3AD203B41FA5}">
                      <a16:colId xmlns:a16="http://schemas.microsoft.com/office/drawing/2014/main" val="20003"/>
                    </a:ext>
                  </a:extLst>
                </a:gridCol>
                <a:gridCol w="273050">
                  <a:extLst>
                    <a:ext uri="{9D8B030D-6E8A-4147-A177-3AD203B41FA5}">
                      <a16:colId xmlns:a16="http://schemas.microsoft.com/office/drawing/2014/main" val="20004"/>
                    </a:ext>
                  </a:extLst>
                </a:gridCol>
                <a:gridCol w="273050">
                  <a:extLst>
                    <a:ext uri="{9D8B030D-6E8A-4147-A177-3AD203B41FA5}">
                      <a16:colId xmlns:a16="http://schemas.microsoft.com/office/drawing/2014/main" val="20005"/>
                    </a:ext>
                  </a:extLst>
                </a:gridCol>
                <a:gridCol w="273050">
                  <a:extLst>
                    <a:ext uri="{9D8B030D-6E8A-4147-A177-3AD203B41FA5}">
                      <a16:colId xmlns:a16="http://schemas.microsoft.com/office/drawing/2014/main" val="20006"/>
                    </a:ext>
                  </a:extLst>
                </a:gridCol>
                <a:gridCol w="274638">
                  <a:extLst>
                    <a:ext uri="{9D8B030D-6E8A-4147-A177-3AD203B41FA5}">
                      <a16:colId xmlns:a16="http://schemas.microsoft.com/office/drawing/2014/main" val="20007"/>
                    </a:ext>
                  </a:extLst>
                </a:gridCol>
                <a:gridCol w="273050">
                  <a:extLst>
                    <a:ext uri="{9D8B030D-6E8A-4147-A177-3AD203B41FA5}">
                      <a16:colId xmlns:a16="http://schemas.microsoft.com/office/drawing/2014/main" val="20008"/>
                    </a:ext>
                  </a:extLst>
                </a:gridCol>
                <a:gridCol w="273050">
                  <a:extLst>
                    <a:ext uri="{9D8B030D-6E8A-4147-A177-3AD203B41FA5}">
                      <a16:colId xmlns:a16="http://schemas.microsoft.com/office/drawing/2014/main" val="20009"/>
                    </a:ext>
                  </a:extLst>
                </a:gridCol>
                <a:gridCol w="273050">
                  <a:extLst>
                    <a:ext uri="{9D8B030D-6E8A-4147-A177-3AD203B41FA5}">
                      <a16:colId xmlns:a16="http://schemas.microsoft.com/office/drawing/2014/main" val="20010"/>
                    </a:ext>
                  </a:extLst>
                </a:gridCol>
                <a:gridCol w="271462">
                  <a:extLst>
                    <a:ext uri="{9D8B030D-6E8A-4147-A177-3AD203B41FA5}">
                      <a16:colId xmlns:a16="http://schemas.microsoft.com/office/drawing/2014/main" val="20011"/>
                    </a:ext>
                  </a:extLst>
                </a:gridCol>
                <a:gridCol w="274638">
                  <a:extLst>
                    <a:ext uri="{9D8B030D-6E8A-4147-A177-3AD203B41FA5}">
                      <a16:colId xmlns:a16="http://schemas.microsoft.com/office/drawing/2014/main" val="20012"/>
                    </a:ext>
                  </a:extLst>
                </a:gridCol>
                <a:gridCol w="271462">
                  <a:extLst>
                    <a:ext uri="{9D8B030D-6E8A-4147-A177-3AD203B41FA5}">
                      <a16:colId xmlns:a16="http://schemas.microsoft.com/office/drawing/2014/main" val="20013"/>
                    </a:ext>
                  </a:extLst>
                </a:gridCol>
                <a:gridCol w="273050">
                  <a:extLst>
                    <a:ext uri="{9D8B030D-6E8A-4147-A177-3AD203B41FA5}">
                      <a16:colId xmlns:a16="http://schemas.microsoft.com/office/drawing/2014/main" val="20014"/>
                    </a:ext>
                  </a:extLst>
                </a:gridCol>
              </a:tblGrid>
              <a:tr h="24288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31</a:t>
                      </a:r>
                    </a:p>
                  </a:txBody>
                  <a:tcPr marL="36000" marR="36000" marT="46800" marB="46800"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12</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7</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6</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5</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4</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3</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2</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1</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0</a:t>
                      </a:r>
                    </a:p>
                  </a:txBody>
                  <a:tcPr marL="36000" marR="36000" marT="46800" marB="46800"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30188">
                <a:tc gridSpan="4">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PT base address</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hMerge="1">
                  <a:txBody>
                    <a:bodyPr/>
                    <a:lstStyle/>
                    <a:p>
                      <a:endParaRPr lang="nb-NO"/>
                    </a:p>
                  </a:txBody>
                  <a:tcPr/>
                </a:tc>
                <a:tc gridSpan="3">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PS</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A</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U</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W</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P</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202369" name="Text Box 193"/>
          <p:cNvSpPr txBox="1">
            <a:spLocks noChangeArrowheads="1"/>
          </p:cNvSpPr>
          <p:nvPr/>
        </p:nvSpPr>
        <p:spPr bwMode="auto">
          <a:xfrm>
            <a:off x="544513" y="3060700"/>
            <a:ext cx="1358900" cy="730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r>
              <a:rPr lang="en-US" sz="1400" b="0"/>
              <a:t>physical base</a:t>
            </a:r>
            <a:br>
              <a:rPr lang="en-US" sz="1400" b="0"/>
            </a:br>
            <a:r>
              <a:rPr lang="en-US" sz="1400" b="0"/>
              <a:t>address of the </a:t>
            </a:r>
            <a:br>
              <a:rPr lang="en-US" sz="1400" b="0"/>
            </a:br>
            <a:r>
              <a:rPr lang="en-US" sz="1400" b="0"/>
              <a:t>page table </a:t>
            </a:r>
          </a:p>
        </p:txBody>
      </p:sp>
      <p:sp>
        <p:nvSpPr>
          <p:cNvPr id="1202370" name="Line 194"/>
          <p:cNvSpPr>
            <a:spLocks noChangeShapeType="1"/>
          </p:cNvSpPr>
          <p:nvPr/>
        </p:nvSpPr>
        <p:spPr bwMode="auto">
          <a:xfrm>
            <a:off x="673100" y="2792413"/>
            <a:ext cx="28575" cy="28257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nb-NO"/>
          </a:p>
        </p:txBody>
      </p:sp>
      <p:sp>
        <p:nvSpPr>
          <p:cNvPr id="1202371" name="Text Box 195"/>
          <p:cNvSpPr txBox="1">
            <a:spLocks noChangeArrowheads="1"/>
          </p:cNvSpPr>
          <p:nvPr/>
        </p:nvSpPr>
        <p:spPr bwMode="auto">
          <a:xfrm>
            <a:off x="2271713" y="3060700"/>
            <a:ext cx="565150" cy="5175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r>
              <a:rPr lang="en-US" sz="1400" b="0"/>
              <a:t>page</a:t>
            </a:r>
          </a:p>
          <a:p>
            <a:r>
              <a:rPr lang="en-US" sz="1400" b="0"/>
              <a:t>size </a:t>
            </a:r>
          </a:p>
        </p:txBody>
      </p:sp>
      <p:sp>
        <p:nvSpPr>
          <p:cNvPr id="1202372" name="Line 196"/>
          <p:cNvSpPr>
            <a:spLocks noChangeShapeType="1"/>
          </p:cNvSpPr>
          <p:nvPr/>
        </p:nvSpPr>
        <p:spPr bwMode="auto">
          <a:xfrm>
            <a:off x="2501900" y="2792413"/>
            <a:ext cx="28575" cy="28257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nb-NO"/>
          </a:p>
        </p:txBody>
      </p:sp>
      <p:sp>
        <p:nvSpPr>
          <p:cNvPr id="1202373" name="Text Box 197"/>
          <p:cNvSpPr txBox="1">
            <a:spLocks noChangeArrowheads="1"/>
          </p:cNvSpPr>
          <p:nvPr/>
        </p:nvSpPr>
        <p:spPr bwMode="auto">
          <a:xfrm>
            <a:off x="2779713" y="3060700"/>
            <a:ext cx="939800"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r>
              <a:rPr lang="en-US" sz="1400" b="0"/>
              <a:t>accessed </a:t>
            </a:r>
          </a:p>
        </p:txBody>
      </p:sp>
      <p:sp>
        <p:nvSpPr>
          <p:cNvPr id="1202374" name="Line 198"/>
          <p:cNvSpPr>
            <a:spLocks noChangeShapeType="1"/>
          </p:cNvSpPr>
          <p:nvPr/>
        </p:nvSpPr>
        <p:spPr bwMode="auto">
          <a:xfrm>
            <a:off x="3009900" y="2792413"/>
            <a:ext cx="28575" cy="28257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nb-NO"/>
          </a:p>
        </p:txBody>
      </p:sp>
      <p:sp>
        <p:nvSpPr>
          <p:cNvPr id="1202375" name="Text Box 199"/>
          <p:cNvSpPr txBox="1">
            <a:spLocks noChangeArrowheads="1"/>
          </p:cNvSpPr>
          <p:nvPr/>
        </p:nvSpPr>
        <p:spPr bwMode="auto">
          <a:xfrm>
            <a:off x="4354513" y="3060700"/>
            <a:ext cx="822325"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r>
              <a:rPr lang="en-US" sz="1400" b="0"/>
              <a:t>present </a:t>
            </a:r>
          </a:p>
        </p:txBody>
      </p:sp>
      <p:sp>
        <p:nvSpPr>
          <p:cNvPr id="1202376" name="Line 200"/>
          <p:cNvSpPr>
            <a:spLocks noChangeShapeType="1"/>
          </p:cNvSpPr>
          <p:nvPr/>
        </p:nvSpPr>
        <p:spPr bwMode="auto">
          <a:xfrm>
            <a:off x="4457700" y="2792413"/>
            <a:ext cx="28575" cy="282575"/>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nb-NO"/>
          </a:p>
        </p:txBody>
      </p:sp>
      <p:sp>
        <p:nvSpPr>
          <p:cNvPr id="1202377" name="Text Box 201"/>
          <p:cNvSpPr txBox="1">
            <a:spLocks noChangeArrowheads="1"/>
          </p:cNvSpPr>
          <p:nvPr/>
        </p:nvSpPr>
        <p:spPr bwMode="auto">
          <a:xfrm>
            <a:off x="4100513" y="3352800"/>
            <a:ext cx="1433512"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r>
              <a:rPr lang="en-US" sz="1400" b="0"/>
              <a:t>allowed to write</a:t>
            </a:r>
          </a:p>
        </p:txBody>
      </p:sp>
      <p:sp>
        <p:nvSpPr>
          <p:cNvPr id="1202378" name="Line 202"/>
          <p:cNvSpPr>
            <a:spLocks noChangeShapeType="1"/>
          </p:cNvSpPr>
          <p:nvPr/>
        </p:nvSpPr>
        <p:spPr bwMode="auto">
          <a:xfrm>
            <a:off x="4179888" y="2819400"/>
            <a:ext cx="52387" cy="547688"/>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nb-NO"/>
          </a:p>
        </p:txBody>
      </p:sp>
      <p:sp>
        <p:nvSpPr>
          <p:cNvPr id="1202379" name="Line 203"/>
          <p:cNvSpPr>
            <a:spLocks noChangeShapeType="1"/>
          </p:cNvSpPr>
          <p:nvPr/>
        </p:nvSpPr>
        <p:spPr bwMode="auto">
          <a:xfrm>
            <a:off x="3902075" y="2794000"/>
            <a:ext cx="87313" cy="933450"/>
          </a:xfrm>
          <a:prstGeom prst="line">
            <a:avLst/>
          </a:prstGeom>
          <a:noFill/>
          <a:ln w="9525">
            <a:solidFill>
              <a:schemeClr val="tx1"/>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nb-NO"/>
          </a:p>
        </p:txBody>
      </p:sp>
      <p:sp>
        <p:nvSpPr>
          <p:cNvPr id="1202380" name="Text Box 204"/>
          <p:cNvSpPr txBox="1">
            <a:spLocks noChangeArrowheads="1"/>
          </p:cNvSpPr>
          <p:nvPr/>
        </p:nvSpPr>
        <p:spPr bwMode="auto">
          <a:xfrm>
            <a:off x="3835400" y="3649663"/>
            <a:ext cx="1735138"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r>
              <a:rPr lang="en-US" sz="1400" b="0"/>
              <a:t>user access allowed</a:t>
            </a:r>
          </a:p>
        </p:txBody>
      </p:sp>
      <p:sp>
        <p:nvSpPr>
          <p:cNvPr id="19" name="Freeform 18"/>
          <p:cNvSpPr/>
          <p:nvPr/>
        </p:nvSpPr>
        <p:spPr>
          <a:xfrm>
            <a:off x="83555" y="1011048"/>
            <a:ext cx="2966186" cy="718597"/>
          </a:xfrm>
          <a:custGeom>
            <a:avLst/>
            <a:gdLst>
              <a:gd name="connsiteX0" fmla="*/ 2966186 w 2966186"/>
              <a:gd name="connsiteY0" fmla="*/ 0 h 718597"/>
              <a:gd name="connsiteX1" fmla="*/ 2966186 w 2966186"/>
              <a:gd name="connsiteY1" fmla="*/ 317520 h 718597"/>
              <a:gd name="connsiteX2" fmla="*/ 0 w 2966186"/>
              <a:gd name="connsiteY2" fmla="*/ 401077 h 718597"/>
              <a:gd name="connsiteX3" fmla="*/ 0 w 2966186"/>
              <a:gd name="connsiteY3" fmla="*/ 718597 h 718597"/>
              <a:gd name="connsiteX4" fmla="*/ 125331 w 2966186"/>
              <a:gd name="connsiteY4" fmla="*/ 718597 h 718597"/>
              <a:gd name="connsiteX5" fmla="*/ 125331 w 2966186"/>
              <a:gd name="connsiteY5" fmla="*/ 718597 h 718597"/>
              <a:gd name="connsiteX6" fmla="*/ 125331 w 2966186"/>
              <a:gd name="connsiteY6" fmla="*/ 718597 h 718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6186" h="718597">
                <a:moveTo>
                  <a:pt x="2966186" y="0"/>
                </a:moveTo>
                <a:lnTo>
                  <a:pt x="2966186" y="317520"/>
                </a:lnTo>
                <a:lnTo>
                  <a:pt x="0" y="401077"/>
                </a:lnTo>
                <a:lnTo>
                  <a:pt x="0" y="718597"/>
                </a:lnTo>
                <a:lnTo>
                  <a:pt x="125331" y="718597"/>
                </a:lnTo>
                <a:lnTo>
                  <a:pt x="125331" y="718597"/>
                </a:lnTo>
                <a:lnTo>
                  <a:pt x="125331" y="718597"/>
                </a:lnTo>
              </a:path>
            </a:pathLst>
          </a:custGeom>
          <a:ln>
            <a:solidFill>
              <a:schemeClr val="tx1"/>
            </a:solidFill>
            <a:prstDash val="sysDash"/>
            <a:headEnd type="none"/>
            <a:tailEnd type="triangle"/>
          </a:ln>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spTree>
    <p:extLst>
      <p:ext uri="{BB962C8B-B14F-4D97-AF65-F5344CB8AC3E}">
        <p14:creationId xmlns:p14="http://schemas.microsoft.com/office/powerpoint/2010/main" val="330856945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2023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02314"/>
                                        </p:tgtEl>
                                        <p:attrNameLst>
                                          <p:attrName>style.visibility</p:attrName>
                                        </p:attrNameLst>
                                      </p:cBhvr>
                                      <p:to>
                                        <p:strVal val="visible"/>
                                      </p:to>
                                    </p:set>
                                  </p:childTnLst>
                                </p:cTn>
                              </p:par>
                              <p:par>
                                <p:cTn id="9" presetID="22" presetClass="entr" presetSubtype="1" fill="hold" grpId="0" nodeType="withEffect">
                                  <p:stCondLst>
                                    <p:cond delay="0"/>
                                  </p:stCondLst>
                                  <p:childTnLst>
                                    <p:set>
                                      <p:cBhvr>
                                        <p:cTn id="10" dur="1" fill="hold">
                                          <p:stCondLst>
                                            <p:cond delay="0"/>
                                          </p:stCondLst>
                                        </p:cTn>
                                        <p:tgtEl>
                                          <p:spTgt spid="1202370"/>
                                        </p:tgtEl>
                                        <p:attrNameLst>
                                          <p:attrName>style.visibility</p:attrName>
                                        </p:attrNameLst>
                                      </p:cBhvr>
                                      <p:to>
                                        <p:strVal val="visible"/>
                                      </p:to>
                                    </p:set>
                                    <p:animEffect transition="in" filter="wipe(up)">
                                      <p:cBhvr>
                                        <p:cTn id="11" dur="500"/>
                                        <p:tgtEl>
                                          <p:spTgt spid="1202370"/>
                                        </p:tgtEl>
                                      </p:cBhvr>
                                    </p:animEffect>
                                  </p:childTnLst>
                                </p:cTn>
                              </p:par>
                              <p:par>
                                <p:cTn id="12" presetID="1" presetClass="entr" presetSubtype="0" fill="hold" grpId="0" nodeType="withEffect">
                                  <p:stCondLst>
                                    <p:cond delay="0"/>
                                  </p:stCondLst>
                                  <p:childTnLst>
                                    <p:set>
                                      <p:cBhvr>
                                        <p:cTn id="13" dur="1" fill="hold">
                                          <p:stCondLst>
                                            <p:cond delay="0"/>
                                          </p:stCondLst>
                                        </p:cTn>
                                        <p:tgtEl>
                                          <p:spTgt spid="1202369"/>
                                        </p:tgtEl>
                                        <p:attrNameLst>
                                          <p:attrName>style.visibility</p:attrName>
                                        </p:attrNameLst>
                                      </p:cBhvr>
                                      <p:to>
                                        <p:strVal val="visible"/>
                                      </p:to>
                                    </p:set>
                                  </p:childTnLst>
                                </p:cTn>
                              </p:par>
                              <p:par>
                                <p:cTn id="14" presetID="22" presetClass="entr" presetSubtype="1" fill="hold" grpId="0" nodeType="withEffect">
                                  <p:stCondLst>
                                    <p:cond delay="0"/>
                                  </p:stCondLst>
                                  <p:childTnLst>
                                    <p:set>
                                      <p:cBhvr>
                                        <p:cTn id="15" dur="1" fill="hold">
                                          <p:stCondLst>
                                            <p:cond delay="0"/>
                                          </p:stCondLst>
                                        </p:cTn>
                                        <p:tgtEl>
                                          <p:spTgt spid="1202376"/>
                                        </p:tgtEl>
                                        <p:attrNameLst>
                                          <p:attrName>style.visibility</p:attrName>
                                        </p:attrNameLst>
                                      </p:cBhvr>
                                      <p:to>
                                        <p:strVal val="visible"/>
                                      </p:to>
                                    </p:set>
                                    <p:animEffect transition="in" filter="wipe(up)">
                                      <p:cBhvr>
                                        <p:cTn id="16" dur="500"/>
                                        <p:tgtEl>
                                          <p:spTgt spid="1202376"/>
                                        </p:tgtEl>
                                      </p:cBhvr>
                                    </p:animEffect>
                                  </p:childTnLst>
                                </p:cTn>
                              </p:par>
                              <p:par>
                                <p:cTn id="17" presetID="1" presetClass="entr" presetSubtype="0" fill="hold" grpId="0" nodeType="withEffect">
                                  <p:stCondLst>
                                    <p:cond delay="0"/>
                                  </p:stCondLst>
                                  <p:childTnLst>
                                    <p:set>
                                      <p:cBhvr>
                                        <p:cTn id="18" dur="1" fill="hold">
                                          <p:stCondLst>
                                            <p:cond delay="0"/>
                                          </p:stCondLst>
                                        </p:cTn>
                                        <p:tgtEl>
                                          <p:spTgt spid="1202375"/>
                                        </p:tgtEl>
                                        <p:attrNameLst>
                                          <p:attrName>style.visibility</p:attrName>
                                        </p:attrNameLst>
                                      </p:cBhvr>
                                      <p:to>
                                        <p:strVal val="visible"/>
                                      </p:to>
                                    </p:set>
                                  </p:childTnLst>
                                </p:cTn>
                              </p:par>
                              <p:par>
                                <p:cTn id="19" presetID="22" presetClass="entr" presetSubtype="1" fill="hold" grpId="0" nodeType="withEffect">
                                  <p:stCondLst>
                                    <p:cond delay="0"/>
                                  </p:stCondLst>
                                  <p:childTnLst>
                                    <p:set>
                                      <p:cBhvr>
                                        <p:cTn id="20" dur="1" fill="hold">
                                          <p:stCondLst>
                                            <p:cond delay="0"/>
                                          </p:stCondLst>
                                        </p:cTn>
                                        <p:tgtEl>
                                          <p:spTgt spid="1202374"/>
                                        </p:tgtEl>
                                        <p:attrNameLst>
                                          <p:attrName>style.visibility</p:attrName>
                                        </p:attrNameLst>
                                      </p:cBhvr>
                                      <p:to>
                                        <p:strVal val="visible"/>
                                      </p:to>
                                    </p:set>
                                    <p:animEffect transition="in" filter="wipe(up)">
                                      <p:cBhvr>
                                        <p:cTn id="21" dur="500"/>
                                        <p:tgtEl>
                                          <p:spTgt spid="1202374"/>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1202373"/>
                                        </p:tgtEl>
                                        <p:attrNameLst>
                                          <p:attrName>style.visibility</p:attrName>
                                        </p:attrNameLst>
                                      </p:cBhvr>
                                      <p:to>
                                        <p:strVal val="visible"/>
                                      </p:to>
                                    </p:set>
                                  </p:childTnLst>
                                </p:cTn>
                              </p:par>
                              <p:par>
                                <p:cTn id="24" presetID="22" presetClass="entr" presetSubtype="1" fill="hold" grpId="0" nodeType="withEffect">
                                  <p:stCondLst>
                                    <p:cond delay="0"/>
                                  </p:stCondLst>
                                  <p:childTnLst>
                                    <p:set>
                                      <p:cBhvr>
                                        <p:cTn id="25" dur="1" fill="hold">
                                          <p:stCondLst>
                                            <p:cond delay="0"/>
                                          </p:stCondLst>
                                        </p:cTn>
                                        <p:tgtEl>
                                          <p:spTgt spid="1202378"/>
                                        </p:tgtEl>
                                        <p:attrNameLst>
                                          <p:attrName>style.visibility</p:attrName>
                                        </p:attrNameLst>
                                      </p:cBhvr>
                                      <p:to>
                                        <p:strVal val="visible"/>
                                      </p:to>
                                    </p:set>
                                    <p:animEffect transition="in" filter="wipe(up)">
                                      <p:cBhvr>
                                        <p:cTn id="26" dur="500"/>
                                        <p:tgtEl>
                                          <p:spTgt spid="1202378"/>
                                        </p:tgtEl>
                                      </p:cBhvr>
                                    </p:animEffect>
                                  </p:childTnLst>
                                </p:cTn>
                              </p:par>
                              <p:par>
                                <p:cTn id="27" presetID="1" presetClass="entr" presetSubtype="0" fill="hold" grpId="0" nodeType="withEffect">
                                  <p:stCondLst>
                                    <p:cond delay="0"/>
                                  </p:stCondLst>
                                  <p:childTnLst>
                                    <p:set>
                                      <p:cBhvr>
                                        <p:cTn id="28" dur="1" fill="hold">
                                          <p:stCondLst>
                                            <p:cond delay="0"/>
                                          </p:stCondLst>
                                        </p:cTn>
                                        <p:tgtEl>
                                          <p:spTgt spid="1202377"/>
                                        </p:tgtEl>
                                        <p:attrNameLst>
                                          <p:attrName>style.visibility</p:attrName>
                                        </p:attrNameLst>
                                      </p:cBhvr>
                                      <p:to>
                                        <p:strVal val="visible"/>
                                      </p:to>
                                    </p:set>
                                  </p:childTnLst>
                                </p:cTn>
                              </p:par>
                              <p:par>
                                <p:cTn id="29" presetID="22" presetClass="entr" presetSubtype="1" fill="hold" grpId="0" nodeType="withEffect">
                                  <p:stCondLst>
                                    <p:cond delay="0"/>
                                  </p:stCondLst>
                                  <p:childTnLst>
                                    <p:set>
                                      <p:cBhvr>
                                        <p:cTn id="30" dur="1" fill="hold">
                                          <p:stCondLst>
                                            <p:cond delay="0"/>
                                          </p:stCondLst>
                                        </p:cTn>
                                        <p:tgtEl>
                                          <p:spTgt spid="1202379"/>
                                        </p:tgtEl>
                                        <p:attrNameLst>
                                          <p:attrName>style.visibility</p:attrName>
                                        </p:attrNameLst>
                                      </p:cBhvr>
                                      <p:to>
                                        <p:strVal val="visible"/>
                                      </p:to>
                                    </p:set>
                                    <p:animEffect transition="in" filter="wipe(up)">
                                      <p:cBhvr>
                                        <p:cTn id="31" dur="500"/>
                                        <p:tgtEl>
                                          <p:spTgt spid="1202379"/>
                                        </p:tgtEl>
                                      </p:cBhvr>
                                    </p:animEffect>
                                  </p:childTnLst>
                                </p:cTn>
                              </p:par>
                              <p:par>
                                <p:cTn id="32" presetID="1" presetClass="entr" presetSubtype="0" fill="hold" grpId="0" nodeType="withEffect">
                                  <p:stCondLst>
                                    <p:cond delay="0"/>
                                  </p:stCondLst>
                                  <p:childTnLst>
                                    <p:set>
                                      <p:cBhvr>
                                        <p:cTn id="33" dur="1" fill="hold">
                                          <p:stCondLst>
                                            <p:cond delay="0"/>
                                          </p:stCondLst>
                                        </p:cTn>
                                        <p:tgtEl>
                                          <p:spTgt spid="1202380"/>
                                        </p:tgtEl>
                                        <p:attrNameLst>
                                          <p:attrName>style.visibility</p:attrName>
                                        </p:attrNameLst>
                                      </p:cBhvr>
                                      <p:to>
                                        <p:strVal val="visible"/>
                                      </p:to>
                                    </p:set>
                                  </p:childTnLst>
                                </p:cTn>
                              </p:par>
                              <p:par>
                                <p:cTn id="34" presetID="22" presetClass="entr" presetSubtype="1" fill="hold" grpId="0" nodeType="withEffect">
                                  <p:stCondLst>
                                    <p:cond delay="0"/>
                                  </p:stCondLst>
                                  <p:childTnLst>
                                    <p:set>
                                      <p:cBhvr>
                                        <p:cTn id="35" dur="1" fill="hold">
                                          <p:stCondLst>
                                            <p:cond delay="0"/>
                                          </p:stCondLst>
                                        </p:cTn>
                                        <p:tgtEl>
                                          <p:spTgt spid="1202372"/>
                                        </p:tgtEl>
                                        <p:attrNameLst>
                                          <p:attrName>style.visibility</p:attrName>
                                        </p:attrNameLst>
                                      </p:cBhvr>
                                      <p:to>
                                        <p:strVal val="visible"/>
                                      </p:to>
                                    </p:set>
                                    <p:animEffect transition="in" filter="wipe(up)">
                                      <p:cBhvr>
                                        <p:cTn id="36" dur="500"/>
                                        <p:tgtEl>
                                          <p:spTgt spid="1202372"/>
                                        </p:tgtEl>
                                      </p:cBhvr>
                                    </p:animEffect>
                                  </p:childTnLst>
                                </p:cTn>
                              </p:par>
                              <p:par>
                                <p:cTn id="37" presetID="1" presetClass="entr" presetSubtype="0" fill="hold" grpId="0" nodeType="withEffect">
                                  <p:stCondLst>
                                    <p:cond delay="0"/>
                                  </p:stCondLst>
                                  <p:childTnLst>
                                    <p:set>
                                      <p:cBhvr>
                                        <p:cTn id="38" dur="1" fill="hold">
                                          <p:stCondLst>
                                            <p:cond delay="0"/>
                                          </p:stCondLst>
                                        </p:cTn>
                                        <p:tgtEl>
                                          <p:spTgt spid="120237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2314" grpId="0"/>
      <p:bldP spid="1202369" grpId="0"/>
      <p:bldP spid="1202370" grpId="0" animBg="1"/>
      <p:bldP spid="1202371" grpId="0"/>
      <p:bldP spid="1202372" grpId="0" animBg="1"/>
      <p:bldP spid="1202373" grpId="0"/>
      <p:bldP spid="1202374" grpId="0" animBg="1"/>
      <p:bldP spid="1202375" grpId="0"/>
      <p:bldP spid="1202376" grpId="0" animBg="1"/>
      <p:bldP spid="1202377" grpId="0"/>
      <p:bldP spid="1202378" grpId="0" animBg="1"/>
      <p:bldP spid="1202379" grpId="0" animBg="1"/>
      <p:bldP spid="1202380"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3202" name="Rectangle 2"/>
          <p:cNvSpPr>
            <a:spLocks noChangeArrowheads="1"/>
          </p:cNvSpPr>
          <p:nvPr/>
        </p:nvSpPr>
        <p:spPr bwMode="auto">
          <a:xfrm>
            <a:off x="4303713" y="3743325"/>
            <a:ext cx="271462" cy="241300"/>
          </a:xfrm>
          <a:prstGeom prst="rect">
            <a:avLst/>
          </a:prstGeom>
          <a:solidFill>
            <a:srgbClr val="DDDDD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nchor="ctr">
            <a:spAutoFit/>
          </a:bodyPr>
          <a:lstStyle/>
          <a:p>
            <a:endParaRPr lang="nb-NO"/>
          </a:p>
        </p:txBody>
      </p:sp>
      <p:sp>
        <p:nvSpPr>
          <p:cNvPr id="1203203" name="Rectangle 3"/>
          <p:cNvSpPr>
            <a:spLocks noChangeArrowheads="1"/>
          </p:cNvSpPr>
          <p:nvPr/>
        </p:nvSpPr>
        <p:spPr bwMode="auto">
          <a:xfrm>
            <a:off x="473075" y="3748088"/>
            <a:ext cx="1081088" cy="242887"/>
          </a:xfrm>
          <a:prstGeom prst="rect">
            <a:avLst/>
          </a:prstGeom>
          <a:solidFill>
            <a:srgbClr val="DDDDD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nchor="ctr">
            <a:spAutoFit/>
          </a:bodyPr>
          <a:lstStyle/>
          <a:p>
            <a:endParaRPr lang="nb-NO"/>
          </a:p>
        </p:txBody>
      </p:sp>
      <p:sp>
        <p:nvSpPr>
          <p:cNvPr id="1203204" name="Rectangle 4"/>
          <p:cNvSpPr>
            <a:spLocks noGrp="1" noChangeArrowheads="1"/>
          </p:cNvSpPr>
          <p:nvPr>
            <p:ph type="title"/>
          </p:nvPr>
        </p:nvSpPr>
        <p:spPr/>
        <p:txBody>
          <a:bodyPr/>
          <a:lstStyle/>
          <a:p>
            <a:r>
              <a:rPr lang="en-US"/>
              <a:t>Pentium Memory Lookup</a:t>
            </a:r>
          </a:p>
        </p:txBody>
      </p:sp>
      <p:graphicFrame>
        <p:nvGraphicFramePr>
          <p:cNvPr id="1203205" name="Group 5"/>
          <p:cNvGraphicFramePr>
            <a:graphicFrameLocks noGrp="1"/>
          </p:cNvGraphicFramePr>
          <p:nvPr/>
        </p:nvGraphicFramePr>
        <p:xfrm>
          <a:off x="250825" y="1374775"/>
          <a:ext cx="8731250" cy="488888"/>
        </p:xfrm>
        <a:graphic>
          <a:graphicData uri="http://schemas.openxmlformats.org/drawingml/2006/table">
            <a:tbl>
              <a:tblPr/>
              <a:tblGrid>
                <a:gridCol w="273050">
                  <a:extLst>
                    <a:ext uri="{9D8B030D-6E8A-4147-A177-3AD203B41FA5}">
                      <a16:colId xmlns:a16="http://schemas.microsoft.com/office/drawing/2014/main" val="20000"/>
                    </a:ext>
                  </a:extLst>
                </a:gridCol>
                <a:gridCol w="271463">
                  <a:extLst>
                    <a:ext uri="{9D8B030D-6E8A-4147-A177-3AD203B41FA5}">
                      <a16:colId xmlns:a16="http://schemas.microsoft.com/office/drawing/2014/main" val="20001"/>
                    </a:ext>
                  </a:extLst>
                </a:gridCol>
                <a:gridCol w="274637">
                  <a:extLst>
                    <a:ext uri="{9D8B030D-6E8A-4147-A177-3AD203B41FA5}">
                      <a16:colId xmlns:a16="http://schemas.microsoft.com/office/drawing/2014/main" val="20002"/>
                    </a:ext>
                  </a:extLst>
                </a:gridCol>
                <a:gridCol w="271463">
                  <a:extLst>
                    <a:ext uri="{9D8B030D-6E8A-4147-A177-3AD203B41FA5}">
                      <a16:colId xmlns:a16="http://schemas.microsoft.com/office/drawing/2014/main" val="20003"/>
                    </a:ext>
                  </a:extLst>
                </a:gridCol>
                <a:gridCol w="273050">
                  <a:extLst>
                    <a:ext uri="{9D8B030D-6E8A-4147-A177-3AD203B41FA5}">
                      <a16:colId xmlns:a16="http://schemas.microsoft.com/office/drawing/2014/main" val="20004"/>
                    </a:ext>
                  </a:extLst>
                </a:gridCol>
                <a:gridCol w="273050">
                  <a:extLst>
                    <a:ext uri="{9D8B030D-6E8A-4147-A177-3AD203B41FA5}">
                      <a16:colId xmlns:a16="http://schemas.microsoft.com/office/drawing/2014/main" val="20005"/>
                    </a:ext>
                  </a:extLst>
                </a:gridCol>
                <a:gridCol w="271462">
                  <a:extLst>
                    <a:ext uri="{9D8B030D-6E8A-4147-A177-3AD203B41FA5}">
                      <a16:colId xmlns:a16="http://schemas.microsoft.com/office/drawing/2014/main" val="20006"/>
                    </a:ext>
                  </a:extLst>
                </a:gridCol>
                <a:gridCol w="273050">
                  <a:extLst>
                    <a:ext uri="{9D8B030D-6E8A-4147-A177-3AD203B41FA5}">
                      <a16:colId xmlns:a16="http://schemas.microsoft.com/office/drawing/2014/main" val="20007"/>
                    </a:ext>
                  </a:extLst>
                </a:gridCol>
                <a:gridCol w="273050">
                  <a:extLst>
                    <a:ext uri="{9D8B030D-6E8A-4147-A177-3AD203B41FA5}">
                      <a16:colId xmlns:a16="http://schemas.microsoft.com/office/drawing/2014/main" val="20008"/>
                    </a:ext>
                  </a:extLst>
                </a:gridCol>
                <a:gridCol w="273050">
                  <a:extLst>
                    <a:ext uri="{9D8B030D-6E8A-4147-A177-3AD203B41FA5}">
                      <a16:colId xmlns:a16="http://schemas.microsoft.com/office/drawing/2014/main" val="20009"/>
                    </a:ext>
                  </a:extLst>
                </a:gridCol>
                <a:gridCol w="273050">
                  <a:extLst>
                    <a:ext uri="{9D8B030D-6E8A-4147-A177-3AD203B41FA5}">
                      <a16:colId xmlns:a16="http://schemas.microsoft.com/office/drawing/2014/main" val="20010"/>
                    </a:ext>
                  </a:extLst>
                </a:gridCol>
                <a:gridCol w="271463">
                  <a:extLst>
                    <a:ext uri="{9D8B030D-6E8A-4147-A177-3AD203B41FA5}">
                      <a16:colId xmlns:a16="http://schemas.microsoft.com/office/drawing/2014/main" val="20011"/>
                    </a:ext>
                  </a:extLst>
                </a:gridCol>
                <a:gridCol w="273050">
                  <a:extLst>
                    <a:ext uri="{9D8B030D-6E8A-4147-A177-3AD203B41FA5}">
                      <a16:colId xmlns:a16="http://schemas.microsoft.com/office/drawing/2014/main" val="20012"/>
                    </a:ext>
                  </a:extLst>
                </a:gridCol>
                <a:gridCol w="271462">
                  <a:extLst>
                    <a:ext uri="{9D8B030D-6E8A-4147-A177-3AD203B41FA5}">
                      <a16:colId xmlns:a16="http://schemas.microsoft.com/office/drawing/2014/main" val="20013"/>
                    </a:ext>
                  </a:extLst>
                </a:gridCol>
                <a:gridCol w="274638">
                  <a:extLst>
                    <a:ext uri="{9D8B030D-6E8A-4147-A177-3AD203B41FA5}">
                      <a16:colId xmlns:a16="http://schemas.microsoft.com/office/drawing/2014/main" val="20014"/>
                    </a:ext>
                  </a:extLst>
                </a:gridCol>
                <a:gridCol w="273050">
                  <a:extLst>
                    <a:ext uri="{9D8B030D-6E8A-4147-A177-3AD203B41FA5}">
                      <a16:colId xmlns:a16="http://schemas.microsoft.com/office/drawing/2014/main" val="20015"/>
                    </a:ext>
                  </a:extLst>
                </a:gridCol>
                <a:gridCol w="271462">
                  <a:extLst>
                    <a:ext uri="{9D8B030D-6E8A-4147-A177-3AD203B41FA5}">
                      <a16:colId xmlns:a16="http://schemas.microsoft.com/office/drawing/2014/main" val="20016"/>
                    </a:ext>
                  </a:extLst>
                </a:gridCol>
                <a:gridCol w="273050">
                  <a:extLst>
                    <a:ext uri="{9D8B030D-6E8A-4147-A177-3AD203B41FA5}">
                      <a16:colId xmlns:a16="http://schemas.microsoft.com/office/drawing/2014/main" val="20017"/>
                    </a:ext>
                  </a:extLst>
                </a:gridCol>
                <a:gridCol w="271463">
                  <a:extLst>
                    <a:ext uri="{9D8B030D-6E8A-4147-A177-3AD203B41FA5}">
                      <a16:colId xmlns:a16="http://schemas.microsoft.com/office/drawing/2014/main" val="20018"/>
                    </a:ext>
                  </a:extLst>
                </a:gridCol>
                <a:gridCol w="274637">
                  <a:extLst>
                    <a:ext uri="{9D8B030D-6E8A-4147-A177-3AD203B41FA5}">
                      <a16:colId xmlns:a16="http://schemas.microsoft.com/office/drawing/2014/main" val="20019"/>
                    </a:ext>
                  </a:extLst>
                </a:gridCol>
                <a:gridCol w="273050">
                  <a:extLst>
                    <a:ext uri="{9D8B030D-6E8A-4147-A177-3AD203B41FA5}">
                      <a16:colId xmlns:a16="http://schemas.microsoft.com/office/drawing/2014/main" val="20020"/>
                    </a:ext>
                  </a:extLst>
                </a:gridCol>
                <a:gridCol w="273050">
                  <a:extLst>
                    <a:ext uri="{9D8B030D-6E8A-4147-A177-3AD203B41FA5}">
                      <a16:colId xmlns:a16="http://schemas.microsoft.com/office/drawing/2014/main" val="20021"/>
                    </a:ext>
                  </a:extLst>
                </a:gridCol>
                <a:gridCol w="273050">
                  <a:extLst>
                    <a:ext uri="{9D8B030D-6E8A-4147-A177-3AD203B41FA5}">
                      <a16:colId xmlns:a16="http://schemas.microsoft.com/office/drawing/2014/main" val="20022"/>
                    </a:ext>
                  </a:extLst>
                </a:gridCol>
                <a:gridCol w="273050">
                  <a:extLst>
                    <a:ext uri="{9D8B030D-6E8A-4147-A177-3AD203B41FA5}">
                      <a16:colId xmlns:a16="http://schemas.microsoft.com/office/drawing/2014/main" val="20023"/>
                    </a:ext>
                  </a:extLst>
                </a:gridCol>
                <a:gridCol w="274638">
                  <a:extLst>
                    <a:ext uri="{9D8B030D-6E8A-4147-A177-3AD203B41FA5}">
                      <a16:colId xmlns:a16="http://schemas.microsoft.com/office/drawing/2014/main" val="20024"/>
                    </a:ext>
                  </a:extLst>
                </a:gridCol>
                <a:gridCol w="273050">
                  <a:extLst>
                    <a:ext uri="{9D8B030D-6E8A-4147-A177-3AD203B41FA5}">
                      <a16:colId xmlns:a16="http://schemas.microsoft.com/office/drawing/2014/main" val="20025"/>
                    </a:ext>
                  </a:extLst>
                </a:gridCol>
                <a:gridCol w="273050">
                  <a:extLst>
                    <a:ext uri="{9D8B030D-6E8A-4147-A177-3AD203B41FA5}">
                      <a16:colId xmlns:a16="http://schemas.microsoft.com/office/drawing/2014/main" val="20026"/>
                    </a:ext>
                  </a:extLst>
                </a:gridCol>
                <a:gridCol w="273050">
                  <a:extLst>
                    <a:ext uri="{9D8B030D-6E8A-4147-A177-3AD203B41FA5}">
                      <a16:colId xmlns:a16="http://schemas.microsoft.com/office/drawing/2014/main" val="20027"/>
                    </a:ext>
                  </a:extLst>
                </a:gridCol>
                <a:gridCol w="271462">
                  <a:extLst>
                    <a:ext uri="{9D8B030D-6E8A-4147-A177-3AD203B41FA5}">
                      <a16:colId xmlns:a16="http://schemas.microsoft.com/office/drawing/2014/main" val="20028"/>
                    </a:ext>
                  </a:extLst>
                </a:gridCol>
                <a:gridCol w="274638">
                  <a:extLst>
                    <a:ext uri="{9D8B030D-6E8A-4147-A177-3AD203B41FA5}">
                      <a16:colId xmlns:a16="http://schemas.microsoft.com/office/drawing/2014/main" val="20029"/>
                    </a:ext>
                  </a:extLst>
                </a:gridCol>
                <a:gridCol w="271462">
                  <a:extLst>
                    <a:ext uri="{9D8B030D-6E8A-4147-A177-3AD203B41FA5}">
                      <a16:colId xmlns:a16="http://schemas.microsoft.com/office/drawing/2014/main" val="20030"/>
                    </a:ext>
                  </a:extLst>
                </a:gridCol>
                <a:gridCol w="273050">
                  <a:extLst>
                    <a:ext uri="{9D8B030D-6E8A-4147-A177-3AD203B41FA5}">
                      <a16:colId xmlns:a16="http://schemas.microsoft.com/office/drawing/2014/main" val="20031"/>
                    </a:ext>
                  </a:extLst>
                </a:gridCol>
              </a:tblGrid>
              <a:tr h="24288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31</a:t>
                      </a:r>
                    </a:p>
                  </a:txBody>
                  <a:tcPr marL="36000" marR="36000" marT="46800" marB="46800"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22</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21</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12</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11</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0</a:t>
                      </a:r>
                    </a:p>
                  </a:txBody>
                  <a:tcPr marL="36000" marR="36000" marT="46800" marB="46800"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3018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203339" name="Rectangle 139"/>
          <p:cNvSpPr>
            <a:spLocks noChangeArrowheads="1"/>
          </p:cNvSpPr>
          <p:nvPr/>
        </p:nvSpPr>
        <p:spPr bwMode="auto">
          <a:xfrm>
            <a:off x="133350" y="692150"/>
            <a:ext cx="3335338" cy="641350"/>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marL="457200" indent="-457200"/>
            <a:r>
              <a:rPr lang="en-US" sz="1800" b="0">
                <a:latin typeface="Helvetica" pitchFamily="34" charset="0"/>
              </a:rPr>
              <a:t>Incoming virtual address (CR2)</a:t>
            </a:r>
          </a:p>
          <a:p>
            <a:pPr marL="457200" indent="-457200"/>
            <a:r>
              <a:rPr lang="en-US" sz="1800" b="0">
                <a:latin typeface="Helvetica" pitchFamily="34" charset="0"/>
              </a:rPr>
              <a:t>(0x1802038, 20979768)</a:t>
            </a:r>
          </a:p>
        </p:txBody>
      </p:sp>
      <p:graphicFrame>
        <p:nvGraphicFramePr>
          <p:cNvPr id="1203340" name="Group 140"/>
          <p:cNvGraphicFramePr>
            <a:graphicFrameLocks noGrp="1"/>
          </p:cNvGraphicFramePr>
          <p:nvPr/>
        </p:nvGraphicFramePr>
        <p:xfrm>
          <a:off x="468313" y="2276475"/>
          <a:ext cx="4095750" cy="488888"/>
        </p:xfrm>
        <a:graphic>
          <a:graphicData uri="http://schemas.openxmlformats.org/drawingml/2006/table">
            <a:tbl>
              <a:tblPr/>
              <a:tblGrid>
                <a:gridCol w="273050">
                  <a:extLst>
                    <a:ext uri="{9D8B030D-6E8A-4147-A177-3AD203B41FA5}">
                      <a16:colId xmlns:a16="http://schemas.microsoft.com/office/drawing/2014/main" val="20000"/>
                    </a:ext>
                  </a:extLst>
                </a:gridCol>
                <a:gridCol w="273050">
                  <a:extLst>
                    <a:ext uri="{9D8B030D-6E8A-4147-A177-3AD203B41FA5}">
                      <a16:colId xmlns:a16="http://schemas.microsoft.com/office/drawing/2014/main" val="20001"/>
                    </a:ext>
                  </a:extLst>
                </a:gridCol>
                <a:gridCol w="271462">
                  <a:extLst>
                    <a:ext uri="{9D8B030D-6E8A-4147-A177-3AD203B41FA5}">
                      <a16:colId xmlns:a16="http://schemas.microsoft.com/office/drawing/2014/main" val="20002"/>
                    </a:ext>
                  </a:extLst>
                </a:gridCol>
                <a:gridCol w="274638">
                  <a:extLst>
                    <a:ext uri="{9D8B030D-6E8A-4147-A177-3AD203B41FA5}">
                      <a16:colId xmlns:a16="http://schemas.microsoft.com/office/drawing/2014/main" val="20003"/>
                    </a:ext>
                  </a:extLst>
                </a:gridCol>
                <a:gridCol w="273050">
                  <a:extLst>
                    <a:ext uri="{9D8B030D-6E8A-4147-A177-3AD203B41FA5}">
                      <a16:colId xmlns:a16="http://schemas.microsoft.com/office/drawing/2014/main" val="20004"/>
                    </a:ext>
                  </a:extLst>
                </a:gridCol>
                <a:gridCol w="273050">
                  <a:extLst>
                    <a:ext uri="{9D8B030D-6E8A-4147-A177-3AD203B41FA5}">
                      <a16:colId xmlns:a16="http://schemas.microsoft.com/office/drawing/2014/main" val="20005"/>
                    </a:ext>
                  </a:extLst>
                </a:gridCol>
                <a:gridCol w="311150">
                  <a:extLst>
                    <a:ext uri="{9D8B030D-6E8A-4147-A177-3AD203B41FA5}">
                      <a16:colId xmlns:a16="http://schemas.microsoft.com/office/drawing/2014/main" val="20006"/>
                    </a:ext>
                  </a:extLst>
                </a:gridCol>
                <a:gridCol w="236537">
                  <a:extLst>
                    <a:ext uri="{9D8B030D-6E8A-4147-A177-3AD203B41FA5}">
                      <a16:colId xmlns:a16="http://schemas.microsoft.com/office/drawing/2014/main" val="20007"/>
                    </a:ext>
                  </a:extLst>
                </a:gridCol>
                <a:gridCol w="273050">
                  <a:extLst>
                    <a:ext uri="{9D8B030D-6E8A-4147-A177-3AD203B41FA5}">
                      <a16:colId xmlns:a16="http://schemas.microsoft.com/office/drawing/2014/main" val="20008"/>
                    </a:ext>
                  </a:extLst>
                </a:gridCol>
                <a:gridCol w="273050">
                  <a:extLst>
                    <a:ext uri="{9D8B030D-6E8A-4147-A177-3AD203B41FA5}">
                      <a16:colId xmlns:a16="http://schemas.microsoft.com/office/drawing/2014/main" val="20009"/>
                    </a:ext>
                  </a:extLst>
                </a:gridCol>
                <a:gridCol w="273050">
                  <a:extLst>
                    <a:ext uri="{9D8B030D-6E8A-4147-A177-3AD203B41FA5}">
                      <a16:colId xmlns:a16="http://schemas.microsoft.com/office/drawing/2014/main" val="20010"/>
                    </a:ext>
                  </a:extLst>
                </a:gridCol>
                <a:gridCol w="271463">
                  <a:extLst>
                    <a:ext uri="{9D8B030D-6E8A-4147-A177-3AD203B41FA5}">
                      <a16:colId xmlns:a16="http://schemas.microsoft.com/office/drawing/2014/main" val="20011"/>
                    </a:ext>
                  </a:extLst>
                </a:gridCol>
                <a:gridCol w="274637">
                  <a:extLst>
                    <a:ext uri="{9D8B030D-6E8A-4147-A177-3AD203B41FA5}">
                      <a16:colId xmlns:a16="http://schemas.microsoft.com/office/drawing/2014/main" val="20012"/>
                    </a:ext>
                  </a:extLst>
                </a:gridCol>
                <a:gridCol w="271463">
                  <a:extLst>
                    <a:ext uri="{9D8B030D-6E8A-4147-A177-3AD203B41FA5}">
                      <a16:colId xmlns:a16="http://schemas.microsoft.com/office/drawing/2014/main" val="20013"/>
                    </a:ext>
                  </a:extLst>
                </a:gridCol>
                <a:gridCol w="273050">
                  <a:extLst>
                    <a:ext uri="{9D8B030D-6E8A-4147-A177-3AD203B41FA5}">
                      <a16:colId xmlns:a16="http://schemas.microsoft.com/office/drawing/2014/main" val="20014"/>
                    </a:ext>
                  </a:extLst>
                </a:gridCol>
              </a:tblGrid>
              <a:tr h="24288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31</a:t>
                      </a:r>
                    </a:p>
                  </a:txBody>
                  <a:tcPr marL="36000" marR="36000" marT="46800" marB="46800"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12</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7</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6</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5</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4</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3</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2</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1</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0</a:t>
                      </a:r>
                    </a:p>
                  </a:txBody>
                  <a:tcPr marL="36000" marR="36000" marT="46800" marB="46800"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30188">
                <a:tc gridSpan="4">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0...01010101111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hMerge="1">
                  <a:txBody>
                    <a:bodyPr/>
                    <a:lstStyle/>
                    <a:p>
                      <a:endParaRPr lang="nb-NO"/>
                    </a:p>
                  </a:txBody>
                  <a:tcPr/>
                </a:tc>
                <a:tc gridSpan="3">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1 </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203394" name="Group 194"/>
          <p:cNvGraphicFramePr>
            <a:graphicFrameLocks noGrp="1"/>
          </p:cNvGraphicFramePr>
          <p:nvPr/>
        </p:nvGraphicFramePr>
        <p:xfrm>
          <a:off x="468313" y="2765425"/>
          <a:ext cx="4095750" cy="1476000"/>
        </p:xfrm>
        <a:graphic>
          <a:graphicData uri="http://schemas.openxmlformats.org/drawingml/2006/table">
            <a:tbl>
              <a:tblPr/>
              <a:tblGrid>
                <a:gridCol w="1092200">
                  <a:extLst>
                    <a:ext uri="{9D8B030D-6E8A-4147-A177-3AD203B41FA5}">
                      <a16:colId xmlns:a16="http://schemas.microsoft.com/office/drawing/2014/main" val="20000"/>
                    </a:ext>
                  </a:extLst>
                </a:gridCol>
                <a:gridCol w="857250">
                  <a:extLst>
                    <a:ext uri="{9D8B030D-6E8A-4147-A177-3AD203B41FA5}">
                      <a16:colId xmlns:a16="http://schemas.microsoft.com/office/drawing/2014/main" val="20001"/>
                    </a:ext>
                  </a:extLst>
                </a:gridCol>
                <a:gridCol w="236537">
                  <a:extLst>
                    <a:ext uri="{9D8B030D-6E8A-4147-A177-3AD203B41FA5}">
                      <a16:colId xmlns:a16="http://schemas.microsoft.com/office/drawing/2014/main" val="20002"/>
                    </a:ext>
                  </a:extLst>
                </a:gridCol>
                <a:gridCol w="273050">
                  <a:extLst>
                    <a:ext uri="{9D8B030D-6E8A-4147-A177-3AD203B41FA5}">
                      <a16:colId xmlns:a16="http://schemas.microsoft.com/office/drawing/2014/main" val="20003"/>
                    </a:ext>
                  </a:extLst>
                </a:gridCol>
                <a:gridCol w="273050">
                  <a:extLst>
                    <a:ext uri="{9D8B030D-6E8A-4147-A177-3AD203B41FA5}">
                      <a16:colId xmlns:a16="http://schemas.microsoft.com/office/drawing/2014/main" val="20004"/>
                    </a:ext>
                  </a:extLst>
                </a:gridCol>
                <a:gridCol w="273050">
                  <a:extLst>
                    <a:ext uri="{9D8B030D-6E8A-4147-A177-3AD203B41FA5}">
                      <a16:colId xmlns:a16="http://schemas.microsoft.com/office/drawing/2014/main" val="20005"/>
                    </a:ext>
                  </a:extLst>
                </a:gridCol>
                <a:gridCol w="271463">
                  <a:extLst>
                    <a:ext uri="{9D8B030D-6E8A-4147-A177-3AD203B41FA5}">
                      <a16:colId xmlns:a16="http://schemas.microsoft.com/office/drawing/2014/main" val="20006"/>
                    </a:ext>
                  </a:extLst>
                </a:gridCol>
                <a:gridCol w="274637">
                  <a:extLst>
                    <a:ext uri="{9D8B030D-6E8A-4147-A177-3AD203B41FA5}">
                      <a16:colId xmlns:a16="http://schemas.microsoft.com/office/drawing/2014/main" val="20007"/>
                    </a:ext>
                  </a:extLst>
                </a:gridCol>
                <a:gridCol w="271463">
                  <a:extLst>
                    <a:ext uri="{9D8B030D-6E8A-4147-A177-3AD203B41FA5}">
                      <a16:colId xmlns:a16="http://schemas.microsoft.com/office/drawing/2014/main" val="20008"/>
                    </a:ext>
                  </a:extLst>
                </a:gridCol>
                <a:gridCol w="273050">
                  <a:extLst>
                    <a:ext uri="{9D8B030D-6E8A-4147-A177-3AD203B41FA5}">
                      <a16:colId xmlns:a16="http://schemas.microsoft.com/office/drawing/2014/main" val="20009"/>
                    </a:ext>
                  </a:extLst>
                </a:gridCol>
              </a:tblGrid>
              <a:tr h="24447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0...01111111000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447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0...01110000111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447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0...00001010101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447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0...01111000101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447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dirty="0">
                          <a:ln>
                            <a:noFill/>
                          </a:ln>
                          <a:solidFill>
                            <a:schemeClr val="tx1"/>
                          </a:solidFill>
                          <a:effectLst/>
                          <a:latin typeface="Tahoma" pitchFamily="34" charset="0"/>
                        </a:rPr>
                        <a:t>0...00000000100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dirty="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44475">
                <a:tc gridSpan="10">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dirty="0">
                          <a:ln>
                            <a:noFill/>
                          </a:ln>
                          <a:solidFill>
                            <a:schemeClr val="tx1"/>
                          </a:solidFill>
                          <a:effectLst/>
                          <a:latin typeface="Tahoma" pitchFamily="34" charset="0"/>
                        </a:rPr>
                        <a:t>......</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10005"/>
                  </a:ext>
                </a:extLst>
              </a:tr>
            </a:tbl>
          </a:graphicData>
        </a:graphic>
      </p:graphicFrame>
      <p:sp>
        <p:nvSpPr>
          <p:cNvPr id="1203464" name="Freeform 264"/>
          <p:cNvSpPr>
            <a:spLocks/>
          </p:cNvSpPr>
          <p:nvPr/>
        </p:nvSpPr>
        <p:spPr bwMode="auto">
          <a:xfrm>
            <a:off x="244475" y="1936750"/>
            <a:ext cx="1371600" cy="1935163"/>
          </a:xfrm>
          <a:custGeom>
            <a:avLst/>
            <a:gdLst>
              <a:gd name="T0" fmla="*/ 864 w 864"/>
              <a:gd name="T1" fmla="*/ 0 h 1258"/>
              <a:gd name="T2" fmla="*/ 864 w 864"/>
              <a:gd name="T3" fmla="*/ 115 h 1258"/>
              <a:gd name="T4" fmla="*/ 0 w 864"/>
              <a:gd name="T5" fmla="*/ 278 h 1258"/>
              <a:gd name="T6" fmla="*/ 0 w 864"/>
              <a:gd name="T7" fmla="*/ 1248 h 1258"/>
              <a:gd name="T8" fmla="*/ 86 w 864"/>
              <a:gd name="T9" fmla="*/ 1258 h 1258"/>
            </a:gdLst>
            <a:ahLst/>
            <a:cxnLst>
              <a:cxn ang="0">
                <a:pos x="T0" y="T1"/>
              </a:cxn>
              <a:cxn ang="0">
                <a:pos x="T2" y="T3"/>
              </a:cxn>
              <a:cxn ang="0">
                <a:pos x="T4" y="T5"/>
              </a:cxn>
              <a:cxn ang="0">
                <a:pos x="T6" y="T7"/>
              </a:cxn>
              <a:cxn ang="0">
                <a:pos x="T8" y="T9"/>
              </a:cxn>
            </a:cxnLst>
            <a:rect l="0" t="0" r="r" b="b"/>
            <a:pathLst>
              <a:path w="864" h="1258">
                <a:moveTo>
                  <a:pt x="864" y="0"/>
                </a:moveTo>
                <a:lnTo>
                  <a:pt x="864" y="115"/>
                </a:lnTo>
                <a:lnTo>
                  <a:pt x="0" y="278"/>
                </a:lnTo>
                <a:lnTo>
                  <a:pt x="0" y="1248"/>
                </a:lnTo>
                <a:lnTo>
                  <a:pt x="86" y="1258"/>
                </a:lnTo>
              </a:path>
            </a:pathLst>
          </a:custGeom>
          <a:noFill/>
          <a:ln w="9525" cap="flat" cmpd="sng">
            <a:solidFill>
              <a:schemeClr val="hlink"/>
            </a:solidFill>
            <a:prstDash val="solid"/>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nb-NO"/>
          </a:p>
        </p:txBody>
      </p:sp>
      <p:sp>
        <p:nvSpPr>
          <p:cNvPr id="1203465" name="Rectangle 265"/>
          <p:cNvSpPr>
            <a:spLocks noChangeArrowheads="1"/>
          </p:cNvSpPr>
          <p:nvPr/>
        </p:nvSpPr>
        <p:spPr bwMode="auto">
          <a:xfrm>
            <a:off x="-31750" y="1966913"/>
            <a:ext cx="1466850" cy="396875"/>
          </a:xfrm>
          <a:prstGeom prst="rect">
            <a:avLst/>
          </a:prstGeom>
          <a:noFill/>
          <a:ln>
            <a:noFill/>
          </a:ln>
          <a:effectLst/>
          <a:extLst>
            <a:ext uri="{909E8E84-426E-40dd-AFC4-6F175D3DCCD1}">
              <a14:hiddenFill xmlns:a14="http://schemas.microsoft.com/office/drawing/2010/main" xmlns="">
                <a:solidFill>
                  <a:srgbClr val="DDDDDD"/>
                </a:solidFill>
              </a14:hiddenFill>
            </a:ex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marL="457200" indent="-457200"/>
            <a:r>
              <a:rPr lang="en-US" sz="1000" b="0" dirty="0">
                <a:latin typeface="Helvetica" pitchFamily="34" charset="0"/>
              </a:rPr>
              <a:t>Index to page directory</a:t>
            </a:r>
          </a:p>
          <a:p>
            <a:pPr marL="457200" indent="-457200"/>
            <a:r>
              <a:rPr lang="en-US" sz="1000" b="0" dirty="0">
                <a:latin typeface="Helvetica" pitchFamily="34" charset="0"/>
              </a:rPr>
              <a:t>(0x6, 6)</a:t>
            </a:r>
          </a:p>
        </p:txBody>
      </p:sp>
      <p:grpSp>
        <p:nvGrpSpPr>
          <p:cNvPr id="1203466" name="Group 266"/>
          <p:cNvGrpSpPr>
            <a:grpSpLocks/>
          </p:cNvGrpSpPr>
          <p:nvPr/>
        </p:nvGrpSpPr>
        <p:grpSpPr bwMode="auto">
          <a:xfrm>
            <a:off x="412750" y="4673600"/>
            <a:ext cx="1843088" cy="508000"/>
            <a:chOff x="490" y="3034"/>
            <a:chExt cx="1161" cy="320"/>
          </a:xfrm>
        </p:grpSpPr>
        <p:sp>
          <p:nvSpPr>
            <p:cNvPr id="1203467" name="Text Box 267"/>
            <p:cNvSpPr txBox="1">
              <a:spLocks noChangeArrowheads="1"/>
            </p:cNvSpPr>
            <p:nvPr/>
          </p:nvSpPr>
          <p:spPr bwMode="auto">
            <a:xfrm>
              <a:off x="519" y="3194"/>
              <a:ext cx="1132" cy="16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r>
                <a:rPr lang="en-US" sz="1000" b="0"/>
                <a:t>Page Directory Base Address</a:t>
              </a:r>
            </a:p>
          </p:txBody>
        </p:sp>
        <p:sp>
          <p:nvSpPr>
            <p:cNvPr id="1203468" name="Text Box 268"/>
            <p:cNvSpPr txBox="1">
              <a:spLocks noChangeArrowheads="1"/>
            </p:cNvSpPr>
            <p:nvPr/>
          </p:nvSpPr>
          <p:spPr bwMode="auto">
            <a:xfrm>
              <a:off x="490" y="3034"/>
              <a:ext cx="318"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r>
                <a:rPr lang="en-US" sz="1200" b="0"/>
                <a:t>CR3:</a:t>
              </a:r>
            </a:p>
          </p:txBody>
        </p:sp>
      </p:grpSp>
      <p:sp>
        <p:nvSpPr>
          <p:cNvPr id="1203469" name="Line 269"/>
          <p:cNvSpPr>
            <a:spLocks noChangeShapeType="1"/>
          </p:cNvSpPr>
          <p:nvPr/>
        </p:nvSpPr>
        <p:spPr bwMode="auto">
          <a:xfrm>
            <a:off x="150813" y="2528888"/>
            <a:ext cx="258762" cy="0"/>
          </a:xfrm>
          <a:prstGeom prst="line">
            <a:avLst/>
          </a:prstGeom>
          <a:noFill/>
          <a:ln w="9525">
            <a:solidFill>
              <a:schemeClr val="tx1"/>
            </a:solidFill>
            <a:prstDash val="sysDot"/>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nb-NO"/>
          </a:p>
        </p:txBody>
      </p:sp>
      <p:cxnSp>
        <p:nvCxnSpPr>
          <p:cNvPr id="1203470" name="AutoShape 270"/>
          <p:cNvCxnSpPr>
            <a:cxnSpLocks noChangeShapeType="1"/>
            <a:stCxn id="1203469" idx="0"/>
            <a:endCxn id="1203467" idx="1"/>
          </p:cNvCxnSpPr>
          <p:nvPr/>
        </p:nvCxnSpPr>
        <p:spPr bwMode="auto">
          <a:xfrm rot="5400000" flipV="1">
            <a:off x="-958055" y="3637756"/>
            <a:ext cx="2525712" cy="307975"/>
          </a:xfrm>
          <a:prstGeom prst="bentConnector4">
            <a:avLst>
              <a:gd name="adj1" fmla="val 100000"/>
              <a:gd name="adj2" fmla="val 91755"/>
            </a:avLst>
          </a:prstGeom>
          <a:noFill/>
          <a:ln w="9525">
            <a:solidFill>
              <a:schemeClr val="tx1"/>
            </a:solidFill>
            <a:prstDash val="sysDot"/>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203471" name="Line 271"/>
          <p:cNvSpPr>
            <a:spLocks noChangeShapeType="1"/>
          </p:cNvSpPr>
          <p:nvPr/>
        </p:nvSpPr>
        <p:spPr bwMode="auto">
          <a:xfrm flipV="1">
            <a:off x="4618038" y="2484438"/>
            <a:ext cx="517525" cy="1401762"/>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endParaRPr lang="nb-NO"/>
          </a:p>
        </p:txBody>
      </p:sp>
      <p:sp>
        <p:nvSpPr>
          <p:cNvPr id="1203472" name="Text Box 272"/>
          <p:cNvSpPr txBox="1">
            <a:spLocks noChangeArrowheads="1"/>
          </p:cNvSpPr>
          <p:nvPr/>
        </p:nvSpPr>
        <p:spPr bwMode="auto">
          <a:xfrm>
            <a:off x="5116513" y="2343150"/>
            <a:ext cx="4013200" cy="32829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r>
              <a:rPr lang="en-US" sz="1400" b="0">
                <a:latin typeface="Tahoma" pitchFamily="34" charset="0"/>
              </a:rPr>
              <a:t>Page table PF:</a:t>
            </a:r>
          </a:p>
          <a:p>
            <a:pPr>
              <a:buFontTx/>
              <a:buAutoNum type="arabicPeriod"/>
            </a:pPr>
            <a:r>
              <a:rPr lang="en-US" sz="1400" b="0">
                <a:latin typeface="Tahoma" pitchFamily="34" charset="0"/>
              </a:rPr>
              <a:t>Save pointer to instruction</a:t>
            </a:r>
          </a:p>
          <a:p>
            <a:pPr>
              <a:buFontTx/>
              <a:buAutoNum type="arabicPeriod"/>
            </a:pPr>
            <a:r>
              <a:rPr lang="en-US" sz="1400" b="0">
                <a:latin typeface="Tahoma" pitchFamily="34" charset="0"/>
              </a:rPr>
              <a:t>Move linear address to CR2</a:t>
            </a:r>
          </a:p>
          <a:p>
            <a:pPr>
              <a:buFontTx/>
              <a:buAutoNum type="arabicPeriod"/>
            </a:pPr>
            <a:r>
              <a:rPr lang="en-US" sz="1400" b="0">
                <a:latin typeface="Tahoma" pitchFamily="34" charset="0"/>
              </a:rPr>
              <a:t>Generate a PF exception – jump to handler</a:t>
            </a:r>
          </a:p>
          <a:p>
            <a:pPr>
              <a:buFontTx/>
              <a:buAutoNum type="arabicPeriod"/>
            </a:pPr>
            <a:r>
              <a:rPr lang="en-US" sz="1400" b="0">
                <a:latin typeface="Tahoma" pitchFamily="34" charset="0"/>
              </a:rPr>
              <a:t>Programmer reads CR2 address</a:t>
            </a:r>
          </a:p>
          <a:p>
            <a:pPr>
              <a:buFontTx/>
              <a:buAutoNum type="arabicPeriod"/>
            </a:pPr>
            <a:r>
              <a:rPr lang="en-US" sz="1400" b="0">
                <a:latin typeface="Tahoma" pitchFamily="34" charset="0"/>
              </a:rPr>
              <a:t>Upper 10 CR2 bits identify needed PT</a:t>
            </a:r>
          </a:p>
          <a:p>
            <a:pPr>
              <a:buFontTx/>
              <a:buAutoNum type="arabicPeriod"/>
            </a:pPr>
            <a:r>
              <a:rPr lang="en-US" sz="1400" b="0">
                <a:latin typeface="Tahoma" pitchFamily="34" charset="0"/>
              </a:rPr>
              <a:t>Page directory entry is really a mass </a:t>
            </a:r>
            <a:br>
              <a:rPr lang="en-US" sz="1400" b="0">
                <a:latin typeface="Tahoma" pitchFamily="34" charset="0"/>
              </a:rPr>
            </a:br>
            <a:r>
              <a:rPr lang="en-US" sz="1400" b="0">
                <a:latin typeface="Tahoma" pitchFamily="34" charset="0"/>
              </a:rPr>
              <a:t>storage address</a:t>
            </a:r>
          </a:p>
          <a:p>
            <a:pPr>
              <a:buFontTx/>
              <a:buAutoNum type="arabicPeriod"/>
            </a:pPr>
            <a:r>
              <a:rPr lang="en-US" sz="1400" b="0">
                <a:latin typeface="Tahoma" pitchFamily="34" charset="0"/>
              </a:rPr>
              <a:t>Allocate a new page – write back if dirty</a:t>
            </a:r>
          </a:p>
          <a:p>
            <a:pPr>
              <a:buFontTx/>
              <a:buAutoNum type="arabicPeriod"/>
            </a:pPr>
            <a:r>
              <a:rPr lang="en-US" sz="1400" b="0">
                <a:latin typeface="Tahoma" pitchFamily="34" charset="0"/>
              </a:rPr>
              <a:t>Read page from storage device</a:t>
            </a:r>
          </a:p>
          <a:p>
            <a:pPr>
              <a:buFontTx/>
              <a:buAutoNum type="arabicPeriod"/>
            </a:pPr>
            <a:r>
              <a:rPr lang="en-US" sz="1400" b="0">
                <a:latin typeface="Tahoma" pitchFamily="34" charset="0"/>
              </a:rPr>
              <a:t>Insert new PT base address into </a:t>
            </a:r>
            <a:br>
              <a:rPr lang="en-US" sz="1400" b="0">
                <a:latin typeface="Tahoma" pitchFamily="34" charset="0"/>
              </a:rPr>
            </a:br>
            <a:r>
              <a:rPr lang="en-US" sz="1400" b="0">
                <a:latin typeface="Tahoma" pitchFamily="34" charset="0"/>
              </a:rPr>
              <a:t>page directory entry</a:t>
            </a:r>
          </a:p>
          <a:p>
            <a:pPr>
              <a:buFontTx/>
              <a:buAutoNum type="arabicPeriod"/>
            </a:pPr>
            <a:r>
              <a:rPr lang="en-US" sz="1400" b="0">
                <a:latin typeface="Tahoma" pitchFamily="34" charset="0"/>
              </a:rPr>
              <a:t>Return and restore faulting instruction</a:t>
            </a:r>
          </a:p>
          <a:p>
            <a:pPr>
              <a:buFontTx/>
              <a:buAutoNum type="arabicPeriod"/>
            </a:pPr>
            <a:r>
              <a:rPr lang="en-US" sz="1400" b="0">
                <a:latin typeface="Tahoma" pitchFamily="34" charset="0"/>
              </a:rPr>
              <a:t>Resume operation reading the same</a:t>
            </a:r>
            <a:br>
              <a:rPr lang="en-US" sz="1400" b="0">
                <a:latin typeface="Tahoma" pitchFamily="34" charset="0"/>
              </a:rPr>
            </a:br>
            <a:r>
              <a:rPr lang="en-US" sz="1400" b="0">
                <a:latin typeface="Tahoma" pitchFamily="34" charset="0"/>
              </a:rPr>
              <a:t>page directory entry again – now P = 1</a:t>
            </a:r>
          </a:p>
        </p:txBody>
      </p:sp>
      <p:sp>
        <p:nvSpPr>
          <p:cNvPr id="10" name="Freeform 9"/>
          <p:cNvSpPr/>
          <p:nvPr/>
        </p:nvSpPr>
        <p:spPr>
          <a:xfrm>
            <a:off x="83555" y="1011048"/>
            <a:ext cx="2966186" cy="718597"/>
          </a:xfrm>
          <a:custGeom>
            <a:avLst/>
            <a:gdLst>
              <a:gd name="connsiteX0" fmla="*/ 2966186 w 2966186"/>
              <a:gd name="connsiteY0" fmla="*/ 0 h 718597"/>
              <a:gd name="connsiteX1" fmla="*/ 2966186 w 2966186"/>
              <a:gd name="connsiteY1" fmla="*/ 317520 h 718597"/>
              <a:gd name="connsiteX2" fmla="*/ 0 w 2966186"/>
              <a:gd name="connsiteY2" fmla="*/ 401077 h 718597"/>
              <a:gd name="connsiteX3" fmla="*/ 0 w 2966186"/>
              <a:gd name="connsiteY3" fmla="*/ 718597 h 718597"/>
              <a:gd name="connsiteX4" fmla="*/ 125331 w 2966186"/>
              <a:gd name="connsiteY4" fmla="*/ 718597 h 718597"/>
              <a:gd name="connsiteX5" fmla="*/ 125331 w 2966186"/>
              <a:gd name="connsiteY5" fmla="*/ 718597 h 718597"/>
              <a:gd name="connsiteX6" fmla="*/ 125331 w 2966186"/>
              <a:gd name="connsiteY6" fmla="*/ 718597 h 718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6186" h="718597">
                <a:moveTo>
                  <a:pt x="2966186" y="0"/>
                </a:moveTo>
                <a:lnTo>
                  <a:pt x="2966186" y="317520"/>
                </a:lnTo>
                <a:lnTo>
                  <a:pt x="0" y="401077"/>
                </a:lnTo>
                <a:lnTo>
                  <a:pt x="0" y="718597"/>
                </a:lnTo>
                <a:lnTo>
                  <a:pt x="125331" y="718597"/>
                </a:lnTo>
                <a:lnTo>
                  <a:pt x="125331" y="718597"/>
                </a:lnTo>
                <a:lnTo>
                  <a:pt x="125331" y="718597"/>
                </a:lnTo>
              </a:path>
            </a:pathLst>
          </a:custGeom>
          <a:ln>
            <a:solidFill>
              <a:schemeClr val="tx1"/>
            </a:solidFill>
            <a:prstDash val="sysDash"/>
            <a:headEnd type="none"/>
            <a:tailEnd type="triangle"/>
          </a:ln>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spTree>
    <p:extLst>
      <p:ext uri="{BB962C8B-B14F-4D97-AF65-F5344CB8AC3E}">
        <p14:creationId xmlns:p14="http://schemas.microsoft.com/office/powerpoint/2010/main" val="22068696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1203394"/>
                                        </p:tgtEl>
                                        <p:attrNameLst>
                                          <p:attrName>style.visibility</p:attrName>
                                        </p:attrNameLst>
                                      </p:cBhvr>
                                      <p:to>
                                        <p:strVal val="visible"/>
                                      </p:to>
                                    </p:set>
                                    <p:animEffect transition="in" filter="fade">
                                      <p:cBhvr>
                                        <p:cTn id="7" dur="2000"/>
                                        <p:tgtEl>
                                          <p:spTgt spid="120339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nodeType="clickEffect">
                                  <p:stCondLst>
                                    <p:cond delay="0"/>
                                  </p:stCondLst>
                                  <p:childTnLst>
                                    <p:set>
                                      <p:cBhvr>
                                        <p:cTn id="11" dur="1" fill="hold">
                                          <p:stCondLst>
                                            <p:cond delay="0"/>
                                          </p:stCondLst>
                                        </p:cTn>
                                        <p:tgtEl>
                                          <p:spTgt spid="1203466"/>
                                        </p:tgtEl>
                                        <p:attrNameLst>
                                          <p:attrName>style.visibility</p:attrName>
                                        </p:attrNameLst>
                                      </p:cBhvr>
                                      <p:to>
                                        <p:strVal val="visible"/>
                                      </p:to>
                                    </p:set>
                                    <p:animEffect transition="in" filter="fade">
                                      <p:cBhvr>
                                        <p:cTn id="12" dur="2000"/>
                                        <p:tgtEl>
                                          <p:spTgt spid="1203466"/>
                                        </p:tgtEl>
                                      </p:cBhvr>
                                    </p:animEffect>
                                  </p:childTnLst>
                                </p:cTn>
                              </p:par>
                              <p:par>
                                <p:cTn id="13" presetID="10" presetClass="entr" presetSubtype="0" fill="hold" nodeType="withEffect">
                                  <p:stCondLst>
                                    <p:cond delay="0"/>
                                  </p:stCondLst>
                                  <p:childTnLst>
                                    <p:set>
                                      <p:cBhvr>
                                        <p:cTn id="14" dur="1" fill="hold">
                                          <p:stCondLst>
                                            <p:cond delay="0"/>
                                          </p:stCondLst>
                                        </p:cTn>
                                        <p:tgtEl>
                                          <p:spTgt spid="1203470"/>
                                        </p:tgtEl>
                                        <p:attrNameLst>
                                          <p:attrName>style.visibility</p:attrName>
                                        </p:attrNameLst>
                                      </p:cBhvr>
                                      <p:to>
                                        <p:strVal val="visible"/>
                                      </p:to>
                                    </p:set>
                                    <p:animEffect transition="in" filter="fade">
                                      <p:cBhvr>
                                        <p:cTn id="15" dur="2000"/>
                                        <p:tgtEl>
                                          <p:spTgt spid="1203470"/>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203469"/>
                                        </p:tgtEl>
                                        <p:attrNameLst>
                                          <p:attrName>style.visibility</p:attrName>
                                        </p:attrNameLst>
                                      </p:cBhvr>
                                      <p:to>
                                        <p:strVal val="visible"/>
                                      </p:to>
                                    </p:set>
                                    <p:animEffect transition="in" filter="fade">
                                      <p:cBhvr>
                                        <p:cTn id="18" dur="2000"/>
                                        <p:tgtEl>
                                          <p:spTgt spid="1203469"/>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03465"/>
                                        </p:tgtEl>
                                        <p:attrNameLst>
                                          <p:attrName>style.visibility</p:attrName>
                                        </p:attrNameLst>
                                      </p:cBhvr>
                                      <p:to>
                                        <p:strVal val="visible"/>
                                      </p:to>
                                    </p:set>
                                  </p:childTnLst>
                                </p:cTn>
                              </p:par>
                              <p:par>
                                <p:cTn id="23" presetID="22" presetClass="entr" presetSubtype="1" fill="hold" grpId="0" nodeType="withEffect">
                                  <p:stCondLst>
                                    <p:cond delay="0"/>
                                  </p:stCondLst>
                                  <p:childTnLst>
                                    <p:set>
                                      <p:cBhvr>
                                        <p:cTn id="24" dur="1" fill="hold">
                                          <p:stCondLst>
                                            <p:cond delay="0"/>
                                          </p:stCondLst>
                                        </p:cTn>
                                        <p:tgtEl>
                                          <p:spTgt spid="1203464"/>
                                        </p:tgtEl>
                                        <p:attrNameLst>
                                          <p:attrName>style.visibility</p:attrName>
                                        </p:attrNameLst>
                                      </p:cBhvr>
                                      <p:to>
                                        <p:strVal val="visible"/>
                                      </p:to>
                                    </p:set>
                                    <p:animEffect transition="in" filter="wipe(up)">
                                      <p:cBhvr>
                                        <p:cTn id="25" dur="2000"/>
                                        <p:tgtEl>
                                          <p:spTgt spid="1203464"/>
                                        </p:tgtEl>
                                      </p:cBhvr>
                                    </p:animEffect>
                                  </p:childTnLst>
                                </p:cTn>
                              </p:par>
                            </p:childTnLst>
                          </p:cTn>
                        </p:par>
                        <p:par>
                          <p:cTn id="26" fill="hold" nodeType="afterGroup">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1203203"/>
                                        </p:tgtEl>
                                        <p:attrNameLst>
                                          <p:attrName>style.visibility</p:attrName>
                                        </p:attrNameLst>
                                      </p:cBhvr>
                                      <p:to>
                                        <p:strVal val="visible"/>
                                      </p:to>
                                    </p:set>
                                    <p:animEffect transition="in" filter="fade">
                                      <p:cBhvr>
                                        <p:cTn id="29" dur="2000"/>
                                        <p:tgtEl>
                                          <p:spTgt spid="1203203"/>
                                        </p:tgtEl>
                                      </p:cBhvr>
                                    </p:animEffect>
                                  </p:childTnLst>
                                </p:cTn>
                              </p:par>
                            </p:childTnLst>
                          </p:cTn>
                        </p:par>
                        <p:par>
                          <p:cTn id="30" fill="hold" nodeType="afterGroup">
                            <p:stCondLst>
                              <p:cond delay="4000"/>
                            </p:stCondLst>
                            <p:childTnLst>
                              <p:par>
                                <p:cTn id="31" presetID="10" presetClass="entr" presetSubtype="0" fill="hold" grpId="0" nodeType="afterEffect">
                                  <p:stCondLst>
                                    <p:cond delay="0"/>
                                  </p:stCondLst>
                                  <p:childTnLst>
                                    <p:set>
                                      <p:cBhvr>
                                        <p:cTn id="32" dur="1" fill="hold">
                                          <p:stCondLst>
                                            <p:cond delay="0"/>
                                          </p:stCondLst>
                                        </p:cTn>
                                        <p:tgtEl>
                                          <p:spTgt spid="1203202"/>
                                        </p:tgtEl>
                                        <p:attrNameLst>
                                          <p:attrName>style.visibility</p:attrName>
                                        </p:attrNameLst>
                                      </p:cBhvr>
                                      <p:to>
                                        <p:strVal val="visible"/>
                                      </p:to>
                                    </p:set>
                                    <p:animEffect transition="in" filter="fade">
                                      <p:cBhvr>
                                        <p:cTn id="33" dur="2000"/>
                                        <p:tgtEl>
                                          <p:spTgt spid="1203202"/>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22" presetClass="entr" presetSubtype="4" fill="hold" grpId="0" nodeType="clickEffect">
                                  <p:stCondLst>
                                    <p:cond delay="0"/>
                                  </p:stCondLst>
                                  <p:childTnLst>
                                    <p:set>
                                      <p:cBhvr>
                                        <p:cTn id="37" dur="1" fill="hold">
                                          <p:stCondLst>
                                            <p:cond delay="0"/>
                                          </p:stCondLst>
                                        </p:cTn>
                                        <p:tgtEl>
                                          <p:spTgt spid="1203471"/>
                                        </p:tgtEl>
                                        <p:attrNameLst>
                                          <p:attrName>style.visibility</p:attrName>
                                        </p:attrNameLst>
                                      </p:cBhvr>
                                      <p:to>
                                        <p:strVal val="visible"/>
                                      </p:to>
                                    </p:set>
                                    <p:animEffect transition="in" filter="wipe(down)">
                                      <p:cBhvr>
                                        <p:cTn id="38" dur="500"/>
                                        <p:tgtEl>
                                          <p:spTgt spid="1203471"/>
                                        </p:tgtEl>
                                      </p:cBhvr>
                                    </p:animEffect>
                                  </p:childTnLst>
                                </p:cTn>
                              </p:par>
                            </p:childTnLst>
                          </p:cTn>
                        </p:par>
                        <p:par>
                          <p:cTn id="39" fill="hold" nodeType="afterGroup">
                            <p:stCondLst>
                              <p:cond delay="500"/>
                            </p:stCondLst>
                            <p:childTnLst>
                              <p:par>
                                <p:cTn id="40" presetID="1" presetClass="entr" presetSubtype="0" fill="hold" grpId="0" nodeType="afterEffect">
                                  <p:stCondLst>
                                    <p:cond delay="0"/>
                                  </p:stCondLst>
                                  <p:childTnLst>
                                    <p:set>
                                      <p:cBhvr>
                                        <p:cTn id="41" dur="1" fill="hold">
                                          <p:stCondLst>
                                            <p:cond delay="0"/>
                                          </p:stCondLst>
                                        </p:cTn>
                                        <p:tgtEl>
                                          <p:spTgt spid="12034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3202" grpId="0" animBg="1"/>
      <p:bldP spid="1203203" grpId="0" animBg="1"/>
      <p:bldP spid="1203464" grpId="0" animBg="1"/>
      <p:bldP spid="1203465" grpId="0"/>
      <p:bldP spid="1203469" grpId="0" animBg="1"/>
      <p:bldP spid="1203471" grpId="0" animBg="1"/>
      <p:bldP spid="1203472"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4226" name="Rectangle 2"/>
          <p:cNvSpPr>
            <a:spLocks noChangeArrowheads="1"/>
          </p:cNvSpPr>
          <p:nvPr/>
        </p:nvSpPr>
        <p:spPr bwMode="auto">
          <a:xfrm>
            <a:off x="7294563" y="5208588"/>
            <a:ext cx="271462" cy="241300"/>
          </a:xfrm>
          <a:prstGeom prst="rect">
            <a:avLst/>
          </a:prstGeom>
          <a:solidFill>
            <a:srgbClr val="DDDDD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nchor="ctr">
            <a:spAutoFit/>
          </a:bodyPr>
          <a:lstStyle/>
          <a:p>
            <a:endParaRPr lang="nb-NO"/>
          </a:p>
        </p:txBody>
      </p:sp>
      <p:sp>
        <p:nvSpPr>
          <p:cNvPr id="1204227" name="Rectangle 3"/>
          <p:cNvSpPr>
            <a:spLocks noChangeArrowheads="1"/>
          </p:cNvSpPr>
          <p:nvPr/>
        </p:nvSpPr>
        <p:spPr bwMode="auto">
          <a:xfrm>
            <a:off x="3479800" y="5197475"/>
            <a:ext cx="1081088" cy="242888"/>
          </a:xfrm>
          <a:prstGeom prst="rect">
            <a:avLst/>
          </a:prstGeom>
          <a:solidFill>
            <a:srgbClr val="DDDDD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nchor="ctr">
            <a:spAutoFit/>
          </a:bodyPr>
          <a:lstStyle/>
          <a:p>
            <a:endParaRPr lang="nb-NO"/>
          </a:p>
        </p:txBody>
      </p:sp>
      <p:sp>
        <p:nvSpPr>
          <p:cNvPr id="1204228" name="Rectangle 4"/>
          <p:cNvSpPr>
            <a:spLocks noChangeArrowheads="1"/>
          </p:cNvSpPr>
          <p:nvPr/>
        </p:nvSpPr>
        <p:spPr bwMode="auto">
          <a:xfrm>
            <a:off x="4303713" y="3743325"/>
            <a:ext cx="271462" cy="241300"/>
          </a:xfrm>
          <a:prstGeom prst="rect">
            <a:avLst/>
          </a:prstGeom>
          <a:solidFill>
            <a:srgbClr val="DDDDD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nchor="ctr">
            <a:spAutoFit/>
          </a:bodyPr>
          <a:lstStyle/>
          <a:p>
            <a:endParaRPr lang="nb-NO"/>
          </a:p>
        </p:txBody>
      </p:sp>
      <p:sp>
        <p:nvSpPr>
          <p:cNvPr id="1204229" name="Rectangle 5"/>
          <p:cNvSpPr>
            <a:spLocks noChangeArrowheads="1"/>
          </p:cNvSpPr>
          <p:nvPr/>
        </p:nvSpPr>
        <p:spPr bwMode="auto">
          <a:xfrm>
            <a:off x="473075" y="3748088"/>
            <a:ext cx="1081088" cy="242887"/>
          </a:xfrm>
          <a:prstGeom prst="rect">
            <a:avLst/>
          </a:prstGeom>
          <a:solidFill>
            <a:srgbClr val="DDDDD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nchor="ctr">
            <a:spAutoFit/>
          </a:bodyPr>
          <a:lstStyle/>
          <a:p>
            <a:endParaRPr lang="nb-NO"/>
          </a:p>
        </p:txBody>
      </p:sp>
      <p:sp>
        <p:nvSpPr>
          <p:cNvPr id="1204230" name="Rectangle 6"/>
          <p:cNvSpPr>
            <a:spLocks noGrp="1" noChangeArrowheads="1"/>
          </p:cNvSpPr>
          <p:nvPr>
            <p:ph type="title"/>
          </p:nvPr>
        </p:nvSpPr>
        <p:spPr/>
        <p:txBody>
          <a:bodyPr/>
          <a:lstStyle/>
          <a:p>
            <a:r>
              <a:rPr lang="en-US"/>
              <a:t>Pentium Memory Lookup</a:t>
            </a:r>
          </a:p>
        </p:txBody>
      </p:sp>
      <p:graphicFrame>
        <p:nvGraphicFramePr>
          <p:cNvPr id="1204231" name="Group 7"/>
          <p:cNvGraphicFramePr>
            <a:graphicFrameLocks noGrp="1"/>
          </p:cNvGraphicFramePr>
          <p:nvPr/>
        </p:nvGraphicFramePr>
        <p:xfrm>
          <a:off x="250825" y="1374775"/>
          <a:ext cx="8731250" cy="488888"/>
        </p:xfrm>
        <a:graphic>
          <a:graphicData uri="http://schemas.openxmlformats.org/drawingml/2006/table">
            <a:tbl>
              <a:tblPr/>
              <a:tblGrid>
                <a:gridCol w="273050">
                  <a:extLst>
                    <a:ext uri="{9D8B030D-6E8A-4147-A177-3AD203B41FA5}">
                      <a16:colId xmlns:a16="http://schemas.microsoft.com/office/drawing/2014/main" val="20000"/>
                    </a:ext>
                  </a:extLst>
                </a:gridCol>
                <a:gridCol w="271463">
                  <a:extLst>
                    <a:ext uri="{9D8B030D-6E8A-4147-A177-3AD203B41FA5}">
                      <a16:colId xmlns:a16="http://schemas.microsoft.com/office/drawing/2014/main" val="20001"/>
                    </a:ext>
                  </a:extLst>
                </a:gridCol>
                <a:gridCol w="274637">
                  <a:extLst>
                    <a:ext uri="{9D8B030D-6E8A-4147-A177-3AD203B41FA5}">
                      <a16:colId xmlns:a16="http://schemas.microsoft.com/office/drawing/2014/main" val="20002"/>
                    </a:ext>
                  </a:extLst>
                </a:gridCol>
                <a:gridCol w="271463">
                  <a:extLst>
                    <a:ext uri="{9D8B030D-6E8A-4147-A177-3AD203B41FA5}">
                      <a16:colId xmlns:a16="http://schemas.microsoft.com/office/drawing/2014/main" val="20003"/>
                    </a:ext>
                  </a:extLst>
                </a:gridCol>
                <a:gridCol w="273050">
                  <a:extLst>
                    <a:ext uri="{9D8B030D-6E8A-4147-A177-3AD203B41FA5}">
                      <a16:colId xmlns:a16="http://schemas.microsoft.com/office/drawing/2014/main" val="20004"/>
                    </a:ext>
                  </a:extLst>
                </a:gridCol>
                <a:gridCol w="273050">
                  <a:extLst>
                    <a:ext uri="{9D8B030D-6E8A-4147-A177-3AD203B41FA5}">
                      <a16:colId xmlns:a16="http://schemas.microsoft.com/office/drawing/2014/main" val="20005"/>
                    </a:ext>
                  </a:extLst>
                </a:gridCol>
                <a:gridCol w="271462">
                  <a:extLst>
                    <a:ext uri="{9D8B030D-6E8A-4147-A177-3AD203B41FA5}">
                      <a16:colId xmlns:a16="http://schemas.microsoft.com/office/drawing/2014/main" val="20006"/>
                    </a:ext>
                  </a:extLst>
                </a:gridCol>
                <a:gridCol w="273050">
                  <a:extLst>
                    <a:ext uri="{9D8B030D-6E8A-4147-A177-3AD203B41FA5}">
                      <a16:colId xmlns:a16="http://schemas.microsoft.com/office/drawing/2014/main" val="20007"/>
                    </a:ext>
                  </a:extLst>
                </a:gridCol>
                <a:gridCol w="273050">
                  <a:extLst>
                    <a:ext uri="{9D8B030D-6E8A-4147-A177-3AD203B41FA5}">
                      <a16:colId xmlns:a16="http://schemas.microsoft.com/office/drawing/2014/main" val="20008"/>
                    </a:ext>
                  </a:extLst>
                </a:gridCol>
                <a:gridCol w="273050">
                  <a:extLst>
                    <a:ext uri="{9D8B030D-6E8A-4147-A177-3AD203B41FA5}">
                      <a16:colId xmlns:a16="http://schemas.microsoft.com/office/drawing/2014/main" val="20009"/>
                    </a:ext>
                  </a:extLst>
                </a:gridCol>
                <a:gridCol w="273050">
                  <a:extLst>
                    <a:ext uri="{9D8B030D-6E8A-4147-A177-3AD203B41FA5}">
                      <a16:colId xmlns:a16="http://schemas.microsoft.com/office/drawing/2014/main" val="20010"/>
                    </a:ext>
                  </a:extLst>
                </a:gridCol>
                <a:gridCol w="271463">
                  <a:extLst>
                    <a:ext uri="{9D8B030D-6E8A-4147-A177-3AD203B41FA5}">
                      <a16:colId xmlns:a16="http://schemas.microsoft.com/office/drawing/2014/main" val="20011"/>
                    </a:ext>
                  </a:extLst>
                </a:gridCol>
                <a:gridCol w="273050">
                  <a:extLst>
                    <a:ext uri="{9D8B030D-6E8A-4147-A177-3AD203B41FA5}">
                      <a16:colId xmlns:a16="http://schemas.microsoft.com/office/drawing/2014/main" val="20012"/>
                    </a:ext>
                  </a:extLst>
                </a:gridCol>
                <a:gridCol w="271462">
                  <a:extLst>
                    <a:ext uri="{9D8B030D-6E8A-4147-A177-3AD203B41FA5}">
                      <a16:colId xmlns:a16="http://schemas.microsoft.com/office/drawing/2014/main" val="20013"/>
                    </a:ext>
                  </a:extLst>
                </a:gridCol>
                <a:gridCol w="274638">
                  <a:extLst>
                    <a:ext uri="{9D8B030D-6E8A-4147-A177-3AD203B41FA5}">
                      <a16:colId xmlns:a16="http://schemas.microsoft.com/office/drawing/2014/main" val="20014"/>
                    </a:ext>
                  </a:extLst>
                </a:gridCol>
                <a:gridCol w="273050">
                  <a:extLst>
                    <a:ext uri="{9D8B030D-6E8A-4147-A177-3AD203B41FA5}">
                      <a16:colId xmlns:a16="http://schemas.microsoft.com/office/drawing/2014/main" val="20015"/>
                    </a:ext>
                  </a:extLst>
                </a:gridCol>
                <a:gridCol w="271462">
                  <a:extLst>
                    <a:ext uri="{9D8B030D-6E8A-4147-A177-3AD203B41FA5}">
                      <a16:colId xmlns:a16="http://schemas.microsoft.com/office/drawing/2014/main" val="20016"/>
                    </a:ext>
                  </a:extLst>
                </a:gridCol>
                <a:gridCol w="273050">
                  <a:extLst>
                    <a:ext uri="{9D8B030D-6E8A-4147-A177-3AD203B41FA5}">
                      <a16:colId xmlns:a16="http://schemas.microsoft.com/office/drawing/2014/main" val="20017"/>
                    </a:ext>
                  </a:extLst>
                </a:gridCol>
                <a:gridCol w="271463">
                  <a:extLst>
                    <a:ext uri="{9D8B030D-6E8A-4147-A177-3AD203B41FA5}">
                      <a16:colId xmlns:a16="http://schemas.microsoft.com/office/drawing/2014/main" val="20018"/>
                    </a:ext>
                  </a:extLst>
                </a:gridCol>
                <a:gridCol w="274637">
                  <a:extLst>
                    <a:ext uri="{9D8B030D-6E8A-4147-A177-3AD203B41FA5}">
                      <a16:colId xmlns:a16="http://schemas.microsoft.com/office/drawing/2014/main" val="20019"/>
                    </a:ext>
                  </a:extLst>
                </a:gridCol>
                <a:gridCol w="273050">
                  <a:extLst>
                    <a:ext uri="{9D8B030D-6E8A-4147-A177-3AD203B41FA5}">
                      <a16:colId xmlns:a16="http://schemas.microsoft.com/office/drawing/2014/main" val="20020"/>
                    </a:ext>
                  </a:extLst>
                </a:gridCol>
                <a:gridCol w="273050">
                  <a:extLst>
                    <a:ext uri="{9D8B030D-6E8A-4147-A177-3AD203B41FA5}">
                      <a16:colId xmlns:a16="http://schemas.microsoft.com/office/drawing/2014/main" val="20021"/>
                    </a:ext>
                  </a:extLst>
                </a:gridCol>
                <a:gridCol w="273050">
                  <a:extLst>
                    <a:ext uri="{9D8B030D-6E8A-4147-A177-3AD203B41FA5}">
                      <a16:colId xmlns:a16="http://schemas.microsoft.com/office/drawing/2014/main" val="20022"/>
                    </a:ext>
                  </a:extLst>
                </a:gridCol>
                <a:gridCol w="273050">
                  <a:extLst>
                    <a:ext uri="{9D8B030D-6E8A-4147-A177-3AD203B41FA5}">
                      <a16:colId xmlns:a16="http://schemas.microsoft.com/office/drawing/2014/main" val="20023"/>
                    </a:ext>
                  </a:extLst>
                </a:gridCol>
                <a:gridCol w="274638">
                  <a:extLst>
                    <a:ext uri="{9D8B030D-6E8A-4147-A177-3AD203B41FA5}">
                      <a16:colId xmlns:a16="http://schemas.microsoft.com/office/drawing/2014/main" val="20024"/>
                    </a:ext>
                  </a:extLst>
                </a:gridCol>
                <a:gridCol w="273050">
                  <a:extLst>
                    <a:ext uri="{9D8B030D-6E8A-4147-A177-3AD203B41FA5}">
                      <a16:colId xmlns:a16="http://schemas.microsoft.com/office/drawing/2014/main" val="20025"/>
                    </a:ext>
                  </a:extLst>
                </a:gridCol>
                <a:gridCol w="273050">
                  <a:extLst>
                    <a:ext uri="{9D8B030D-6E8A-4147-A177-3AD203B41FA5}">
                      <a16:colId xmlns:a16="http://schemas.microsoft.com/office/drawing/2014/main" val="20026"/>
                    </a:ext>
                  </a:extLst>
                </a:gridCol>
                <a:gridCol w="273050">
                  <a:extLst>
                    <a:ext uri="{9D8B030D-6E8A-4147-A177-3AD203B41FA5}">
                      <a16:colId xmlns:a16="http://schemas.microsoft.com/office/drawing/2014/main" val="20027"/>
                    </a:ext>
                  </a:extLst>
                </a:gridCol>
                <a:gridCol w="271462">
                  <a:extLst>
                    <a:ext uri="{9D8B030D-6E8A-4147-A177-3AD203B41FA5}">
                      <a16:colId xmlns:a16="http://schemas.microsoft.com/office/drawing/2014/main" val="20028"/>
                    </a:ext>
                  </a:extLst>
                </a:gridCol>
                <a:gridCol w="274638">
                  <a:extLst>
                    <a:ext uri="{9D8B030D-6E8A-4147-A177-3AD203B41FA5}">
                      <a16:colId xmlns:a16="http://schemas.microsoft.com/office/drawing/2014/main" val="20029"/>
                    </a:ext>
                  </a:extLst>
                </a:gridCol>
                <a:gridCol w="271462">
                  <a:extLst>
                    <a:ext uri="{9D8B030D-6E8A-4147-A177-3AD203B41FA5}">
                      <a16:colId xmlns:a16="http://schemas.microsoft.com/office/drawing/2014/main" val="20030"/>
                    </a:ext>
                  </a:extLst>
                </a:gridCol>
                <a:gridCol w="273050">
                  <a:extLst>
                    <a:ext uri="{9D8B030D-6E8A-4147-A177-3AD203B41FA5}">
                      <a16:colId xmlns:a16="http://schemas.microsoft.com/office/drawing/2014/main" val="20031"/>
                    </a:ext>
                  </a:extLst>
                </a:gridCol>
              </a:tblGrid>
              <a:tr h="24288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31</a:t>
                      </a:r>
                    </a:p>
                  </a:txBody>
                  <a:tcPr marL="36000" marR="36000" marT="46800" marB="46800"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22</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21</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12</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11</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0</a:t>
                      </a:r>
                    </a:p>
                  </a:txBody>
                  <a:tcPr marL="36000" marR="36000" marT="46800" marB="46800"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3018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204365" name="Rectangle 141"/>
          <p:cNvSpPr>
            <a:spLocks noChangeArrowheads="1"/>
          </p:cNvSpPr>
          <p:nvPr/>
        </p:nvSpPr>
        <p:spPr bwMode="auto">
          <a:xfrm>
            <a:off x="133350" y="692150"/>
            <a:ext cx="3335338" cy="641350"/>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marL="457200" indent="-457200"/>
            <a:r>
              <a:rPr lang="en-US" sz="1800" b="0">
                <a:latin typeface="Helvetica" pitchFamily="34" charset="0"/>
              </a:rPr>
              <a:t>Incoming virtual address (CR2)</a:t>
            </a:r>
          </a:p>
          <a:p>
            <a:pPr marL="457200" indent="-457200"/>
            <a:r>
              <a:rPr lang="en-US" sz="1800" b="0">
                <a:latin typeface="Helvetica" pitchFamily="34" charset="0"/>
              </a:rPr>
              <a:t>(0x1802038, 20979768)</a:t>
            </a:r>
          </a:p>
        </p:txBody>
      </p:sp>
      <p:graphicFrame>
        <p:nvGraphicFramePr>
          <p:cNvPr id="1204366" name="Group 142"/>
          <p:cNvGraphicFramePr>
            <a:graphicFrameLocks noGrp="1"/>
          </p:cNvGraphicFramePr>
          <p:nvPr/>
        </p:nvGraphicFramePr>
        <p:xfrm>
          <a:off x="468313" y="2276475"/>
          <a:ext cx="4095750" cy="488888"/>
        </p:xfrm>
        <a:graphic>
          <a:graphicData uri="http://schemas.openxmlformats.org/drawingml/2006/table">
            <a:tbl>
              <a:tblPr/>
              <a:tblGrid>
                <a:gridCol w="273050">
                  <a:extLst>
                    <a:ext uri="{9D8B030D-6E8A-4147-A177-3AD203B41FA5}">
                      <a16:colId xmlns:a16="http://schemas.microsoft.com/office/drawing/2014/main" val="20000"/>
                    </a:ext>
                  </a:extLst>
                </a:gridCol>
                <a:gridCol w="273050">
                  <a:extLst>
                    <a:ext uri="{9D8B030D-6E8A-4147-A177-3AD203B41FA5}">
                      <a16:colId xmlns:a16="http://schemas.microsoft.com/office/drawing/2014/main" val="20001"/>
                    </a:ext>
                  </a:extLst>
                </a:gridCol>
                <a:gridCol w="271462">
                  <a:extLst>
                    <a:ext uri="{9D8B030D-6E8A-4147-A177-3AD203B41FA5}">
                      <a16:colId xmlns:a16="http://schemas.microsoft.com/office/drawing/2014/main" val="20002"/>
                    </a:ext>
                  </a:extLst>
                </a:gridCol>
                <a:gridCol w="274638">
                  <a:extLst>
                    <a:ext uri="{9D8B030D-6E8A-4147-A177-3AD203B41FA5}">
                      <a16:colId xmlns:a16="http://schemas.microsoft.com/office/drawing/2014/main" val="20003"/>
                    </a:ext>
                  </a:extLst>
                </a:gridCol>
                <a:gridCol w="273050">
                  <a:extLst>
                    <a:ext uri="{9D8B030D-6E8A-4147-A177-3AD203B41FA5}">
                      <a16:colId xmlns:a16="http://schemas.microsoft.com/office/drawing/2014/main" val="20004"/>
                    </a:ext>
                  </a:extLst>
                </a:gridCol>
                <a:gridCol w="273050">
                  <a:extLst>
                    <a:ext uri="{9D8B030D-6E8A-4147-A177-3AD203B41FA5}">
                      <a16:colId xmlns:a16="http://schemas.microsoft.com/office/drawing/2014/main" val="20005"/>
                    </a:ext>
                  </a:extLst>
                </a:gridCol>
                <a:gridCol w="311150">
                  <a:extLst>
                    <a:ext uri="{9D8B030D-6E8A-4147-A177-3AD203B41FA5}">
                      <a16:colId xmlns:a16="http://schemas.microsoft.com/office/drawing/2014/main" val="20006"/>
                    </a:ext>
                  </a:extLst>
                </a:gridCol>
                <a:gridCol w="236537">
                  <a:extLst>
                    <a:ext uri="{9D8B030D-6E8A-4147-A177-3AD203B41FA5}">
                      <a16:colId xmlns:a16="http://schemas.microsoft.com/office/drawing/2014/main" val="20007"/>
                    </a:ext>
                  </a:extLst>
                </a:gridCol>
                <a:gridCol w="273050">
                  <a:extLst>
                    <a:ext uri="{9D8B030D-6E8A-4147-A177-3AD203B41FA5}">
                      <a16:colId xmlns:a16="http://schemas.microsoft.com/office/drawing/2014/main" val="20008"/>
                    </a:ext>
                  </a:extLst>
                </a:gridCol>
                <a:gridCol w="273050">
                  <a:extLst>
                    <a:ext uri="{9D8B030D-6E8A-4147-A177-3AD203B41FA5}">
                      <a16:colId xmlns:a16="http://schemas.microsoft.com/office/drawing/2014/main" val="20009"/>
                    </a:ext>
                  </a:extLst>
                </a:gridCol>
                <a:gridCol w="273050">
                  <a:extLst>
                    <a:ext uri="{9D8B030D-6E8A-4147-A177-3AD203B41FA5}">
                      <a16:colId xmlns:a16="http://schemas.microsoft.com/office/drawing/2014/main" val="20010"/>
                    </a:ext>
                  </a:extLst>
                </a:gridCol>
                <a:gridCol w="271463">
                  <a:extLst>
                    <a:ext uri="{9D8B030D-6E8A-4147-A177-3AD203B41FA5}">
                      <a16:colId xmlns:a16="http://schemas.microsoft.com/office/drawing/2014/main" val="20011"/>
                    </a:ext>
                  </a:extLst>
                </a:gridCol>
                <a:gridCol w="274637">
                  <a:extLst>
                    <a:ext uri="{9D8B030D-6E8A-4147-A177-3AD203B41FA5}">
                      <a16:colId xmlns:a16="http://schemas.microsoft.com/office/drawing/2014/main" val="20012"/>
                    </a:ext>
                  </a:extLst>
                </a:gridCol>
                <a:gridCol w="271463">
                  <a:extLst>
                    <a:ext uri="{9D8B030D-6E8A-4147-A177-3AD203B41FA5}">
                      <a16:colId xmlns:a16="http://schemas.microsoft.com/office/drawing/2014/main" val="20013"/>
                    </a:ext>
                  </a:extLst>
                </a:gridCol>
                <a:gridCol w="273050">
                  <a:extLst>
                    <a:ext uri="{9D8B030D-6E8A-4147-A177-3AD203B41FA5}">
                      <a16:colId xmlns:a16="http://schemas.microsoft.com/office/drawing/2014/main" val="20014"/>
                    </a:ext>
                  </a:extLst>
                </a:gridCol>
              </a:tblGrid>
              <a:tr h="24288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31</a:t>
                      </a:r>
                    </a:p>
                  </a:txBody>
                  <a:tcPr marL="36000" marR="36000" marT="46800" marB="46800"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12</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7</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6</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5</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4</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3</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2</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1</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0</a:t>
                      </a:r>
                    </a:p>
                  </a:txBody>
                  <a:tcPr marL="36000" marR="36000" marT="46800" marB="46800"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30188">
                <a:tc gridSpan="4">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0...01010101111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hMerge="1">
                  <a:txBody>
                    <a:bodyPr/>
                    <a:lstStyle/>
                    <a:p>
                      <a:endParaRPr lang="nb-NO"/>
                    </a:p>
                  </a:txBody>
                  <a:tcPr/>
                </a:tc>
                <a:tc gridSpan="3">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1 </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204420" name="Group 196"/>
          <p:cNvGraphicFramePr>
            <a:graphicFrameLocks noGrp="1"/>
          </p:cNvGraphicFramePr>
          <p:nvPr/>
        </p:nvGraphicFramePr>
        <p:xfrm>
          <a:off x="468313" y="2765425"/>
          <a:ext cx="4095750" cy="1476000"/>
        </p:xfrm>
        <a:graphic>
          <a:graphicData uri="http://schemas.openxmlformats.org/drawingml/2006/table">
            <a:tbl>
              <a:tblPr/>
              <a:tblGrid>
                <a:gridCol w="1092200">
                  <a:extLst>
                    <a:ext uri="{9D8B030D-6E8A-4147-A177-3AD203B41FA5}">
                      <a16:colId xmlns:a16="http://schemas.microsoft.com/office/drawing/2014/main" val="20000"/>
                    </a:ext>
                  </a:extLst>
                </a:gridCol>
                <a:gridCol w="857250">
                  <a:extLst>
                    <a:ext uri="{9D8B030D-6E8A-4147-A177-3AD203B41FA5}">
                      <a16:colId xmlns:a16="http://schemas.microsoft.com/office/drawing/2014/main" val="20001"/>
                    </a:ext>
                  </a:extLst>
                </a:gridCol>
                <a:gridCol w="236537">
                  <a:extLst>
                    <a:ext uri="{9D8B030D-6E8A-4147-A177-3AD203B41FA5}">
                      <a16:colId xmlns:a16="http://schemas.microsoft.com/office/drawing/2014/main" val="20002"/>
                    </a:ext>
                  </a:extLst>
                </a:gridCol>
                <a:gridCol w="273050">
                  <a:extLst>
                    <a:ext uri="{9D8B030D-6E8A-4147-A177-3AD203B41FA5}">
                      <a16:colId xmlns:a16="http://schemas.microsoft.com/office/drawing/2014/main" val="20003"/>
                    </a:ext>
                  </a:extLst>
                </a:gridCol>
                <a:gridCol w="273050">
                  <a:extLst>
                    <a:ext uri="{9D8B030D-6E8A-4147-A177-3AD203B41FA5}">
                      <a16:colId xmlns:a16="http://schemas.microsoft.com/office/drawing/2014/main" val="20004"/>
                    </a:ext>
                  </a:extLst>
                </a:gridCol>
                <a:gridCol w="273050">
                  <a:extLst>
                    <a:ext uri="{9D8B030D-6E8A-4147-A177-3AD203B41FA5}">
                      <a16:colId xmlns:a16="http://schemas.microsoft.com/office/drawing/2014/main" val="20005"/>
                    </a:ext>
                  </a:extLst>
                </a:gridCol>
                <a:gridCol w="271463">
                  <a:extLst>
                    <a:ext uri="{9D8B030D-6E8A-4147-A177-3AD203B41FA5}">
                      <a16:colId xmlns:a16="http://schemas.microsoft.com/office/drawing/2014/main" val="20006"/>
                    </a:ext>
                  </a:extLst>
                </a:gridCol>
                <a:gridCol w="274637">
                  <a:extLst>
                    <a:ext uri="{9D8B030D-6E8A-4147-A177-3AD203B41FA5}">
                      <a16:colId xmlns:a16="http://schemas.microsoft.com/office/drawing/2014/main" val="20007"/>
                    </a:ext>
                  </a:extLst>
                </a:gridCol>
                <a:gridCol w="271463">
                  <a:extLst>
                    <a:ext uri="{9D8B030D-6E8A-4147-A177-3AD203B41FA5}">
                      <a16:colId xmlns:a16="http://schemas.microsoft.com/office/drawing/2014/main" val="20008"/>
                    </a:ext>
                  </a:extLst>
                </a:gridCol>
                <a:gridCol w="273050">
                  <a:extLst>
                    <a:ext uri="{9D8B030D-6E8A-4147-A177-3AD203B41FA5}">
                      <a16:colId xmlns:a16="http://schemas.microsoft.com/office/drawing/2014/main" val="20009"/>
                    </a:ext>
                  </a:extLst>
                </a:gridCol>
              </a:tblGrid>
              <a:tr h="24447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0...01111111000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447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0...01110000111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447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0...00001010101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447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0...01111000101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447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0...00000000100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44475">
                <a:tc gridSpan="10">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10005"/>
                  </a:ext>
                </a:extLst>
              </a:tr>
            </a:tbl>
          </a:graphicData>
        </a:graphic>
      </p:graphicFrame>
      <p:sp>
        <p:nvSpPr>
          <p:cNvPr id="1204490" name="Freeform 266"/>
          <p:cNvSpPr>
            <a:spLocks/>
          </p:cNvSpPr>
          <p:nvPr/>
        </p:nvSpPr>
        <p:spPr bwMode="auto">
          <a:xfrm>
            <a:off x="244475" y="1936750"/>
            <a:ext cx="1371600" cy="1935163"/>
          </a:xfrm>
          <a:custGeom>
            <a:avLst/>
            <a:gdLst>
              <a:gd name="T0" fmla="*/ 864 w 864"/>
              <a:gd name="T1" fmla="*/ 0 h 1258"/>
              <a:gd name="T2" fmla="*/ 864 w 864"/>
              <a:gd name="T3" fmla="*/ 115 h 1258"/>
              <a:gd name="T4" fmla="*/ 0 w 864"/>
              <a:gd name="T5" fmla="*/ 278 h 1258"/>
              <a:gd name="T6" fmla="*/ 0 w 864"/>
              <a:gd name="T7" fmla="*/ 1248 h 1258"/>
              <a:gd name="T8" fmla="*/ 86 w 864"/>
              <a:gd name="T9" fmla="*/ 1258 h 1258"/>
            </a:gdLst>
            <a:ahLst/>
            <a:cxnLst>
              <a:cxn ang="0">
                <a:pos x="T0" y="T1"/>
              </a:cxn>
              <a:cxn ang="0">
                <a:pos x="T2" y="T3"/>
              </a:cxn>
              <a:cxn ang="0">
                <a:pos x="T4" y="T5"/>
              </a:cxn>
              <a:cxn ang="0">
                <a:pos x="T6" y="T7"/>
              </a:cxn>
              <a:cxn ang="0">
                <a:pos x="T8" y="T9"/>
              </a:cxn>
            </a:cxnLst>
            <a:rect l="0" t="0" r="r" b="b"/>
            <a:pathLst>
              <a:path w="864" h="1258">
                <a:moveTo>
                  <a:pt x="864" y="0"/>
                </a:moveTo>
                <a:lnTo>
                  <a:pt x="864" y="115"/>
                </a:lnTo>
                <a:lnTo>
                  <a:pt x="0" y="278"/>
                </a:lnTo>
                <a:lnTo>
                  <a:pt x="0" y="1248"/>
                </a:lnTo>
                <a:lnTo>
                  <a:pt x="86" y="1258"/>
                </a:lnTo>
              </a:path>
            </a:pathLst>
          </a:custGeom>
          <a:noFill/>
          <a:ln w="9525" cap="flat" cmpd="sng">
            <a:solidFill>
              <a:schemeClr val="hlink"/>
            </a:solidFill>
            <a:prstDash val="solid"/>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nb-NO"/>
          </a:p>
        </p:txBody>
      </p:sp>
      <p:sp>
        <p:nvSpPr>
          <p:cNvPr id="1204491" name="Rectangle 267"/>
          <p:cNvSpPr>
            <a:spLocks noChangeArrowheads="1"/>
          </p:cNvSpPr>
          <p:nvPr/>
        </p:nvSpPr>
        <p:spPr bwMode="auto">
          <a:xfrm>
            <a:off x="-31750" y="1966913"/>
            <a:ext cx="1466850" cy="396875"/>
          </a:xfrm>
          <a:prstGeom prst="rect">
            <a:avLst/>
          </a:prstGeom>
          <a:noFill/>
          <a:ln>
            <a:noFill/>
          </a:ln>
          <a:effectLst/>
          <a:extLst>
            <a:ext uri="{909E8E84-426E-40dd-AFC4-6F175D3DCCD1}">
              <a14:hiddenFill xmlns:a14="http://schemas.microsoft.com/office/drawing/2010/main" xmlns="">
                <a:solidFill>
                  <a:srgbClr val="DDDDDD"/>
                </a:solidFill>
              </a14:hiddenFill>
            </a:ex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marL="457200" indent="-457200"/>
            <a:r>
              <a:rPr lang="en-US" sz="1000" b="0">
                <a:latin typeface="Helvetica" pitchFamily="34" charset="0"/>
              </a:rPr>
              <a:t>Index to page directory</a:t>
            </a:r>
          </a:p>
          <a:p>
            <a:pPr marL="457200" indent="-457200"/>
            <a:r>
              <a:rPr lang="en-US" sz="1000" b="0">
                <a:latin typeface="Helvetica" pitchFamily="34" charset="0"/>
              </a:rPr>
              <a:t>(0x6, 6)</a:t>
            </a:r>
          </a:p>
        </p:txBody>
      </p:sp>
      <p:grpSp>
        <p:nvGrpSpPr>
          <p:cNvPr id="1204492" name="Group 268"/>
          <p:cNvGrpSpPr>
            <a:grpSpLocks/>
          </p:cNvGrpSpPr>
          <p:nvPr/>
        </p:nvGrpSpPr>
        <p:grpSpPr bwMode="auto">
          <a:xfrm>
            <a:off x="412750" y="4673600"/>
            <a:ext cx="1843088" cy="508000"/>
            <a:chOff x="490" y="3034"/>
            <a:chExt cx="1161" cy="320"/>
          </a:xfrm>
        </p:grpSpPr>
        <p:sp>
          <p:nvSpPr>
            <p:cNvPr id="1204493" name="Text Box 269"/>
            <p:cNvSpPr txBox="1">
              <a:spLocks noChangeArrowheads="1"/>
            </p:cNvSpPr>
            <p:nvPr/>
          </p:nvSpPr>
          <p:spPr bwMode="auto">
            <a:xfrm>
              <a:off x="519" y="3194"/>
              <a:ext cx="1132" cy="16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r>
                <a:rPr lang="en-US" sz="1000" b="0"/>
                <a:t>Page Directory Base Address</a:t>
              </a:r>
            </a:p>
          </p:txBody>
        </p:sp>
        <p:sp>
          <p:nvSpPr>
            <p:cNvPr id="1204494" name="Text Box 270"/>
            <p:cNvSpPr txBox="1">
              <a:spLocks noChangeArrowheads="1"/>
            </p:cNvSpPr>
            <p:nvPr/>
          </p:nvSpPr>
          <p:spPr bwMode="auto">
            <a:xfrm>
              <a:off x="490" y="3034"/>
              <a:ext cx="318"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r>
                <a:rPr lang="en-US" sz="1200" b="0"/>
                <a:t>CR3:</a:t>
              </a:r>
            </a:p>
          </p:txBody>
        </p:sp>
      </p:grpSp>
      <p:sp>
        <p:nvSpPr>
          <p:cNvPr id="1204495" name="Line 271"/>
          <p:cNvSpPr>
            <a:spLocks noChangeShapeType="1"/>
          </p:cNvSpPr>
          <p:nvPr/>
        </p:nvSpPr>
        <p:spPr bwMode="auto">
          <a:xfrm>
            <a:off x="150813" y="2528888"/>
            <a:ext cx="258762" cy="0"/>
          </a:xfrm>
          <a:prstGeom prst="line">
            <a:avLst/>
          </a:prstGeom>
          <a:noFill/>
          <a:ln w="9525">
            <a:solidFill>
              <a:schemeClr val="tx1"/>
            </a:solidFill>
            <a:prstDash val="sysDot"/>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nb-NO"/>
          </a:p>
        </p:txBody>
      </p:sp>
      <p:cxnSp>
        <p:nvCxnSpPr>
          <p:cNvPr id="1204496" name="AutoShape 272"/>
          <p:cNvCxnSpPr>
            <a:cxnSpLocks noChangeShapeType="1"/>
            <a:stCxn id="1204495" idx="0"/>
            <a:endCxn id="1204493" idx="1"/>
          </p:cNvCxnSpPr>
          <p:nvPr/>
        </p:nvCxnSpPr>
        <p:spPr bwMode="auto">
          <a:xfrm rot="5400000" flipV="1">
            <a:off x="-958055" y="3637756"/>
            <a:ext cx="2525712" cy="307975"/>
          </a:xfrm>
          <a:prstGeom prst="bentConnector4">
            <a:avLst>
              <a:gd name="adj1" fmla="val 100000"/>
              <a:gd name="adj2" fmla="val 91755"/>
            </a:avLst>
          </a:prstGeom>
          <a:noFill/>
          <a:ln w="9525">
            <a:solidFill>
              <a:schemeClr val="tx1"/>
            </a:solidFill>
            <a:prstDash val="sysDot"/>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aphicFrame>
        <p:nvGraphicFramePr>
          <p:cNvPr id="1204497" name="Group 273"/>
          <p:cNvGraphicFramePr>
            <a:graphicFrameLocks noGrp="1"/>
          </p:cNvGraphicFramePr>
          <p:nvPr/>
        </p:nvGraphicFramePr>
        <p:xfrm>
          <a:off x="3462338" y="4713288"/>
          <a:ext cx="4095750" cy="1472888"/>
        </p:xfrm>
        <a:graphic>
          <a:graphicData uri="http://schemas.openxmlformats.org/drawingml/2006/table">
            <a:tbl>
              <a:tblPr/>
              <a:tblGrid>
                <a:gridCol w="273050">
                  <a:extLst>
                    <a:ext uri="{9D8B030D-6E8A-4147-A177-3AD203B41FA5}">
                      <a16:colId xmlns:a16="http://schemas.microsoft.com/office/drawing/2014/main" val="20000"/>
                    </a:ext>
                  </a:extLst>
                </a:gridCol>
                <a:gridCol w="273050">
                  <a:extLst>
                    <a:ext uri="{9D8B030D-6E8A-4147-A177-3AD203B41FA5}">
                      <a16:colId xmlns:a16="http://schemas.microsoft.com/office/drawing/2014/main" val="20001"/>
                    </a:ext>
                  </a:extLst>
                </a:gridCol>
                <a:gridCol w="271462">
                  <a:extLst>
                    <a:ext uri="{9D8B030D-6E8A-4147-A177-3AD203B41FA5}">
                      <a16:colId xmlns:a16="http://schemas.microsoft.com/office/drawing/2014/main" val="20002"/>
                    </a:ext>
                  </a:extLst>
                </a:gridCol>
                <a:gridCol w="274638">
                  <a:extLst>
                    <a:ext uri="{9D8B030D-6E8A-4147-A177-3AD203B41FA5}">
                      <a16:colId xmlns:a16="http://schemas.microsoft.com/office/drawing/2014/main" val="20003"/>
                    </a:ext>
                  </a:extLst>
                </a:gridCol>
                <a:gridCol w="273050">
                  <a:extLst>
                    <a:ext uri="{9D8B030D-6E8A-4147-A177-3AD203B41FA5}">
                      <a16:colId xmlns:a16="http://schemas.microsoft.com/office/drawing/2014/main" val="20004"/>
                    </a:ext>
                  </a:extLst>
                </a:gridCol>
                <a:gridCol w="273050">
                  <a:extLst>
                    <a:ext uri="{9D8B030D-6E8A-4147-A177-3AD203B41FA5}">
                      <a16:colId xmlns:a16="http://schemas.microsoft.com/office/drawing/2014/main" val="20005"/>
                    </a:ext>
                  </a:extLst>
                </a:gridCol>
                <a:gridCol w="311150">
                  <a:extLst>
                    <a:ext uri="{9D8B030D-6E8A-4147-A177-3AD203B41FA5}">
                      <a16:colId xmlns:a16="http://schemas.microsoft.com/office/drawing/2014/main" val="20006"/>
                    </a:ext>
                  </a:extLst>
                </a:gridCol>
                <a:gridCol w="236537">
                  <a:extLst>
                    <a:ext uri="{9D8B030D-6E8A-4147-A177-3AD203B41FA5}">
                      <a16:colId xmlns:a16="http://schemas.microsoft.com/office/drawing/2014/main" val="20007"/>
                    </a:ext>
                  </a:extLst>
                </a:gridCol>
                <a:gridCol w="273050">
                  <a:extLst>
                    <a:ext uri="{9D8B030D-6E8A-4147-A177-3AD203B41FA5}">
                      <a16:colId xmlns:a16="http://schemas.microsoft.com/office/drawing/2014/main" val="20008"/>
                    </a:ext>
                  </a:extLst>
                </a:gridCol>
                <a:gridCol w="273050">
                  <a:extLst>
                    <a:ext uri="{9D8B030D-6E8A-4147-A177-3AD203B41FA5}">
                      <a16:colId xmlns:a16="http://schemas.microsoft.com/office/drawing/2014/main" val="20009"/>
                    </a:ext>
                  </a:extLst>
                </a:gridCol>
                <a:gridCol w="273050">
                  <a:extLst>
                    <a:ext uri="{9D8B030D-6E8A-4147-A177-3AD203B41FA5}">
                      <a16:colId xmlns:a16="http://schemas.microsoft.com/office/drawing/2014/main" val="20010"/>
                    </a:ext>
                  </a:extLst>
                </a:gridCol>
                <a:gridCol w="271463">
                  <a:extLst>
                    <a:ext uri="{9D8B030D-6E8A-4147-A177-3AD203B41FA5}">
                      <a16:colId xmlns:a16="http://schemas.microsoft.com/office/drawing/2014/main" val="20011"/>
                    </a:ext>
                  </a:extLst>
                </a:gridCol>
                <a:gridCol w="274637">
                  <a:extLst>
                    <a:ext uri="{9D8B030D-6E8A-4147-A177-3AD203B41FA5}">
                      <a16:colId xmlns:a16="http://schemas.microsoft.com/office/drawing/2014/main" val="20012"/>
                    </a:ext>
                  </a:extLst>
                </a:gridCol>
                <a:gridCol w="271463">
                  <a:extLst>
                    <a:ext uri="{9D8B030D-6E8A-4147-A177-3AD203B41FA5}">
                      <a16:colId xmlns:a16="http://schemas.microsoft.com/office/drawing/2014/main" val="20013"/>
                    </a:ext>
                  </a:extLst>
                </a:gridCol>
                <a:gridCol w="273050">
                  <a:extLst>
                    <a:ext uri="{9D8B030D-6E8A-4147-A177-3AD203B41FA5}">
                      <a16:colId xmlns:a16="http://schemas.microsoft.com/office/drawing/2014/main" val="20014"/>
                    </a:ext>
                  </a:extLst>
                </a:gridCol>
              </a:tblGrid>
              <a:tr h="24288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31</a:t>
                      </a:r>
                    </a:p>
                  </a:txBody>
                  <a:tcPr marL="36000" marR="36000" marT="46800" marB="46800"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12</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7</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6</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5</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4</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3</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2</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1</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0</a:t>
                      </a:r>
                    </a:p>
                  </a:txBody>
                  <a:tcPr marL="36000" marR="36000" marT="46800" marB="46800"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4475">
                <a:tc gridSpan="4">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0...01010101111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hMerge="1">
                  <a:txBody>
                    <a:bodyPr/>
                    <a:lstStyle/>
                    <a:p>
                      <a:endParaRPr lang="nb-NO"/>
                    </a:p>
                  </a:txBody>
                  <a:tcPr/>
                </a:tc>
                <a:tc gridSpan="3">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1 </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4475">
                <a:tc gridSpan="4">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0...01010100000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hMerge="1">
                  <a:txBody>
                    <a:bodyPr/>
                    <a:lstStyle/>
                    <a:p>
                      <a:endParaRPr lang="nb-NO"/>
                    </a:p>
                  </a:txBody>
                  <a:tcPr/>
                </a:tc>
                <a:tc gridSpan="3">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dirty="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4475">
                <a:tc gridSpan="4">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0...01100110011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hMerge="1">
                  <a:txBody>
                    <a:bodyPr/>
                    <a:lstStyle/>
                    <a:p>
                      <a:endParaRPr lang="nb-NO"/>
                    </a:p>
                  </a:txBody>
                  <a:tcPr/>
                </a:tc>
                <a:tc gridSpan="3">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4475">
                <a:tc gridSpan="4">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0...00010000100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hMerge="1">
                  <a:txBody>
                    <a:bodyPr/>
                    <a:lstStyle/>
                    <a:p>
                      <a:endParaRPr lang="nb-NO"/>
                    </a:p>
                  </a:txBody>
                  <a:tcPr/>
                </a:tc>
                <a:tc gridSpan="3">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30188">
                <a:tc gridSpan="15">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dirty="0">
                          <a:ln>
                            <a:noFill/>
                          </a:ln>
                          <a:solidFill>
                            <a:schemeClr val="tx1"/>
                          </a:solidFill>
                          <a:effectLst/>
                          <a:latin typeface="Tahoma" pitchFamily="34" charset="0"/>
                        </a:rPr>
                        <a:t>......</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10005"/>
                  </a:ext>
                </a:extLst>
              </a:tr>
            </a:tbl>
          </a:graphicData>
        </a:graphic>
      </p:graphicFrame>
      <p:sp>
        <p:nvSpPr>
          <p:cNvPr id="1204586" name="Text Box 362"/>
          <p:cNvSpPr txBox="1">
            <a:spLocks noChangeArrowheads="1"/>
          </p:cNvSpPr>
          <p:nvPr/>
        </p:nvSpPr>
        <p:spPr bwMode="auto">
          <a:xfrm>
            <a:off x="3371850" y="4497388"/>
            <a:ext cx="1069975"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r>
              <a:rPr lang="en-US" sz="1400" b="0"/>
              <a:t>Page table:</a:t>
            </a:r>
          </a:p>
        </p:txBody>
      </p:sp>
      <p:sp>
        <p:nvSpPr>
          <p:cNvPr id="1204587" name="Freeform 363"/>
          <p:cNvSpPr>
            <a:spLocks/>
          </p:cNvSpPr>
          <p:nvPr/>
        </p:nvSpPr>
        <p:spPr bwMode="auto">
          <a:xfrm>
            <a:off x="974725" y="3992563"/>
            <a:ext cx="2484438" cy="990600"/>
          </a:xfrm>
          <a:custGeom>
            <a:avLst/>
            <a:gdLst>
              <a:gd name="T0" fmla="*/ 0 w 1565"/>
              <a:gd name="T1" fmla="*/ 0 h 624"/>
              <a:gd name="T2" fmla="*/ 0 w 1565"/>
              <a:gd name="T3" fmla="*/ 307 h 624"/>
              <a:gd name="T4" fmla="*/ 1008 w 1565"/>
              <a:gd name="T5" fmla="*/ 307 h 624"/>
              <a:gd name="T6" fmla="*/ 1008 w 1565"/>
              <a:gd name="T7" fmla="*/ 624 h 624"/>
              <a:gd name="T8" fmla="*/ 1565 w 1565"/>
              <a:gd name="T9" fmla="*/ 624 h 624"/>
            </a:gdLst>
            <a:ahLst/>
            <a:cxnLst>
              <a:cxn ang="0">
                <a:pos x="T0" y="T1"/>
              </a:cxn>
              <a:cxn ang="0">
                <a:pos x="T2" y="T3"/>
              </a:cxn>
              <a:cxn ang="0">
                <a:pos x="T4" y="T5"/>
              </a:cxn>
              <a:cxn ang="0">
                <a:pos x="T6" y="T7"/>
              </a:cxn>
              <a:cxn ang="0">
                <a:pos x="T8" y="T9"/>
              </a:cxn>
            </a:cxnLst>
            <a:rect l="0" t="0" r="r" b="b"/>
            <a:pathLst>
              <a:path w="1565" h="624">
                <a:moveTo>
                  <a:pt x="0" y="0"/>
                </a:moveTo>
                <a:lnTo>
                  <a:pt x="0" y="307"/>
                </a:lnTo>
                <a:lnTo>
                  <a:pt x="1008" y="307"/>
                </a:lnTo>
                <a:lnTo>
                  <a:pt x="1008" y="624"/>
                </a:lnTo>
                <a:lnTo>
                  <a:pt x="1565" y="624"/>
                </a:lnTo>
              </a:path>
            </a:pathLst>
          </a:custGeom>
          <a:noFill/>
          <a:ln w="9525" cap="rnd" cmpd="sng">
            <a:solidFill>
              <a:schemeClr val="tx1"/>
            </a:solidFill>
            <a:prstDash val="sysDot"/>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endParaRPr lang="nb-NO"/>
          </a:p>
        </p:txBody>
      </p:sp>
      <p:sp>
        <p:nvSpPr>
          <p:cNvPr id="1204588" name="Freeform 364"/>
          <p:cNvSpPr>
            <a:spLocks/>
          </p:cNvSpPr>
          <p:nvPr/>
        </p:nvSpPr>
        <p:spPr bwMode="auto">
          <a:xfrm>
            <a:off x="2911475" y="1920875"/>
            <a:ext cx="2117725" cy="3397250"/>
          </a:xfrm>
          <a:custGeom>
            <a:avLst/>
            <a:gdLst>
              <a:gd name="T0" fmla="*/ 1334 w 1334"/>
              <a:gd name="T1" fmla="*/ 0 h 2140"/>
              <a:gd name="T2" fmla="*/ 1334 w 1334"/>
              <a:gd name="T3" fmla="*/ 1526 h 2140"/>
              <a:gd name="T4" fmla="*/ 0 w 1334"/>
              <a:gd name="T5" fmla="*/ 1680 h 2140"/>
              <a:gd name="T6" fmla="*/ 0 w 1334"/>
              <a:gd name="T7" fmla="*/ 2140 h 2140"/>
              <a:gd name="T8" fmla="*/ 326 w 1334"/>
              <a:gd name="T9" fmla="*/ 2140 h 2140"/>
            </a:gdLst>
            <a:ahLst/>
            <a:cxnLst>
              <a:cxn ang="0">
                <a:pos x="T0" y="T1"/>
              </a:cxn>
              <a:cxn ang="0">
                <a:pos x="T2" y="T3"/>
              </a:cxn>
              <a:cxn ang="0">
                <a:pos x="T4" y="T5"/>
              </a:cxn>
              <a:cxn ang="0">
                <a:pos x="T6" y="T7"/>
              </a:cxn>
              <a:cxn ang="0">
                <a:pos x="T8" y="T9"/>
              </a:cxn>
            </a:cxnLst>
            <a:rect l="0" t="0" r="r" b="b"/>
            <a:pathLst>
              <a:path w="1334" h="2140">
                <a:moveTo>
                  <a:pt x="1334" y="0"/>
                </a:moveTo>
                <a:lnTo>
                  <a:pt x="1334" y="1526"/>
                </a:lnTo>
                <a:lnTo>
                  <a:pt x="0" y="1680"/>
                </a:lnTo>
                <a:lnTo>
                  <a:pt x="0" y="2140"/>
                </a:lnTo>
                <a:lnTo>
                  <a:pt x="326" y="2140"/>
                </a:lnTo>
              </a:path>
            </a:pathLst>
          </a:custGeom>
          <a:noFill/>
          <a:ln w="9525" cap="flat" cmpd="sng">
            <a:solidFill>
              <a:schemeClr val="hlink"/>
            </a:solidFill>
            <a:prstDash val="solid"/>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endParaRPr lang="nb-NO"/>
          </a:p>
        </p:txBody>
      </p:sp>
      <p:sp>
        <p:nvSpPr>
          <p:cNvPr id="1204589" name="Rectangle 365"/>
          <p:cNvSpPr>
            <a:spLocks noChangeArrowheads="1"/>
          </p:cNvSpPr>
          <p:nvPr/>
        </p:nvSpPr>
        <p:spPr bwMode="auto">
          <a:xfrm>
            <a:off x="4983163" y="1922463"/>
            <a:ext cx="1255712" cy="396875"/>
          </a:xfrm>
          <a:prstGeom prst="rect">
            <a:avLst/>
          </a:prstGeom>
          <a:noFill/>
          <a:ln>
            <a:noFill/>
          </a:ln>
          <a:effectLst/>
          <a:extLst>
            <a:ext uri="{909E8E84-426E-40dd-AFC4-6F175D3DCCD1}">
              <a14:hiddenFill xmlns:a14="http://schemas.microsoft.com/office/drawing/2010/main" xmlns="">
                <a:solidFill>
                  <a:srgbClr val="DDDDDD"/>
                </a:solidFill>
              </a14:hiddenFill>
            </a:ex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marL="457200" indent="-457200"/>
            <a:r>
              <a:rPr lang="en-US" sz="1000" b="0">
                <a:latin typeface="Helvetica" pitchFamily="34" charset="0"/>
              </a:rPr>
              <a:t>Index to page table</a:t>
            </a:r>
          </a:p>
          <a:p>
            <a:pPr marL="457200" indent="-457200"/>
            <a:r>
              <a:rPr lang="en-US" sz="1000" b="0">
                <a:latin typeface="Helvetica" pitchFamily="34" charset="0"/>
              </a:rPr>
              <a:t>(0x2, 2)</a:t>
            </a:r>
          </a:p>
        </p:txBody>
      </p:sp>
      <p:sp>
        <p:nvSpPr>
          <p:cNvPr id="1204590" name="Text Box 366"/>
          <p:cNvSpPr txBox="1">
            <a:spLocks noChangeArrowheads="1"/>
          </p:cNvSpPr>
          <p:nvPr/>
        </p:nvSpPr>
        <p:spPr bwMode="auto">
          <a:xfrm>
            <a:off x="5116513" y="1089025"/>
            <a:ext cx="4013200" cy="3495675"/>
          </a:xfrm>
          <a:prstGeom prst="rect">
            <a:avLst/>
          </a:prstGeom>
          <a:solidFill>
            <a:schemeClr val="bg1"/>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lvl1pPr marL="457200" indent="-457200">
              <a:defRPr>
                <a:solidFill>
                  <a:schemeClr val="tx1"/>
                </a:solidFill>
                <a:latin typeface="Arial" charset="0"/>
              </a:defRPr>
            </a:lvl1pPr>
            <a:lvl2pPr marL="914400" indent="-457200">
              <a:defRPr>
                <a:solidFill>
                  <a:schemeClr val="tx1"/>
                </a:solidFill>
                <a:latin typeface="Arial" charset="0"/>
              </a:defRPr>
            </a:lvl2pPr>
            <a:lvl3pPr marL="1371600" indent="-457200">
              <a:defRPr>
                <a:solidFill>
                  <a:schemeClr val="tx1"/>
                </a:solidFill>
                <a:latin typeface="Arial" charset="0"/>
              </a:defRPr>
            </a:lvl3pPr>
            <a:lvl4pPr marL="1828800" indent="-457200">
              <a:defRPr>
                <a:solidFill>
                  <a:schemeClr val="tx1"/>
                </a:solidFill>
                <a:latin typeface="Arial" charset="0"/>
              </a:defRPr>
            </a:lvl4pPr>
            <a:lvl5pPr marL="2286000" indent="-457200">
              <a:defRPr>
                <a:solidFill>
                  <a:schemeClr val="tx1"/>
                </a:solidFill>
                <a:latin typeface="Arial" charset="0"/>
              </a:defRPr>
            </a:lvl5pPr>
            <a:lvl6pPr marL="2743200" indent="-457200" fontAlgn="base">
              <a:spcBef>
                <a:spcPct val="0"/>
              </a:spcBef>
              <a:spcAft>
                <a:spcPct val="0"/>
              </a:spcAft>
              <a:defRPr>
                <a:solidFill>
                  <a:schemeClr val="tx1"/>
                </a:solidFill>
                <a:latin typeface="Arial" charset="0"/>
              </a:defRPr>
            </a:lvl6pPr>
            <a:lvl7pPr marL="3200400" indent="-457200" fontAlgn="base">
              <a:spcBef>
                <a:spcPct val="0"/>
              </a:spcBef>
              <a:spcAft>
                <a:spcPct val="0"/>
              </a:spcAft>
              <a:defRPr>
                <a:solidFill>
                  <a:schemeClr val="tx1"/>
                </a:solidFill>
                <a:latin typeface="Arial" charset="0"/>
              </a:defRPr>
            </a:lvl7pPr>
            <a:lvl8pPr marL="3657600" indent="-457200" fontAlgn="base">
              <a:spcBef>
                <a:spcPct val="0"/>
              </a:spcBef>
              <a:spcAft>
                <a:spcPct val="0"/>
              </a:spcAft>
              <a:defRPr>
                <a:solidFill>
                  <a:schemeClr val="tx1"/>
                </a:solidFill>
                <a:latin typeface="Arial" charset="0"/>
              </a:defRPr>
            </a:lvl8pPr>
            <a:lvl9pPr marL="4114800" indent="-457200" fontAlgn="base">
              <a:spcBef>
                <a:spcPct val="0"/>
              </a:spcBef>
              <a:spcAft>
                <a:spcPct val="0"/>
              </a:spcAft>
              <a:defRPr>
                <a:solidFill>
                  <a:schemeClr val="tx1"/>
                </a:solidFill>
                <a:latin typeface="Arial" charset="0"/>
              </a:defRPr>
            </a:lvl9pPr>
          </a:lstStyle>
          <a:p>
            <a:r>
              <a:rPr lang="en-US" sz="1400" b="0">
                <a:latin typeface="Tahoma" pitchFamily="34" charset="0"/>
              </a:rPr>
              <a:t>Page frame PF:</a:t>
            </a:r>
          </a:p>
          <a:p>
            <a:pPr>
              <a:buFontTx/>
              <a:buAutoNum type="arabicPeriod"/>
            </a:pPr>
            <a:r>
              <a:rPr lang="en-US" sz="1400" b="0">
                <a:solidFill>
                  <a:schemeClr val="folHlink"/>
                </a:solidFill>
                <a:latin typeface="Tahoma" pitchFamily="34" charset="0"/>
              </a:rPr>
              <a:t>Save pointer to instruction</a:t>
            </a:r>
          </a:p>
          <a:p>
            <a:pPr>
              <a:buFontTx/>
              <a:buAutoNum type="arabicPeriod"/>
            </a:pPr>
            <a:r>
              <a:rPr lang="en-US" sz="1400" b="0">
                <a:solidFill>
                  <a:schemeClr val="folHlink"/>
                </a:solidFill>
                <a:latin typeface="Tahoma" pitchFamily="34" charset="0"/>
              </a:rPr>
              <a:t>Move linear address to CR2</a:t>
            </a:r>
          </a:p>
          <a:p>
            <a:pPr>
              <a:buFontTx/>
              <a:buAutoNum type="arabicPeriod"/>
            </a:pPr>
            <a:r>
              <a:rPr lang="en-US" sz="1400" b="0">
                <a:solidFill>
                  <a:schemeClr val="folHlink"/>
                </a:solidFill>
                <a:latin typeface="Tahoma" pitchFamily="34" charset="0"/>
              </a:rPr>
              <a:t>Generate a PF exception – jump to handler</a:t>
            </a:r>
          </a:p>
          <a:p>
            <a:pPr>
              <a:buFontTx/>
              <a:buAutoNum type="arabicPeriod"/>
            </a:pPr>
            <a:r>
              <a:rPr lang="en-US" sz="1400" b="0">
                <a:solidFill>
                  <a:schemeClr val="folHlink"/>
                </a:solidFill>
                <a:latin typeface="Tahoma" pitchFamily="34" charset="0"/>
              </a:rPr>
              <a:t>Programmer reads CR2 address</a:t>
            </a:r>
          </a:p>
          <a:p>
            <a:pPr>
              <a:buFontTx/>
              <a:buAutoNum type="arabicPeriod"/>
            </a:pPr>
            <a:r>
              <a:rPr lang="en-US" sz="1400" b="0">
                <a:latin typeface="Tahoma" pitchFamily="34" charset="0"/>
              </a:rPr>
              <a:t>Upper 10 CR2 bits identify needed PT</a:t>
            </a:r>
          </a:p>
          <a:p>
            <a:pPr>
              <a:buFontTx/>
              <a:buAutoNum type="arabicPeriod"/>
            </a:pPr>
            <a:r>
              <a:rPr lang="en-US" sz="1400" b="0">
                <a:latin typeface="Tahoma" pitchFamily="34" charset="0"/>
              </a:rPr>
              <a:t>Use middle 10 CR2 bit to determine entry </a:t>
            </a:r>
            <a:br>
              <a:rPr lang="en-US" sz="1400" b="0">
                <a:latin typeface="Tahoma" pitchFamily="34" charset="0"/>
              </a:rPr>
            </a:br>
            <a:r>
              <a:rPr lang="en-US" sz="1400" b="0">
                <a:latin typeface="Tahoma" pitchFamily="34" charset="0"/>
              </a:rPr>
              <a:t>in PT – holds a mass storage address</a:t>
            </a:r>
          </a:p>
          <a:p>
            <a:pPr>
              <a:buFontTx/>
              <a:buAutoNum type="arabicPeriod"/>
            </a:pPr>
            <a:r>
              <a:rPr lang="en-US" sz="1400" b="0">
                <a:solidFill>
                  <a:schemeClr val="folHlink"/>
                </a:solidFill>
                <a:latin typeface="Tahoma" pitchFamily="34" charset="0"/>
              </a:rPr>
              <a:t>Allocate a new page – write back if dirty</a:t>
            </a:r>
          </a:p>
          <a:p>
            <a:pPr>
              <a:buFontTx/>
              <a:buAutoNum type="arabicPeriod"/>
            </a:pPr>
            <a:r>
              <a:rPr lang="en-US" sz="1400" b="0">
                <a:solidFill>
                  <a:schemeClr val="folHlink"/>
                </a:solidFill>
                <a:latin typeface="Tahoma" pitchFamily="34" charset="0"/>
              </a:rPr>
              <a:t>Read page from storage device</a:t>
            </a:r>
          </a:p>
          <a:p>
            <a:pPr>
              <a:buFontTx/>
              <a:buAutoNum type="arabicPeriod"/>
            </a:pPr>
            <a:r>
              <a:rPr lang="en-US" sz="1400" b="0">
                <a:solidFill>
                  <a:schemeClr val="folHlink"/>
                </a:solidFill>
                <a:latin typeface="Tahoma" pitchFamily="34" charset="0"/>
              </a:rPr>
              <a:t>Insert new page frame base address into </a:t>
            </a:r>
            <a:br>
              <a:rPr lang="en-US" sz="1400" b="0">
                <a:solidFill>
                  <a:schemeClr val="folHlink"/>
                </a:solidFill>
                <a:latin typeface="Tahoma" pitchFamily="34" charset="0"/>
              </a:rPr>
            </a:br>
            <a:r>
              <a:rPr lang="en-US" sz="1400" b="0">
                <a:solidFill>
                  <a:schemeClr val="folHlink"/>
                </a:solidFill>
                <a:latin typeface="Tahoma" pitchFamily="34" charset="0"/>
              </a:rPr>
              <a:t>page table entry</a:t>
            </a:r>
          </a:p>
          <a:p>
            <a:pPr>
              <a:buFontTx/>
              <a:buAutoNum type="arabicPeriod"/>
            </a:pPr>
            <a:r>
              <a:rPr lang="en-US" sz="1400" b="0">
                <a:solidFill>
                  <a:schemeClr val="folHlink"/>
                </a:solidFill>
                <a:latin typeface="Tahoma" pitchFamily="34" charset="0"/>
              </a:rPr>
              <a:t>Return and restore faulting instruction</a:t>
            </a:r>
          </a:p>
          <a:p>
            <a:pPr>
              <a:buFontTx/>
              <a:buAutoNum type="arabicPeriod"/>
            </a:pPr>
            <a:r>
              <a:rPr lang="en-US" sz="1400" b="0">
                <a:solidFill>
                  <a:schemeClr val="folHlink"/>
                </a:solidFill>
                <a:latin typeface="Tahoma" pitchFamily="34" charset="0"/>
              </a:rPr>
              <a:t>Resume operation reading the same</a:t>
            </a:r>
            <a:br>
              <a:rPr lang="en-US" sz="1400" b="0">
                <a:solidFill>
                  <a:schemeClr val="folHlink"/>
                </a:solidFill>
                <a:latin typeface="Tahoma" pitchFamily="34" charset="0"/>
              </a:rPr>
            </a:br>
            <a:r>
              <a:rPr lang="en-US" sz="1400" b="0">
                <a:solidFill>
                  <a:schemeClr val="folHlink"/>
                </a:solidFill>
                <a:latin typeface="Tahoma" pitchFamily="34" charset="0"/>
              </a:rPr>
              <a:t>page directory entry and page table entry </a:t>
            </a:r>
            <a:br>
              <a:rPr lang="en-US" sz="1400" b="0">
                <a:solidFill>
                  <a:schemeClr val="folHlink"/>
                </a:solidFill>
                <a:latin typeface="Tahoma" pitchFamily="34" charset="0"/>
              </a:rPr>
            </a:br>
            <a:r>
              <a:rPr lang="en-US" sz="1400" b="0">
                <a:solidFill>
                  <a:schemeClr val="folHlink"/>
                </a:solidFill>
                <a:latin typeface="Tahoma" pitchFamily="34" charset="0"/>
              </a:rPr>
              <a:t>again – both now P = 1</a:t>
            </a:r>
          </a:p>
        </p:txBody>
      </p:sp>
      <p:sp>
        <p:nvSpPr>
          <p:cNvPr id="1204591" name="Freeform 367"/>
          <p:cNvSpPr>
            <a:spLocks/>
          </p:cNvSpPr>
          <p:nvPr/>
        </p:nvSpPr>
        <p:spPr bwMode="auto">
          <a:xfrm>
            <a:off x="4618038" y="1279525"/>
            <a:ext cx="3200400" cy="4054475"/>
          </a:xfrm>
          <a:custGeom>
            <a:avLst/>
            <a:gdLst>
              <a:gd name="T0" fmla="*/ 1862 w 2016"/>
              <a:gd name="T1" fmla="*/ 2458 h 2458"/>
              <a:gd name="T2" fmla="*/ 2016 w 2016"/>
              <a:gd name="T3" fmla="*/ 2228 h 2458"/>
              <a:gd name="T4" fmla="*/ 0 w 2016"/>
              <a:gd name="T5" fmla="*/ 2016 h 2458"/>
              <a:gd name="T6" fmla="*/ 336 w 2016"/>
              <a:gd name="T7" fmla="*/ 0 h 2458"/>
            </a:gdLst>
            <a:ahLst/>
            <a:cxnLst>
              <a:cxn ang="0">
                <a:pos x="T0" y="T1"/>
              </a:cxn>
              <a:cxn ang="0">
                <a:pos x="T2" y="T3"/>
              </a:cxn>
              <a:cxn ang="0">
                <a:pos x="T4" y="T5"/>
              </a:cxn>
              <a:cxn ang="0">
                <a:pos x="T6" y="T7"/>
              </a:cxn>
            </a:cxnLst>
            <a:rect l="0" t="0" r="r" b="b"/>
            <a:pathLst>
              <a:path w="2016" h="2458">
                <a:moveTo>
                  <a:pt x="1862" y="2458"/>
                </a:moveTo>
                <a:lnTo>
                  <a:pt x="2016" y="2228"/>
                </a:lnTo>
                <a:lnTo>
                  <a:pt x="0" y="2016"/>
                </a:lnTo>
                <a:lnTo>
                  <a:pt x="336" y="0"/>
                </a:lnTo>
              </a:path>
            </a:pathLst>
          </a:custGeom>
          <a:noFill/>
          <a:ln w="9525" cap="flat" cmpd="sng">
            <a:solidFill>
              <a:schemeClr val="tx1"/>
            </a:solidFill>
            <a:prstDash val="solid"/>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nb-NO"/>
          </a:p>
        </p:txBody>
      </p:sp>
      <p:sp>
        <p:nvSpPr>
          <p:cNvPr id="25" name="Freeform 24"/>
          <p:cNvSpPr/>
          <p:nvPr/>
        </p:nvSpPr>
        <p:spPr>
          <a:xfrm>
            <a:off x="83555" y="1011048"/>
            <a:ext cx="2966186" cy="718597"/>
          </a:xfrm>
          <a:custGeom>
            <a:avLst/>
            <a:gdLst>
              <a:gd name="connsiteX0" fmla="*/ 2966186 w 2966186"/>
              <a:gd name="connsiteY0" fmla="*/ 0 h 718597"/>
              <a:gd name="connsiteX1" fmla="*/ 2966186 w 2966186"/>
              <a:gd name="connsiteY1" fmla="*/ 317520 h 718597"/>
              <a:gd name="connsiteX2" fmla="*/ 0 w 2966186"/>
              <a:gd name="connsiteY2" fmla="*/ 401077 h 718597"/>
              <a:gd name="connsiteX3" fmla="*/ 0 w 2966186"/>
              <a:gd name="connsiteY3" fmla="*/ 718597 h 718597"/>
              <a:gd name="connsiteX4" fmla="*/ 125331 w 2966186"/>
              <a:gd name="connsiteY4" fmla="*/ 718597 h 718597"/>
              <a:gd name="connsiteX5" fmla="*/ 125331 w 2966186"/>
              <a:gd name="connsiteY5" fmla="*/ 718597 h 718597"/>
              <a:gd name="connsiteX6" fmla="*/ 125331 w 2966186"/>
              <a:gd name="connsiteY6" fmla="*/ 718597 h 718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6186" h="718597">
                <a:moveTo>
                  <a:pt x="2966186" y="0"/>
                </a:moveTo>
                <a:lnTo>
                  <a:pt x="2966186" y="317520"/>
                </a:lnTo>
                <a:lnTo>
                  <a:pt x="0" y="401077"/>
                </a:lnTo>
                <a:lnTo>
                  <a:pt x="0" y="718597"/>
                </a:lnTo>
                <a:lnTo>
                  <a:pt x="125331" y="718597"/>
                </a:lnTo>
                <a:lnTo>
                  <a:pt x="125331" y="718597"/>
                </a:lnTo>
                <a:lnTo>
                  <a:pt x="125331" y="718597"/>
                </a:lnTo>
              </a:path>
            </a:pathLst>
          </a:custGeom>
          <a:ln>
            <a:solidFill>
              <a:schemeClr val="tx1"/>
            </a:solidFill>
            <a:prstDash val="sysDash"/>
            <a:headEnd type="none"/>
            <a:tailEnd type="triangle"/>
          </a:ln>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spTree>
    <p:extLst>
      <p:ext uri="{BB962C8B-B14F-4D97-AF65-F5344CB8AC3E}">
        <p14:creationId xmlns:p14="http://schemas.microsoft.com/office/powerpoint/2010/main" val="2552015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04587"/>
                                        </p:tgtEl>
                                        <p:attrNameLst>
                                          <p:attrName>style.visibility</p:attrName>
                                        </p:attrNameLst>
                                      </p:cBhvr>
                                      <p:to>
                                        <p:strVal val="visible"/>
                                      </p:to>
                                    </p:set>
                                    <p:animEffect transition="in" filter="wipe(left)">
                                      <p:cBhvr>
                                        <p:cTn id="7" dur="500"/>
                                        <p:tgtEl>
                                          <p:spTgt spid="1204587"/>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20458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04497"/>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1" fill="hold" grpId="0" nodeType="clickEffect">
                                  <p:stCondLst>
                                    <p:cond delay="0"/>
                                  </p:stCondLst>
                                  <p:childTnLst>
                                    <p:set>
                                      <p:cBhvr>
                                        <p:cTn id="16" dur="1" fill="hold">
                                          <p:stCondLst>
                                            <p:cond delay="0"/>
                                          </p:stCondLst>
                                        </p:cTn>
                                        <p:tgtEl>
                                          <p:spTgt spid="1204588"/>
                                        </p:tgtEl>
                                        <p:attrNameLst>
                                          <p:attrName>style.visibility</p:attrName>
                                        </p:attrNameLst>
                                      </p:cBhvr>
                                      <p:to>
                                        <p:strVal val="visible"/>
                                      </p:to>
                                    </p:set>
                                    <p:animEffect transition="in" filter="wipe(up)">
                                      <p:cBhvr>
                                        <p:cTn id="17" dur="1000"/>
                                        <p:tgtEl>
                                          <p:spTgt spid="1204588"/>
                                        </p:tgtEl>
                                      </p:cBhvr>
                                    </p:animEffect>
                                  </p:childTnLst>
                                </p:cTn>
                              </p:par>
                              <p:par>
                                <p:cTn id="18" presetID="1" presetClass="entr" presetSubtype="0" fill="hold" grpId="0" nodeType="withEffect">
                                  <p:stCondLst>
                                    <p:cond delay="0"/>
                                  </p:stCondLst>
                                  <p:childTnLst>
                                    <p:set>
                                      <p:cBhvr>
                                        <p:cTn id="19" dur="1" fill="hold">
                                          <p:stCondLst>
                                            <p:cond delay="0"/>
                                          </p:stCondLst>
                                        </p:cTn>
                                        <p:tgtEl>
                                          <p:spTgt spid="1204589"/>
                                        </p:tgtEl>
                                        <p:attrNameLst>
                                          <p:attrName>style.visibility</p:attrName>
                                        </p:attrNameLst>
                                      </p:cBhvr>
                                      <p:to>
                                        <p:strVal val="visible"/>
                                      </p:to>
                                    </p:set>
                                  </p:childTnLst>
                                </p:cTn>
                              </p:par>
                            </p:childTnLst>
                          </p:cTn>
                        </p:par>
                        <p:par>
                          <p:cTn id="20" fill="hold" nodeType="afterGroup">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1204227"/>
                                        </p:tgtEl>
                                        <p:attrNameLst>
                                          <p:attrName>style.visibility</p:attrName>
                                        </p:attrNameLst>
                                      </p:cBhvr>
                                      <p:to>
                                        <p:strVal val="visible"/>
                                      </p:to>
                                    </p:set>
                                    <p:animEffect transition="in" filter="fade">
                                      <p:cBhvr>
                                        <p:cTn id="23" dur="2000"/>
                                        <p:tgtEl>
                                          <p:spTgt spid="120422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204226"/>
                                        </p:tgtEl>
                                        <p:attrNameLst>
                                          <p:attrName>style.visibility</p:attrName>
                                        </p:attrNameLst>
                                      </p:cBhvr>
                                      <p:to>
                                        <p:strVal val="visible"/>
                                      </p:to>
                                    </p:set>
                                    <p:animEffect transition="in" filter="fade">
                                      <p:cBhvr>
                                        <p:cTn id="26" dur="2000"/>
                                        <p:tgtEl>
                                          <p:spTgt spid="1204226"/>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2" presetClass="entr" presetSubtype="4" fill="hold" grpId="0" nodeType="clickEffect">
                                  <p:stCondLst>
                                    <p:cond delay="0"/>
                                  </p:stCondLst>
                                  <p:childTnLst>
                                    <p:set>
                                      <p:cBhvr>
                                        <p:cTn id="30" dur="1" fill="hold">
                                          <p:stCondLst>
                                            <p:cond delay="0"/>
                                          </p:stCondLst>
                                        </p:cTn>
                                        <p:tgtEl>
                                          <p:spTgt spid="1204591"/>
                                        </p:tgtEl>
                                        <p:attrNameLst>
                                          <p:attrName>style.visibility</p:attrName>
                                        </p:attrNameLst>
                                      </p:cBhvr>
                                      <p:to>
                                        <p:strVal val="visible"/>
                                      </p:to>
                                    </p:set>
                                    <p:animEffect transition="in" filter="wipe(down)">
                                      <p:cBhvr>
                                        <p:cTn id="31" dur="500"/>
                                        <p:tgtEl>
                                          <p:spTgt spid="1204591"/>
                                        </p:tgtEl>
                                      </p:cBhvr>
                                    </p:animEffect>
                                  </p:childTnLst>
                                </p:cTn>
                              </p:par>
                            </p:childTnLst>
                          </p:cTn>
                        </p:par>
                        <p:par>
                          <p:cTn id="32" fill="hold" nodeType="afterGroup">
                            <p:stCondLst>
                              <p:cond delay="500"/>
                            </p:stCondLst>
                            <p:childTnLst>
                              <p:par>
                                <p:cTn id="33" presetID="1" presetClass="entr" presetSubtype="0" fill="hold" grpId="0" nodeType="afterEffect">
                                  <p:stCondLst>
                                    <p:cond delay="0"/>
                                  </p:stCondLst>
                                  <p:childTnLst>
                                    <p:set>
                                      <p:cBhvr>
                                        <p:cTn id="34" dur="1" fill="hold">
                                          <p:stCondLst>
                                            <p:cond delay="0"/>
                                          </p:stCondLst>
                                        </p:cTn>
                                        <p:tgtEl>
                                          <p:spTgt spid="12045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4226" grpId="0" animBg="1"/>
      <p:bldP spid="1204227" grpId="0" animBg="1"/>
      <p:bldP spid="1204586" grpId="0"/>
      <p:bldP spid="1204587" grpId="0" animBg="1"/>
      <p:bldP spid="1204588" grpId="0" animBg="1"/>
      <p:bldP spid="1204589" grpId="0"/>
      <p:bldP spid="1204590" grpId="0" animBg="1"/>
      <p:bldP spid="1204591"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5250" name="Rectangle 2"/>
          <p:cNvSpPr>
            <a:spLocks noChangeArrowheads="1"/>
          </p:cNvSpPr>
          <p:nvPr/>
        </p:nvSpPr>
        <p:spPr bwMode="auto">
          <a:xfrm>
            <a:off x="7294563" y="5208588"/>
            <a:ext cx="271462" cy="241300"/>
          </a:xfrm>
          <a:prstGeom prst="rect">
            <a:avLst/>
          </a:prstGeom>
          <a:solidFill>
            <a:srgbClr val="DDDDD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nchor="ctr">
            <a:spAutoFit/>
          </a:bodyPr>
          <a:lstStyle/>
          <a:p>
            <a:endParaRPr lang="nb-NO"/>
          </a:p>
        </p:txBody>
      </p:sp>
      <p:sp>
        <p:nvSpPr>
          <p:cNvPr id="1205251" name="Rectangle 3"/>
          <p:cNvSpPr>
            <a:spLocks noChangeArrowheads="1"/>
          </p:cNvSpPr>
          <p:nvPr/>
        </p:nvSpPr>
        <p:spPr bwMode="auto">
          <a:xfrm>
            <a:off x="3479800" y="5197475"/>
            <a:ext cx="1081088" cy="242888"/>
          </a:xfrm>
          <a:prstGeom prst="rect">
            <a:avLst/>
          </a:prstGeom>
          <a:solidFill>
            <a:srgbClr val="DDDDD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nchor="ctr">
            <a:spAutoFit/>
          </a:bodyPr>
          <a:lstStyle/>
          <a:p>
            <a:endParaRPr lang="nb-NO"/>
          </a:p>
        </p:txBody>
      </p:sp>
      <p:sp>
        <p:nvSpPr>
          <p:cNvPr id="1205252" name="Rectangle 4"/>
          <p:cNvSpPr>
            <a:spLocks noChangeArrowheads="1"/>
          </p:cNvSpPr>
          <p:nvPr/>
        </p:nvSpPr>
        <p:spPr bwMode="auto">
          <a:xfrm>
            <a:off x="4303713" y="3743325"/>
            <a:ext cx="271462" cy="241300"/>
          </a:xfrm>
          <a:prstGeom prst="rect">
            <a:avLst/>
          </a:prstGeom>
          <a:solidFill>
            <a:srgbClr val="DDDDD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nchor="ctr">
            <a:spAutoFit/>
          </a:bodyPr>
          <a:lstStyle/>
          <a:p>
            <a:endParaRPr lang="nb-NO"/>
          </a:p>
        </p:txBody>
      </p:sp>
      <p:sp>
        <p:nvSpPr>
          <p:cNvPr id="1205253" name="Rectangle 5"/>
          <p:cNvSpPr>
            <a:spLocks noChangeArrowheads="1"/>
          </p:cNvSpPr>
          <p:nvPr/>
        </p:nvSpPr>
        <p:spPr bwMode="auto">
          <a:xfrm>
            <a:off x="473075" y="3748088"/>
            <a:ext cx="1081088" cy="242887"/>
          </a:xfrm>
          <a:prstGeom prst="rect">
            <a:avLst/>
          </a:prstGeom>
          <a:solidFill>
            <a:srgbClr val="DDDDDD"/>
          </a:solidFill>
          <a:ln>
            <a:noFill/>
          </a:ln>
          <a:effectLst/>
          <a:extLs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nchor="ctr">
            <a:spAutoFit/>
          </a:bodyPr>
          <a:lstStyle/>
          <a:p>
            <a:endParaRPr lang="nb-NO"/>
          </a:p>
        </p:txBody>
      </p:sp>
      <p:sp>
        <p:nvSpPr>
          <p:cNvPr id="1205254" name="Rectangle 6"/>
          <p:cNvSpPr>
            <a:spLocks noGrp="1" noChangeArrowheads="1"/>
          </p:cNvSpPr>
          <p:nvPr>
            <p:ph type="title"/>
          </p:nvPr>
        </p:nvSpPr>
        <p:spPr/>
        <p:txBody>
          <a:bodyPr/>
          <a:lstStyle/>
          <a:p>
            <a:r>
              <a:rPr lang="en-US"/>
              <a:t>Pentium Memory Lookup</a:t>
            </a:r>
          </a:p>
        </p:txBody>
      </p:sp>
      <p:graphicFrame>
        <p:nvGraphicFramePr>
          <p:cNvPr id="1205255" name="Group 7"/>
          <p:cNvGraphicFramePr>
            <a:graphicFrameLocks noGrp="1"/>
          </p:cNvGraphicFramePr>
          <p:nvPr/>
        </p:nvGraphicFramePr>
        <p:xfrm>
          <a:off x="250825" y="1374775"/>
          <a:ext cx="8731250" cy="488888"/>
        </p:xfrm>
        <a:graphic>
          <a:graphicData uri="http://schemas.openxmlformats.org/drawingml/2006/table">
            <a:tbl>
              <a:tblPr/>
              <a:tblGrid>
                <a:gridCol w="273050">
                  <a:extLst>
                    <a:ext uri="{9D8B030D-6E8A-4147-A177-3AD203B41FA5}">
                      <a16:colId xmlns:a16="http://schemas.microsoft.com/office/drawing/2014/main" val="20000"/>
                    </a:ext>
                  </a:extLst>
                </a:gridCol>
                <a:gridCol w="271463">
                  <a:extLst>
                    <a:ext uri="{9D8B030D-6E8A-4147-A177-3AD203B41FA5}">
                      <a16:colId xmlns:a16="http://schemas.microsoft.com/office/drawing/2014/main" val="20001"/>
                    </a:ext>
                  </a:extLst>
                </a:gridCol>
                <a:gridCol w="274637">
                  <a:extLst>
                    <a:ext uri="{9D8B030D-6E8A-4147-A177-3AD203B41FA5}">
                      <a16:colId xmlns:a16="http://schemas.microsoft.com/office/drawing/2014/main" val="20002"/>
                    </a:ext>
                  </a:extLst>
                </a:gridCol>
                <a:gridCol w="271463">
                  <a:extLst>
                    <a:ext uri="{9D8B030D-6E8A-4147-A177-3AD203B41FA5}">
                      <a16:colId xmlns:a16="http://schemas.microsoft.com/office/drawing/2014/main" val="20003"/>
                    </a:ext>
                  </a:extLst>
                </a:gridCol>
                <a:gridCol w="273050">
                  <a:extLst>
                    <a:ext uri="{9D8B030D-6E8A-4147-A177-3AD203B41FA5}">
                      <a16:colId xmlns:a16="http://schemas.microsoft.com/office/drawing/2014/main" val="20004"/>
                    </a:ext>
                  </a:extLst>
                </a:gridCol>
                <a:gridCol w="273050">
                  <a:extLst>
                    <a:ext uri="{9D8B030D-6E8A-4147-A177-3AD203B41FA5}">
                      <a16:colId xmlns:a16="http://schemas.microsoft.com/office/drawing/2014/main" val="20005"/>
                    </a:ext>
                  </a:extLst>
                </a:gridCol>
                <a:gridCol w="271462">
                  <a:extLst>
                    <a:ext uri="{9D8B030D-6E8A-4147-A177-3AD203B41FA5}">
                      <a16:colId xmlns:a16="http://schemas.microsoft.com/office/drawing/2014/main" val="20006"/>
                    </a:ext>
                  </a:extLst>
                </a:gridCol>
                <a:gridCol w="273050">
                  <a:extLst>
                    <a:ext uri="{9D8B030D-6E8A-4147-A177-3AD203B41FA5}">
                      <a16:colId xmlns:a16="http://schemas.microsoft.com/office/drawing/2014/main" val="20007"/>
                    </a:ext>
                  </a:extLst>
                </a:gridCol>
                <a:gridCol w="273050">
                  <a:extLst>
                    <a:ext uri="{9D8B030D-6E8A-4147-A177-3AD203B41FA5}">
                      <a16:colId xmlns:a16="http://schemas.microsoft.com/office/drawing/2014/main" val="20008"/>
                    </a:ext>
                  </a:extLst>
                </a:gridCol>
                <a:gridCol w="273050">
                  <a:extLst>
                    <a:ext uri="{9D8B030D-6E8A-4147-A177-3AD203B41FA5}">
                      <a16:colId xmlns:a16="http://schemas.microsoft.com/office/drawing/2014/main" val="20009"/>
                    </a:ext>
                  </a:extLst>
                </a:gridCol>
                <a:gridCol w="273050">
                  <a:extLst>
                    <a:ext uri="{9D8B030D-6E8A-4147-A177-3AD203B41FA5}">
                      <a16:colId xmlns:a16="http://schemas.microsoft.com/office/drawing/2014/main" val="20010"/>
                    </a:ext>
                  </a:extLst>
                </a:gridCol>
                <a:gridCol w="271463">
                  <a:extLst>
                    <a:ext uri="{9D8B030D-6E8A-4147-A177-3AD203B41FA5}">
                      <a16:colId xmlns:a16="http://schemas.microsoft.com/office/drawing/2014/main" val="20011"/>
                    </a:ext>
                  </a:extLst>
                </a:gridCol>
                <a:gridCol w="273050">
                  <a:extLst>
                    <a:ext uri="{9D8B030D-6E8A-4147-A177-3AD203B41FA5}">
                      <a16:colId xmlns:a16="http://schemas.microsoft.com/office/drawing/2014/main" val="20012"/>
                    </a:ext>
                  </a:extLst>
                </a:gridCol>
                <a:gridCol w="271462">
                  <a:extLst>
                    <a:ext uri="{9D8B030D-6E8A-4147-A177-3AD203B41FA5}">
                      <a16:colId xmlns:a16="http://schemas.microsoft.com/office/drawing/2014/main" val="20013"/>
                    </a:ext>
                  </a:extLst>
                </a:gridCol>
                <a:gridCol w="274638">
                  <a:extLst>
                    <a:ext uri="{9D8B030D-6E8A-4147-A177-3AD203B41FA5}">
                      <a16:colId xmlns:a16="http://schemas.microsoft.com/office/drawing/2014/main" val="20014"/>
                    </a:ext>
                  </a:extLst>
                </a:gridCol>
                <a:gridCol w="273050">
                  <a:extLst>
                    <a:ext uri="{9D8B030D-6E8A-4147-A177-3AD203B41FA5}">
                      <a16:colId xmlns:a16="http://schemas.microsoft.com/office/drawing/2014/main" val="20015"/>
                    </a:ext>
                  </a:extLst>
                </a:gridCol>
                <a:gridCol w="271462">
                  <a:extLst>
                    <a:ext uri="{9D8B030D-6E8A-4147-A177-3AD203B41FA5}">
                      <a16:colId xmlns:a16="http://schemas.microsoft.com/office/drawing/2014/main" val="20016"/>
                    </a:ext>
                  </a:extLst>
                </a:gridCol>
                <a:gridCol w="273050">
                  <a:extLst>
                    <a:ext uri="{9D8B030D-6E8A-4147-A177-3AD203B41FA5}">
                      <a16:colId xmlns:a16="http://schemas.microsoft.com/office/drawing/2014/main" val="20017"/>
                    </a:ext>
                  </a:extLst>
                </a:gridCol>
                <a:gridCol w="271463">
                  <a:extLst>
                    <a:ext uri="{9D8B030D-6E8A-4147-A177-3AD203B41FA5}">
                      <a16:colId xmlns:a16="http://schemas.microsoft.com/office/drawing/2014/main" val="20018"/>
                    </a:ext>
                  </a:extLst>
                </a:gridCol>
                <a:gridCol w="274637">
                  <a:extLst>
                    <a:ext uri="{9D8B030D-6E8A-4147-A177-3AD203B41FA5}">
                      <a16:colId xmlns:a16="http://schemas.microsoft.com/office/drawing/2014/main" val="20019"/>
                    </a:ext>
                  </a:extLst>
                </a:gridCol>
                <a:gridCol w="273050">
                  <a:extLst>
                    <a:ext uri="{9D8B030D-6E8A-4147-A177-3AD203B41FA5}">
                      <a16:colId xmlns:a16="http://schemas.microsoft.com/office/drawing/2014/main" val="20020"/>
                    </a:ext>
                  </a:extLst>
                </a:gridCol>
                <a:gridCol w="273050">
                  <a:extLst>
                    <a:ext uri="{9D8B030D-6E8A-4147-A177-3AD203B41FA5}">
                      <a16:colId xmlns:a16="http://schemas.microsoft.com/office/drawing/2014/main" val="20021"/>
                    </a:ext>
                  </a:extLst>
                </a:gridCol>
                <a:gridCol w="273050">
                  <a:extLst>
                    <a:ext uri="{9D8B030D-6E8A-4147-A177-3AD203B41FA5}">
                      <a16:colId xmlns:a16="http://schemas.microsoft.com/office/drawing/2014/main" val="20022"/>
                    </a:ext>
                  </a:extLst>
                </a:gridCol>
                <a:gridCol w="273050">
                  <a:extLst>
                    <a:ext uri="{9D8B030D-6E8A-4147-A177-3AD203B41FA5}">
                      <a16:colId xmlns:a16="http://schemas.microsoft.com/office/drawing/2014/main" val="20023"/>
                    </a:ext>
                  </a:extLst>
                </a:gridCol>
                <a:gridCol w="274638">
                  <a:extLst>
                    <a:ext uri="{9D8B030D-6E8A-4147-A177-3AD203B41FA5}">
                      <a16:colId xmlns:a16="http://schemas.microsoft.com/office/drawing/2014/main" val="20024"/>
                    </a:ext>
                  </a:extLst>
                </a:gridCol>
                <a:gridCol w="273050">
                  <a:extLst>
                    <a:ext uri="{9D8B030D-6E8A-4147-A177-3AD203B41FA5}">
                      <a16:colId xmlns:a16="http://schemas.microsoft.com/office/drawing/2014/main" val="20025"/>
                    </a:ext>
                  </a:extLst>
                </a:gridCol>
                <a:gridCol w="273050">
                  <a:extLst>
                    <a:ext uri="{9D8B030D-6E8A-4147-A177-3AD203B41FA5}">
                      <a16:colId xmlns:a16="http://schemas.microsoft.com/office/drawing/2014/main" val="20026"/>
                    </a:ext>
                  </a:extLst>
                </a:gridCol>
                <a:gridCol w="273050">
                  <a:extLst>
                    <a:ext uri="{9D8B030D-6E8A-4147-A177-3AD203B41FA5}">
                      <a16:colId xmlns:a16="http://schemas.microsoft.com/office/drawing/2014/main" val="20027"/>
                    </a:ext>
                  </a:extLst>
                </a:gridCol>
                <a:gridCol w="271462">
                  <a:extLst>
                    <a:ext uri="{9D8B030D-6E8A-4147-A177-3AD203B41FA5}">
                      <a16:colId xmlns:a16="http://schemas.microsoft.com/office/drawing/2014/main" val="20028"/>
                    </a:ext>
                  </a:extLst>
                </a:gridCol>
                <a:gridCol w="274638">
                  <a:extLst>
                    <a:ext uri="{9D8B030D-6E8A-4147-A177-3AD203B41FA5}">
                      <a16:colId xmlns:a16="http://schemas.microsoft.com/office/drawing/2014/main" val="20029"/>
                    </a:ext>
                  </a:extLst>
                </a:gridCol>
                <a:gridCol w="271462">
                  <a:extLst>
                    <a:ext uri="{9D8B030D-6E8A-4147-A177-3AD203B41FA5}">
                      <a16:colId xmlns:a16="http://schemas.microsoft.com/office/drawing/2014/main" val="20030"/>
                    </a:ext>
                  </a:extLst>
                </a:gridCol>
                <a:gridCol w="273050">
                  <a:extLst>
                    <a:ext uri="{9D8B030D-6E8A-4147-A177-3AD203B41FA5}">
                      <a16:colId xmlns:a16="http://schemas.microsoft.com/office/drawing/2014/main" val="20031"/>
                    </a:ext>
                  </a:extLst>
                </a:gridCol>
              </a:tblGrid>
              <a:tr h="24288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31</a:t>
                      </a:r>
                    </a:p>
                  </a:txBody>
                  <a:tcPr marL="36000" marR="36000" marT="46800" marB="46800"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22</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21</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12</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11</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0</a:t>
                      </a:r>
                    </a:p>
                  </a:txBody>
                  <a:tcPr marL="36000" marR="36000" marT="46800" marB="46800"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3018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sp>
        <p:nvSpPr>
          <p:cNvPr id="1205389" name="Rectangle 141"/>
          <p:cNvSpPr>
            <a:spLocks noChangeArrowheads="1"/>
          </p:cNvSpPr>
          <p:nvPr/>
        </p:nvSpPr>
        <p:spPr bwMode="auto">
          <a:xfrm>
            <a:off x="133350" y="692150"/>
            <a:ext cx="3335338" cy="641350"/>
          </a:xfrm>
          <a:prstGeom prst="rect">
            <a:avLst/>
          </a:prstGeom>
          <a:solidFill>
            <a:schemeClr val="bg1"/>
          </a:solidFill>
          <a:ln>
            <a:noFill/>
          </a:ln>
          <a:effectLst/>
          <a:extLs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marL="457200" indent="-457200"/>
            <a:r>
              <a:rPr lang="en-US" sz="1800" b="0">
                <a:latin typeface="Helvetica" pitchFamily="34" charset="0"/>
              </a:rPr>
              <a:t>Incoming virtual address (CR2)</a:t>
            </a:r>
          </a:p>
          <a:p>
            <a:pPr marL="457200" indent="-457200"/>
            <a:r>
              <a:rPr lang="en-US" sz="1800" b="0">
                <a:latin typeface="Helvetica" pitchFamily="34" charset="0"/>
              </a:rPr>
              <a:t>(0x1802038, 20979768)</a:t>
            </a:r>
          </a:p>
        </p:txBody>
      </p:sp>
      <p:graphicFrame>
        <p:nvGraphicFramePr>
          <p:cNvPr id="1205390" name="Group 142"/>
          <p:cNvGraphicFramePr>
            <a:graphicFrameLocks noGrp="1"/>
          </p:cNvGraphicFramePr>
          <p:nvPr/>
        </p:nvGraphicFramePr>
        <p:xfrm>
          <a:off x="468313" y="2276475"/>
          <a:ext cx="4095750" cy="488888"/>
        </p:xfrm>
        <a:graphic>
          <a:graphicData uri="http://schemas.openxmlformats.org/drawingml/2006/table">
            <a:tbl>
              <a:tblPr/>
              <a:tblGrid>
                <a:gridCol w="273050">
                  <a:extLst>
                    <a:ext uri="{9D8B030D-6E8A-4147-A177-3AD203B41FA5}">
                      <a16:colId xmlns:a16="http://schemas.microsoft.com/office/drawing/2014/main" val="20000"/>
                    </a:ext>
                  </a:extLst>
                </a:gridCol>
                <a:gridCol w="273050">
                  <a:extLst>
                    <a:ext uri="{9D8B030D-6E8A-4147-A177-3AD203B41FA5}">
                      <a16:colId xmlns:a16="http://schemas.microsoft.com/office/drawing/2014/main" val="20001"/>
                    </a:ext>
                  </a:extLst>
                </a:gridCol>
                <a:gridCol w="271462">
                  <a:extLst>
                    <a:ext uri="{9D8B030D-6E8A-4147-A177-3AD203B41FA5}">
                      <a16:colId xmlns:a16="http://schemas.microsoft.com/office/drawing/2014/main" val="20002"/>
                    </a:ext>
                  </a:extLst>
                </a:gridCol>
                <a:gridCol w="274638">
                  <a:extLst>
                    <a:ext uri="{9D8B030D-6E8A-4147-A177-3AD203B41FA5}">
                      <a16:colId xmlns:a16="http://schemas.microsoft.com/office/drawing/2014/main" val="20003"/>
                    </a:ext>
                  </a:extLst>
                </a:gridCol>
                <a:gridCol w="273050">
                  <a:extLst>
                    <a:ext uri="{9D8B030D-6E8A-4147-A177-3AD203B41FA5}">
                      <a16:colId xmlns:a16="http://schemas.microsoft.com/office/drawing/2014/main" val="20004"/>
                    </a:ext>
                  </a:extLst>
                </a:gridCol>
                <a:gridCol w="273050">
                  <a:extLst>
                    <a:ext uri="{9D8B030D-6E8A-4147-A177-3AD203B41FA5}">
                      <a16:colId xmlns:a16="http://schemas.microsoft.com/office/drawing/2014/main" val="20005"/>
                    </a:ext>
                  </a:extLst>
                </a:gridCol>
                <a:gridCol w="311150">
                  <a:extLst>
                    <a:ext uri="{9D8B030D-6E8A-4147-A177-3AD203B41FA5}">
                      <a16:colId xmlns:a16="http://schemas.microsoft.com/office/drawing/2014/main" val="20006"/>
                    </a:ext>
                  </a:extLst>
                </a:gridCol>
                <a:gridCol w="236537">
                  <a:extLst>
                    <a:ext uri="{9D8B030D-6E8A-4147-A177-3AD203B41FA5}">
                      <a16:colId xmlns:a16="http://schemas.microsoft.com/office/drawing/2014/main" val="20007"/>
                    </a:ext>
                  </a:extLst>
                </a:gridCol>
                <a:gridCol w="273050">
                  <a:extLst>
                    <a:ext uri="{9D8B030D-6E8A-4147-A177-3AD203B41FA5}">
                      <a16:colId xmlns:a16="http://schemas.microsoft.com/office/drawing/2014/main" val="20008"/>
                    </a:ext>
                  </a:extLst>
                </a:gridCol>
                <a:gridCol w="273050">
                  <a:extLst>
                    <a:ext uri="{9D8B030D-6E8A-4147-A177-3AD203B41FA5}">
                      <a16:colId xmlns:a16="http://schemas.microsoft.com/office/drawing/2014/main" val="20009"/>
                    </a:ext>
                  </a:extLst>
                </a:gridCol>
                <a:gridCol w="273050">
                  <a:extLst>
                    <a:ext uri="{9D8B030D-6E8A-4147-A177-3AD203B41FA5}">
                      <a16:colId xmlns:a16="http://schemas.microsoft.com/office/drawing/2014/main" val="20010"/>
                    </a:ext>
                  </a:extLst>
                </a:gridCol>
                <a:gridCol w="271463">
                  <a:extLst>
                    <a:ext uri="{9D8B030D-6E8A-4147-A177-3AD203B41FA5}">
                      <a16:colId xmlns:a16="http://schemas.microsoft.com/office/drawing/2014/main" val="20011"/>
                    </a:ext>
                  </a:extLst>
                </a:gridCol>
                <a:gridCol w="274637">
                  <a:extLst>
                    <a:ext uri="{9D8B030D-6E8A-4147-A177-3AD203B41FA5}">
                      <a16:colId xmlns:a16="http://schemas.microsoft.com/office/drawing/2014/main" val="20012"/>
                    </a:ext>
                  </a:extLst>
                </a:gridCol>
                <a:gridCol w="271463">
                  <a:extLst>
                    <a:ext uri="{9D8B030D-6E8A-4147-A177-3AD203B41FA5}">
                      <a16:colId xmlns:a16="http://schemas.microsoft.com/office/drawing/2014/main" val="20013"/>
                    </a:ext>
                  </a:extLst>
                </a:gridCol>
                <a:gridCol w="273050">
                  <a:extLst>
                    <a:ext uri="{9D8B030D-6E8A-4147-A177-3AD203B41FA5}">
                      <a16:colId xmlns:a16="http://schemas.microsoft.com/office/drawing/2014/main" val="20014"/>
                    </a:ext>
                  </a:extLst>
                </a:gridCol>
              </a:tblGrid>
              <a:tr h="24288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31</a:t>
                      </a:r>
                    </a:p>
                  </a:txBody>
                  <a:tcPr marL="36000" marR="36000" marT="46800" marB="46800"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12</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7</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6</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5</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4</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3</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2</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1</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0</a:t>
                      </a:r>
                    </a:p>
                  </a:txBody>
                  <a:tcPr marL="36000" marR="36000" marT="46800" marB="46800"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30188">
                <a:tc gridSpan="4">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0...01010101111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hMerge="1">
                  <a:txBody>
                    <a:bodyPr/>
                    <a:lstStyle/>
                    <a:p>
                      <a:endParaRPr lang="nb-NO"/>
                    </a:p>
                  </a:txBody>
                  <a:tcPr/>
                </a:tc>
                <a:tc gridSpan="3">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1 </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bl>
          </a:graphicData>
        </a:graphic>
      </p:graphicFrame>
      <p:graphicFrame>
        <p:nvGraphicFramePr>
          <p:cNvPr id="1205444" name="Group 196"/>
          <p:cNvGraphicFramePr>
            <a:graphicFrameLocks noGrp="1"/>
          </p:cNvGraphicFramePr>
          <p:nvPr/>
        </p:nvGraphicFramePr>
        <p:xfrm>
          <a:off x="468313" y="2765425"/>
          <a:ext cx="4095750" cy="1476000"/>
        </p:xfrm>
        <a:graphic>
          <a:graphicData uri="http://schemas.openxmlformats.org/drawingml/2006/table">
            <a:tbl>
              <a:tblPr/>
              <a:tblGrid>
                <a:gridCol w="1092200">
                  <a:extLst>
                    <a:ext uri="{9D8B030D-6E8A-4147-A177-3AD203B41FA5}">
                      <a16:colId xmlns:a16="http://schemas.microsoft.com/office/drawing/2014/main" val="20000"/>
                    </a:ext>
                  </a:extLst>
                </a:gridCol>
                <a:gridCol w="857250">
                  <a:extLst>
                    <a:ext uri="{9D8B030D-6E8A-4147-A177-3AD203B41FA5}">
                      <a16:colId xmlns:a16="http://schemas.microsoft.com/office/drawing/2014/main" val="20001"/>
                    </a:ext>
                  </a:extLst>
                </a:gridCol>
                <a:gridCol w="236537">
                  <a:extLst>
                    <a:ext uri="{9D8B030D-6E8A-4147-A177-3AD203B41FA5}">
                      <a16:colId xmlns:a16="http://schemas.microsoft.com/office/drawing/2014/main" val="20002"/>
                    </a:ext>
                  </a:extLst>
                </a:gridCol>
                <a:gridCol w="273050">
                  <a:extLst>
                    <a:ext uri="{9D8B030D-6E8A-4147-A177-3AD203B41FA5}">
                      <a16:colId xmlns:a16="http://schemas.microsoft.com/office/drawing/2014/main" val="20003"/>
                    </a:ext>
                  </a:extLst>
                </a:gridCol>
                <a:gridCol w="273050">
                  <a:extLst>
                    <a:ext uri="{9D8B030D-6E8A-4147-A177-3AD203B41FA5}">
                      <a16:colId xmlns:a16="http://schemas.microsoft.com/office/drawing/2014/main" val="20004"/>
                    </a:ext>
                  </a:extLst>
                </a:gridCol>
                <a:gridCol w="273050">
                  <a:extLst>
                    <a:ext uri="{9D8B030D-6E8A-4147-A177-3AD203B41FA5}">
                      <a16:colId xmlns:a16="http://schemas.microsoft.com/office/drawing/2014/main" val="20005"/>
                    </a:ext>
                  </a:extLst>
                </a:gridCol>
                <a:gridCol w="271463">
                  <a:extLst>
                    <a:ext uri="{9D8B030D-6E8A-4147-A177-3AD203B41FA5}">
                      <a16:colId xmlns:a16="http://schemas.microsoft.com/office/drawing/2014/main" val="20006"/>
                    </a:ext>
                  </a:extLst>
                </a:gridCol>
                <a:gridCol w="274637">
                  <a:extLst>
                    <a:ext uri="{9D8B030D-6E8A-4147-A177-3AD203B41FA5}">
                      <a16:colId xmlns:a16="http://schemas.microsoft.com/office/drawing/2014/main" val="20007"/>
                    </a:ext>
                  </a:extLst>
                </a:gridCol>
                <a:gridCol w="271463">
                  <a:extLst>
                    <a:ext uri="{9D8B030D-6E8A-4147-A177-3AD203B41FA5}">
                      <a16:colId xmlns:a16="http://schemas.microsoft.com/office/drawing/2014/main" val="20008"/>
                    </a:ext>
                  </a:extLst>
                </a:gridCol>
                <a:gridCol w="273050">
                  <a:extLst>
                    <a:ext uri="{9D8B030D-6E8A-4147-A177-3AD203B41FA5}">
                      <a16:colId xmlns:a16="http://schemas.microsoft.com/office/drawing/2014/main" val="20009"/>
                    </a:ext>
                  </a:extLst>
                </a:gridCol>
              </a:tblGrid>
              <a:tr h="24447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0...01111111000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447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0...01110000111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447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0...00001010101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447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0...01111000101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4475">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0...00000000100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44475">
                <a:tc gridSpan="10">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10005"/>
                  </a:ext>
                </a:extLst>
              </a:tr>
            </a:tbl>
          </a:graphicData>
        </a:graphic>
      </p:graphicFrame>
      <p:sp>
        <p:nvSpPr>
          <p:cNvPr id="1205514" name="Freeform 266"/>
          <p:cNvSpPr>
            <a:spLocks/>
          </p:cNvSpPr>
          <p:nvPr/>
        </p:nvSpPr>
        <p:spPr bwMode="auto">
          <a:xfrm>
            <a:off x="244475" y="1936750"/>
            <a:ext cx="1371600" cy="1935163"/>
          </a:xfrm>
          <a:custGeom>
            <a:avLst/>
            <a:gdLst>
              <a:gd name="T0" fmla="*/ 864 w 864"/>
              <a:gd name="T1" fmla="*/ 0 h 1258"/>
              <a:gd name="T2" fmla="*/ 864 w 864"/>
              <a:gd name="T3" fmla="*/ 115 h 1258"/>
              <a:gd name="T4" fmla="*/ 0 w 864"/>
              <a:gd name="T5" fmla="*/ 278 h 1258"/>
              <a:gd name="T6" fmla="*/ 0 w 864"/>
              <a:gd name="T7" fmla="*/ 1248 h 1258"/>
              <a:gd name="T8" fmla="*/ 86 w 864"/>
              <a:gd name="T9" fmla="*/ 1258 h 1258"/>
            </a:gdLst>
            <a:ahLst/>
            <a:cxnLst>
              <a:cxn ang="0">
                <a:pos x="T0" y="T1"/>
              </a:cxn>
              <a:cxn ang="0">
                <a:pos x="T2" y="T3"/>
              </a:cxn>
              <a:cxn ang="0">
                <a:pos x="T4" y="T5"/>
              </a:cxn>
              <a:cxn ang="0">
                <a:pos x="T6" y="T7"/>
              </a:cxn>
              <a:cxn ang="0">
                <a:pos x="T8" y="T9"/>
              </a:cxn>
            </a:cxnLst>
            <a:rect l="0" t="0" r="r" b="b"/>
            <a:pathLst>
              <a:path w="864" h="1258">
                <a:moveTo>
                  <a:pt x="864" y="0"/>
                </a:moveTo>
                <a:lnTo>
                  <a:pt x="864" y="115"/>
                </a:lnTo>
                <a:lnTo>
                  <a:pt x="0" y="278"/>
                </a:lnTo>
                <a:lnTo>
                  <a:pt x="0" y="1248"/>
                </a:lnTo>
                <a:lnTo>
                  <a:pt x="86" y="1258"/>
                </a:lnTo>
              </a:path>
            </a:pathLst>
          </a:custGeom>
          <a:noFill/>
          <a:ln w="9525" cap="flat" cmpd="sng">
            <a:solidFill>
              <a:schemeClr val="hlink"/>
            </a:solidFill>
            <a:prstDash val="solid"/>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nb-NO"/>
          </a:p>
        </p:txBody>
      </p:sp>
      <p:sp>
        <p:nvSpPr>
          <p:cNvPr id="1205515" name="Rectangle 267"/>
          <p:cNvSpPr>
            <a:spLocks noChangeArrowheads="1"/>
          </p:cNvSpPr>
          <p:nvPr/>
        </p:nvSpPr>
        <p:spPr bwMode="auto">
          <a:xfrm>
            <a:off x="-31750" y="1966913"/>
            <a:ext cx="1466850" cy="396875"/>
          </a:xfrm>
          <a:prstGeom prst="rect">
            <a:avLst/>
          </a:prstGeom>
          <a:noFill/>
          <a:ln>
            <a:noFill/>
          </a:ln>
          <a:effectLst/>
          <a:extLst>
            <a:ext uri="{909E8E84-426E-40dd-AFC4-6F175D3DCCD1}">
              <a14:hiddenFill xmlns:a14="http://schemas.microsoft.com/office/drawing/2010/main" xmlns="">
                <a:solidFill>
                  <a:srgbClr val="DDDDDD"/>
                </a:solidFill>
              </a14:hiddenFill>
            </a:ex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marL="457200" indent="-457200"/>
            <a:r>
              <a:rPr lang="en-US" sz="1000" b="0">
                <a:latin typeface="Helvetica" pitchFamily="34" charset="0"/>
              </a:rPr>
              <a:t>Index to page directory</a:t>
            </a:r>
          </a:p>
          <a:p>
            <a:pPr marL="457200" indent="-457200"/>
            <a:r>
              <a:rPr lang="en-US" sz="1000" b="0">
                <a:latin typeface="Helvetica" pitchFamily="34" charset="0"/>
              </a:rPr>
              <a:t>(0x6, 6)</a:t>
            </a:r>
          </a:p>
        </p:txBody>
      </p:sp>
      <p:grpSp>
        <p:nvGrpSpPr>
          <p:cNvPr id="1205516" name="Group 268"/>
          <p:cNvGrpSpPr>
            <a:grpSpLocks/>
          </p:cNvGrpSpPr>
          <p:nvPr/>
        </p:nvGrpSpPr>
        <p:grpSpPr bwMode="auto">
          <a:xfrm>
            <a:off x="412750" y="4673600"/>
            <a:ext cx="1843088" cy="508000"/>
            <a:chOff x="490" y="3034"/>
            <a:chExt cx="1161" cy="320"/>
          </a:xfrm>
        </p:grpSpPr>
        <p:sp>
          <p:nvSpPr>
            <p:cNvPr id="1205517" name="Text Box 269"/>
            <p:cNvSpPr txBox="1">
              <a:spLocks noChangeArrowheads="1"/>
            </p:cNvSpPr>
            <p:nvPr/>
          </p:nvSpPr>
          <p:spPr bwMode="auto">
            <a:xfrm>
              <a:off x="519" y="3194"/>
              <a:ext cx="1132" cy="160"/>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r>
                <a:rPr lang="en-US" sz="1000" b="0"/>
                <a:t>Page Directory Base Address</a:t>
              </a:r>
            </a:p>
          </p:txBody>
        </p:sp>
        <p:sp>
          <p:nvSpPr>
            <p:cNvPr id="1205518" name="Text Box 270"/>
            <p:cNvSpPr txBox="1">
              <a:spLocks noChangeArrowheads="1"/>
            </p:cNvSpPr>
            <p:nvPr/>
          </p:nvSpPr>
          <p:spPr bwMode="auto">
            <a:xfrm>
              <a:off x="490" y="3034"/>
              <a:ext cx="318" cy="17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r>
                <a:rPr lang="en-US" sz="1200" b="0"/>
                <a:t>CR3:</a:t>
              </a:r>
            </a:p>
          </p:txBody>
        </p:sp>
      </p:grpSp>
      <p:sp>
        <p:nvSpPr>
          <p:cNvPr id="1205519" name="Line 271"/>
          <p:cNvSpPr>
            <a:spLocks noChangeShapeType="1"/>
          </p:cNvSpPr>
          <p:nvPr/>
        </p:nvSpPr>
        <p:spPr bwMode="auto">
          <a:xfrm>
            <a:off x="150813" y="2528888"/>
            <a:ext cx="258762" cy="0"/>
          </a:xfrm>
          <a:prstGeom prst="line">
            <a:avLst/>
          </a:prstGeom>
          <a:noFill/>
          <a:ln w="9525">
            <a:solidFill>
              <a:schemeClr val="tx1"/>
            </a:solidFill>
            <a:prstDash val="sysDot"/>
            <a:round/>
            <a:headEnd/>
            <a:tailEnd type="triangle"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nb-NO"/>
          </a:p>
        </p:txBody>
      </p:sp>
      <p:cxnSp>
        <p:nvCxnSpPr>
          <p:cNvPr id="1205520" name="AutoShape 272"/>
          <p:cNvCxnSpPr>
            <a:cxnSpLocks noChangeShapeType="1"/>
            <a:stCxn id="1205519" idx="0"/>
            <a:endCxn id="1205517" idx="1"/>
          </p:cNvCxnSpPr>
          <p:nvPr/>
        </p:nvCxnSpPr>
        <p:spPr bwMode="auto">
          <a:xfrm rot="5400000" flipV="1">
            <a:off x="-958055" y="3637756"/>
            <a:ext cx="2525712" cy="307975"/>
          </a:xfrm>
          <a:prstGeom prst="bentConnector4">
            <a:avLst>
              <a:gd name="adj1" fmla="val 100000"/>
              <a:gd name="adj2" fmla="val 91755"/>
            </a:avLst>
          </a:prstGeom>
          <a:noFill/>
          <a:ln w="9525">
            <a:solidFill>
              <a:schemeClr val="tx1"/>
            </a:solidFill>
            <a:prstDash val="sysDot"/>
            <a:miter lim="800000"/>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cxnSp>
      <p:graphicFrame>
        <p:nvGraphicFramePr>
          <p:cNvPr id="1205521" name="Group 273"/>
          <p:cNvGraphicFramePr>
            <a:graphicFrameLocks noGrp="1"/>
          </p:cNvGraphicFramePr>
          <p:nvPr/>
        </p:nvGraphicFramePr>
        <p:xfrm>
          <a:off x="3462338" y="4713288"/>
          <a:ext cx="4095750" cy="1472888"/>
        </p:xfrm>
        <a:graphic>
          <a:graphicData uri="http://schemas.openxmlformats.org/drawingml/2006/table">
            <a:tbl>
              <a:tblPr/>
              <a:tblGrid>
                <a:gridCol w="273050">
                  <a:extLst>
                    <a:ext uri="{9D8B030D-6E8A-4147-A177-3AD203B41FA5}">
                      <a16:colId xmlns:a16="http://schemas.microsoft.com/office/drawing/2014/main" val="20000"/>
                    </a:ext>
                  </a:extLst>
                </a:gridCol>
                <a:gridCol w="273050">
                  <a:extLst>
                    <a:ext uri="{9D8B030D-6E8A-4147-A177-3AD203B41FA5}">
                      <a16:colId xmlns:a16="http://schemas.microsoft.com/office/drawing/2014/main" val="20001"/>
                    </a:ext>
                  </a:extLst>
                </a:gridCol>
                <a:gridCol w="271462">
                  <a:extLst>
                    <a:ext uri="{9D8B030D-6E8A-4147-A177-3AD203B41FA5}">
                      <a16:colId xmlns:a16="http://schemas.microsoft.com/office/drawing/2014/main" val="20002"/>
                    </a:ext>
                  </a:extLst>
                </a:gridCol>
                <a:gridCol w="274638">
                  <a:extLst>
                    <a:ext uri="{9D8B030D-6E8A-4147-A177-3AD203B41FA5}">
                      <a16:colId xmlns:a16="http://schemas.microsoft.com/office/drawing/2014/main" val="20003"/>
                    </a:ext>
                  </a:extLst>
                </a:gridCol>
                <a:gridCol w="273050">
                  <a:extLst>
                    <a:ext uri="{9D8B030D-6E8A-4147-A177-3AD203B41FA5}">
                      <a16:colId xmlns:a16="http://schemas.microsoft.com/office/drawing/2014/main" val="20004"/>
                    </a:ext>
                  </a:extLst>
                </a:gridCol>
                <a:gridCol w="273050">
                  <a:extLst>
                    <a:ext uri="{9D8B030D-6E8A-4147-A177-3AD203B41FA5}">
                      <a16:colId xmlns:a16="http://schemas.microsoft.com/office/drawing/2014/main" val="20005"/>
                    </a:ext>
                  </a:extLst>
                </a:gridCol>
                <a:gridCol w="311150">
                  <a:extLst>
                    <a:ext uri="{9D8B030D-6E8A-4147-A177-3AD203B41FA5}">
                      <a16:colId xmlns:a16="http://schemas.microsoft.com/office/drawing/2014/main" val="20006"/>
                    </a:ext>
                  </a:extLst>
                </a:gridCol>
                <a:gridCol w="236537">
                  <a:extLst>
                    <a:ext uri="{9D8B030D-6E8A-4147-A177-3AD203B41FA5}">
                      <a16:colId xmlns:a16="http://schemas.microsoft.com/office/drawing/2014/main" val="20007"/>
                    </a:ext>
                  </a:extLst>
                </a:gridCol>
                <a:gridCol w="273050">
                  <a:extLst>
                    <a:ext uri="{9D8B030D-6E8A-4147-A177-3AD203B41FA5}">
                      <a16:colId xmlns:a16="http://schemas.microsoft.com/office/drawing/2014/main" val="20008"/>
                    </a:ext>
                  </a:extLst>
                </a:gridCol>
                <a:gridCol w="273050">
                  <a:extLst>
                    <a:ext uri="{9D8B030D-6E8A-4147-A177-3AD203B41FA5}">
                      <a16:colId xmlns:a16="http://schemas.microsoft.com/office/drawing/2014/main" val="20009"/>
                    </a:ext>
                  </a:extLst>
                </a:gridCol>
                <a:gridCol w="273050">
                  <a:extLst>
                    <a:ext uri="{9D8B030D-6E8A-4147-A177-3AD203B41FA5}">
                      <a16:colId xmlns:a16="http://schemas.microsoft.com/office/drawing/2014/main" val="20010"/>
                    </a:ext>
                  </a:extLst>
                </a:gridCol>
                <a:gridCol w="271463">
                  <a:extLst>
                    <a:ext uri="{9D8B030D-6E8A-4147-A177-3AD203B41FA5}">
                      <a16:colId xmlns:a16="http://schemas.microsoft.com/office/drawing/2014/main" val="20011"/>
                    </a:ext>
                  </a:extLst>
                </a:gridCol>
                <a:gridCol w="274637">
                  <a:extLst>
                    <a:ext uri="{9D8B030D-6E8A-4147-A177-3AD203B41FA5}">
                      <a16:colId xmlns:a16="http://schemas.microsoft.com/office/drawing/2014/main" val="20012"/>
                    </a:ext>
                  </a:extLst>
                </a:gridCol>
                <a:gridCol w="271463">
                  <a:extLst>
                    <a:ext uri="{9D8B030D-6E8A-4147-A177-3AD203B41FA5}">
                      <a16:colId xmlns:a16="http://schemas.microsoft.com/office/drawing/2014/main" val="20013"/>
                    </a:ext>
                  </a:extLst>
                </a:gridCol>
                <a:gridCol w="273050">
                  <a:extLst>
                    <a:ext uri="{9D8B030D-6E8A-4147-A177-3AD203B41FA5}">
                      <a16:colId xmlns:a16="http://schemas.microsoft.com/office/drawing/2014/main" val="20014"/>
                    </a:ext>
                  </a:extLst>
                </a:gridCol>
              </a:tblGrid>
              <a:tr h="242888">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31</a:t>
                      </a:r>
                    </a:p>
                  </a:txBody>
                  <a:tcPr marL="36000" marR="36000" marT="46800" marB="46800" horzOverflow="overflow">
                    <a:lnL cap="flat">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12</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800" b="0" i="0" u="none" strike="noStrike" cap="none" normalizeH="0" baseline="0">
                        <a:ln>
                          <a:noFill/>
                        </a:ln>
                        <a:solidFill>
                          <a:schemeClr val="tx1"/>
                        </a:solidFill>
                        <a:effectLst/>
                        <a:latin typeface="Tahoma" pitchFamily="34" charset="0"/>
                      </a:endParaRP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7</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6</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5</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4</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3</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2</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1</a:t>
                      </a:r>
                    </a:p>
                  </a:txBody>
                  <a:tcPr marL="36000" marR="36000" marT="46800" marB="46800" horzOverflow="overflow">
                    <a:lnL>
                      <a:noFill/>
                    </a:lnL>
                    <a:lnR>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800" b="0" i="0" u="none" strike="noStrike" cap="none" normalizeH="0" baseline="0">
                          <a:ln>
                            <a:noFill/>
                          </a:ln>
                          <a:solidFill>
                            <a:schemeClr val="tx1"/>
                          </a:solidFill>
                          <a:effectLst/>
                          <a:latin typeface="Tahoma" pitchFamily="34" charset="0"/>
                        </a:rPr>
                        <a:t>0</a:t>
                      </a:r>
                    </a:p>
                  </a:txBody>
                  <a:tcPr marL="36000" marR="36000" marT="46800" marB="46800" horzOverflow="overflow">
                    <a:lnL>
                      <a:noFill/>
                    </a:lnL>
                    <a:lnR cap="flat">
                      <a:noFill/>
                    </a:lnR>
                    <a:lnT cap="flat">
                      <a:noFill/>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0"/>
                  </a:ext>
                </a:extLst>
              </a:tr>
              <a:tr h="244475">
                <a:tc gridSpan="4">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0...01010101111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hMerge="1">
                  <a:txBody>
                    <a:bodyPr/>
                    <a:lstStyle/>
                    <a:p>
                      <a:endParaRPr lang="nb-NO"/>
                    </a:p>
                  </a:txBody>
                  <a:tcPr/>
                </a:tc>
                <a:tc gridSpan="3">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1 </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44475">
                <a:tc gridSpan="4">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0...01010100000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hMerge="1">
                  <a:txBody>
                    <a:bodyPr/>
                    <a:lstStyle/>
                    <a:p>
                      <a:endParaRPr lang="nb-NO"/>
                    </a:p>
                  </a:txBody>
                  <a:tcPr/>
                </a:tc>
                <a:tc gridSpan="3">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1"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244475">
                <a:tc gridSpan="4">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0...01100110011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hMerge="1">
                  <a:txBody>
                    <a:bodyPr/>
                    <a:lstStyle/>
                    <a:p>
                      <a:endParaRPr lang="nb-NO"/>
                    </a:p>
                  </a:txBody>
                  <a:tcPr/>
                </a:tc>
                <a:tc gridSpan="3">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244475">
                <a:tc gridSpan="4">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0...00010000100</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hMerge="1">
                  <a:txBody>
                    <a:bodyPr/>
                    <a:lstStyle/>
                    <a:p>
                      <a:endParaRPr lang="nb-NO"/>
                    </a:p>
                  </a:txBody>
                  <a:tcPr/>
                </a:tc>
                <a:tc gridSpan="3">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1"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endParaRPr kumimoji="0" lang="nb-NO" sz="1000" b="0" i="0" u="none" strike="noStrike" cap="none" normalizeH="0" baseline="0">
                        <a:ln>
                          <a:noFill/>
                        </a:ln>
                        <a:solidFill>
                          <a:schemeClr val="tx1"/>
                        </a:solidFill>
                        <a:effectLst/>
                        <a:latin typeface="Tahoma" pitchFamily="34" charset="0"/>
                      </a:endParaRP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1</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30188">
                <a:tc gridSpan="15">
                  <a:txBody>
                    <a:bodyPr/>
                    <a:lstStyle/>
                    <a:p>
                      <a:pPr marL="0" marR="0" lvl="0" indent="0" algn="ctr" defTabSz="914400" rtl="0" eaLnBrk="1" fontAlgn="base" latinLnBrk="0" hangingPunct="1">
                        <a:lnSpc>
                          <a:spcPct val="100000"/>
                        </a:lnSpc>
                        <a:spcBef>
                          <a:spcPct val="20000"/>
                        </a:spcBef>
                        <a:spcAft>
                          <a:spcPct val="0"/>
                        </a:spcAft>
                        <a:buClr>
                          <a:srgbClr val="FF6600"/>
                        </a:buClr>
                        <a:buSzPct val="120000"/>
                        <a:buFont typeface="Wingdings" pitchFamily="2" charset="2"/>
                        <a:buNone/>
                        <a:tabLst/>
                      </a:pPr>
                      <a:r>
                        <a:rPr kumimoji="0" lang="en-US" sz="1000" b="0" i="0" u="none" strike="noStrike" cap="none" normalizeH="0" baseline="0">
                          <a:ln>
                            <a:noFill/>
                          </a:ln>
                          <a:solidFill>
                            <a:schemeClr val="tx1"/>
                          </a:solidFill>
                          <a:effectLst/>
                          <a:latin typeface="Tahoma" pitchFamily="34" charset="0"/>
                        </a:rPr>
                        <a:t>......</a:t>
                      </a:r>
                    </a:p>
                  </a:txBody>
                  <a:tcPr marL="36000" marR="36000" marT="46800" marB="4680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tc hMerge="1">
                  <a:txBody>
                    <a:bodyPr/>
                    <a:lstStyle/>
                    <a:p>
                      <a:endParaRPr lang="nb-NO"/>
                    </a:p>
                  </a:txBody>
                  <a:tcPr/>
                </a:tc>
                <a:extLst>
                  <a:ext uri="{0D108BD9-81ED-4DB2-BD59-A6C34878D82A}">
                    <a16:rowId xmlns:a16="http://schemas.microsoft.com/office/drawing/2014/main" val="10005"/>
                  </a:ext>
                </a:extLst>
              </a:tr>
            </a:tbl>
          </a:graphicData>
        </a:graphic>
      </p:graphicFrame>
      <p:sp>
        <p:nvSpPr>
          <p:cNvPr id="1205610" name="Freeform 362"/>
          <p:cNvSpPr>
            <a:spLocks/>
          </p:cNvSpPr>
          <p:nvPr/>
        </p:nvSpPr>
        <p:spPr bwMode="auto">
          <a:xfrm>
            <a:off x="974725" y="3992563"/>
            <a:ext cx="2484438" cy="990600"/>
          </a:xfrm>
          <a:custGeom>
            <a:avLst/>
            <a:gdLst>
              <a:gd name="T0" fmla="*/ 0 w 1565"/>
              <a:gd name="T1" fmla="*/ 0 h 624"/>
              <a:gd name="T2" fmla="*/ 0 w 1565"/>
              <a:gd name="T3" fmla="*/ 307 h 624"/>
              <a:gd name="T4" fmla="*/ 1008 w 1565"/>
              <a:gd name="T5" fmla="*/ 307 h 624"/>
              <a:gd name="T6" fmla="*/ 1008 w 1565"/>
              <a:gd name="T7" fmla="*/ 624 h 624"/>
              <a:gd name="T8" fmla="*/ 1565 w 1565"/>
              <a:gd name="T9" fmla="*/ 624 h 624"/>
            </a:gdLst>
            <a:ahLst/>
            <a:cxnLst>
              <a:cxn ang="0">
                <a:pos x="T0" y="T1"/>
              </a:cxn>
              <a:cxn ang="0">
                <a:pos x="T2" y="T3"/>
              </a:cxn>
              <a:cxn ang="0">
                <a:pos x="T4" y="T5"/>
              </a:cxn>
              <a:cxn ang="0">
                <a:pos x="T6" y="T7"/>
              </a:cxn>
              <a:cxn ang="0">
                <a:pos x="T8" y="T9"/>
              </a:cxn>
            </a:cxnLst>
            <a:rect l="0" t="0" r="r" b="b"/>
            <a:pathLst>
              <a:path w="1565" h="624">
                <a:moveTo>
                  <a:pt x="0" y="0"/>
                </a:moveTo>
                <a:lnTo>
                  <a:pt x="0" y="307"/>
                </a:lnTo>
                <a:lnTo>
                  <a:pt x="1008" y="307"/>
                </a:lnTo>
                <a:lnTo>
                  <a:pt x="1008" y="624"/>
                </a:lnTo>
                <a:lnTo>
                  <a:pt x="1565" y="624"/>
                </a:lnTo>
              </a:path>
            </a:pathLst>
          </a:custGeom>
          <a:noFill/>
          <a:ln w="9525" cap="rnd" cmpd="sng">
            <a:solidFill>
              <a:schemeClr val="tx1"/>
            </a:solidFill>
            <a:prstDash val="sysDot"/>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endParaRPr lang="nb-NO"/>
          </a:p>
        </p:txBody>
      </p:sp>
      <p:sp>
        <p:nvSpPr>
          <p:cNvPr id="1205611" name="Freeform 363"/>
          <p:cNvSpPr>
            <a:spLocks/>
          </p:cNvSpPr>
          <p:nvPr/>
        </p:nvSpPr>
        <p:spPr bwMode="auto">
          <a:xfrm>
            <a:off x="2911475" y="1920875"/>
            <a:ext cx="2117725" cy="3397250"/>
          </a:xfrm>
          <a:custGeom>
            <a:avLst/>
            <a:gdLst>
              <a:gd name="T0" fmla="*/ 1334 w 1334"/>
              <a:gd name="T1" fmla="*/ 0 h 2140"/>
              <a:gd name="T2" fmla="*/ 1334 w 1334"/>
              <a:gd name="T3" fmla="*/ 1526 h 2140"/>
              <a:gd name="T4" fmla="*/ 0 w 1334"/>
              <a:gd name="T5" fmla="*/ 1680 h 2140"/>
              <a:gd name="T6" fmla="*/ 0 w 1334"/>
              <a:gd name="T7" fmla="*/ 2140 h 2140"/>
              <a:gd name="T8" fmla="*/ 326 w 1334"/>
              <a:gd name="T9" fmla="*/ 2140 h 2140"/>
            </a:gdLst>
            <a:ahLst/>
            <a:cxnLst>
              <a:cxn ang="0">
                <a:pos x="T0" y="T1"/>
              </a:cxn>
              <a:cxn ang="0">
                <a:pos x="T2" y="T3"/>
              </a:cxn>
              <a:cxn ang="0">
                <a:pos x="T4" y="T5"/>
              </a:cxn>
              <a:cxn ang="0">
                <a:pos x="T6" y="T7"/>
              </a:cxn>
              <a:cxn ang="0">
                <a:pos x="T8" y="T9"/>
              </a:cxn>
            </a:cxnLst>
            <a:rect l="0" t="0" r="r" b="b"/>
            <a:pathLst>
              <a:path w="1334" h="2140">
                <a:moveTo>
                  <a:pt x="1334" y="0"/>
                </a:moveTo>
                <a:lnTo>
                  <a:pt x="1334" y="1526"/>
                </a:lnTo>
                <a:lnTo>
                  <a:pt x="0" y="1680"/>
                </a:lnTo>
                <a:lnTo>
                  <a:pt x="0" y="2140"/>
                </a:lnTo>
                <a:lnTo>
                  <a:pt x="326" y="2140"/>
                </a:lnTo>
              </a:path>
            </a:pathLst>
          </a:custGeom>
          <a:noFill/>
          <a:ln w="9525" cap="flat" cmpd="sng">
            <a:solidFill>
              <a:schemeClr val="hlink"/>
            </a:solidFill>
            <a:prstDash val="solid"/>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endParaRPr lang="nb-NO"/>
          </a:p>
        </p:txBody>
      </p:sp>
      <p:sp>
        <p:nvSpPr>
          <p:cNvPr id="1205612" name="Rectangle 364"/>
          <p:cNvSpPr>
            <a:spLocks noChangeArrowheads="1"/>
          </p:cNvSpPr>
          <p:nvPr/>
        </p:nvSpPr>
        <p:spPr bwMode="auto">
          <a:xfrm>
            <a:off x="4983163" y="1922463"/>
            <a:ext cx="1255712" cy="396875"/>
          </a:xfrm>
          <a:prstGeom prst="rect">
            <a:avLst/>
          </a:prstGeom>
          <a:noFill/>
          <a:ln>
            <a:noFill/>
          </a:ln>
          <a:effectLst/>
          <a:extLst>
            <a:ext uri="{909E8E84-426E-40dd-AFC4-6F175D3DCCD1}">
              <a14:hiddenFill xmlns:a14="http://schemas.microsoft.com/office/drawing/2010/main" xmlns="">
                <a:solidFill>
                  <a:srgbClr val="DDDDDD"/>
                </a:solidFill>
              </a14:hiddenFill>
            </a:ex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marL="457200" indent="-457200"/>
            <a:r>
              <a:rPr lang="en-US" sz="1000" b="0">
                <a:latin typeface="Helvetica" pitchFamily="34" charset="0"/>
              </a:rPr>
              <a:t>Index to page table</a:t>
            </a:r>
          </a:p>
          <a:p>
            <a:pPr marL="457200" indent="-457200"/>
            <a:r>
              <a:rPr lang="en-US" sz="1000" b="0">
                <a:latin typeface="Helvetica" pitchFamily="34" charset="0"/>
              </a:rPr>
              <a:t>(0x2, 2)</a:t>
            </a:r>
          </a:p>
        </p:txBody>
      </p:sp>
      <p:sp>
        <p:nvSpPr>
          <p:cNvPr id="1205613" name="Rectangle 365"/>
          <p:cNvSpPr>
            <a:spLocks noChangeArrowheads="1"/>
          </p:cNvSpPr>
          <p:nvPr/>
        </p:nvSpPr>
        <p:spPr bwMode="auto">
          <a:xfrm>
            <a:off x="8183563" y="2235200"/>
            <a:ext cx="563562" cy="3997325"/>
          </a:xfrm>
          <a:prstGeom prst="rect">
            <a:avLst/>
          </a:prstGeom>
          <a:noFill/>
          <a:ln w="9525">
            <a:solidFill>
              <a:schemeClr val="tx1"/>
            </a:solidFill>
            <a:miter lim="800000"/>
            <a:headEnd/>
            <a:tailEn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nchor="ctr">
            <a:spAutoFit/>
          </a:bodyPr>
          <a:lstStyle/>
          <a:p>
            <a:endParaRPr lang="nb-NO"/>
          </a:p>
        </p:txBody>
      </p:sp>
      <p:sp>
        <p:nvSpPr>
          <p:cNvPr id="1205614" name="Freeform 366"/>
          <p:cNvSpPr>
            <a:spLocks/>
          </p:cNvSpPr>
          <p:nvPr/>
        </p:nvSpPr>
        <p:spPr bwMode="auto">
          <a:xfrm>
            <a:off x="4556125" y="2225675"/>
            <a:ext cx="3611563" cy="3048000"/>
          </a:xfrm>
          <a:custGeom>
            <a:avLst/>
            <a:gdLst>
              <a:gd name="T0" fmla="*/ 0 w 2295"/>
              <a:gd name="T1" fmla="*/ 1949 h 1949"/>
              <a:gd name="T2" fmla="*/ 394 w 2295"/>
              <a:gd name="T3" fmla="*/ 1949 h 1949"/>
              <a:gd name="T4" fmla="*/ 1056 w 2295"/>
              <a:gd name="T5" fmla="*/ 0 h 1949"/>
              <a:gd name="T6" fmla="*/ 2295 w 2295"/>
              <a:gd name="T7" fmla="*/ 0 h 1949"/>
            </a:gdLst>
            <a:ahLst/>
            <a:cxnLst>
              <a:cxn ang="0">
                <a:pos x="T0" y="T1"/>
              </a:cxn>
              <a:cxn ang="0">
                <a:pos x="T2" y="T3"/>
              </a:cxn>
              <a:cxn ang="0">
                <a:pos x="T4" y="T5"/>
              </a:cxn>
              <a:cxn ang="0">
                <a:pos x="T6" y="T7"/>
              </a:cxn>
            </a:cxnLst>
            <a:rect l="0" t="0" r="r" b="b"/>
            <a:pathLst>
              <a:path w="2295" h="1949">
                <a:moveTo>
                  <a:pt x="0" y="1949"/>
                </a:moveTo>
                <a:lnTo>
                  <a:pt x="394" y="1949"/>
                </a:lnTo>
                <a:lnTo>
                  <a:pt x="1056" y="0"/>
                </a:lnTo>
                <a:lnTo>
                  <a:pt x="2295" y="0"/>
                </a:lnTo>
              </a:path>
            </a:pathLst>
          </a:custGeom>
          <a:noFill/>
          <a:ln w="9525" cap="rnd" cmpd="sng">
            <a:solidFill>
              <a:schemeClr val="tx1"/>
            </a:solidFill>
            <a:prstDash val="sysDot"/>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nb-NO"/>
          </a:p>
        </p:txBody>
      </p:sp>
      <p:sp>
        <p:nvSpPr>
          <p:cNvPr id="1205615" name="Rectangle 367"/>
          <p:cNvSpPr>
            <a:spLocks noChangeArrowheads="1"/>
          </p:cNvSpPr>
          <p:nvPr/>
        </p:nvSpPr>
        <p:spPr bwMode="auto">
          <a:xfrm>
            <a:off x="6721475" y="2535238"/>
            <a:ext cx="823913" cy="396875"/>
          </a:xfrm>
          <a:prstGeom prst="rect">
            <a:avLst/>
          </a:prstGeom>
          <a:noFill/>
          <a:ln>
            <a:noFill/>
          </a:ln>
          <a:effectLst/>
          <a:extLst>
            <a:ext uri="{909E8E84-426E-40dd-AFC4-6F175D3DCCD1}">
              <a14:hiddenFill xmlns:a14="http://schemas.microsoft.com/office/drawing/2010/main" xmlns="">
                <a:solidFill>
                  <a:srgbClr val="DDDDDD"/>
                </a:solidFill>
              </a14:hiddenFill>
            </a:ext>
            <a:ext uri="{91240B29-F687-4f45-9708-019B960494DF}">
              <a14:hiddenLine xmlns:a14="http://schemas.microsoft.com/office/drawing/2010/main" xmlns="" w="12700" algn="ctr">
                <a:solidFill>
                  <a:schemeClr val="tx1"/>
                </a:solidFill>
                <a:miter lim="800000"/>
                <a:headEnd/>
                <a:tailEnd type="none" w="lg" len="lg"/>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spAutoFit/>
          </a:bodyPr>
          <a:lstStyle/>
          <a:p>
            <a:pPr marL="457200" indent="-457200"/>
            <a:r>
              <a:rPr lang="en-US" sz="1000" b="0">
                <a:latin typeface="Helvetica" pitchFamily="34" charset="0"/>
              </a:rPr>
              <a:t>Page offset</a:t>
            </a:r>
          </a:p>
          <a:p>
            <a:pPr marL="457200" indent="-457200"/>
            <a:r>
              <a:rPr lang="en-US" sz="1000" b="0">
                <a:latin typeface="Helvetica" pitchFamily="34" charset="0"/>
              </a:rPr>
              <a:t>(0x38, 56)</a:t>
            </a:r>
          </a:p>
        </p:txBody>
      </p:sp>
      <p:sp>
        <p:nvSpPr>
          <p:cNvPr id="1205616" name="Freeform 368"/>
          <p:cNvSpPr>
            <a:spLocks/>
          </p:cNvSpPr>
          <p:nvPr/>
        </p:nvSpPr>
        <p:spPr bwMode="auto">
          <a:xfrm>
            <a:off x="7543800" y="1920875"/>
            <a:ext cx="609600" cy="1203325"/>
          </a:xfrm>
          <a:custGeom>
            <a:avLst/>
            <a:gdLst>
              <a:gd name="T0" fmla="*/ 0 w 384"/>
              <a:gd name="T1" fmla="*/ 0 h 777"/>
              <a:gd name="T2" fmla="*/ 0 w 384"/>
              <a:gd name="T3" fmla="*/ 777 h 777"/>
              <a:gd name="T4" fmla="*/ 384 w 384"/>
              <a:gd name="T5" fmla="*/ 777 h 777"/>
            </a:gdLst>
            <a:ahLst/>
            <a:cxnLst>
              <a:cxn ang="0">
                <a:pos x="T0" y="T1"/>
              </a:cxn>
              <a:cxn ang="0">
                <a:pos x="T2" y="T3"/>
              </a:cxn>
              <a:cxn ang="0">
                <a:pos x="T4" y="T5"/>
              </a:cxn>
            </a:cxnLst>
            <a:rect l="0" t="0" r="r" b="b"/>
            <a:pathLst>
              <a:path w="384" h="777">
                <a:moveTo>
                  <a:pt x="0" y="0"/>
                </a:moveTo>
                <a:lnTo>
                  <a:pt x="0" y="777"/>
                </a:lnTo>
                <a:lnTo>
                  <a:pt x="384" y="777"/>
                </a:lnTo>
              </a:path>
            </a:pathLst>
          </a:custGeom>
          <a:noFill/>
          <a:ln w="9525" cap="flat" cmpd="sng">
            <a:solidFill>
              <a:schemeClr val="hlink"/>
            </a:solidFill>
            <a:prstDash val="solid"/>
            <a:round/>
            <a:headEnd type="none" w="med" len="med"/>
            <a:tailEnd type="triangl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endParaRPr lang="nb-NO"/>
          </a:p>
        </p:txBody>
      </p:sp>
      <p:sp>
        <p:nvSpPr>
          <p:cNvPr id="1205617" name="Text Box 369"/>
          <p:cNvSpPr txBox="1">
            <a:spLocks noChangeArrowheads="1"/>
          </p:cNvSpPr>
          <p:nvPr/>
        </p:nvSpPr>
        <p:spPr bwMode="auto">
          <a:xfrm>
            <a:off x="8128000" y="1938338"/>
            <a:ext cx="1069975" cy="30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spAutoFit/>
          </a:bodyPr>
          <a:lstStyle/>
          <a:p>
            <a:r>
              <a:rPr lang="en-US" sz="1400" b="0"/>
              <a:t>Page:</a:t>
            </a:r>
          </a:p>
        </p:txBody>
      </p:sp>
      <p:sp>
        <p:nvSpPr>
          <p:cNvPr id="1205618" name="Rectangle 370"/>
          <p:cNvSpPr>
            <a:spLocks noChangeArrowheads="1"/>
          </p:cNvSpPr>
          <p:nvPr/>
        </p:nvSpPr>
        <p:spPr bwMode="auto">
          <a:xfrm>
            <a:off x="8185150" y="3111500"/>
            <a:ext cx="563563" cy="271463"/>
          </a:xfrm>
          <a:prstGeom prst="rect">
            <a:avLst/>
          </a:prstGeom>
          <a:solidFill>
            <a:srgbClr val="DDDDDD"/>
          </a:solidFill>
          <a:ln w="9525">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lIns="90000" tIns="46800" rIns="90000" bIns="46800" anchor="ctr">
            <a:spAutoFit/>
          </a:bodyPr>
          <a:lstStyle/>
          <a:p>
            <a:endParaRPr lang="nb-NO"/>
          </a:p>
        </p:txBody>
      </p:sp>
      <p:sp>
        <p:nvSpPr>
          <p:cNvPr id="1205619" name="Text Box 371"/>
          <p:cNvSpPr txBox="1">
            <a:spLocks noChangeArrowheads="1"/>
          </p:cNvSpPr>
          <p:nvPr/>
        </p:nvSpPr>
        <p:spPr bwMode="auto">
          <a:xfrm>
            <a:off x="6861175" y="3097213"/>
            <a:ext cx="1193800" cy="27463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lIns="90000" tIns="46800" rIns="90000" bIns="46800">
            <a:spAutoFit/>
          </a:bodyPr>
          <a:lstStyle/>
          <a:p>
            <a:r>
              <a:rPr lang="en-US" sz="1200" b="0">
                <a:solidFill>
                  <a:srgbClr val="FF0000"/>
                </a:solidFill>
              </a:rPr>
              <a:t>requested data</a:t>
            </a:r>
          </a:p>
        </p:txBody>
      </p:sp>
      <p:sp>
        <p:nvSpPr>
          <p:cNvPr id="29" name="Freeform 28"/>
          <p:cNvSpPr/>
          <p:nvPr/>
        </p:nvSpPr>
        <p:spPr>
          <a:xfrm>
            <a:off x="83555" y="1011048"/>
            <a:ext cx="2966186" cy="718597"/>
          </a:xfrm>
          <a:custGeom>
            <a:avLst/>
            <a:gdLst>
              <a:gd name="connsiteX0" fmla="*/ 2966186 w 2966186"/>
              <a:gd name="connsiteY0" fmla="*/ 0 h 718597"/>
              <a:gd name="connsiteX1" fmla="*/ 2966186 w 2966186"/>
              <a:gd name="connsiteY1" fmla="*/ 317520 h 718597"/>
              <a:gd name="connsiteX2" fmla="*/ 0 w 2966186"/>
              <a:gd name="connsiteY2" fmla="*/ 401077 h 718597"/>
              <a:gd name="connsiteX3" fmla="*/ 0 w 2966186"/>
              <a:gd name="connsiteY3" fmla="*/ 718597 h 718597"/>
              <a:gd name="connsiteX4" fmla="*/ 125331 w 2966186"/>
              <a:gd name="connsiteY4" fmla="*/ 718597 h 718597"/>
              <a:gd name="connsiteX5" fmla="*/ 125331 w 2966186"/>
              <a:gd name="connsiteY5" fmla="*/ 718597 h 718597"/>
              <a:gd name="connsiteX6" fmla="*/ 125331 w 2966186"/>
              <a:gd name="connsiteY6" fmla="*/ 718597 h 7185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66186" h="718597">
                <a:moveTo>
                  <a:pt x="2966186" y="0"/>
                </a:moveTo>
                <a:lnTo>
                  <a:pt x="2966186" y="317520"/>
                </a:lnTo>
                <a:lnTo>
                  <a:pt x="0" y="401077"/>
                </a:lnTo>
                <a:lnTo>
                  <a:pt x="0" y="718597"/>
                </a:lnTo>
                <a:lnTo>
                  <a:pt x="125331" y="718597"/>
                </a:lnTo>
                <a:lnTo>
                  <a:pt x="125331" y="718597"/>
                </a:lnTo>
                <a:lnTo>
                  <a:pt x="125331" y="718597"/>
                </a:lnTo>
              </a:path>
            </a:pathLst>
          </a:custGeom>
          <a:ln>
            <a:solidFill>
              <a:schemeClr val="tx1"/>
            </a:solidFill>
            <a:prstDash val="sysDash"/>
            <a:headEnd type="none"/>
            <a:tailEnd type="triangle"/>
          </a:ln>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3200" b="1" i="0" u="none" strike="noStrike" cap="none" normalizeH="0" baseline="0">
              <a:ln>
                <a:noFill/>
              </a:ln>
              <a:solidFill>
                <a:schemeClr val="tx1"/>
              </a:solidFill>
              <a:effectLst/>
              <a:latin typeface="Tahoma" pitchFamily="34" charset="0"/>
            </a:endParaRPr>
          </a:p>
        </p:txBody>
      </p:sp>
    </p:spTree>
    <p:extLst>
      <p:ext uri="{BB962C8B-B14F-4D97-AF65-F5344CB8AC3E}">
        <p14:creationId xmlns:p14="http://schemas.microsoft.com/office/powerpoint/2010/main" val="36784917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205614"/>
                                        </p:tgtEl>
                                        <p:attrNameLst>
                                          <p:attrName>style.visibility</p:attrName>
                                        </p:attrNameLst>
                                      </p:cBhvr>
                                      <p:to>
                                        <p:strVal val="visible"/>
                                      </p:to>
                                    </p:set>
                                    <p:animEffect transition="in" filter="wipe(left)">
                                      <p:cBhvr>
                                        <p:cTn id="7" dur="500"/>
                                        <p:tgtEl>
                                          <p:spTgt spid="1205614"/>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205613"/>
                                        </p:tgtEl>
                                        <p:attrNameLst>
                                          <p:attrName>style.visibility</p:attrName>
                                        </p:attrNameLst>
                                      </p:cBhvr>
                                      <p:to>
                                        <p:strVal val="visible"/>
                                      </p:to>
                                    </p:set>
                                  </p:childTnLst>
                                </p:cTn>
                              </p:par>
                            </p:childTnLst>
                          </p:cTn>
                        </p:par>
                        <p:par>
                          <p:cTn id="11" fill="hold" nodeType="afterGroup">
                            <p:stCondLst>
                              <p:cond delay="500"/>
                            </p:stCondLst>
                            <p:childTnLst>
                              <p:par>
                                <p:cTn id="12" presetID="1" presetClass="entr" presetSubtype="0" fill="hold" grpId="0" nodeType="afterEffect">
                                  <p:stCondLst>
                                    <p:cond delay="0"/>
                                  </p:stCondLst>
                                  <p:childTnLst>
                                    <p:set>
                                      <p:cBhvr>
                                        <p:cTn id="13" dur="1" fill="hold">
                                          <p:stCondLst>
                                            <p:cond delay="0"/>
                                          </p:stCondLst>
                                        </p:cTn>
                                        <p:tgtEl>
                                          <p:spTgt spid="1205617"/>
                                        </p:tgtEl>
                                        <p:attrNameLst>
                                          <p:attrName>style.visibility</p:attrName>
                                        </p:attrNameLst>
                                      </p:cBhvr>
                                      <p:to>
                                        <p:strVal val="visible"/>
                                      </p:to>
                                    </p:se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1" fill="hold" grpId="0" nodeType="clickEffect">
                                  <p:stCondLst>
                                    <p:cond delay="0"/>
                                  </p:stCondLst>
                                  <p:childTnLst>
                                    <p:set>
                                      <p:cBhvr>
                                        <p:cTn id="17" dur="1" fill="hold">
                                          <p:stCondLst>
                                            <p:cond delay="0"/>
                                          </p:stCondLst>
                                        </p:cTn>
                                        <p:tgtEl>
                                          <p:spTgt spid="1205616"/>
                                        </p:tgtEl>
                                        <p:attrNameLst>
                                          <p:attrName>style.visibility</p:attrName>
                                        </p:attrNameLst>
                                      </p:cBhvr>
                                      <p:to>
                                        <p:strVal val="visible"/>
                                      </p:to>
                                    </p:set>
                                    <p:animEffect transition="in" filter="wipe(up)">
                                      <p:cBhvr>
                                        <p:cTn id="18" dur="500"/>
                                        <p:tgtEl>
                                          <p:spTgt spid="1205616"/>
                                        </p:tgtEl>
                                      </p:cBhvr>
                                    </p:animEffect>
                                  </p:childTnLst>
                                </p:cTn>
                              </p:par>
                              <p:par>
                                <p:cTn id="19" presetID="1" presetClass="entr" presetSubtype="0" fill="hold" grpId="0" nodeType="withEffect">
                                  <p:stCondLst>
                                    <p:cond delay="0"/>
                                  </p:stCondLst>
                                  <p:childTnLst>
                                    <p:set>
                                      <p:cBhvr>
                                        <p:cTn id="20" dur="1" fill="hold">
                                          <p:stCondLst>
                                            <p:cond delay="0"/>
                                          </p:stCondLst>
                                        </p:cTn>
                                        <p:tgtEl>
                                          <p:spTgt spid="1205615"/>
                                        </p:tgtEl>
                                        <p:attrNameLst>
                                          <p:attrName>style.visibility</p:attrName>
                                        </p:attrNameLst>
                                      </p:cBhvr>
                                      <p:to>
                                        <p:strVal val="visible"/>
                                      </p:to>
                                    </p:set>
                                  </p:childTnLst>
                                </p:cTn>
                              </p:par>
                            </p:childTnLst>
                          </p:cTn>
                        </p:par>
                        <p:par>
                          <p:cTn id="21" fill="hold" nodeType="afterGroup">
                            <p:stCondLst>
                              <p:cond delay="500"/>
                            </p:stCondLst>
                            <p:childTnLst>
                              <p:par>
                                <p:cTn id="22" presetID="1" presetClass="entr" presetSubtype="0" fill="hold" grpId="0" nodeType="afterEffect">
                                  <p:stCondLst>
                                    <p:cond delay="0"/>
                                  </p:stCondLst>
                                  <p:childTnLst>
                                    <p:set>
                                      <p:cBhvr>
                                        <p:cTn id="23" dur="1" fill="hold">
                                          <p:stCondLst>
                                            <p:cond delay="0"/>
                                          </p:stCondLst>
                                        </p:cTn>
                                        <p:tgtEl>
                                          <p:spTgt spid="1205618"/>
                                        </p:tgtEl>
                                        <p:attrNameLst>
                                          <p:attrName>style.visibility</p:attrName>
                                        </p:attrNameLst>
                                      </p:cBhvr>
                                      <p:to>
                                        <p:strVal val="visible"/>
                                      </p:to>
                                    </p:set>
                                  </p:childTnLst>
                                </p:cTn>
                              </p:par>
                            </p:childTnLst>
                          </p:cTn>
                        </p:par>
                        <p:par>
                          <p:cTn id="24" fill="hold" nodeType="afterGroup">
                            <p:stCondLst>
                              <p:cond delay="500"/>
                            </p:stCondLst>
                            <p:childTnLst>
                              <p:par>
                                <p:cTn id="25" presetID="1" presetClass="entr" presetSubtype="0" fill="hold" grpId="0" nodeType="afterEffect">
                                  <p:stCondLst>
                                    <p:cond delay="0"/>
                                  </p:stCondLst>
                                  <p:childTnLst>
                                    <p:set>
                                      <p:cBhvr>
                                        <p:cTn id="26" dur="1" fill="hold">
                                          <p:stCondLst>
                                            <p:cond delay="0"/>
                                          </p:stCondLst>
                                        </p:cTn>
                                        <p:tgtEl>
                                          <p:spTgt spid="12056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5613" grpId="0" animBg="1"/>
      <p:bldP spid="1205614" grpId="0" animBg="1"/>
      <p:bldP spid="1205615" grpId="0"/>
      <p:bldP spid="1205616" grpId="0" animBg="1"/>
      <p:bldP spid="1205617" grpId="0"/>
      <p:bldP spid="1205618" grpId="0" animBg="1"/>
      <p:bldP spid="1205619"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6274" name="Rectangle 2"/>
          <p:cNvSpPr>
            <a:spLocks noGrp="1" noChangeArrowheads="1"/>
          </p:cNvSpPr>
          <p:nvPr>
            <p:ph type="title"/>
          </p:nvPr>
        </p:nvSpPr>
        <p:spPr/>
        <p:txBody>
          <a:bodyPr/>
          <a:lstStyle/>
          <a:p>
            <a:r>
              <a:rPr lang="en-US"/>
              <a:t>Pentium Page Fault Causes</a:t>
            </a:r>
          </a:p>
        </p:txBody>
      </p:sp>
      <p:sp>
        <p:nvSpPr>
          <p:cNvPr id="1206275" name="Rectangle 3"/>
          <p:cNvSpPr>
            <a:spLocks noGrp="1" noChangeArrowheads="1"/>
          </p:cNvSpPr>
          <p:nvPr>
            <p:ph type="body" idx="1"/>
          </p:nvPr>
        </p:nvSpPr>
        <p:spPr/>
        <p:txBody>
          <a:bodyPr/>
          <a:lstStyle/>
          <a:p>
            <a:pPr>
              <a:spcAft>
                <a:spcPct val="35000"/>
              </a:spcAft>
            </a:pPr>
            <a:r>
              <a:rPr lang="en-US" sz="2400"/>
              <a:t>Page directory entry’s P-bit = 0: </a:t>
            </a:r>
            <a:br>
              <a:rPr lang="en-US" sz="2400"/>
            </a:br>
            <a:r>
              <a:rPr lang="en-US" sz="2400"/>
              <a:t>page group’s directory (page table) not in memory</a:t>
            </a:r>
            <a:br>
              <a:rPr lang="en-US" sz="2400"/>
            </a:br>
            <a:endParaRPr lang="en-US" sz="2400"/>
          </a:p>
          <a:p>
            <a:pPr>
              <a:spcAft>
                <a:spcPct val="35000"/>
              </a:spcAft>
            </a:pPr>
            <a:r>
              <a:rPr lang="en-US" sz="2400"/>
              <a:t>Page table entry’s P-bit = 0:</a:t>
            </a:r>
            <a:br>
              <a:rPr lang="en-US" sz="2400"/>
            </a:br>
            <a:r>
              <a:rPr lang="en-US" sz="2400"/>
              <a:t>requested page not in memory</a:t>
            </a:r>
            <a:br>
              <a:rPr lang="en-US" sz="2400"/>
            </a:br>
            <a:endParaRPr lang="en-US" sz="2400"/>
          </a:p>
          <a:p>
            <a:pPr>
              <a:spcAft>
                <a:spcPct val="35000"/>
              </a:spcAft>
            </a:pPr>
            <a:r>
              <a:rPr lang="en-US" sz="2400"/>
              <a:t>Attempt to write to a read-only page</a:t>
            </a:r>
            <a:br>
              <a:rPr lang="en-US" sz="2400"/>
            </a:br>
            <a:endParaRPr lang="en-US" sz="2400"/>
          </a:p>
          <a:p>
            <a:pPr>
              <a:spcAft>
                <a:spcPct val="35000"/>
              </a:spcAft>
            </a:pPr>
            <a:r>
              <a:rPr lang="en-US" sz="2400"/>
              <a:t>Insufficient page-level privilege to access page table or frame</a:t>
            </a:r>
            <a:br>
              <a:rPr lang="en-US" sz="2400"/>
            </a:br>
            <a:endParaRPr lang="en-US" sz="2400"/>
          </a:p>
          <a:p>
            <a:pPr>
              <a:spcAft>
                <a:spcPct val="35000"/>
              </a:spcAft>
            </a:pPr>
            <a:r>
              <a:rPr lang="en-US" sz="2400"/>
              <a:t>One of the reserved bits are set in the page directory or </a:t>
            </a:r>
            <a:br>
              <a:rPr lang="en-US" sz="2400"/>
            </a:br>
            <a:r>
              <a:rPr lang="en-US" sz="2400"/>
              <a:t>table entry</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32-bit </a:t>
            </a:r>
            <a:r>
              <a:rPr lang="en-US" sz="1400" dirty="0"/>
              <a:t>(protected/compatibility mode)  </a:t>
            </a:r>
            <a:r>
              <a:rPr lang="en-US" dirty="0"/>
              <a:t>vs. 64-bit </a:t>
            </a:r>
            <a:r>
              <a:rPr lang="en-US" sz="1400" dirty="0">
                <a:solidFill>
                  <a:srgbClr val="000000"/>
                </a:solidFill>
              </a:rPr>
              <a:t>(long mode)</a:t>
            </a:r>
            <a:r>
              <a:rPr lang="en-US" dirty="0"/>
              <a:t>	</a:t>
            </a:r>
          </a:p>
        </p:txBody>
      </p:sp>
      <p:sp>
        <p:nvSpPr>
          <p:cNvPr id="3" name="Content Placeholder 2"/>
          <p:cNvSpPr>
            <a:spLocks noGrp="1"/>
          </p:cNvSpPr>
          <p:nvPr>
            <p:ph idx="1"/>
          </p:nvPr>
        </p:nvSpPr>
        <p:spPr/>
        <p:txBody>
          <a:bodyPr/>
          <a:lstStyle/>
          <a:p>
            <a:pPr lvl="0">
              <a:lnSpc>
                <a:spcPct val="150000"/>
              </a:lnSpc>
            </a:pPr>
            <a:r>
              <a:rPr lang="en-US" sz="2000" dirty="0"/>
              <a:t>Virtual address space </a:t>
            </a:r>
            <a:r>
              <a:rPr lang="en-US" sz="2000" i="1" dirty="0"/>
              <a:t>could in theory</a:t>
            </a:r>
            <a:r>
              <a:rPr lang="en-US" sz="2000" dirty="0"/>
              <a:t> be 64-bit (16 EB) </a:t>
            </a:r>
            <a:r>
              <a:rPr lang="en-US" sz="1200" dirty="0">
                <a:solidFill>
                  <a:srgbClr val="000000"/>
                </a:solidFill>
              </a:rPr>
              <a:t>(vs. 4 GB for 32-bit)</a:t>
            </a:r>
            <a:r>
              <a:rPr lang="en-US" sz="2000" dirty="0"/>
              <a:t> </a:t>
            </a:r>
          </a:p>
          <a:p>
            <a:pPr>
              <a:lnSpc>
                <a:spcPct val="150000"/>
              </a:lnSpc>
            </a:pPr>
            <a:r>
              <a:rPr lang="en-US" sz="2000" dirty="0"/>
              <a:t>Processors allow addressing of only a portion of that </a:t>
            </a:r>
          </a:p>
          <a:p>
            <a:pPr>
              <a:lnSpc>
                <a:spcPct val="150000"/>
              </a:lnSpc>
            </a:pPr>
            <a:r>
              <a:rPr lang="en-US" sz="2000" dirty="0"/>
              <a:t>Most common processor implementations allow 48-bit (256 TB) </a:t>
            </a:r>
          </a:p>
          <a:p>
            <a:pPr>
              <a:lnSpc>
                <a:spcPct val="150000"/>
              </a:lnSpc>
            </a:pPr>
            <a:r>
              <a:rPr lang="en-US" sz="2000" dirty="0"/>
              <a:t>An address is now 8 bytes (64-bit)  </a:t>
            </a:r>
            <a:r>
              <a:rPr lang="en-US" sz="1200" dirty="0"/>
              <a:t>(vs. 4 byte for 32-bit)</a:t>
            </a:r>
          </a:p>
          <a:p>
            <a:pPr>
              <a:lnSpc>
                <a:spcPct val="150000"/>
              </a:lnSpc>
            </a:pPr>
            <a:r>
              <a:rPr lang="en-US" sz="2000" dirty="0"/>
              <a:t>Each 4-KB page can hold 2</a:t>
            </a:r>
            <a:r>
              <a:rPr lang="en-US" sz="2000" baseline="30000" dirty="0"/>
              <a:t>9</a:t>
            </a:r>
            <a:r>
              <a:rPr lang="en-US" sz="2000" dirty="0"/>
              <a:t> page-table entries </a:t>
            </a:r>
            <a:r>
              <a:rPr lang="en-US" sz="1200" dirty="0"/>
              <a:t>(vs. 2</a:t>
            </a:r>
            <a:r>
              <a:rPr lang="en-US" sz="1200" baseline="30000" dirty="0"/>
              <a:t>10</a:t>
            </a:r>
            <a:r>
              <a:rPr lang="en-US" sz="1200" dirty="0"/>
              <a:t> for 32-bit)</a:t>
            </a:r>
            <a:r>
              <a:rPr lang="en-US" sz="2000" dirty="0"/>
              <a:t>, </a:t>
            </a:r>
            <a:br>
              <a:rPr lang="en-US" sz="2000" dirty="0"/>
            </a:br>
            <a:r>
              <a:rPr lang="en-US" sz="2000" dirty="0"/>
              <a:t>need 9 bit index for each level  </a:t>
            </a:r>
            <a:r>
              <a:rPr lang="en-US" sz="1200" dirty="0">
                <a:solidFill>
                  <a:srgbClr val="000000"/>
                </a:solidFill>
              </a:rPr>
              <a:t>(vs. 10 for 32-bit)</a:t>
            </a:r>
            <a:r>
              <a:rPr lang="en-US" sz="2000" dirty="0"/>
              <a:t> </a:t>
            </a:r>
          </a:p>
          <a:p>
            <a:pPr marL="0" indent="0">
              <a:lnSpc>
                <a:spcPct val="150000"/>
              </a:lnSpc>
              <a:buNone/>
            </a:pPr>
            <a:r>
              <a:rPr lang="en-US" sz="2000" dirty="0"/>
              <a:t> </a:t>
            </a:r>
          </a:p>
          <a:p>
            <a:pPr>
              <a:lnSpc>
                <a:spcPct val="150000"/>
              </a:lnSpc>
            </a:pPr>
            <a:r>
              <a:rPr lang="en-US" sz="2000" dirty="0"/>
              <a:t>Virtual address:</a:t>
            </a:r>
          </a:p>
          <a:p>
            <a:pPr>
              <a:lnSpc>
                <a:spcPct val="150000"/>
              </a:lnSpc>
            </a:pPr>
            <a:endParaRPr lang="en-US" sz="2000" dirty="0"/>
          </a:p>
        </p:txBody>
      </p:sp>
      <p:graphicFrame>
        <p:nvGraphicFramePr>
          <p:cNvPr id="4" name="Table 3"/>
          <p:cNvGraphicFramePr>
            <a:graphicFrameLocks noGrp="1"/>
          </p:cNvGraphicFramePr>
          <p:nvPr>
            <p:extLst>
              <p:ext uri="{D42A27DB-BD31-4B8C-83A1-F6EECF244321}">
                <p14:modId xmlns:p14="http://schemas.microsoft.com/office/powerpoint/2010/main" val="3364245905"/>
              </p:ext>
            </p:extLst>
          </p:nvPr>
        </p:nvGraphicFramePr>
        <p:xfrm>
          <a:off x="238131" y="5105254"/>
          <a:ext cx="8674826" cy="1211580"/>
        </p:xfrm>
        <a:graphic>
          <a:graphicData uri="http://schemas.openxmlformats.org/drawingml/2006/table">
            <a:tbl>
              <a:tblPr firstRow="1" bandRow="1">
                <a:tableStyleId>{5C22544A-7EE6-4342-B048-85BDC9FD1C3A}</a:tableStyleId>
              </a:tblPr>
              <a:tblGrid>
                <a:gridCol w="850475">
                  <a:extLst>
                    <a:ext uri="{9D8B030D-6E8A-4147-A177-3AD203B41FA5}">
                      <a16:colId xmlns:a16="http://schemas.microsoft.com/office/drawing/2014/main" val="20000"/>
                    </a:ext>
                  </a:extLst>
                </a:gridCol>
                <a:gridCol w="1496832">
                  <a:extLst>
                    <a:ext uri="{9D8B030D-6E8A-4147-A177-3AD203B41FA5}">
                      <a16:colId xmlns:a16="http://schemas.microsoft.com/office/drawing/2014/main" val="20001"/>
                    </a:ext>
                  </a:extLst>
                </a:gridCol>
                <a:gridCol w="2177211">
                  <a:extLst>
                    <a:ext uri="{9D8B030D-6E8A-4147-A177-3AD203B41FA5}">
                      <a16:colId xmlns:a16="http://schemas.microsoft.com/office/drawing/2014/main" val="20002"/>
                    </a:ext>
                  </a:extLst>
                </a:gridCol>
                <a:gridCol w="1689608">
                  <a:extLst>
                    <a:ext uri="{9D8B030D-6E8A-4147-A177-3AD203B41FA5}">
                      <a16:colId xmlns:a16="http://schemas.microsoft.com/office/drawing/2014/main" val="20003"/>
                    </a:ext>
                  </a:extLst>
                </a:gridCol>
                <a:gridCol w="1406115">
                  <a:extLst>
                    <a:ext uri="{9D8B030D-6E8A-4147-A177-3AD203B41FA5}">
                      <a16:colId xmlns:a16="http://schemas.microsoft.com/office/drawing/2014/main" val="20004"/>
                    </a:ext>
                  </a:extLst>
                </a:gridCol>
                <a:gridCol w="1054585">
                  <a:extLst>
                    <a:ext uri="{9D8B030D-6E8A-4147-A177-3AD203B41FA5}">
                      <a16:colId xmlns:a16="http://schemas.microsoft.com/office/drawing/2014/main" val="20005"/>
                    </a:ext>
                  </a:extLst>
                </a:gridCol>
              </a:tblGrid>
              <a:tr h="571500">
                <a:tc>
                  <a:txBody>
                    <a:bodyPr/>
                    <a:lstStyle/>
                    <a:p>
                      <a:pPr algn="ctr"/>
                      <a:r>
                        <a:rPr lang="en-US" sz="1600" dirty="0"/>
                        <a:t>63-48</a:t>
                      </a:r>
                    </a:p>
                  </a:txBody>
                  <a:tcPr anchor="ctr"/>
                </a:tc>
                <a:tc>
                  <a:txBody>
                    <a:bodyPr/>
                    <a:lstStyle/>
                    <a:p>
                      <a:pPr algn="ctr"/>
                      <a:r>
                        <a:rPr lang="en-US" sz="1600" dirty="0"/>
                        <a:t>47-39</a:t>
                      </a:r>
                    </a:p>
                  </a:txBody>
                  <a:tcPr anchor="ctr"/>
                </a:tc>
                <a:tc>
                  <a:txBody>
                    <a:bodyPr/>
                    <a:lstStyle/>
                    <a:p>
                      <a:pPr algn="ctr"/>
                      <a:r>
                        <a:rPr lang="en-US" sz="1600" dirty="0"/>
                        <a:t>38-30</a:t>
                      </a:r>
                    </a:p>
                  </a:txBody>
                  <a:tcPr anchor="ctr"/>
                </a:tc>
                <a:tc>
                  <a:txBody>
                    <a:bodyPr/>
                    <a:lstStyle/>
                    <a:p>
                      <a:pPr algn="ctr"/>
                      <a:r>
                        <a:rPr lang="en-US" sz="1600" dirty="0"/>
                        <a:t>29-21</a:t>
                      </a:r>
                    </a:p>
                  </a:txBody>
                  <a:tcPr anchor="ctr"/>
                </a:tc>
                <a:tc>
                  <a:txBody>
                    <a:bodyPr/>
                    <a:lstStyle/>
                    <a:p>
                      <a:pPr algn="ctr"/>
                      <a:r>
                        <a:rPr lang="en-US" sz="1600" dirty="0"/>
                        <a:t>20-12</a:t>
                      </a:r>
                    </a:p>
                  </a:txBody>
                  <a:tcPr anchor="ctr"/>
                </a:tc>
                <a:tc>
                  <a:txBody>
                    <a:bodyPr/>
                    <a:lstStyle/>
                    <a:p>
                      <a:pPr algn="ctr"/>
                      <a:r>
                        <a:rPr lang="en-US" sz="1600" dirty="0"/>
                        <a:t>11-0</a:t>
                      </a:r>
                    </a:p>
                  </a:txBody>
                  <a:tcPr anchor="ctr"/>
                </a:tc>
                <a:extLst>
                  <a:ext uri="{0D108BD9-81ED-4DB2-BD59-A6C34878D82A}">
                    <a16:rowId xmlns:a16="http://schemas.microsoft.com/office/drawing/2014/main" val="10000"/>
                  </a:ext>
                </a:extLst>
              </a:tr>
              <a:tr h="640080">
                <a:tc>
                  <a:txBody>
                    <a:bodyPr/>
                    <a:lstStyle/>
                    <a:p>
                      <a:pPr algn="ctr"/>
                      <a:r>
                        <a:rPr lang="en-US" sz="1200" dirty="0"/>
                        <a:t>unused</a:t>
                      </a:r>
                    </a:p>
                  </a:txBody>
                  <a:tcPr anchor="ctr"/>
                </a:tc>
                <a:tc>
                  <a:txBody>
                    <a:bodyPr/>
                    <a:lstStyle/>
                    <a:p>
                      <a:pPr algn="ctr"/>
                      <a:r>
                        <a:rPr lang="en-US" sz="1200" dirty="0"/>
                        <a:t>page map level 4</a:t>
                      </a:r>
                    </a:p>
                  </a:txBody>
                  <a:tcPr anchor="ctr"/>
                </a:tc>
                <a:tc>
                  <a:txBody>
                    <a:bodyPr/>
                    <a:lstStyle/>
                    <a:p>
                      <a:pPr algn="ctr"/>
                      <a:r>
                        <a:rPr lang="en-US" sz="1200" dirty="0"/>
                        <a:t>page directory pointer index</a:t>
                      </a:r>
                    </a:p>
                  </a:txBody>
                  <a:tcPr anchor="ctr"/>
                </a:tc>
                <a:tc>
                  <a:txBody>
                    <a:bodyPr/>
                    <a:lstStyle/>
                    <a:p>
                      <a:pPr algn="ctr"/>
                      <a:r>
                        <a:rPr lang="en-US" sz="1200" dirty="0"/>
                        <a:t>page</a:t>
                      </a:r>
                      <a:r>
                        <a:rPr lang="en-US" sz="1200" baseline="0" dirty="0"/>
                        <a:t> </a:t>
                      </a:r>
                      <a:r>
                        <a:rPr lang="en-US" sz="1200" dirty="0"/>
                        <a:t>directory index</a:t>
                      </a:r>
                    </a:p>
                  </a:txBody>
                  <a:tcPr anchor="ctr"/>
                </a:tc>
                <a:tc>
                  <a:txBody>
                    <a:bodyPr/>
                    <a:lstStyle/>
                    <a:p>
                      <a:pPr algn="ctr"/>
                      <a:r>
                        <a:rPr lang="en-US" sz="1200" dirty="0"/>
                        <a:t>page table index</a:t>
                      </a:r>
                    </a:p>
                  </a:txBody>
                  <a:tcPr anchor="ctr"/>
                </a:tc>
                <a:tc>
                  <a:txBody>
                    <a:bodyPr/>
                    <a:lstStyle/>
                    <a:p>
                      <a:pPr algn="ctr"/>
                      <a:r>
                        <a:rPr lang="en-US" sz="1200" dirty="0"/>
                        <a:t>page offset</a:t>
                      </a:r>
                    </a:p>
                  </a:txBody>
                  <a:tcPr anchor="ct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22012533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ctrTitle"/>
          </p:nvPr>
        </p:nvSpPr>
        <p:spPr>
          <a:xfrm>
            <a:off x="344199" y="1799039"/>
            <a:ext cx="8733653" cy="1462088"/>
          </a:xfrm>
        </p:spPr>
        <p:txBody>
          <a:bodyPr/>
          <a:lstStyle/>
          <a:p>
            <a:pPr eaLnBrk="1" hangingPunct="1"/>
            <a:r>
              <a:rPr lang="en-US" sz="5400" dirty="0"/>
              <a:t>In-Memory Copy Operations</a:t>
            </a:r>
          </a:p>
        </p:txBody>
      </p:sp>
    </p:spTree>
    <p:extLst>
      <p:ext uri="{BB962C8B-B14F-4D97-AF65-F5344CB8AC3E}">
        <p14:creationId xmlns:p14="http://schemas.microsoft.com/office/powerpoint/2010/main" val="65433146"/>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0610" name="Freeform 2"/>
          <p:cNvSpPr>
            <a:spLocks/>
          </p:cNvSpPr>
          <p:nvPr/>
        </p:nvSpPr>
        <p:spPr bwMode="auto">
          <a:xfrm>
            <a:off x="679450" y="3697288"/>
            <a:ext cx="8437563" cy="1163637"/>
          </a:xfrm>
          <a:custGeom>
            <a:avLst/>
            <a:gdLst>
              <a:gd name="T0" fmla="*/ 1258 w 4877"/>
              <a:gd name="T1" fmla="*/ 44 h 589"/>
              <a:gd name="T2" fmla="*/ 0 w 4877"/>
              <a:gd name="T3" fmla="*/ 564 h 589"/>
              <a:gd name="T4" fmla="*/ 4877 w 4877"/>
              <a:gd name="T5" fmla="*/ 589 h 589"/>
              <a:gd name="T6" fmla="*/ 1465 w 4877"/>
              <a:gd name="T7" fmla="*/ 25 h 589"/>
              <a:gd name="T8" fmla="*/ 1321 w 4877"/>
              <a:gd name="T9" fmla="*/ 0 h 589"/>
              <a:gd name="T10" fmla="*/ 0 60000 65536"/>
              <a:gd name="T11" fmla="*/ 0 60000 65536"/>
              <a:gd name="T12" fmla="*/ 0 60000 65536"/>
              <a:gd name="T13" fmla="*/ 0 60000 65536"/>
              <a:gd name="T14" fmla="*/ 0 60000 65536"/>
              <a:gd name="T15" fmla="*/ 0 w 4877"/>
              <a:gd name="T16" fmla="*/ 0 h 589"/>
              <a:gd name="T17" fmla="*/ 4877 w 4877"/>
              <a:gd name="T18" fmla="*/ 589 h 589"/>
            </a:gdLst>
            <a:ahLst/>
            <a:cxnLst>
              <a:cxn ang="T10">
                <a:pos x="T0" y="T1"/>
              </a:cxn>
              <a:cxn ang="T11">
                <a:pos x="T2" y="T3"/>
              </a:cxn>
              <a:cxn ang="T12">
                <a:pos x="T4" y="T5"/>
              </a:cxn>
              <a:cxn ang="T13">
                <a:pos x="T6" y="T7"/>
              </a:cxn>
              <a:cxn ang="T14">
                <a:pos x="T8" y="T9"/>
              </a:cxn>
            </a:cxnLst>
            <a:rect l="T15" t="T16" r="T17" b="T18"/>
            <a:pathLst>
              <a:path w="4877" h="589">
                <a:moveTo>
                  <a:pt x="1258" y="44"/>
                </a:moveTo>
                <a:lnTo>
                  <a:pt x="0" y="564"/>
                </a:lnTo>
                <a:lnTo>
                  <a:pt x="4877" y="589"/>
                </a:lnTo>
                <a:lnTo>
                  <a:pt x="1465" y="25"/>
                </a:lnTo>
                <a:lnTo>
                  <a:pt x="1321" y="0"/>
                </a:lnTo>
              </a:path>
            </a:pathLst>
          </a:custGeom>
          <a:gradFill rotWithShape="1">
            <a:gsLst>
              <a:gs pos="0">
                <a:srgbClr val="C0C0C0"/>
              </a:gs>
              <a:gs pos="100000">
                <a:schemeClr val="bg1"/>
              </a:gs>
            </a:gsLst>
            <a:lin ang="5400000" scaled="1"/>
          </a:gradFill>
          <a:ln>
            <a:noFill/>
          </a:ln>
          <a:extLst>
            <a:ext uri="{91240B29-F687-4f45-9708-019B960494DF}">
              <a14:hiddenLine xmlns:a14="http://schemas.microsoft.com/office/drawing/2010/main" xmlns="" w="25400">
                <a:solidFill>
                  <a:srgbClr val="000000"/>
                </a:solidFill>
                <a:round/>
                <a:headEnd/>
                <a:tailEnd type="triangle" w="lg" len="lg"/>
              </a14:hiddenLine>
            </a:ext>
          </a:extLst>
        </p:spPr>
        <p:txBody>
          <a:bodyPr rIns="54000"/>
          <a:lstStyle/>
          <a:p>
            <a:endParaRPr lang="nb-NO"/>
          </a:p>
        </p:txBody>
      </p:sp>
      <p:sp>
        <p:nvSpPr>
          <p:cNvPr id="23555" name="Rectangle 3"/>
          <p:cNvSpPr>
            <a:spLocks noGrp="1" noChangeArrowheads="1"/>
          </p:cNvSpPr>
          <p:nvPr>
            <p:ph type="title"/>
          </p:nvPr>
        </p:nvSpPr>
        <p:spPr/>
        <p:txBody>
          <a:bodyPr/>
          <a:lstStyle/>
          <a:p>
            <a:pPr eaLnBrk="1" hangingPunct="1"/>
            <a:r>
              <a:rPr lang="en-US"/>
              <a:t>Delivery Systems</a:t>
            </a:r>
          </a:p>
        </p:txBody>
      </p:sp>
      <p:sp>
        <p:nvSpPr>
          <p:cNvPr id="23556" name="Rectangle 4"/>
          <p:cNvSpPr>
            <a:spLocks noChangeArrowheads="1"/>
          </p:cNvSpPr>
          <p:nvPr/>
        </p:nvSpPr>
        <p:spPr bwMode="auto">
          <a:xfrm>
            <a:off x="4051300" y="3792538"/>
            <a:ext cx="3175" cy="11112"/>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nb-NO"/>
          </a:p>
        </p:txBody>
      </p:sp>
      <p:sp>
        <p:nvSpPr>
          <p:cNvPr id="23557" name="Rectangle 5"/>
          <p:cNvSpPr>
            <a:spLocks noChangeArrowheads="1"/>
          </p:cNvSpPr>
          <p:nvPr/>
        </p:nvSpPr>
        <p:spPr bwMode="auto">
          <a:xfrm>
            <a:off x="4051300" y="3970338"/>
            <a:ext cx="3175" cy="12700"/>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nb-NO"/>
          </a:p>
        </p:txBody>
      </p:sp>
      <p:grpSp>
        <p:nvGrpSpPr>
          <p:cNvPr id="2" name="Group 6"/>
          <p:cNvGrpSpPr>
            <a:grpSpLocks/>
          </p:cNvGrpSpPr>
          <p:nvPr/>
        </p:nvGrpSpPr>
        <p:grpSpPr bwMode="auto">
          <a:xfrm>
            <a:off x="5489575" y="4670425"/>
            <a:ext cx="990600" cy="1125538"/>
            <a:chOff x="4666" y="2982"/>
            <a:chExt cx="624" cy="709"/>
          </a:xfrm>
        </p:grpSpPr>
        <p:grpSp>
          <p:nvGrpSpPr>
            <p:cNvPr id="24311" name="Group 7"/>
            <p:cNvGrpSpPr>
              <a:grpSpLocks/>
            </p:cNvGrpSpPr>
            <p:nvPr/>
          </p:nvGrpSpPr>
          <p:grpSpPr bwMode="auto">
            <a:xfrm flipH="1">
              <a:off x="4666" y="2982"/>
              <a:ext cx="624" cy="709"/>
              <a:chOff x="4666" y="2982"/>
              <a:chExt cx="481" cy="568"/>
            </a:xfrm>
          </p:grpSpPr>
          <p:sp>
            <p:nvSpPr>
              <p:cNvPr id="24462" name="AutoShape 8"/>
              <p:cNvSpPr>
                <a:spLocks noChangeAspect="1" noChangeArrowheads="1" noTextEdit="1"/>
              </p:cNvSpPr>
              <p:nvPr/>
            </p:nvSpPr>
            <p:spPr bwMode="auto">
              <a:xfrm>
                <a:off x="4666" y="2982"/>
                <a:ext cx="481" cy="5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nb-NO"/>
              </a:p>
            </p:txBody>
          </p:sp>
          <p:sp>
            <p:nvSpPr>
              <p:cNvPr id="24463" name="Freeform 9"/>
              <p:cNvSpPr>
                <a:spLocks/>
              </p:cNvSpPr>
              <p:nvPr/>
            </p:nvSpPr>
            <p:spPr bwMode="auto">
              <a:xfrm>
                <a:off x="4666" y="2982"/>
                <a:ext cx="362" cy="517"/>
              </a:xfrm>
              <a:custGeom>
                <a:avLst/>
                <a:gdLst>
                  <a:gd name="T0" fmla="*/ 152 w 724"/>
                  <a:gd name="T1" fmla="*/ 56 h 1033"/>
                  <a:gd name="T2" fmla="*/ 31 w 724"/>
                  <a:gd name="T3" fmla="*/ 642 h 1033"/>
                  <a:gd name="T4" fmla="*/ 132 w 724"/>
                  <a:gd name="T5" fmla="*/ 719 h 1033"/>
                  <a:gd name="T6" fmla="*/ 143 w 724"/>
                  <a:gd name="T7" fmla="*/ 720 h 1033"/>
                  <a:gd name="T8" fmla="*/ 169 w 724"/>
                  <a:gd name="T9" fmla="*/ 721 h 1033"/>
                  <a:gd name="T10" fmla="*/ 209 w 724"/>
                  <a:gd name="T11" fmla="*/ 725 h 1033"/>
                  <a:gd name="T12" fmla="*/ 255 w 724"/>
                  <a:gd name="T13" fmla="*/ 728 h 1033"/>
                  <a:gd name="T14" fmla="*/ 302 w 724"/>
                  <a:gd name="T15" fmla="*/ 733 h 1033"/>
                  <a:gd name="T16" fmla="*/ 348 w 724"/>
                  <a:gd name="T17" fmla="*/ 736 h 1033"/>
                  <a:gd name="T18" fmla="*/ 387 w 724"/>
                  <a:gd name="T19" fmla="*/ 740 h 1033"/>
                  <a:gd name="T20" fmla="*/ 414 w 724"/>
                  <a:gd name="T21" fmla="*/ 743 h 1033"/>
                  <a:gd name="T22" fmla="*/ 415 w 724"/>
                  <a:gd name="T23" fmla="*/ 752 h 1033"/>
                  <a:gd name="T24" fmla="*/ 414 w 724"/>
                  <a:gd name="T25" fmla="*/ 777 h 1033"/>
                  <a:gd name="T26" fmla="*/ 407 w 724"/>
                  <a:gd name="T27" fmla="*/ 811 h 1033"/>
                  <a:gd name="T28" fmla="*/ 387 w 724"/>
                  <a:gd name="T29" fmla="*/ 853 h 1033"/>
                  <a:gd name="T30" fmla="*/ 377 w 724"/>
                  <a:gd name="T31" fmla="*/ 854 h 1033"/>
                  <a:gd name="T32" fmla="*/ 350 w 724"/>
                  <a:gd name="T33" fmla="*/ 857 h 1033"/>
                  <a:gd name="T34" fmla="*/ 313 w 724"/>
                  <a:gd name="T35" fmla="*/ 862 h 1033"/>
                  <a:gd name="T36" fmla="*/ 268 w 724"/>
                  <a:gd name="T37" fmla="*/ 869 h 1033"/>
                  <a:gd name="T38" fmla="*/ 222 w 724"/>
                  <a:gd name="T39" fmla="*/ 876 h 1033"/>
                  <a:gd name="T40" fmla="*/ 181 w 724"/>
                  <a:gd name="T41" fmla="*/ 884 h 1033"/>
                  <a:gd name="T42" fmla="*/ 146 w 724"/>
                  <a:gd name="T43" fmla="*/ 891 h 1033"/>
                  <a:gd name="T44" fmla="*/ 127 w 724"/>
                  <a:gd name="T45" fmla="*/ 899 h 1033"/>
                  <a:gd name="T46" fmla="*/ 113 w 724"/>
                  <a:gd name="T47" fmla="*/ 914 h 1033"/>
                  <a:gd name="T48" fmla="*/ 109 w 724"/>
                  <a:gd name="T49" fmla="*/ 930 h 1033"/>
                  <a:gd name="T50" fmla="*/ 118 w 724"/>
                  <a:gd name="T51" fmla="*/ 951 h 1033"/>
                  <a:gd name="T52" fmla="*/ 136 w 724"/>
                  <a:gd name="T53" fmla="*/ 963 h 1033"/>
                  <a:gd name="T54" fmla="*/ 156 w 724"/>
                  <a:gd name="T55" fmla="*/ 969 h 1033"/>
                  <a:gd name="T56" fmla="*/ 190 w 724"/>
                  <a:gd name="T57" fmla="*/ 978 h 1033"/>
                  <a:gd name="T58" fmla="*/ 235 w 724"/>
                  <a:gd name="T59" fmla="*/ 990 h 1033"/>
                  <a:gd name="T60" fmla="*/ 285 w 724"/>
                  <a:gd name="T61" fmla="*/ 1001 h 1033"/>
                  <a:gd name="T62" fmla="*/ 335 w 724"/>
                  <a:gd name="T63" fmla="*/ 1014 h 1033"/>
                  <a:gd name="T64" fmla="*/ 384 w 724"/>
                  <a:gd name="T65" fmla="*/ 1024 h 1033"/>
                  <a:gd name="T66" fmla="*/ 425 w 724"/>
                  <a:gd name="T67" fmla="*/ 1031 h 1033"/>
                  <a:gd name="T68" fmla="*/ 455 w 724"/>
                  <a:gd name="T69" fmla="*/ 1033 h 1033"/>
                  <a:gd name="T70" fmla="*/ 483 w 724"/>
                  <a:gd name="T71" fmla="*/ 1030 h 1033"/>
                  <a:gd name="T72" fmla="*/ 517 w 724"/>
                  <a:gd name="T73" fmla="*/ 1020 h 1033"/>
                  <a:gd name="T74" fmla="*/ 555 w 724"/>
                  <a:gd name="T75" fmla="*/ 1005 h 1033"/>
                  <a:gd name="T76" fmla="*/ 594 w 724"/>
                  <a:gd name="T77" fmla="*/ 987 h 1033"/>
                  <a:gd name="T78" fmla="*/ 631 w 724"/>
                  <a:gd name="T79" fmla="*/ 969 h 1033"/>
                  <a:gd name="T80" fmla="*/ 664 w 724"/>
                  <a:gd name="T81" fmla="*/ 952 h 1033"/>
                  <a:gd name="T82" fmla="*/ 687 w 724"/>
                  <a:gd name="T83" fmla="*/ 936 h 1033"/>
                  <a:gd name="T84" fmla="*/ 699 w 724"/>
                  <a:gd name="T85" fmla="*/ 925 h 1033"/>
                  <a:gd name="T86" fmla="*/ 699 w 724"/>
                  <a:gd name="T87" fmla="*/ 910 h 1033"/>
                  <a:gd name="T88" fmla="*/ 682 w 724"/>
                  <a:gd name="T89" fmla="*/ 900 h 1033"/>
                  <a:gd name="T90" fmla="*/ 657 w 724"/>
                  <a:gd name="T91" fmla="*/ 892 h 1033"/>
                  <a:gd name="T92" fmla="*/ 634 w 724"/>
                  <a:gd name="T93" fmla="*/ 886 h 1033"/>
                  <a:gd name="T94" fmla="*/ 631 w 724"/>
                  <a:gd name="T95" fmla="*/ 861 h 1033"/>
                  <a:gd name="T96" fmla="*/ 623 w 724"/>
                  <a:gd name="T97" fmla="*/ 798 h 1033"/>
                  <a:gd name="T98" fmla="*/ 611 w 724"/>
                  <a:gd name="T99" fmla="*/ 720 h 1033"/>
                  <a:gd name="T100" fmla="*/ 592 w 724"/>
                  <a:gd name="T101" fmla="*/ 647 h 1033"/>
                  <a:gd name="T102" fmla="*/ 697 w 724"/>
                  <a:gd name="T103" fmla="*/ 86 h 1033"/>
                  <a:gd name="T104" fmla="*/ 643 w 724"/>
                  <a:gd name="T105" fmla="*/ 0 h 1033"/>
                  <a:gd name="T106" fmla="*/ 179 w 724"/>
                  <a:gd name="T107" fmla="*/ 62 h 10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24"/>
                  <a:gd name="T163" fmla="*/ 0 h 1033"/>
                  <a:gd name="T164" fmla="*/ 724 w 724"/>
                  <a:gd name="T165" fmla="*/ 1033 h 103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24" h="1033">
                    <a:moveTo>
                      <a:pt x="179" y="62"/>
                    </a:moveTo>
                    <a:lnTo>
                      <a:pt x="152" y="56"/>
                    </a:lnTo>
                    <a:lnTo>
                      <a:pt x="0" y="623"/>
                    </a:lnTo>
                    <a:lnTo>
                      <a:pt x="31" y="642"/>
                    </a:lnTo>
                    <a:lnTo>
                      <a:pt x="31" y="671"/>
                    </a:lnTo>
                    <a:lnTo>
                      <a:pt x="132" y="719"/>
                    </a:lnTo>
                    <a:lnTo>
                      <a:pt x="135" y="719"/>
                    </a:lnTo>
                    <a:lnTo>
                      <a:pt x="143" y="720"/>
                    </a:lnTo>
                    <a:lnTo>
                      <a:pt x="154" y="720"/>
                    </a:lnTo>
                    <a:lnTo>
                      <a:pt x="169" y="721"/>
                    </a:lnTo>
                    <a:lnTo>
                      <a:pt x="188" y="724"/>
                    </a:lnTo>
                    <a:lnTo>
                      <a:pt x="209" y="725"/>
                    </a:lnTo>
                    <a:lnTo>
                      <a:pt x="230" y="727"/>
                    </a:lnTo>
                    <a:lnTo>
                      <a:pt x="255" y="728"/>
                    </a:lnTo>
                    <a:lnTo>
                      <a:pt x="278" y="730"/>
                    </a:lnTo>
                    <a:lnTo>
                      <a:pt x="302" y="733"/>
                    </a:lnTo>
                    <a:lnTo>
                      <a:pt x="326" y="734"/>
                    </a:lnTo>
                    <a:lnTo>
                      <a:pt x="348" y="736"/>
                    </a:lnTo>
                    <a:lnTo>
                      <a:pt x="369" y="739"/>
                    </a:lnTo>
                    <a:lnTo>
                      <a:pt x="387" y="740"/>
                    </a:lnTo>
                    <a:lnTo>
                      <a:pt x="402" y="742"/>
                    </a:lnTo>
                    <a:lnTo>
                      <a:pt x="414" y="743"/>
                    </a:lnTo>
                    <a:lnTo>
                      <a:pt x="414" y="745"/>
                    </a:lnTo>
                    <a:lnTo>
                      <a:pt x="415" y="752"/>
                    </a:lnTo>
                    <a:lnTo>
                      <a:pt x="415" y="763"/>
                    </a:lnTo>
                    <a:lnTo>
                      <a:pt x="414" y="777"/>
                    </a:lnTo>
                    <a:lnTo>
                      <a:pt x="411" y="793"/>
                    </a:lnTo>
                    <a:lnTo>
                      <a:pt x="407" y="811"/>
                    </a:lnTo>
                    <a:lnTo>
                      <a:pt x="399" y="832"/>
                    </a:lnTo>
                    <a:lnTo>
                      <a:pt x="387" y="853"/>
                    </a:lnTo>
                    <a:lnTo>
                      <a:pt x="385" y="853"/>
                    </a:lnTo>
                    <a:lnTo>
                      <a:pt x="377" y="854"/>
                    </a:lnTo>
                    <a:lnTo>
                      <a:pt x="365" y="855"/>
                    </a:lnTo>
                    <a:lnTo>
                      <a:pt x="350" y="857"/>
                    </a:lnTo>
                    <a:lnTo>
                      <a:pt x="333" y="859"/>
                    </a:lnTo>
                    <a:lnTo>
                      <a:pt x="313" y="862"/>
                    </a:lnTo>
                    <a:lnTo>
                      <a:pt x="291" y="865"/>
                    </a:lnTo>
                    <a:lnTo>
                      <a:pt x="268" y="869"/>
                    </a:lnTo>
                    <a:lnTo>
                      <a:pt x="245" y="872"/>
                    </a:lnTo>
                    <a:lnTo>
                      <a:pt x="222" y="876"/>
                    </a:lnTo>
                    <a:lnTo>
                      <a:pt x="200" y="879"/>
                    </a:lnTo>
                    <a:lnTo>
                      <a:pt x="181" y="884"/>
                    </a:lnTo>
                    <a:lnTo>
                      <a:pt x="162" y="887"/>
                    </a:lnTo>
                    <a:lnTo>
                      <a:pt x="146" y="891"/>
                    </a:lnTo>
                    <a:lnTo>
                      <a:pt x="135" y="895"/>
                    </a:lnTo>
                    <a:lnTo>
                      <a:pt x="127" y="899"/>
                    </a:lnTo>
                    <a:lnTo>
                      <a:pt x="119" y="906"/>
                    </a:lnTo>
                    <a:lnTo>
                      <a:pt x="113" y="914"/>
                    </a:lnTo>
                    <a:lnTo>
                      <a:pt x="111" y="922"/>
                    </a:lnTo>
                    <a:lnTo>
                      <a:pt x="109" y="930"/>
                    </a:lnTo>
                    <a:lnTo>
                      <a:pt x="112" y="940"/>
                    </a:lnTo>
                    <a:lnTo>
                      <a:pt x="118" y="951"/>
                    </a:lnTo>
                    <a:lnTo>
                      <a:pt x="126" y="959"/>
                    </a:lnTo>
                    <a:lnTo>
                      <a:pt x="136" y="963"/>
                    </a:lnTo>
                    <a:lnTo>
                      <a:pt x="144" y="965"/>
                    </a:lnTo>
                    <a:lnTo>
                      <a:pt x="156" y="969"/>
                    </a:lnTo>
                    <a:lnTo>
                      <a:pt x="172" y="974"/>
                    </a:lnTo>
                    <a:lnTo>
                      <a:pt x="190" y="978"/>
                    </a:lnTo>
                    <a:lnTo>
                      <a:pt x="212" y="984"/>
                    </a:lnTo>
                    <a:lnTo>
                      <a:pt x="235" y="990"/>
                    </a:lnTo>
                    <a:lnTo>
                      <a:pt x="259" y="995"/>
                    </a:lnTo>
                    <a:lnTo>
                      <a:pt x="285" y="1001"/>
                    </a:lnTo>
                    <a:lnTo>
                      <a:pt x="310" y="1008"/>
                    </a:lnTo>
                    <a:lnTo>
                      <a:pt x="335" y="1014"/>
                    </a:lnTo>
                    <a:lnTo>
                      <a:pt x="361" y="1018"/>
                    </a:lnTo>
                    <a:lnTo>
                      <a:pt x="384" y="1024"/>
                    </a:lnTo>
                    <a:lnTo>
                      <a:pt x="406" y="1028"/>
                    </a:lnTo>
                    <a:lnTo>
                      <a:pt x="425" y="1031"/>
                    </a:lnTo>
                    <a:lnTo>
                      <a:pt x="441" y="1032"/>
                    </a:lnTo>
                    <a:lnTo>
                      <a:pt x="455" y="1033"/>
                    </a:lnTo>
                    <a:lnTo>
                      <a:pt x="468" y="1032"/>
                    </a:lnTo>
                    <a:lnTo>
                      <a:pt x="483" y="1030"/>
                    </a:lnTo>
                    <a:lnTo>
                      <a:pt x="500" y="1025"/>
                    </a:lnTo>
                    <a:lnTo>
                      <a:pt x="517" y="1020"/>
                    </a:lnTo>
                    <a:lnTo>
                      <a:pt x="536" y="1013"/>
                    </a:lnTo>
                    <a:lnTo>
                      <a:pt x="555" y="1005"/>
                    </a:lnTo>
                    <a:lnTo>
                      <a:pt x="575" y="997"/>
                    </a:lnTo>
                    <a:lnTo>
                      <a:pt x="594" y="987"/>
                    </a:lnTo>
                    <a:lnTo>
                      <a:pt x="614" y="978"/>
                    </a:lnTo>
                    <a:lnTo>
                      <a:pt x="631" y="969"/>
                    </a:lnTo>
                    <a:lnTo>
                      <a:pt x="649" y="960"/>
                    </a:lnTo>
                    <a:lnTo>
                      <a:pt x="664" y="952"/>
                    </a:lnTo>
                    <a:lnTo>
                      <a:pt x="676" y="944"/>
                    </a:lnTo>
                    <a:lnTo>
                      <a:pt x="687" y="936"/>
                    </a:lnTo>
                    <a:lnTo>
                      <a:pt x="695" y="930"/>
                    </a:lnTo>
                    <a:lnTo>
                      <a:pt x="699" y="925"/>
                    </a:lnTo>
                    <a:lnTo>
                      <a:pt x="702" y="917"/>
                    </a:lnTo>
                    <a:lnTo>
                      <a:pt x="699" y="910"/>
                    </a:lnTo>
                    <a:lnTo>
                      <a:pt x="692" y="904"/>
                    </a:lnTo>
                    <a:lnTo>
                      <a:pt x="682" y="900"/>
                    </a:lnTo>
                    <a:lnTo>
                      <a:pt x="669" y="895"/>
                    </a:lnTo>
                    <a:lnTo>
                      <a:pt x="657" y="892"/>
                    </a:lnTo>
                    <a:lnTo>
                      <a:pt x="644" y="888"/>
                    </a:lnTo>
                    <a:lnTo>
                      <a:pt x="634" y="886"/>
                    </a:lnTo>
                    <a:lnTo>
                      <a:pt x="633" y="879"/>
                    </a:lnTo>
                    <a:lnTo>
                      <a:pt x="631" y="861"/>
                    </a:lnTo>
                    <a:lnTo>
                      <a:pt x="628" y="833"/>
                    </a:lnTo>
                    <a:lnTo>
                      <a:pt x="623" y="798"/>
                    </a:lnTo>
                    <a:lnTo>
                      <a:pt x="618" y="760"/>
                    </a:lnTo>
                    <a:lnTo>
                      <a:pt x="611" y="720"/>
                    </a:lnTo>
                    <a:lnTo>
                      <a:pt x="603" y="682"/>
                    </a:lnTo>
                    <a:lnTo>
                      <a:pt x="592" y="647"/>
                    </a:lnTo>
                    <a:lnTo>
                      <a:pt x="724" y="137"/>
                    </a:lnTo>
                    <a:lnTo>
                      <a:pt x="697" y="86"/>
                    </a:lnTo>
                    <a:lnTo>
                      <a:pt x="712" y="52"/>
                    </a:lnTo>
                    <a:lnTo>
                      <a:pt x="643" y="0"/>
                    </a:lnTo>
                    <a:lnTo>
                      <a:pt x="627" y="9"/>
                    </a:lnTo>
                    <a:lnTo>
                      <a:pt x="179" y="62"/>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64" name="Freeform 10"/>
              <p:cNvSpPr>
                <a:spLocks/>
              </p:cNvSpPr>
              <p:nvPr/>
            </p:nvSpPr>
            <p:spPr bwMode="auto">
              <a:xfrm>
                <a:off x="4685" y="2998"/>
                <a:ext cx="299" cy="300"/>
              </a:xfrm>
              <a:custGeom>
                <a:avLst/>
                <a:gdLst>
                  <a:gd name="T0" fmla="*/ 0 w 598"/>
                  <a:gd name="T1" fmla="*/ 573 h 602"/>
                  <a:gd name="T2" fmla="*/ 436 w 598"/>
                  <a:gd name="T3" fmla="*/ 602 h 602"/>
                  <a:gd name="T4" fmla="*/ 598 w 598"/>
                  <a:gd name="T5" fmla="*/ 0 h 602"/>
                  <a:gd name="T6" fmla="*/ 578 w 598"/>
                  <a:gd name="T7" fmla="*/ 9 h 602"/>
                  <a:gd name="T8" fmla="*/ 147 w 598"/>
                  <a:gd name="T9" fmla="*/ 54 h 602"/>
                  <a:gd name="T10" fmla="*/ 131 w 598"/>
                  <a:gd name="T11" fmla="*/ 51 h 602"/>
                  <a:gd name="T12" fmla="*/ 0 w 598"/>
                  <a:gd name="T13" fmla="*/ 573 h 602"/>
                  <a:gd name="T14" fmla="*/ 0 60000 65536"/>
                  <a:gd name="T15" fmla="*/ 0 60000 65536"/>
                  <a:gd name="T16" fmla="*/ 0 60000 65536"/>
                  <a:gd name="T17" fmla="*/ 0 60000 65536"/>
                  <a:gd name="T18" fmla="*/ 0 60000 65536"/>
                  <a:gd name="T19" fmla="*/ 0 60000 65536"/>
                  <a:gd name="T20" fmla="*/ 0 60000 65536"/>
                  <a:gd name="T21" fmla="*/ 0 w 598"/>
                  <a:gd name="T22" fmla="*/ 0 h 602"/>
                  <a:gd name="T23" fmla="*/ 598 w 598"/>
                  <a:gd name="T24" fmla="*/ 602 h 6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602">
                    <a:moveTo>
                      <a:pt x="0" y="573"/>
                    </a:moveTo>
                    <a:lnTo>
                      <a:pt x="436" y="602"/>
                    </a:lnTo>
                    <a:lnTo>
                      <a:pt x="598" y="0"/>
                    </a:lnTo>
                    <a:lnTo>
                      <a:pt x="578" y="9"/>
                    </a:lnTo>
                    <a:lnTo>
                      <a:pt x="147" y="54"/>
                    </a:lnTo>
                    <a:lnTo>
                      <a:pt x="131" y="51"/>
                    </a:lnTo>
                    <a:lnTo>
                      <a:pt x="0" y="573"/>
                    </a:lnTo>
                    <a:close/>
                  </a:path>
                </a:pathLst>
              </a:custGeom>
              <a:solidFill>
                <a:srgbClr val="E5E0B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65" name="Freeform 11"/>
              <p:cNvSpPr>
                <a:spLocks/>
              </p:cNvSpPr>
              <p:nvPr/>
            </p:nvSpPr>
            <p:spPr bwMode="auto">
              <a:xfrm>
                <a:off x="4910" y="2999"/>
                <a:ext cx="88" cy="308"/>
              </a:xfrm>
              <a:custGeom>
                <a:avLst/>
                <a:gdLst>
                  <a:gd name="T0" fmla="*/ 165 w 177"/>
                  <a:gd name="T1" fmla="*/ 0 h 617"/>
                  <a:gd name="T2" fmla="*/ 177 w 177"/>
                  <a:gd name="T3" fmla="*/ 5 h 617"/>
                  <a:gd name="T4" fmla="*/ 10 w 177"/>
                  <a:gd name="T5" fmla="*/ 617 h 617"/>
                  <a:gd name="T6" fmla="*/ 0 w 177"/>
                  <a:gd name="T7" fmla="*/ 609 h 617"/>
                  <a:gd name="T8" fmla="*/ 165 w 177"/>
                  <a:gd name="T9" fmla="*/ 0 h 617"/>
                  <a:gd name="T10" fmla="*/ 0 60000 65536"/>
                  <a:gd name="T11" fmla="*/ 0 60000 65536"/>
                  <a:gd name="T12" fmla="*/ 0 60000 65536"/>
                  <a:gd name="T13" fmla="*/ 0 60000 65536"/>
                  <a:gd name="T14" fmla="*/ 0 60000 65536"/>
                  <a:gd name="T15" fmla="*/ 0 w 177"/>
                  <a:gd name="T16" fmla="*/ 0 h 617"/>
                  <a:gd name="T17" fmla="*/ 177 w 177"/>
                  <a:gd name="T18" fmla="*/ 617 h 617"/>
                </a:gdLst>
                <a:ahLst/>
                <a:cxnLst>
                  <a:cxn ang="T10">
                    <a:pos x="T0" y="T1"/>
                  </a:cxn>
                  <a:cxn ang="T11">
                    <a:pos x="T2" y="T3"/>
                  </a:cxn>
                  <a:cxn ang="T12">
                    <a:pos x="T4" y="T5"/>
                  </a:cxn>
                  <a:cxn ang="T13">
                    <a:pos x="T6" y="T7"/>
                  </a:cxn>
                  <a:cxn ang="T14">
                    <a:pos x="T8" y="T9"/>
                  </a:cxn>
                </a:cxnLst>
                <a:rect l="T15" t="T16" r="T17" b="T18"/>
                <a:pathLst>
                  <a:path w="177" h="617">
                    <a:moveTo>
                      <a:pt x="165" y="0"/>
                    </a:moveTo>
                    <a:lnTo>
                      <a:pt x="177" y="5"/>
                    </a:lnTo>
                    <a:lnTo>
                      <a:pt x="10" y="617"/>
                    </a:lnTo>
                    <a:lnTo>
                      <a:pt x="0" y="609"/>
                    </a:lnTo>
                    <a:lnTo>
                      <a:pt x="165" y="0"/>
                    </a:lnTo>
                    <a:close/>
                  </a:path>
                </a:pathLst>
              </a:custGeom>
              <a:solidFill>
                <a:srgbClr val="F2EDD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66" name="Freeform 12"/>
              <p:cNvSpPr>
                <a:spLocks/>
              </p:cNvSpPr>
              <p:nvPr/>
            </p:nvSpPr>
            <p:spPr bwMode="auto">
              <a:xfrm>
                <a:off x="4921" y="3005"/>
                <a:ext cx="88" cy="311"/>
              </a:xfrm>
              <a:custGeom>
                <a:avLst/>
                <a:gdLst>
                  <a:gd name="T0" fmla="*/ 167 w 178"/>
                  <a:gd name="T1" fmla="*/ 0 h 621"/>
                  <a:gd name="T2" fmla="*/ 178 w 178"/>
                  <a:gd name="T3" fmla="*/ 12 h 621"/>
                  <a:gd name="T4" fmla="*/ 9 w 178"/>
                  <a:gd name="T5" fmla="*/ 621 h 621"/>
                  <a:gd name="T6" fmla="*/ 0 w 178"/>
                  <a:gd name="T7" fmla="*/ 612 h 621"/>
                  <a:gd name="T8" fmla="*/ 167 w 178"/>
                  <a:gd name="T9" fmla="*/ 0 h 621"/>
                  <a:gd name="T10" fmla="*/ 0 60000 65536"/>
                  <a:gd name="T11" fmla="*/ 0 60000 65536"/>
                  <a:gd name="T12" fmla="*/ 0 60000 65536"/>
                  <a:gd name="T13" fmla="*/ 0 60000 65536"/>
                  <a:gd name="T14" fmla="*/ 0 60000 65536"/>
                  <a:gd name="T15" fmla="*/ 0 w 178"/>
                  <a:gd name="T16" fmla="*/ 0 h 621"/>
                  <a:gd name="T17" fmla="*/ 178 w 178"/>
                  <a:gd name="T18" fmla="*/ 621 h 621"/>
                </a:gdLst>
                <a:ahLst/>
                <a:cxnLst>
                  <a:cxn ang="T10">
                    <a:pos x="T0" y="T1"/>
                  </a:cxn>
                  <a:cxn ang="T11">
                    <a:pos x="T2" y="T3"/>
                  </a:cxn>
                  <a:cxn ang="T12">
                    <a:pos x="T4" y="T5"/>
                  </a:cxn>
                  <a:cxn ang="T13">
                    <a:pos x="T6" y="T7"/>
                  </a:cxn>
                  <a:cxn ang="T14">
                    <a:pos x="T8" y="T9"/>
                  </a:cxn>
                </a:cxnLst>
                <a:rect l="T15" t="T16" r="T17" b="T18"/>
                <a:pathLst>
                  <a:path w="178" h="621">
                    <a:moveTo>
                      <a:pt x="167" y="0"/>
                    </a:moveTo>
                    <a:lnTo>
                      <a:pt x="178" y="12"/>
                    </a:lnTo>
                    <a:lnTo>
                      <a:pt x="9" y="621"/>
                    </a:lnTo>
                    <a:lnTo>
                      <a:pt x="0" y="612"/>
                    </a:lnTo>
                    <a:lnTo>
                      <a:pt x="167" y="0"/>
                    </a:lnTo>
                    <a:close/>
                  </a:path>
                </a:pathLst>
              </a:custGeom>
              <a:solidFill>
                <a:srgbClr val="F2EDD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67" name="Freeform 13"/>
              <p:cNvSpPr>
                <a:spLocks/>
              </p:cNvSpPr>
              <p:nvPr/>
            </p:nvSpPr>
            <p:spPr bwMode="auto">
              <a:xfrm>
                <a:off x="4896" y="3307"/>
                <a:ext cx="14" cy="11"/>
              </a:xfrm>
              <a:custGeom>
                <a:avLst/>
                <a:gdLst>
                  <a:gd name="T0" fmla="*/ 18 w 27"/>
                  <a:gd name="T1" fmla="*/ 0 h 22"/>
                  <a:gd name="T2" fmla="*/ 0 w 27"/>
                  <a:gd name="T3" fmla="*/ 12 h 22"/>
                  <a:gd name="T4" fmla="*/ 8 w 27"/>
                  <a:gd name="T5" fmla="*/ 22 h 22"/>
                  <a:gd name="T6" fmla="*/ 27 w 27"/>
                  <a:gd name="T7" fmla="*/ 9 h 22"/>
                  <a:gd name="T8" fmla="*/ 18 w 27"/>
                  <a:gd name="T9" fmla="*/ 0 h 22"/>
                  <a:gd name="T10" fmla="*/ 0 60000 65536"/>
                  <a:gd name="T11" fmla="*/ 0 60000 65536"/>
                  <a:gd name="T12" fmla="*/ 0 60000 65536"/>
                  <a:gd name="T13" fmla="*/ 0 60000 65536"/>
                  <a:gd name="T14" fmla="*/ 0 60000 65536"/>
                  <a:gd name="T15" fmla="*/ 0 w 27"/>
                  <a:gd name="T16" fmla="*/ 0 h 22"/>
                  <a:gd name="T17" fmla="*/ 27 w 27"/>
                  <a:gd name="T18" fmla="*/ 22 h 22"/>
                </a:gdLst>
                <a:ahLst/>
                <a:cxnLst>
                  <a:cxn ang="T10">
                    <a:pos x="T0" y="T1"/>
                  </a:cxn>
                  <a:cxn ang="T11">
                    <a:pos x="T2" y="T3"/>
                  </a:cxn>
                  <a:cxn ang="T12">
                    <a:pos x="T4" y="T5"/>
                  </a:cxn>
                  <a:cxn ang="T13">
                    <a:pos x="T6" y="T7"/>
                  </a:cxn>
                  <a:cxn ang="T14">
                    <a:pos x="T8" y="T9"/>
                  </a:cxn>
                </a:cxnLst>
                <a:rect l="T15" t="T16" r="T17" b="T18"/>
                <a:pathLst>
                  <a:path w="27" h="22">
                    <a:moveTo>
                      <a:pt x="18" y="0"/>
                    </a:moveTo>
                    <a:lnTo>
                      <a:pt x="0" y="12"/>
                    </a:lnTo>
                    <a:lnTo>
                      <a:pt x="8" y="22"/>
                    </a:lnTo>
                    <a:lnTo>
                      <a:pt x="27" y="9"/>
                    </a:lnTo>
                    <a:lnTo>
                      <a:pt x="18" y="0"/>
                    </a:lnTo>
                    <a:close/>
                  </a:path>
                </a:pathLst>
              </a:custGeom>
              <a:solidFill>
                <a:srgbClr val="F2EDD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68" name="Freeform 14"/>
              <p:cNvSpPr>
                <a:spLocks/>
              </p:cNvSpPr>
              <p:nvPr/>
            </p:nvSpPr>
            <p:spPr bwMode="auto">
              <a:xfrm>
                <a:off x="4905" y="3315"/>
                <a:ext cx="14" cy="11"/>
              </a:xfrm>
              <a:custGeom>
                <a:avLst/>
                <a:gdLst>
                  <a:gd name="T0" fmla="*/ 19 w 28"/>
                  <a:gd name="T1" fmla="*/ 0 h 22"/>
                  <a:gd name="T2" fmla="*/ 0 w 28"/>
                  <a:gd name="T3" fmla="*/ 13 h 22"/>
                  <a:gd name="T4" fmla="*/ 8 w 28"/>
                  <a:gd name="T5" fmla="*/ 22 h 22"/>
                  <a:gd name="T6" fmla="*/ 28 w 28"/>
                  <a:gd name="T7" fmla="*/ 8 h 22"/>
                  <a:gd name="T8" fmla="*/ 19 w 28"/>
                  <a:gd name="T9" fmla="*/ 0 h 22"/>
                  <a:gd name="T10" fmla="*/ 0 60000 65536"/>
                  <a:gd name="T11" fmla="*/ 0 60000 65536"/>
                  <a:gd name="T12" fmla="*/ 0 60000 65536"/>
                  <a:gd name="T13" fmla="*/ 0 60000 65536"/>
                  <a:gd name="T14" fmla="*/ 0 60000 65536"/>
                  <a:gd name="T15" fmla="*/ 0 w 28"/>
                  <a:gd name="T16" fmla="*/ 0 h 22"/>
                  <a:gd name="T17" fmla="*/ 28 w 28"/>
                  <a:gd name="T18" fmla="*/ 22 h 22"/>
                </a:gdLst>
                <a:ahLst/>
                <a:cxnLst>
                  <a:cxn ang="T10">
                    <a:pos x="T0" y="T1"/>
                  </a:cxn>
                  <a:cxn ang="T11">
                    <a:pos x="T2" y="T3"/>
                  </a:cxn>
                  <a:cxn ang="T12">
                    <a:pos x="T4" y="T5"/>
                  </a:cxn>
                  <a:cxn ang="T13">
                    <a:pos x="T6" y="T7"/>
                  </a:cxn>
                  <a:cxn ang="T14">
                    <a:pos x="T8" y="T9"/>
                  </a:cxn>
                </a:cxnLst>
                <a:rect l="T15" t="T16" r="T17" b="T18"/>
                <a:pathLst>
                  <a:path w="28" h="22">
                    <a:moveTo>
                      <a:pt x="19" y="0"/>
                    </a:moveTo>
                    <a:lnTo>
                      <a:pt x="0" y="13"/>
                    </a:lnTo>
                    <a:lnTo>
                      <a:pt x="8" y="22"/>
                    </a:lnTo>
                    <a:lnTo>
                      <a:pt x="28" y="8"/>
                    </a:lnTo>
                    <a:lnTo>
                      <a:pt x="19" y="0"/>
                    </a:lnTo>
                    <a:close/>
                  </a:path>
                </a:pathLst>
              </a:custGeom>
              <a:solidFill>
                <a:srgbClr val="F2EDD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69" name="Freeform 15"/>
              <p:cNvSpPr>
                <a:spLocks/>
              </p:cNvSpPr>
              <p:nvPr/>
            </p:nvSpPr>
            <p:spPr bwMode="auto">
              <a:xfrm>
                <a:off x="4700" y="3302"/>
                <a:ext cx="183" cy="22"/>
              </a:xfrm>
              <a:custGeom>
                <a:avLst/>
                <a:gdLst>
                  <a:gd name="T0" fmla="*/ 366 w 366"/>
                  <a:gd name="T1" fmla="*/ 23 h 45"/>
                  <a:gd name="T2" fmla="*/ 364 w 366"/>
                  <a:gd name="T3" fmla="*/ 45 h 45"/>
                  <a:gd name="T4" fmla="*/ 362 w 366"/>
                  <a:gd name="T5" fmla="*/ 45 h 45"/>
                  <a:gd name="T6" fmla="*/ 356 w 366"/>
                  <a:gd name="T7" fmla="*/ 44 h 45"/>
                  <a:gd name="T8" fmla="*/ 346 w 366"/>
                  <a:gd name="T9" fmla="*/ 42 h 45"/>
                  <a:gd name="T10" fmla="*/ 332 w 366"/>
                  <a:gd name="T11" fmla="*/ 41 h 45"/>
                  <a:gd name="T12" fmla="*/ 316 w 366"/>
                  <a:gd name="T13" fmla="*/ 38 h 45"/>
                  <a:gd name="T14" fmla="*/ 295 w 366"/>
                  <a:gd name="T15" fmla="*/ 36 h 45"/>
                  <a:gd name="T16" fmla="*/ 273 w 366"/>
                  <a:gd name="T17" fmla="*/ 33 h 45"/>
                  <a:gd name="T18" fmla="*/ 248 w 366"/>
                  <a:gd name="T19" fmla="*/ 30 h 45"/>
                  <a:gd name="T20" fmla="*/ 221 w 366"/>
                  <a:gd name="T21" fmla="*/ 28 h 45"/>
                  <a:gd name="T22" fmla="*/ 192 w 366"/>
                  <a:gd name="T23" fmla="*/ 26 h 45"/>
                  <a:gd name="T24" fmla="*/ 162 w 366"/>
                  <a:gd name="T25" fmla="*/ 23 h 45"/>
                  <a:gd name="T26" fmla="*/ 131 w 366"/>
                  <a:gd name="T27" fmla="*/ 22 h 45"/>
                  <a:gd name="T28" fmla="*/ 99 w 366"/>
                  <a:gd name="T29" fmla="*/ 21 h 45"/>
                  <a:gd name="T30" fmla="*/ 67 w 366"/>
                  <a:gd name="T31" fmla="*/ 21 h 45"/>
                  <a:gd name="T32" fmla="*/ 33 w 366"/>
                  <a:gd name="T33" fmla="*/ 21 h 45"/>
                  <a:gd name="T34" fmla="*/ 0 w 366"/>
                  <a:gd name="T35" fmla="*/ 22 h 45"/>
                  <a:gd name="T36" fmla="*/ 5 w 366"/>
                  <a:gd name="T37" fmla="*/ 5 h 45"/>
                  <a:gd name="T38" fmla="*/ 6 w 366"/>
                  <a:gd name="T39" fmla="*/ 5 h 45"/>
                  <a:gd name="T40" fmla="*/ 9 w 366"/>
                  <a:gd name="T41" fmla="*/ 4 h 45"/>
                  <a:gd name="T42" fmla="*/ 15 w 366"/>
                  <a:gd name="T43" fmla="*/ 4 h 45"/>
                  <a:gd name="T44" fmla="*/ 23 w 366"/>
                  <a:gd name="T45" fmla="*/ 3 h 45"/>
                  <a:gd name="T46" fmla="*/ 35 w 366"/>
                  <a:gd name="T47" fmla="*/ 2 h 45"/>
                  <a:gd name="T48" fmla="*/ 48 w 366"/>
                  <a:gd name="T49" fmla="*/ 2 h 45"/>
                  <a:gd name="T50" fmla="*/ 64 w 366"/>
                  <a:gd name="T51" fmla="*/ 0 h 45"/>
                  <a:gd name="T52" fmla="*/ 84 w 366"/>
                  <a:gd name="T53" fmla="*/ 0 h 45"/>
                  <a:gd name="T54" fmla="*/ 107 w 366"/>
                  <a:gd name="T55" fmla="*/ 0 h 45"/>
                  <a:gd name="T56" fmla="*/ 134 w 366"/>
                  <a:gd name="T57" fmla="*/ 2 h 45"/>
                  <a:gd name="T58" fmla="*/ 162 w 366"/>
                  <a:gd name="T59" fmla="*/ 3 h 45"/>
                  <a:gd name="T60" fmla="*/ 196 w 366"/>
                  <a:gd name="T61" fmla="*/ 5 h 45"/>
                  <a:gd name="T62" fmla="*/ 233 w 366"/>
                  <a:gd name="T63" fmla="*/ 8 h 45"/>
                  <a:gd name="T64" fmla="*/ 273 w 366"/>
                  <a:gd name="T65" fmla="*/ 12 h 45"/>
                  <a:gd name="T66" fmla="*/ 318 w 366"/>
                  <a:gd name="T67" fmla="*/ 18 h 45"/>
                  <a:gd name="T68" fmla="*/ 366 w 366"/>
                  <a:gd name="T69" fmla="*/ 23 h 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66"/>
                  <a:gd name="T106" fmla="*/ 0 h 45"/>
                  <a:gd name="T107" fmla="*/ 366 w 366"/>
                  <a:gd name="T108" fmla="*/ 45 h 4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66" h="45">
                    <a:moveTo>
                      <a:pt x="366" y="23"/>
                    </a:moveTo>
                    <a:lnTo>
                      <a:pt x="364" y="45"/>
                    </a:lnTo>
                    <a:lnTo>
                      <a:pt x="362" y="45"/>
                    </a:lnTo>
                    <a:lnTo>
                      <a:pt x="356" y="44"/>
                    </a:lnTo>
                    <a:lnTo>
                      <a:pt x="346" y="42"/>
                    </a:lnTo>
                    <a:lnTo>
                      <a:pt x="332" y="41"/>
                    </a:lnTo>
                    <a:lnTo>
                      <a:pt x="316" y="38"/>
                    </a:lnTo>
                    <a:lnTo>
                      <a:pt x="295" y="36"/>
                    </a:lnTo>
                    <a:lnTo>
                      <a:pt x="273" y="33"/>
                    </a:lnTo>
                    <a:lnTo>
                      <a:pt x="248" y="30"/>
                    </a:lnTo>
                    <a:lnTo>
                      <a:pt x="221" y="28"/>
                    </a:lnTo>
                    <a:lnTo>
                      <a:pt x="192" y="26"/>
                    </a:lnTo>
                    <a:lnTo>
                      <a:pt x="162" y="23"/>
                    </a:lnTo>
                    <a:lnTo>
                      <a:pt x="131" y="22"/>
                    </a:lnTo>
                    <a:lnTo>
                      <a:pt x="99" y="21"/>
                    </a:lnTo>
                    <a:lnTo>
                      <a:pt x="67" y="21"/>
                    </a:lnTo>
                    <a:lnTo>
                      <a:pt x="33" y="21"/>
                    </a:lnTo>
                    <a:lnTo>
                      <a:pt x="0" y="22"/>
                    </a:lnTo>
                    <a:lnTo>
                      <a:pt x="5" y="5"/>
                    </a:lnTo>
                    <a:lnTo>
                      <a:pt x="6" y="5"/>
                    </a:lnTo>
                    <a:lnTo>
                      <a:pt x="9" y="4"/>
                    </a:lnTo>
                    <a:lnTo>
                      <a:pt x="15" y="4"/>
                    </a:lnTo>
                    <a:lnTo>
                      <a:pt x="23" y="3"/>
                    </a:lnTo>
                    <a:lnTo>
                      <a:pt x="35" y="2"/>
                    </a:lnTo>
                    <a:lnTo>
                      <a:pt x="48" y="2"/>
                    </a:lnTo>
                    <a:lnTo>
                      <a:pt x="64" y="0"/>
                    </a:lnTo>
                    <a:lnTo>
                      <a:pt x="84" y="0"/>
                    </a:lnTo>
                    <a:lnTo>
                      <a:pt x="107" y="0"/>
                    </a:lnTo>
                    <a:lnTo>
                      <a:pt x="134" y="2"/>
                    </a:lnTo>
                    <a:lnTo>
                      <a:pt x="162" y="3"/>
                    </a:lnTo>
                    <a:lnTo>
                      <a:pt x="196" y="5"/>
                    </a:lnTo>
                    <a:lnTo>
                      <a:pt x="233" y="8"/>
                    </a:lnTo>
                    <a:lnTo>
                      <a:pt x="273" y="12"/>
                    </a:lnTo>
                    <a:lnTo>
                      <a:pt x="318" y="18"/>
                    </a:lnTo>
                    <a:lnTo>
                      <a:pt x="366" y="23"/>
                    </a:lnTo>
                    <a:close/>
                  </a:path>
                </a:pathLst>
              </a:custGeom>
              <a:solidFill>
                <a:srgbClr val="6BADC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70" name="Freeform 16"/>
              <p:cNvSpPr>
                <a:spLocks/>
              </p:cNvSpPr>
              <p:nvPr/>
            </p:nvSpPr>
            <p:spPr bwMode="auto">
              <a:xfrm>
                <a:off x="4775" y="3263"/>
                <a:ext cx="20" cy="19"/>
              </a:xfrm>
              <a:custGeom>
                <a:avLst/>
                <a:gdLst>
                  <a:gd name="T0" fmla="*/ 30 w 39"/>
                  <a:gd name="T1" fmla="*/ 38 h 38"/>
                  <a:gd name="T2" fmla="*/ 18 w 39"/>
                  <a:gd name="T3" fmla="*/ 31 h 38"/>
                  <a:gd name="T4" fmla="*/ 6 w 39"/>
                  <a:gd name="T5" fmla="*/ 37 h 38"/>
                  <a:gd name="T6" fmla="*/ 9 w 39"/>
                  <a:gd name="T7" fmla="*/ 23 h 38"/>
                  <a:gd name="T8" fmla="*/ 0 w 39"/>
                  <a:gd name="T9" fmla="*/ 13 h 38"/>
                  <a:gd name="T10" fmla="*/ 14 w 39"/>
                  <a:gd name="T11" fmla="*/ 13 h 38"/>
                  <a:gd name="T12" fmla="*/ 21 w 39"/>
                  <a:gd name="T13" fmla="*/ 0 h 38"/>
                  <a:gd name="T14" fmla="*/ 25 w 39"/>
                  <a:gd name="T15" fmla="*/ 13 h 38"/>
                  <a:gd name="T16" fmla="*/ 39 w 39"/>
                  <a:gd name="T17" fmla="*/ 16 h 38"/>
                  <a:gd name="T18" fmla="*/ 29 w 39"/>
                  <a:gd name="T19" fmla="*/ 25 h 38"/>
                  <a:gd name="T20" fmla="*/ 30 w 39"/>
                  <a:gd name="T21" fmla="*/ 38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38"/>
                  <a:gd name="T35" fmla="*/ 39 w 39"/>
                  <a:gd name="T36" fmla="*/ 38 h 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38">
                    <a:moveTo>
                      <a:pt x="30" y="38"/>
                    </a:moveTo>
                    <a:lnTo>
                      <a:pt x="18" y="31"/>
                    </a:lnTo>
                    <a:lnTo>
                      <a:pt x="6" y="37"/>
                    </a:lnTo>
                    <a:lnTo>
                      <a:pt x="9" y="23"/>
                    </a:lnTo>
                    <a:lnTo>
                      <a:pt x="0" y="13"/>
                    </a:lnTo>
                    <a:lnTo>
                      <a:pt x="14" y="13"/>
                    </a:lnTo>
                    <a:lnTo>
                      <a:pt x="21" y="0"/>
                    </a:lnTo>
                    <a:lnTo>
                      <a:pt x="25" y="13"/>
                    </a:lnTo>
                    <a:lnTo>
                      <a:pt x="39" y="16"/>
                    </a:lnTo>
                    <a:lnTo>
                      <a:pt x="29" y="25"/>
                    </a:lnTo>
                    <a:lnTo>
                      <a:pt x="30" y="38"/>
                    </a:lnTo>
                    <a:close/>
                  </a:path>
                </a:pathLst>
              </a:custGeom>
              <a:solidFill>
                <a:srgbClr val="FF19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71" name="Freeform 17"/>
              <p:cNvSpPr>
                <a:spLocks/>
              </p:cNvSpPr>
              <p:nvPr/>
            </p:nvSpPr>
            <p:spPr bwMode="auto">
              <a:xfrm>
                <a:off x="4714" y="3028"/>
                <a:ext cx="234" cy="229"/>
              </a:xfrm>
              <a:custGeom>
                <a:avLst/>
                <a:gdLst>
                  <a:gd name="T0" fmla="*/ 464 w 466"/>
                  <a:gd name="T1" fmla="*/ 7 h 459"/>
                  <a:gd name="T2" fmla="*/ 466 w 466"/>
                  <a:gd name="T3" fmla="*/ 0 h 459"/>
                  <a:gd name="T4" fmla="*/ 108 w 466"/>
                  <a:gd name="T5" fmla="*/ 30 h 459"/>
                  <a:gd name="T6" fmla="*/ 0 w 466"/>
                  <a:gd name="T7" fmla="*/ 459 h 459"/>
                  <a:gd name="T8" fmla="*/ 14 w 466"/>
                  <a:gd name="T9" fmla="*/ 457 h 459"/>
                  <a:gd name="T10" fmla="*/ 118 w 466"/>
                  <a:gd name="T11" fmla="*/ 38 h 459"/>
                  <a:gd name="T12" fmla="*/ 464 w 466"/>
                  <a:gd name="T13" fmla="*/ 7 h 459"/>
                  <a:gd name="T14" fmla="*/ 0 60000 65536"/>
                  <a:gd name="T15" fmla="*/ 0 60000 65536"/>
                  <a:gd name="T16" fmla="*/ 0 60000 65536"/>
                  <a:gd name="T17" fmla="*/ 0 60000 65536"/>
                  <a:gd name="T18" fmla="*/ 0 60000 65536"/>
                  <a:gd name="T19" fmla="*/ 0 60000 65536"/>
                  <a:gd name="T20" fmla="*/ 0 60000 65536"/>
                  <a:gd name="T21" fmla="*/ 0 w 466"/>
                  <a:gd name="T22" fmla="*/ 0 h 459"/>
                  <a:gd name="T23" fmla="*/ 466 w 466"/>
                  <a:gd name="T24" fmla="*/ 459 h 4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6" h="459">
                    <a:moveTo>
                      <a:pt x="464" y="7"/>
                    </a:moveTo>
                    <a:lnTo>
                      <a:pt x="466" y="0"/>
                    </a:lnTo>
                    <a:lnTo>
                      <a:pt x="108" y="30"/>
                    </a:lnTo>
                    <a:lnTo>
                      <a:pt x="0" y="459"/>
                    </a:lnTo>
                    <a:lnTo>
                      <a:pt x="14" y="457"/>
                    </a:lnTo>
                    <a:lnTo>
                      <a:pt x="118" y="38"/>
                    </a:lnTo>
                    <a:lnTo>
                      <a:pt x="464" y="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72" name="Freeform 18"/>
              <p:cNvSpPr>
                <a:spLocks/>
              </p:cNvSpPr>
              <p:nvPr/>
            </p:nvSpPr>
            <p:spPr bwMode="auto">
              <a:xfrm>
                <a:off x="4934" y="3034"/>
                <a:ext cx="79" cy="280"/>
              </a:xfrm>
              <a:custGeom>
                <a:avLst/>
                <a:gdLst>
                  <a:gd name="T0" fmla="*/ 157 w 157"/>
                  <a:gd name="T1" fmla="*/ 15 h 560"/>
                  <a:gd name="T2" fmla="*/ 15 w 157"/>
                  <a:gd name="T3" fmla="*/ 553 h 560"/>
                  <a:gd name="T4" fmla="*/ 0 w 157"/>
                  <a:gd name="T5" fmla="*/ 560 h 560"/>
                  <a:gd name="T6" fmla="*/ 154 w 157"/>
                  <a:gd name="T7" fmla="*/ 0 h 560"/>
                  <a:gd name="T8" fmla="*/ 157 w 157"/>
                  <a:gd name="T9" fmla="*/ 15 h 560"/>
                  <a:gd name="T10" fmla="*/ 0 60000 65536"/>
                  <a:gd name="T11" fmla="*/ 0 60000 65536"/>
                  <a:gd name="T12" fmla="*/ 0 60000 65536"/>
                  <a:gd name="T13" fmla="*/ 0 60000 65536"/>
                  <a:gd name="T14" fmla="*/ 0 60000 65536"/>
                  <a:gd name="T15" fmla="*/ 0 w 157"/>
                  <a:gd name="T16" fmla="*/ 0 h 560"/>
                  <a:gd name="T17" fmla="*/ 157 w 157"/>
                  <a:gd name="T18" fmla="*/ 560 h 560"/>
                </a:gdLst>
                <a:ahLst/>
                <a:cxnLst>
                  <a:cxn ang="T10">
                    <a:pos x="T0" y="T1"/>
                  </a:cxn>
                  <a:cxn ang="T11">
                    <a:pos x="T2" y="T3"/>
                  </a:cxn>
                  <a:cxn ang="T12">
                    <a:pos x="T4" y="T5"/>
                  </a:cxn>
                  <a:cxn ang="T13">
                    <a:pos x="T6" y="T7"/>
                  </a:cxn>
                  <a:cxn ang="T14">
                    <a:pos x="T8" y="T9"/>
                  </a:cxn>
                </a:cxnLst>
                <a:rect l="T15" t="T16" r="T17" b="T18"/>
                <a:pathLst>
                  <a:path w="157" h="560">
                    <a:moveTo>
                      <a:pt x="157" y="15"/>
                    </a:moveTo>
                    <a:lnTo>
                      <a:pt x="15" y="553"/>
                    </a:lnTo>
                    <a:lnTo>
                      <a:pt x="0" y="560"/>
                    </a:lnTo>
                    <a:lnTo>
                      <a:pt x="154" y="0"/>
                    </a:lnTo>
                    <a:lnTo>
                      <a:pt x="157" y="15"/>
                    </a:lnTo>
                    <a:close/>
                  </a:path>
                </a:pathLst>
              </a:custGeom>
              <a:solidFill>
                <a:srgbClr val="AA991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73" name="Freeform 19"/>
              <p:cNvSpPr>
                <a:spLocks/>
              </p:cNvSpPr>
              <p:nvPr/>
            </p:nvSpPr>
            <p:spPr bwMode="auto">
              <a:xfrm>
                <a:off x="4733" y="3319"/>
                <a:ext cx="143" cy="21"/>
              </a:xfrm>
              <a:custGeom>
                <a:avLst/>
                <a:gdLst>
                  <a:gd name="T0" fmla="*/ 18 w 287"/>
                  <a:gd name="T1" fmla="*/ 0 h 43"/>
                  <a:gd name="T2" fmla="*/ 17 w 287"/>
                  <a:gd name="T3" fmla="*/ 0 h 43"/>
                  <a:gd name="T4" fmla="*/ 13 w 287"/>
                  <a:gd name="T5" fmla="*/ 1 h 43"/>
                  <a:gd name="T6" fmla="*/ 8 w 287"/>
                  <a:gd name="T7" fmla="*/ 3 h 43"/>
                  <a:gd name="T8" fmla="*/ 3 w 287"/>
                  <a:gd name="T9" fmla="*/ 7 h 43"/>
                  <a:gd name="T10" fmla="*/ 0 w 287"/>
                  <a:gd name="T11" fmla="*/ 10 h 43"/>
                  <a:gd name="T12" fmla="*/ 0 w 287"/>
                  <a:gd name="T13" fmla="*/ 14 h 43"/>
                  <a:gd name="T14" fmla="*/ 2 w 287"/>
                  <a:gd name="T15" fmla="*/ 18 h 43"/>
                  <a:gd name="T16" fmla="*/ 9 w 287"/>
                  <a:gd name="T17" fmla="*/ 24 h 43"/>
                  <a:gd name="T18" fmla="*/ 16 w 287"/>
                  <a:gd name="T19" fmla="*/ 26 h 43"/>
                  <a:gd name="T20" fmla="*/ 28 w 287"/>
                  <a:gd name="T21" fmla="*/ 30 h 43"/>
                  <a:gd name="T22" fmla="*/ 45 w 287"/>
                  <a:gd name="T23" fmla="*/ 32 h 43"/>
                  <a:gd name="T24" fmla="*/ 63 w 287"/>
                  <a:gd name="T25" fmla="*/ 33 h 43"/>
                  <a:gd name="T26" fmla="*/ 85 w 287"/>
                  <a:gd name="T27" fmla="*/ 36 h 43"/>
                  <a:gd name="T28" fmla="*/ 108 w 287"/>
                  <a:gd name="T29" fmla="*/ 37 h 43"/>
                  <a:gd name="T30" fmla="*/ 133 w 287"/>
                  <a:gd name="T31" fmla="*/ 38 h 43"/>
                  <a:gd name="T32" fmla="*/ 157 w 287"/>
                  <a:gd name="T33" fmla="*/ 39 h 43"/>
                  <a:gd name="T34" fmla="*/ 182 w 287"/>
                  <a:gd name="T35" fmla="*/ 40 h 43"/>
                  <a:gd name="T36" fmla="*/ 206 w 287"/>
                  <a:gd name="T37" fmla="*/ 41 h 43"/>
                  <a:gd name="T38" fmla="*/ 228 w 287"/>
                  <a:gd name="T39" fmla="*/ 41 h 43"/>
                  <a:gd name="T40" fmla="*/ 247 w 287"/>
                  <a:gd name="T41" fmla="*/ 41 h 43"/>
                  <a:gd name="T42" fmla="*/ 263 w 287"/>
                  <a:gd name="T43" fmla="*/ 43 h 43"/>
                  <a:gd name="T44" fmla="*/ 276 w 287"/>
                  <a:gd name="T45" fmla="*/ 43 h 43"/>
                  <a:gd name="T46" fmla="*/ 284 w 287"/>
                  <a:gd name="T47" fmla="*/ 43 h 43"/>
                  <a:gd name="T48" fmla="*/ 287 w 287"/>
                  <a:gd name="T49" fmla="*/ 43 h 43"/>
                  <a:gd name="T50" fmla="*/ 284 w 287"/>
                  <a:gd name="T51" fmla="*/ 43 h 43"/>
                  <a:gd name="T52" fmla="*/ 276 w 287"/>
                  <a:gd name="T53" fmla="*/ 41 h 43"/>
                  <a:gd name="T54" fmla="*/ 266 w 287"/>
                  <a:gd name="T55" fmla="*/ 41 h 43"/>
                  <a:gd name="T56" fmla="*/ 251 w 287"/>
                  <a:gd name="T57" fmla="*/ 39 h 43"/>
                  <a:gd name="T58" fmla="*/ 232 w 287"/>
                  <a:gd name="T59" fmla="*/ 38 h 43"/>
                  <a:gd name="T60" fmla="*/ 213 w 287"/>
                  <a:gd name="T61" fmla="*/ 37 h 43"/>
                  <a:gd name="T62" fmla="*/ 192 w 287"/>
                  <a:gd name="T63" fmla="*/ 35 h 43"/>
                  <a:gd name="T64" fmla="*/ 170 w 287"/>
                  <a:gd name="T65" fmla="*/ 33 h 43"/>
                  <a:gd name="T66" fmla="*/ 147 w 287"/>
                  <a:gd name="T67" fmla="*/ 31 h 43"/>
                  <a:gd name="T68" fmla="*/ 125 w 287"/>
                  <a:gd name="T69" fmla="*/ 29 h 43"/>
                  <a:gd name="T70" fmla="*/ 103 w 287"/>
                  <a:gd name="T71" fmla="*/ 28 h 43"/>
                  <a:gd name="T72" fmla="*/ 85 w 287"/>
                  <a:gd name="T73" fmla="*/ 25 h 43"/>
                  <a:gd name="T74" fmla="*/ 68 w 287"/>
                  <a:gd name="T75" fmla="*/ 24 h 43"/>
                  <a:gd name="T76" fmla="*/ 53 w 287"/>
                  <a:gd name="T77" fmla="*/ 23 h 43"/>
                  <a:gd name="T78" fmla="*/ 42 w 287"/>
                  <a:gd name="T79" fmla="*/ 22 h 43"/>
                  <a:gd name="T80" fmla="*/ 35 w 287"/>
                  <a:gd name="T81" fmla="*/ 21 h 43"/>
                  <a:gd name="T82" fmla="*/ 24 w 287"/>
                  <a:gd name="T83" fmla="*/ 15 h 43"/>
                  <a:gd name="T84" fmla="*/ 18 w 287"/>
                  <a:gd name="T85" fmla="*/ 8 h 43"/>
                  <a:gd name="T86" fmla="*/ 18 w 287"/>
                  <a:gd name="T87" fmla="*/ 2 h 43"/>
                  <a:gd name="T88" fmla="*/ 18 w 287"/>
                  <a:gd name="T89" fmla="*/ 0 h 4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87"/>
                  <a:gd name="T136" fmla="*/ 0 h 43"/>
                  <a:gd name="T137" fmla="*/ 287 w 287"/>
                  <a:gd name="T138" fmla="*/ 43 h 4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87" h="43">
                    <a:moveTo>
                      <a:pt x="18" y="0"/>
                    </a:moveTo>
                    <a:lnTo>
                      <a:pt x="17" y="0"/>
                    </a:lnTo>
                    <a:lnTo>
                      <a:pt x="13" y="1"/>
                    </a:lnTo>
                    <a:lnTo>
                      <a:pt x="8" y="3"/>
                    </a:lnTo>
                    <a:lnTo>
                      <a:pt x="3" y="7"/>
                    </a:lnTo>
                    <a:lnTo>
                      <a:pt x="0" y="10"/>
                    </a:lnTo>
                    <a:lnTo>
                      <a:pt x="0" y="14"/>
                    </a:lnTo>
                    <a:lnTo>
                      <a:pt x="2" y="18"/>
                    </a:lnTo>
                    <a:lnTo>
                      <a:pt x="9" y="24"/>
                    </a:lnTo>
                    <a:lnTo>
                      <a:pt x="16" y="26"/>
                    </a:lnTo>
                    <a:lnTo>
                      <a:pt x="28" y="30"/>
                    </a:lnTo>
                    <a:lnTo>
                      <a:pt x="45" y="32"/>
                    </a:lnTo>
                    <a:lnTo>
                      <a:pt x="63" y="33"/>
                    </a:lnTo>
                    <a:lnTo>
                      <a:pt x="85" y="36"/>
                    </a:lnTo>
                    <a:lnTo>
                      <a:pt x="108" y="37"/>
                    </a:lnTo>
                    <a:lnTo>
                      <a:pt x="133" y="38"/>
                    </a:lnTo>
                    <a:lnTo>
                      <a:pt x="157" y="39"/>
                    </a:lnTo>
                    <a:lnTo>
                      <a:pt x="182" y="40"/>
                    </a:lnTo>
                    <a:lnTo>
                      <a:pt x="206" y="41"/>
                    </a:lnTo>
                    <a:lnTo>
                      <a:pt x="228" y="41"/>
                    </a:lnTo>
                    <a:lnTo>
                      <a:pt x="247" y="41"/>
                    </a:lnTo>
                    <a:lnTo>
                      <a:pt x="263" y="43"/>
                    </a:lnTo>
                    <a:lnTo>
                      <a:pt x="276" y="43"/>
                    </a:lnTo>
                    <a:lnTo>
                      <a:pt x="284" y="43"/>
                    </a:lnTo>
                    <a:lnTo>
                      <a:pt x="287" y="43"/>
                    </a:lnTo>
                    <a:lnTo>
                      <a:pt x="284" y="43"/>
                    </a:lnTo>
                    <a:lnTo>
                      <a:pt x="276" y="41"/>
                    </a:lnTo>
                    <a:lnTo>
                      <a:pt x="266" y="41"/>
                    </a:lnTo>
                    <a:lnTo>
                      <a:pt x="251" y="39"/>
                    </a:lnTo>
                    <a:lnTo>
                      <a:pt x="232" y="38"/>
                    </a:lnTo>
                    <a:lnTo>
                      <a:pt x="213" y="37"/>
                    </a:lnTo>
                    <a:lnTo>
                      <a:pt x="192" y="35"/>
                    </a:lnTo>
                    <a:lnTo>
                      <a:pt x="170" y="33"/>
                    </a:lnTo>
                    <a:lnTo>
                      <a:pt x="147" y="31"/>
                    </a:lnTo>
                    <a:lnTo>
                      <a:pt x="125" y="29"/>
                    </a:lnTo>
                    <a:lnTo>
                      <a:pt x="103" y="28"/>
                    </a:lnTo>
                    <a:lnTo>
                      <a:pt x="85" y="25"/>
                    </a:lnTo>
                    <a:lnTo>
                      <a:pt x="68" y="24"/>
                    </a:lnTo>
                    <a:lnTo>
                      <a:pt x="53" y="23"/>
                    </a:lnTo>
                    <a:lnTo>
                      <a:pt x="42" y="22"/>
                    </a:lnTo>
                    <a:lnTo>
                      <a:pt x="35" y="21"/>
                    </a:lnTo>
                    <a:lnTo>
                      <a:pt x="24" y="15"/>
                    </a:lnTo>
                    <a:lnTo>
                      <a:pt x="18" y="8"/>
                    </a:lnTo>
                    <a:lnTo>
                      <a:pt x="18" y="2"/>
                    </a:lnTo>
                    <a:lnTo>
                      <a:pt x="18" y="0"/>
                    </a:lnTo>
                    <a:close/>
                  </a:path>
                </a:pathLst>
              </a:custGeom>
              <a:solidFill>
                <a:srgbClr val="AA991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74" name="Freeform 20"/>
              <p:cNvSpPr>
                <a:spLocks/>
              </p:cNvSpPr>
              <p:nvPr/>
            </p:nvSpPr>
            <p:spPr bwMode="auto">
              <a:xfrm>
                <a:off x="4885" y="3354"/>
                <a:ext cx="52" cy="30"/>
              </a:xfrm>
              <a:custGeom>
                <a:avLst/>
                <a:gdLst>
                  <a:gd name="T0" fmla="*/ 94 w 103"/>
                  <a:gd name="T1" fmla="*/ 5 h 60"/>
                  <a:gd name="T2" fmla="*/ 0 w 103"/>
                  <a:gd name="T3" fmla="*/ 0 h 60"/>
                  <a:gd name="T4" fmla="*/ 1 w 103"/>
                  <a:gd name="T5" fmla="*/ 11 h 60"/>
                  <a:gd name="T6" fmla="*/ 1 w 103"/>
                  <a:gd name="T7" fmla="*/ 20 h 60"/>
                  <a:gd name="T8" fmla="*/ 1 w 103"/>
                  <a:gd name="T9" fmla="*/ 29 h 60"/>
                  <a:gd name="T10" fmla="*/ 1 w 103"/>
                  <a:gd name="T11" fmla="*/ 38 h 60"/>
                  <a:gd name="T12" fmla="*/ 103 w 103"/>
                  <a:gd name="T13" fmla="*/ 60 h 60"/>
                  <a:gd name="T14" fmla="*/ 100 w 103"/>
                  <a:gd name="T15" fmla="*/ 37 h 60"/>
                  <a:gd name="T16" fmla="*/ 98 w 103"/>
                  <a:gd name="T17" fmla="*/ 20 h 60"/>
                  <a:gd name="T18" fmla="*/ 95 w 103"/>
                  <a:gd name="T19" fmla="*/ 8 h 60"/>
                  <a:gd name="T20" fmla="*/ 94 w 103"/>
                  <a:gd name="T21" fmla="*/ 5 h 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3"/>
                  <a:gd name="T34" fmla="*/ 0 h 60"/>
                  <a:gd name="T35" fmla="*/ 103 w 103"/>
                  <a:gd name="T36" fmla="*/ 60 h 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3" h="60">
                    <a:moveTo>
                      <a:pt x="94" y="5"/>
                    </a:moveTo>
                    <a:lnTo>
                      <a:pt x="0" y="0"/>
                    </a:lnTo>
                    <a:lnTo>
                      <a:pt x="1" y="11"/>
                    </a:lnTo>
                    <a:lnTo>
                      <a:pt x="1" y="20"/>
                    </a:lnTo>
                    <a:lnTo>
                      <a:pt x="1" y="29"/>
                    </a:lnTo>
                    <a:lnTo>
                      <a:pt x="1" y="38"/>
                    </a:lnTo>
                    <a:lnTo>
                      <a:pt x="103" y="60"/>
                    </a:lnTo>
                    <a:lnTo>
                      <a:pt x="100" y="37"/>
                    </a:lnTo>
                    <a:lnTo>
                      <a:pt x="98" y="20"/>
                    </a:lnTo>
                    <a:lnTo>
                      <a:pt x="95" y="8"/>
                    </a:lnTo>
                    <a:lnTo>
                      <a:pt x="94" y="5"/>
                    </a:lnTo>
                    <a:close/>
                  </a:path>
                </a:pathLst>
              </a:custGeom>
              <a:solidFill>
                <a:srgbClr val="AA991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75" name="Freeform 21"/>
              <p:cNvSpPr>
                <a:spLocks/>
              </p:cNvSpPr>
              <p:nvPr/>
            </p:nvSpPr>
            <p:spPr bwMode="auto">
              <a:xfrm>
                <a:off x="4870" y="3373"/>
                <a:ext cx="67" cy="65"/>
              </a:xfrm>
              <a:custGeom>
                <a:avLst/>
                <a:gdLst>
                  <a:gd name="T0" fmla="*/ 30 w 134"/>
                  <a:gd name="T1" fmla="*/ 0 h 129"/>
                  <a:gd name="T2" fmla="*/ 24 w 134"/>
                  <a:gd name="T3" fmla="*/ 43 h 129"/>
                  <a:gd name="T4" fmla="*/ 14 w 134"/>
                  <a:gd name="T5" fmla="*/ 73 h 129"/>
                  <a:gd name="T6" fmla="*/ 5 w 134"/>
                  <a:gd name="T7" fmla="*/ 91 h 129"/>
                  <a:gd name="T8" fmla="*/ 0 w 134"/>
                  <a:gd name="T9" fmla="*/ 97 h 129"/>
                  <a:gd name="T10" fmla="*/ 130 w 134"/>
                  <a:gd name="T11" fmla="*/ 129 h 129"/>
                  <a:gd name="T12" fmla="*/ 132 w 134"/>
                  <a:gd name="T13" fmla="*/ 98 h 129"/>
                  <a:gd name="T14" fmla="*/ 134 w 134"/>
                  <a:gd name="T15" fmla="*/ 71 h 129"/>
                  <a:gd name="T16" fmla="*/ 134 w 134"/>
                  <a:gd name="T17" fmla="*/ 44 h 129"/>
                  <a:gd name="T18" fmla="*/ 132 w 134"/>
                  <a:gd name="T19" fmla="*/ 22 h 129"/>
                  <a:gd name="T20" fmla="*/ 30 w 134"/>
                  <a:gd name="T21" fmla="*/ 0 h 1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4"/>
                  <a:gd name="T34" fmla="*/ 0 h 129"/>
                  <a:gd name="T35" fmla="*/ 134 w 134"/>
                  <a:gd name="T36" fmla="*/ 129 h 1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4" h="129">
                    <a:moveTo>
                      <a:pt x="30" y="0"/>
                    </a:moveTo>
                    <a:lnTo>
                      <a:pt x="24" y="43"/>
                    </a:lnTo>
                    <a:lnTo>
                      <a:pt x="14" y="73"/>
                    </a:lnTo>
                    <a:lnTo>
                      <a:pt x="5" y="91"/>
                    </a:lnTo>
                    <a:lnTo>
                      <a:pt x="0" y="97"/>
                    </a:lnTo>
                    <a:lnTo>
                      <a:pt x="130" y="129"/>
                    </a:lnTo>
                    <a:lnTo>
                      <a:pt x="132" y="98"/>
                    </a:lnTo>
                    <a:lnTo>
                      <a:pt x="134" y="71"/>
                    </a:lnTo>
                    <a:lnTo>
                      <a:pt x="134" y="44"/>
                    </a:lnTo>
                    <a:lnTo>
                      <a:pt x="132" y="22"/>
                    </a:lnTo>
                    <a:lnTo>
                      <a:pt x="30" y="0"/>
                    </a:lnTo>
                    <a:close/>
                  </a:path>
                </a:pathLst>
              </a:custGeom>
              <a:solidFill>
                <a:srgbClr val="DDD8A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76" name="Freeform 22"/>
              <p:cNvSpPr>
                <a:spLocks/>
              </p:cNvSpPr>
              <p:nvPr/>
            </p:nvSpPr>
            <p:spPr bwMode="auto">
              <a:xfrm>
                <a:off x="4945" y="3358"/>
                <a:ext cx="30" cy="79"/>
              </a:xfrm>
              <a:custGeom>
                <a:avLst/>
                <a:gdLst>
                  <a:gd name="T0" fmla="*/ 0 w 60"/>
                  <a:gd name="T1" fmla="*/ 0 h 159"/>
                  <a:gd name="T2" fmla="*/ 2 w 60"/>
                  <a:gd name="T3" fmla="*/ 4 h 159"/>
                  <a:gd name="T4" fmla="*/ 7 w 60"/>
                  <a:gd name="T5" fmla="*/ 14 h 159"/>
                  <a:gd name="T6" fmla="*/ 15 w 60"/>
                  <a:gd name="T7" fmla="*/ 28 h 159"/>
                  <a:gd name="T8" fmla="*/ 24 w 60"/>
                  <a:gd name="T9" fmla="*/ 46 h 159"/>
                  <a:gd name="T10" fmla="*/ 33 w 60"/>
                  <a:gd name="T11" fmla="*/ 68 h 159"/>
                  <a:gd name="T12" fmla="*/ 44 w 60"/>
                  <a:gd name="T13" fmla="*/ 90 h 159"/>
                  <a:gd name="T14" fmla="*/ 53 w 60"/>
                  <a:gd name="T15" fmla="*/ 113 h 159"/>
                  <a:gd name="T16" fmla="*/ 60 w 60"/>
                  <a:gd name="T17" fmla="*/ 135 h 159"/>
                  <a:gd name="T18" fmla="*/ 59 w 60"/>
                  <a:gd name="T19" fmla="*/ 136 h 159"/>
                  <a:gd name="T20" fmla="*/ 54 w 60"/>
                  <a:gd name="T21" fmla="*/ 138 h 159"/>
                  <a:gd name="T22" fmla="*/ 48 w 60"/>
                  <a:gd name="T23" fmla="*/ 142 h 159"/>
                  <a:gd name="T24" fmla="*/ 40 w 60"/>
                  <a:gd name="T25" fmla="*/ 145 h 159"/>
                  <a:gd name="T26" fmla="*/ 32 w 60"/>
                  <a:gd name="T27" fmla="*/ 150 h 159"/>
                  <a:gd name="T28" fmla="*/ 23 w 60"/>
                  <a:gd name="T29" fmla="*/ 153 h 159"/>
                  <a:gd name="T30" fmla="*/ 15 w 60"/>
                  <a:gd name="T31" fmla="*/ 157 h 159"/>
                  <a:gd name="T32" fmla="*/ 7 w 60"/>
                  <a:gd name="T33" fmla="*/ 159 h 159"/>
                  <a:gd name="T34" fmla="*/ 8 w 60"/>
                  <a:gd name="T35" fmla="*/ 144 h 159"/>
                  <a:gd name="T36" fmla="*/ 10 w 60"/>
                  <a:gd name="T37" fmla="*/ 105 h 159"/>
                  <a:gd name="T38" fmla="*/ 9 w 60"/>
                  <a:gd name="T39" fmla="*/ 53 h 159"/>
                  <a:gd name="T40" fmla="*/ 0 w 60"/>
                  <a:gd name="T41" fmla="*/ 0 h 1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159"/>
                  <a:gd name="T65" fmla="*/ 60 w 60"/>
                  <a:gd name="T66" fmla="*/ 159 h 1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159">
                    <a:moveTo>
                      <a:pt x="0" y="0"/>
                    </a:moveTo>
                    <a:lnTo>
                      <a:pt x="2" y="4"/>
                    </a:lnTo>
                    <a:lnTo>
                      <a:pt x="7" y="14"/>
                    </a:lnTo>
                    <a:lnTo>
                      <a:pt x="15" y="28"/>
                    </a:lnTo>
                    <a:lnTo>
                      <a:pt x="24" y="46"/>
                    </a:lnTo>
                    <a:lnTo>
                      <a:pt x="33" y="68"/>
                    </a:lnTo>
                    <a:lnTo>
                      <a:pt x="44" y="90"/>
                    </a:lnTo>
                    <a:lnTo>
                      <a:pt x="53" y="113"/>
                    </a:lnTo>
                    <a:lnTo>
                      <a:pt x="60" y="135"/>
                    </a:lnTo>
                    <a:lnTo>
                      <a:pt x="59" y="136"/>
                    </a:lnTo>
                    <a:lnTo>
                      <a:pt x="54" y="138"/>
                    </a:lnTo>
                    <a:lnTo>
                      <a:pt x="48" y="142"/>
                    </a:lnTo>
                    <a:lnTo>
                      <a:pt x="40" y="145"/>
                    </a:lnTo>
                    <a:lnTo>
                      <a:pt x="32" y="150"/>
                    </a:lnTo>
                    <a:lnTo>
                      <a:pt x="23" y="153"/>
                    </a:lnTo>
                    <a:lnTo>
                      <a:pt x="15" y="157"/>
                    </a:lnTo>
                    <a:lnTo>
                      <a:pt x="7" y="159"/>
                    </a:lnTo>
                    <a:lnTo>
                      <a:pt x="8" y="144"/>
                    </a:lnTo>
                    <a:lnTo>
                      <a:pt x="10" y="105"/>
                    </a:lnTo>
                    <a:lnTo>
                      <a:pt x="9" y="53"/>
                    </a:lnTo>
                    <a:lnTo>
                      <a:pt x="0" y="0"/>
                    </a:lnTo>
                    <a:close/>
                  </a:path>
                </a:pathLst>
              </a:custGeom>
              <a:solidFill>
                <a:srgbClr val="AA991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77" name="Freeform 23"/>
              <p:cNvSpPr>
                <a:spLocks/>
              </p:cNvSpPr>
              <p:nvPr/>
            </p:nvSpPr>
            <p:spPr bwMode="auto">
              <a:xfrm>
                <a:off x="4745" y="3425"/>
                <a:ext cx="149" cy="51"/>
              </a:xfrm>
              <a:custGeom>
                <a:avLst/>
                <a:gdLst>
                  <a:gd name="T0" fmla="*/ 199 w 297"/>
                  <a:gd name="T1" fmla="*/ 7 h 101"/>
                  <a:gd name="T2" fmla="*/ 169 w 297"/>
                  <a:gd name="T3" fmla="*/ 0 h 101"/>
                  <a:gd name="T4" fmla="*/ 162 w 297"/>
                  <a:gd name="T5" fmla="*/ 1 h 101"/>
                  <a:gd name="T6" fmla="*/ 143 w 297"/>
                  <a:gd name="T7" fmla="*/ 3 h 101"/>
                  <a:gd name="T8" fmla="*/ 116 w 297"/>
                  <a:gd name="T9" fmla="*/ 8 h 101"/>
                  <a:gd name="T10" fmla="*/ 85 w 297"/>
                  <a:gd name="T11" fmla="*/ 13 h 101"/>
                  <a:gd name="T12" fmla="*/ 54 w 297"/>
                  <a:gd name="T13" fmla="*/ 18 h 101"/>
                  <a:gd name="T14" fmla="*/ 26 w 297"/>
                  <a:gd name="T15" fmla="*/ 24 h 101"/>
                  <a:gd name="T16" fmla="*/ 8 w 297"/>
                  <a:gd name="T17" fmla="*/ 30 h 101"/>
                  <a:gd name="T18" fmla="*/ 0 w 297"/>
                  <a:gd name="T19" fmla="*/ 35 h 101"/>
                  <a:gd name="T20" fmla="*/ 2 w 297"/>
                  <a:gd name="T21" fmla="*/ 38 h 101"/>
                  <a:gd name="T22" fmla="*/ 9 w 297"/>
                  <a:gd name="T23" fmla="*/ 41 h 101"/>
                  <a:gd name="T24" fmla="*/ 21 w 297"/>
                  <a:gd name="T25" fmla="*/ 46 h 101"/>
                  <a:gd name="T26" fmla="*/ 36 w 297"/>
                  <a:gd name="T27" fmla="*/ 51 h 101"/>
                  <a:gd name="T28" fmla="*/ 53 w 297"/>
                  <a:gd name="T29" fmla="*/ 56 h 101"/>
                  <a:gd name="T30" fmla="*/ 74 w 297"/>
                  <a:gd name="T31" fmla="*/ 61 h 101"/>
                  <a:gd name="T32" fmla="*/ 97 w 297"/>
                  <a:gd name="T33" fmla="*/ 67 h 101"/>
                  <a:gd name="T34" fmla="*/ 121 w 297"/>
                  <a:gd name="T35" fmla="*/ 73 h 101"/>
                  <a:gd name="T36" fmla="*/ 146 w 297"/>
                  <a:gd name="T37" fmla="*/ 77 h 101"/>
                  <a:gd name="T38" fmla="*/ 172 w 297"/>
                  <a:gd name="T39" fmla="*/ 83 h 101"/>
                  <a:gd name="T40" fmla="*/ 196 w 297"/>
                  <a:gd name="T41" fmla="*/ 88 h 101"/>
                  <a:gd name="T42" fmla="*/ 220 w 297"/>
                  <a:gd name="T43" fmla="*/ 91 h 101"/>
                  <a:gd name="T44" fmla="*/ 243 w 297"/>
                  <a:gd name="T45" fmla="*/ 96 h 101"/>
                  <a:gd name="T46" fmla="*/ 264 w 297"/>
                  <a:gd name="T47" fmla="*/ 98 h 101"/>
                  <a:gd name="T48" fmla="*/ 282 w 297"/>
                  <a:gd name="T49" fmla="*/ 100 h 101"/>
                  <a:gd name="T50" fmla="*/ 297 w 297"/>
                  <a:gd name="T51" fmla="*/ 101 h 101"/>
                  <a:gd name="T52" fmla="*/ 177 w 297"/>
                  <a:gd name="T53" fmla="*/ 37 h 101"/>
                  <a:gd name="T54" fmla="*/ 199 w 297"/>
                  <a:gd name="T55" fmla="*/ 7 h 10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97"/>
                  <a:gd name="T85" fmla="*/ 0 h 101"/>
                  <a:gd name="T86" fmla="*/ 297 w 297"/>
                  <a:gd name="T87" fmla="*/ 101 h 10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97" h="101">
                    <a:moveTo>
                      <a:pt x="199" y="7"/>
                    </a:moveTo>
                    <a:lnTo>
                      <a:pt x="169" y="0"/>
                    </a:lnTo>
                    <a:lnTo>
                      <a:pt x="162" y="1"/>
                    </a:lnTo>
                    <a:lnTo>
                      <a:pt x="143" y="3"/>
                    </a:lnTo>
                    <a:lnTo>
                      <a:pt x="116" y="8"/>
                    </a:lnTo>
                    <a:lnTo>
                      <a:pt x="85" y="13"/>
                    </a:lnTo>
                    <a:lnTo>
                      <a:pt x="54" y="18"/>
                    </a:lnTo>
                    <a:lnTo>
                      <a:pt x="26" y="24"/>
                    </a:lnTo>
                    <a:lnTo>
                      <a:pt x="8" y="30"/>
                    </a:lnTo>
                    <a:lnTo>
                      <a:pt x="0" y="35"/>
                    </a:lnTo>
                    <a:lnTo>
                      <a:pt x="2" y="38"/>
                    </a:lnTo>
                    <a:lnTo>
                      <a:pt x="9" y="41"/>
                    </a:lnTo>
                    <a:lnTo>
                      <a:pt x="21" y="46"/>
                    </a:lnTo>
                    <a:lnTo>
                      <a:pt x="36" y="51"/>
                    </a:lnTo>
                    <a:lnTo>
                      <a:pt x="53" y="56"/>
                    </a:lnTo>
                    <a:lnTo>
                      <a:pt x="74" y="61"/>
                    </a:lnTo>
                    <a:lnTo>
                      <a:pt x="97" y="67"/>
                    </a:lnTo>
                    <a:lnTo>
                      <a:pt x="121" y="73"/>
                    </a:lnTo>
                    <a:lnTo>
                      <a:pt x="146" y="77"/>
                    </a:lnTo>
                    <a:lnTo>
                      <a:pt x="172" y="83"/>
                    </a:lnTo>
                    <a:lnTo>
                      <a:pt x="196" y="88"/>
                    </a:lnTo>
                    <a:lnTo>
                      <a:pt x="220" y="91"/>
                    </a:lnTo>
                    <a:lnTo>
                      <a:pt x="243" y="96"/>
                    </a:lnTo>
                    <a:lnTo>
                      <a:pt x="264" y="98"/>
                    </a:lnTo>
                    <a:lnTo>
                      <a:pt x="282" y="100"/>
                    </a:lnTo>
                    <a:lnTo>
                      <a:pt x="297" y="101"/>
                    </a:lnTo>
                    <a:lnTo>
                      <a:pt x="177" y="37"/>
                    </a:lnTo>
                    <a:lnTo>
                      <a:pt x="199" y="7"/>
                    </a:lnTo>
                    <a:close/>
                  </a:path>
                </a:pathLst>
              </a:custGeom>
              <a:solidFill>
                <a:srgbClr val="E5E0B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78" name="Freeform 24"/>
              <p:cNvSpPr>
                <a:spLocks/>
              </p:cNvSpPr>
              <p:nvPr/>
            </p:nvSpPr>
            <p:spPr bwMode="auto">
              <a:xfrm>
                <a:off x="4834" y="3428"/>
                <a:ext cx="167" cy="48"/>
              </a:xfrm>
              <a:custGeom>
                <a:avLst/>
                <a:gdLst>
                  <a:gd name="T0" fmla="*/ 129 w 335"/>
                  <a:gd name="T1" fmla="*/ 94 h 94"/>
                  <a:gd name="T2" fmla="*/ 142 w 335"/>
                  <a:gd name="T3" fmla="*/ 93 h 94"/>
                  <a:gd name="T4" fmla="*/ 157 w 335"/>
                  <a:gd name="T5" fmla="*/ 91 h 94"/>
                  <a:gd name="T6" fmla="*/ 172 w 335"/>
                  <a:gd name="T7" fmla="*/ 86 h 94"/>
                  <a:gd name="T8" fmla="*/ 188 w 335"/>
                  <a:gd name="T9" fmla="*/ 82 h 94"/>
                  <a:gd name="T10" fmla="*/ 205 w 335"/>
                  <a:gd name="T11" fmla="*/ 76 h 94"/>
                  <a:gd name="T12" fmla="*/ 223 w 335"/>
                  <a:gd name="T13" fmla="*/ 70 h 94"/>
                  <a:gd name="T14" fmla="*/ 240 w 335"/>
                  <a:gd name="T15" fmla="*/ 63 h 94"/>
                  <a:gd name="T16" fmla="*/ 256 w 335"/>
                  <a:gd name="T17" fmla="*/ 56 h 94"/>
                  <a:gd name="T18" fmla="*/ 272 w 335"/>
                  <a:gd name="T19" fmla="*/ 49 h 94"/>
                  <a:gd name="T20" fmla="*/ 286 w 335"/>
                  <a:gd name="T21" fmla="*/ 44 h 94"/>
                  <a:gd name="T22" fmla="*/ 300 w 335"/>
                  <a:gd name="T23" fmla="*/ 37 h 94"/>
                  <a:gd name="T24" fmla="*/ 311 w 335"/>
                  <a:gd name="T25" fmla="*/ 32 h 94"/>
                  <a:gd name="T26" fmla="*/ 321 w 335"/>
                  <a:gd name="T27" fmla="*/ 28 h 94"/>
                  <a:gd name="T28" fmla="*/ 329 w 335"/>
                  <a:gd name="T29" fmla="*/ 24 h 94"/>
                  <a:gd name="T30" fmla="*/ 333 w 335"/>
                  <a:gd name="T31" fmla="*/ 22 h 94"/>
                  <a:gd name="T32" fmla="*/ 335 w 335"/>
                  <a:gd name="T33" fmla="*/ 21 h 94"/>
                  <a:gd name="T34" fmla="*/ 267 w 335"/>
                  <a:gd name="T35" fmla="*/ 25 h 94"/>
                  <a:gd name="T36" fmla="*/ 210 w 335"/>
                  <a:gd name="T37" fmla="*/ 46 h 94"/>
                  <a:gd name="T38" fmla="*/ 22 w 335"/>
                  <a:gd name="T39" fmla="*/ 0 h 94"/>
                  <a:gd name="T40" fmla="*/ 0 w 335"/>
                  <a:gd name="T41" fmla="*/ 30 h 94"/>
                  <a:gd name="T42" fmla="*/ 120 w 335"/>
                  <a:gd name="T43" fmla="*/ 94 h 94"/>
                  <a:gd name="T44" fmla="*/ 123 w 335"/>
                  <a:gd name="T45" fmla="*/ 94 h 94"/>
                  <a:gd name="T46" fmla="*/ 125 w 335"/>
                  <a:gd name="T47" fmla="*/ 94 h 94"/>
                  <a:gd name="T48" fmla="*/ 127 w 335"/>
                  <a:gd name="T49" fmla="*/ 94 h 94"/>
                  <a:gd name="T50" fmla="*/ 129 w 335"/>
                  <a:gd name="T51" fmla="*/ 94 h 9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35"/>
                  <a:gd name="T79" fmla="*/ 0 h 94"/>
                  <a:gd name="T80" fmla="*/ 335 w 335"/>
                  <a:gd name="T81" fmla="*/ 94 h 9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35" h="94">
                    <a:moveTo>
                      <a:pt x="129" y="94"/>
                    </a:moveTo>
                    <a:lnTo>
                      <a:pt x="142" y="93"/>
                    </a:lnTo>
                    <a:lnTo>
                      <a:pt x="157" y="91"/>
                    </a:lnTo>
                    <a:lnTo>
                      <a:pt x="172" y="86"/>
                    </a:lnTo>
                    <a:lnTo>
                      <a:pt x="188" y="82"/>
                    </a:lnTo>
                    <a:lnTo>
                      <a:pt x="205" y="76"/>
                    </a:lnTo>
                    <a:lnTo>
                      <a:pt x="223" y="70"/>
                    </a:lnTo>
                    <a:lnTo>
                      <a:pt x="240" y="63"/>
                    </a:lnTo>
                    <a:lnTo>
                      <a:pt x="256" y="56"/>
                    </a:lnTo>
                    <a:lnTo>
                      <a:pt x="272" y="49"/>
                    </a:lnTo>
                    <a:lnTo>
                      <a:pt x="286" y="44"/>
                    </a:lnTo>
                    <a:lnTo>
                      <a:pt x="300" y="37"/>
                    </a:lnTo>
                    <a:lnTo>
                      <a:pt x="311" y="32"/>
                    </a:lnTo>
                    <a:lnTo>
                      <a:pt x="321" y="28"/>
                    </a:lnTo>
                    <a:lnTo>
                      <a:pt x="329" y="24"/>
                    </a:lnTo>
                    <a:lnTo>
                      <a:pt x="333" y="22"/>
                    </a:lnTo>
                    <a:lnTo>
                      <a:pt x="335" y="21"/>
                    </a:lnTo>
                    <a:lnTo>
                      <a:pt x="267" y="25"/>
                    </a:lnTo>
                    <a:lnTo>
                      <a:pt x="210" y="46"/>
                    </a:lnTo>
                    <a:lnTo>
                      <a:pt x="22" y="0"/>
                    </a:lnTo>
                    <a:lnTo>
                      <a:pt x="0" y="30"/>
                    </a:lnTo>
                    <a:lnTo>
                      <a:pt x="120" y="94"/>
                    </a:lnTo>
                    <a:lnTo>
                      <a:pt x="123" y="94"/>
                    </a:lnTo>
                    <a:lnTo>
                      <a:pt x="125" y="94"/>
                    </a:lnTo>
                    <a:lnTo>
                      <a:pt x="127" y="94"/>
                    </a:lnTo>
                    <a:lnTo>
                      <a:pt x="129" y="94"/>
                    </a:lnTo>
                    <a:close/>
                  </a:path>
                </a:pathLst>
              </a:custGeom>
              <a:solidFill>
                <a:srgbClr val="AA991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79" name="Freeform 25"/>
              <p:cNvSpPr>
                <a:spLocks/>
              </p:cNvSpPr>
              <p:nvPr/>
            </p:nvSpPr>
            <p:spPr bwMode="auto">
              <a:xfrm>
                <a:off x="4731" y="3445"/>
                <a:ext cx="139" cy="41"/>
              </a:xfrm>
              <a:custGeom>
                <a:avLst/>
                <a:gdLst>
                  <a:gd name="T0" fmla="*/ 2 w 279"/>
                  <a:gd name="T1" fmla="*/ 0 h 83"/>
                  <a:gd name="T2" fmla="*/ 1 w 279"/>
                  <a:gd name="T3" fmla="*/ 1 h 83"/>
                  <a:gd name="T4" fmla="*/ 0 w 279"/>
                  <a:gd name="T5" fmla="*/ 6 h 83"/>
                  <a:gd name="T6" fmla="*/ 1 w 279"/>
                  <a:gd name="T7" fmla="*/ 11 h 83"/>
                  <a:gd name="T8" fmla="*/ 7 w 279"/>
                  <a:gd name="T9" fmla="*/ 15 h 83"/>
                  <a:gd name="T10" fmla="*/ 22 w 279"/>
                  <a:gd name="T11" fmla="*/ 22 h 83"/>
                  <a:gd name="T12" fmla="*/ 38 w 279"/>
                  <a:gd name="T13" fmla="*/ 29 h 83"/>
                  <a:gd name="T14" fmla="*/ 55 w 279"/>
                  <a:gd name="T15" fmla="*/ 36 h 83"/>
                  <a:gd name="T16" fmla="*/ 74 w 279"/>
                  <a:gd name="T17" fmla="*/ 43 h 83"/>
                  <a:gd name="T18" fmla="*/ 92 w 279"/>
                  <a:gd name="T19" fmla="*/ 50 h 83"/>
                  <a:gd name="T20" fmla="*/ 112 w 279"/>
                  <a:gd name="T21" fmla="*/ 55 h 83"/>
                  <a:gd name="T22" fmla="*/ 130 w 279"/>
                  <a:gd name="T23" fmla="*/ 61 h 83"/>
                  <a:gd name="T24" fmla="*/ 150 w 279"/>
                  <a:gd name="T25" fmla="*/ 67 h 83"/>
                  <a:gd name="T26" fmla="*/ 168 w 279"/>
                  <a:gd name="T27" fmla="*/ 72 h 83"/>
                  <a:gd name="T28" fmla="*/ 187 w 279"/>
                  <a:gd name="T29" fmla="*/ 75 h 83"/>
                  <a:gd name="T30" fmla="*/ 204 w 279"/>
                  <a:gd name="T31" fmla="*/ 79 h 83"/>
                  <a:gd name="T32" fmla="*/ 221 w 279"/>
                  <a:gd name="T33" fmla="*/ 81 h 83"/>
                  <a:gd name="T34" fmla="*/ 238 w 279"/>
                  <a:gd name="T35" fmla="*/ 83 h 83"/>
                  <a:gd name="T36" fmla="*/ 252 w 279"/>
                  <a:gd name="T37" fmla="*/ 83 h 83"/>
                  <a:gd name="T38" fmla="*/ 266 w 279"/>
                  <a:gd name="T39" fmla="*/ 83 h 83"/>
                  <a:gd name="T40" fmla="*/ 279 w 279"/>
                  <a:gd name="T41" fmla="*/ 82 h 83"/>
                  <a:gd name="T42" fmla="*/ 276 w 279"/>
                  <a:gd name="T43" fmla="*/ 81 h 83"/>
                  <a:gd name="T44" fmla="*/ 267 w 279"/>
                  <a:gd name="T45" fmla="*/ 80 h 83"/>
                  <a:gd name="T46" fmla="*/ 255 w 279"/>
                  <a:gd name="T47" fmla="*/ 77 h 83"/>
                  <a:gd name="T48" fmla="*/ 238 w 279"/>
                  <a:gd name="T49" fmla="*/ 73 h 83"/>
                  <a:gd name="T50" fmla="*/ 218 w 279"/>
                  <a:gd name="T51" fmla="*/ 69 h 83"/>
                  <a:gd name="T52" fmla="*/ 195 w 279"/>
                  <a:gd name="T53" fmla="*/ 64 h 83"/>
                  <a:gd name="T54" fmla="*/ 172 w 279"/>
                  <a:gd name="T55" fmla="*/ 58 h 83"/>
                  <a:gd name="T56" fmla="*/ 147 w 279"/>
                  <a:gd name="T57" fmla="*/ 52 h 83"/>
                  <a:gd name="T58" fmla="*/ 121 w 279"/>
                  <a:gd name="T59" fmla="*/ 45 h 83"/>
                  <a:gd name="T60" fmla="*/ 97 w 279"/>
                  <a:gd name="T61" fmla="*/ 38 h 83"/>
                  <a:gd name="T62" fmla="*/ 73 w 279"/>
                  <a:gd name="T63" fmla="*/ 32 h 83"/>
                  <a:gd name="T64" fmla="*/ 52 w 279"/>
                  <a:gd name="T65" fmla="*/ 26 h 83"/>
                  <a:gd name="T66" fmla="*/ 34 w 279"/>
                  <a:gd name="T67" fmla="*/ 19 h 83"/>
                  <a:gd name="T68" fmla="*/ 19 w 279"/>
                  <a:gd name="T69" fmla="*/ 12 h 83"/>
                  <a:gd name="T70" fmla="*/ 8 w 279"/>
                  <a:gd name="T71" fmla="*/ 6 h 83"/>
                  <a:gd name="T72" fmla="*/ 2 w 279"/>
                  <a:gd name="T73" fmla="*/ 0 h 8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79"/>
                  <a:gd name="T112" fmla="*/ 0 h 83"/>
                  <a:gd name="T113" fmla="*/ 279 w 279"/>
                  <a:gd name="T114" fmla="*/ 83 h 8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79" h="83">
                    <a:moveTo>
                      <a:pt x="2" y="0"/>
                    </a:moveTo>
                    <a:lnTo>
                      <a:pt x="1" y="1"/>
                    </a:lnTo>
                    <a:lnTo>
                      <a:pt x="0" y="6"/>
                    </a:lnTo>
                    <a:lnTo>
                      <a:pt x="1" y="11"/>
                    </a:lnTo>
                    <a:lnTo>
                      <a:pt x="7" y="15"/>
                    </a:lnTo>
                    <a:lnTo>
                      <a:pt x="22" y="22"/>
                    </a:lnTo>
                    <a:lnTo>
                      <a:pt x="38" y="29"/>
                    </a:lnTo>
                    <a:lnTo>
                      <a:pt x="55" y="36"/>
                    </a:lnTo>
                    <a:lnTo>
                      <a:pt x="74" y="43"/>
                    </a:lnTo>
                    <a:lnTo>
                      <a:pt x="92" y="50"/>
                    </a:lnTo>
                    <a:lnTo>
                      <a:pt x="112" y="55"/>
                    </a:lnTo>
                    <a:lnTo>
                      <a:pt x="130" y="61"/>
                    </a:lnTo>
                    <a:lnTo>
                      <a:pt x="150" y="67"/>
                    </a:lnTo>
                    <a:lnTo>
                      <a:pt x="168" y="72"/>
                    </a:lnTo>
                    <a:lnTo>
                      <a:pt x="187" y="75"/>
                    </a:lnTo>
                    <a:lnTo>
                      <a:pt x="204" y="79"/>
                    </a:lnTo>
                    <a:lnTo>
                      <a:pt x="221" y="81"/>
                    </a:lnTo>
                    <a:lnTo>
                      <a:pt x="238" y="83"/>
                    </a:lnTo>
                    <a:lnTo>
                      <a:pt x="252" y="83"/>
                    </a:lnTo>
                    <a:lnTo>
                      <a:pt x="266" y="83"/>
                    </a:lnTo>
                    <a:lnTo>
                      <a:pt x="279" y="82"/>
                    </a:lnTo>
                    <a:lnTo>
                      <a:pt x="276" y="81"/>
                    </a:lnTo>
                    <a:lnTo>
                      <a:pt x="267" y="80"/>
                    </a:lnTo>
                    <a:lnTo>
                      <a:pt x="255" y="77"/>
                    </a:lnTo>
                    <a:lnTo>
                      <a:pt x="238" y="73"/>
                    </a:lnTo>
                    <a:lnTo>
                      <a:pt x="218" y="69"/>
                    </a:lnTo>
                    <a:lnTo>
                      <a:pt x="195" y="64"/>
                    </a:lnTo>
                    <a:lnTo>
                      <a:pt x="172" y="58"/>
                    </a:lnTo>
                    <a:lnTo>
                      <a:pt x="147" y="52"/>
                    </a:lnTo>
                    <a:lnTo>
                      <a:pt x="121" y="45"/>
                    </a:lnTo>
                    <a:lnTo>
                      <a:pt x="97" y="38"/>
                    </a:lnTo>
                    <a:lnTo>
                      <a:pt x="73" y="32"/>
                    </a:lnTo>
                    <a:lnTo>
                      <a:pt x="52" y="26"/>
                    </a:lnTo>
                    <a:lnTo>
                      <a:pt x="34" y="19"/>
                    </a:lnTo>
                    <a:lnTo>
                      <a:pt x="19" y="12"/>
                    </a:lnTo>
                    <a:lnTo>
                      <a:pt x="8" y="6"/>
                    </a:lnTo>
                    <a:lnTo>
                      <a:pt x="2" y="0"/>
                    </a:lnTo>
                    <a:close/>
                  </a:path>
                </a:pathLst>
              </a:custGeom>
              <a:solidFill>
                <a:srgbClr val="E5E0B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80" name="Freeform 26"/>
              <p:cNvSpPr>
                <a:spLocks/>
              </p:cNvSpPr>
              <p:nvPr/>
            </p:nvSpPr>
            <p:spPr bwMode="auto">
              <a:xfrm>
                <a:off x="4898" y="3055"/>
                <a:ext cx="19" cy="17"/>
              </a:xfrm>
              <a:custGeom>
                <a:avLst/>
                <a:gdLst>
                  <a:gd name="T0" fmla="*/ 20 w 39"/>
                  <a:gd name="T1" fmla="*/ 36 h 36"/>
                  <a:gd name="T2" fmla="*/ 27 w 39"/>
                  <a:gd name="T3" fmla="*/ 35 h 36"/>
                  <a:gd name="T4" fmla="*/ 34 w 39"/>
                  <a:gd name="T5" fmla="*/ 30 h 36"/>
                  <a:gd name="T6" fmla="*/ 38 w 39"/>
                  <a:gd name="T7" fmla="*/ 26 h 36"/>
                  <a:gd name="T8" fmla="*/ 39 w 39"/>
                  <a:gd name="T9" fmla="*/ 19 h 36"/>
                  <a:gd name="T10" fmla="*/ 38 w 39"/>
                  <a:gd name="T11" fmla="*/ 12 h 36"/>
                  <a:gd name="T12" fmla="*/ 34 w 39"/>
                  <a:gd name="T13" fmla="*/ 6 h 36"/>
                  <a:gd name="T14" fmla="*/ 27 w 39"/>
                  <a:gd name="T15" fmla="*/ 1 h 36"/>
                  <a:gd name="T16" fmla="*/ 20 w 39"/>
                  <a:gd name="T17" fmla="*/ 0 h 36"/>
                  <a:gd name="T18" fmla="*/ 12 w 39"/>
                  <a:gd name="T19" fmla="*/ 1 h 36"/>
                  <a:gd name="T20" fmla="*/ 6 w 39"/>
                  <a:gd name="T21" fmla="*/ 6 h 36"/>
                  <a:gd name="T22" fmla="*/ 1 w 39"/>
                  <a:gd name="T23" fmla="*/ 12 h 36"/>
                  <a:gd name="T24" fmla="*/ 0 w 39"/>
                  <a:gd name="T25" fmla="*/ 19 h 36"/>
                  <a:gd name="T26" fmla="*/ 1 w 39"/>
                  <a:gd name="T27" fmla="*/ 26 h 36"/>
                  <a:gd name="T28" fmla="*/ 6 w 39"/>
                  <a:gd name="T29" fmla="*/ 30 h 36"/>
                  <a:gd name="T30" fmla="*/ 12 w 39"/>
                  <a:gd name="T31" fmla="*/ 35 h 36"/>
                  <a:gd name="T32" fmla="*/ 20 w 39"/>
                  <a:gd name="T33" fmla="*/ 36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9"/>
                  <a:gd name="T52" fmla="*/ 0 h 36"/>
                  <a:gd name="T53" fmla="*/ 39 w 39"/>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9" h="36">
                    <a:moveTo>
                      <a:pt x="20" y="36"/>
                    </a:moveTo>
                    <a:lnTo>
                      <a:pt x="27" y="35"/>
                    </a:lnTo>
                    <a:lnTo>
                      <a:pt x="34" y="30"/>
                    </a:lnTo>
                    <a:lnTo>
                      <a:pt x="38" y="26"/>
                    </a:lnTo>
                    <a:lnTo>
                      <a:pt x="39" y="19"/>
                    </a:lnTo>
                    <a:lnTo>
                      <a:pt x="38" y="12"/>
                    </a:lnTo>
                    <a:lnTo>
                      <a:pt x="34" y="6"/>
                    </a:lnTo>
                    <a:lnTo>
                      <a:pt x="27" y="1"/>
                    </a:lnTo>
                    <a:lnTo>
                      <a:pt x="20" y="0"/>
                    </a:lnTo>
                    <a:lnTo>
                      <a:pt x="12" y="1"/>
                    </a:lnTo>
                    <a:lnTo>
                      <a:pt x="6" y="6"/>
                    </a:lnTo>
                    <a:lnTo>
                      <a:pt x="1" y="12"/>
                    </a:lnTo>
                    <a:lnTo>
                      <a:pt x="0" y="19"/>
                    </a:lnTo>
                    <a:lnTo>
                      <a:pt x="1" y="26"/>
                    </a:lnTo>
                    <a:lnTo>
                      <a:pt x="6" y="30"/>
                    </a:lnTo>
                    <a:lnTo>
                      <a:pt x="12" y="35"/>
                    </a:lnTo>
                    <a:lnTo>
                      <a:pt x="20" y="3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grpSp>
          <p:nvGrpSpPr>
            <p:cNvPr id="24312" name="Group 27"/>
            <p:cNvGrpSpPr>
              <a:grpSpLocks/>
            </p:cNvGrpSpPr>
            <p:nvPr/>
          </p:nvGrpSpPr>
          <p:grpSpPr bwMode="auto">
            <a:xfrm>
              <a:off x="4978" y="3067"/>
              <a:ext cx="199" cy="226"/>
              <a:chOff x="5449" y="1789"/>
              <a:chExt cx="159" cy="175"/>
            </a:xfrm>
          </p:grpSpPr>
          <p:sp>
            <p:nvSpPr>
              <p:cNvPr id="24313" name="Freeform 28"/>
              <p:cNvSpPr>
                <a:spLocks/>
              </p:cNvSpPr>
              <p:nvPr/>
            </p:nvSpPr>
            <p:spPr bwMode="auto">
              <a:xfrm>
                <a:off x="5524" y="1872"/>
                <a:ext cx="14" cy="3"/>
              </a:xfrm>
              <a:custGeom>
                <a:avLst/>
                <a:gdLst>
                  <a:gd name="T0" fmla="*/ 14 w 14"/>
                  <a:gd name="T1" fmla="*/ 0 h 3"/>
                  <a:gd name="T2" fmla="*/ 11 w 14"/>
                  <a:gd name="T3" fmla="*/ 0 h 3"/>
                  <a:gd name="T4" fmla="*/ 0 w 14"/>
                  <a:gd name="T5" fmla="*/ 0 h 3"/>
                  <a:gd name="T6" fmla="*/ 0 w 14"/>
                  <a:gd name="T7" fmla="*/ 3 h 3"/>
                  <a:gd name="T8" fmla="*/ 11 w 14"/>
                  <a:gd name="T9" fmla="*/ 3 h 3"/>
                  <a:gd name="T10" fmla="*/ 14 w 14"/>
                  <a:gd name="T11" fmla="*/ 0 h 3"/>
                  <a:gd name="T12" fmla="*/ 11 w 14"/>
                  <a:gd name="T13" fmla="*/ 3 h 3"/>
                  <a:gd name="T14" fmla="*/ 14 w 14"/>
                  <a:gd name="T15" fmla="*/ 3 h 3"/>
                  <a:gd name="T16" fmla="*/ 14 w 14"/>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3"/>
                  <a:gd name="T29" fmla="*/ 14 w 14"/>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3">
                    <a:moveTo>
                      <a:pt x="14" y="0"/>
                    </a:moveTo>
                    <a:lnTo>
                      <a:pt x="11" y="0"/>
                    </a:lnTo>
                    <a:lnTo>
                      <a:pt x="0" y="0"/>
                    </a:lnTo>
                    <a:lnTo>
                      <a:pt x="0" y="3"/>
                    </a:lnTo>
                    <a:lnTo>
                      <a:pt x="11" y="3"/>
                    </a:lnTo>
                    <a:lnTo>
                      <a:pt x="14" y="0"/>
                    </a:lnTo>
                    <a:lnTo>
                      <a:pt x="11" y="3"/>
                    </a:lnTo>
                    <a:lnTo>
                      <a:pt x="14" y="3"/>
                    </a:lnTo>
                    <a:lnTo>
                      <a:pt x="14"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14" name="Freeform 29"/>
              <p:cNvSpPr>
                <a:spLocks/>
              </p:cNvSpPr>
              <p:nvPr/>
            </p:nvSpPr>
            <p:spPr bwMode="auto">
              <a:xfrm>
                <a:off x="5558" y="1911"/>
                <a:ext cx="50" cy="27"/>
              </a:xfrm>
              <a:custGeom>
                <a:avLst/>
                <a:gdLst>
                  <a:gd name="T0" fmla="*/ 0 w 50"/>
                  <a:gd name="T1" fmla="*/ 6 h 27"/>
                  <a:gd name="T2" fmla="*/ 3 w 50"/>
                  <a:gd name="T3" fmla="*/ 11 h 27"/>
                  <a:gd name="T4" fmla="*/ 8 w 50"/>
                  <a:gd name="T5" fmla="*/ 16 h 27"/>
                  <a:gd name="T6" fmla="*/ 21 w 50"/>
                  <a:gd name="T7" fmla="*/ 19 h 27"/>
                  <a:gd name="T8" fmla="*/ 32 w 50"/>
                  <a:gd name="T9" fmla="*/ 21 h 27"/>
                  <a:gd name="T10" fmla="*/ 34 w 50"/>
                  <a:gd name="T11" fmla="*/ 24 h 27"/>
                  <a:gd name="T12" fmla="*/ 37 w 50"/>
                  <a:gd name="T13" fmla="*/ 27 h 27"/>
                  <a:gd name="T14" fmla="*/ 40 w 50"/>
                  <a:gd name="T15" fmla="*/ 21 h 27"/>
                  <a:gd name="T16" fmla="*/ 50 w 50"/>
                  <a:gd name="T17" fmla="*/ 19 h 27"/>
                  <a:gd name="T18" fmla="*/ 50 w 50"/>
                  <a:gd name="T19" fmla="*/ 19 h 27"/>
                  <a:gd name="T20" fmla="*/ 37 w 50"/>
                  <a:gd name="T21" fmla="*/ 16 h 27"/>
                  <a:gd name="T22" fmla="*/ 24 w 50"/>
                  <a:gd name="T23" fmla="*/ 13 h 27"/>
                  <a:gd name="T24" fmla="*/ 19 w 50"/>
                  <a:gd name="T25" fmla="*/ 11 h 27"/>
                  <a:gd name="T26" fmla="*/ 11 w 50"/>
                  <a:gd name="T27" fmla="*/ 3 h 27"/>
                  <a:gd name="T28" fmla="*/ 6 w 50"/>
                  <a:gd name="T29" fmla="*/ 0 h 27"/>
                  <a:gd name="T30" fmla="*/ 0 w 50"/>
                  <a:gd name="T31" fmla="*/ 6 h 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0"/>
                  <a:gd name="T49" fmla="*/ 0 h 27"/>
                  <a:gd name="T50" fmla="*/ 50 w 50"/>
                  <a:gd name="T51" fmla="*/ 27 h 2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0" h="27">
                    <a:moveTo>
                      <a:pt x="0" y="6"/>
                    </a:moveTo>
                    <a:lnTo>
                      <a:pt x="3" y="11"/>
                    </a:lnTo>
                    <a:lnTo>
                      <a:pt x="8" y="16"/>
                    </a:lnTo>
                    <a:lnTo>
                      <a:pt x="21" y="19"/>
                    </a:lnTo>
                    <a:lnTo>
                      <a:pt x="32" y="21"/>
                    </a:lnTo>
                    <a:lnTo>
                      <a:pt x="34" y="24"/>
                    </a:lnTo>
                    <a:lnTo>
                      <a:pt x="37" y="27"/>
                    </a:lnTo>
                    <a:lnTo>
                      <a:pt x="40" y="21"/>
                    </a:lnTo>
                    <a:lnTo>
                      <a:pt x="50" y="19"/>
                    </a:lnTo>
                    <a:lnTo>
                      <a:pt x="37" y="16"/>
                    </a:lnTo>
                    <a:lnTo>
                      <a:pt x="24" y="13"/>
                    </a:lnTo>
                    <a:lnTo>
                      <a:pt x="19" y="11"/>
                    </a:lnTo>
                    <a:lnTo>
                      <a:pt x="11" y="3"/>
                    </a:lnTo>
                    <a:lnTo>
                      <a:pt x="6" y="0"/>
                    </a:lnTo>
                    <a:lnTo>
                      <a:pt x="0" y="6"/>
                    </a:lnTo>
                    <a:close/>
                  </a:path>
                </a:pathLst>
              </a:custGeom>
              <a:solidFill>
                <a:srgbClr val="EC916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15" name="Freeform 30"/>
              <p:cNvSpPr>
                <a:spLocks/>
              </p:cNvSpPr>
              <p:nvPr/>
            </p:nvSpPr>
            <p:spPr bwMode="auto">
              <a:xfrm>
                <a:off x="5558" y="1917"/>
                <a:ext cx="8" cy="13"/>
              </a:xfrm>
              <a:custGeom>
                <a:avLst/>
                <a:gdLst>
                  <a:gd name="T0" fmla="*/ 8 w 8"/>
                  <a:gd name="T1" fmla="*/ 7 h 13"/>
                  <a:gd name="T2" fmla="*/ 8 w 8"/>
                  <a:gd name="T3" fmla="*/ 7 h 13"/>
                  <a:gd name="T4" fmla="*/ 6 w 8"/>
                  <a:gd name="T5" fmla="*/ 2 h 13"/>
                  <a:gd name="T6" fmla="*/ 3 w 8"/>
                  <a:gd name="T7" fmla="*/ 0 h 13"/>
                  <a:gd name="T8" fmla="*/ 0 w 8"/>
                  <a:gd name="T9" fmla="*/ 0 h 13"/>
                  <a:gd name="T10" fmla="*/ 0 w 8"/>
                  <a:gd name="T11" fmla="*/ 5 h 13"/>
                  <a:gd name="T12" fmla="*/ 8 w 8"/>
                  <a:gd name="T13" fmla="*/ 13 h 13"/>
                  <a:gd name="T14" fmla="*/ 8 w 8"/>
                  <a:gd name="T15" fmla="*/ 13 h 13"/>
                  <a:gd name="T16" fmla="*/ 8 w 8"/>
                  <a:gd name="T17" fmla="*/ 7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3"/>
                  <a:gd name="T29" fmla="*/ 8 w 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3">
                    <a:moveTo>
                      <a:pt x="8" y="7"/>
                    </a:moveTo>
                    <a:lnTo>
                      <a:pt x="8" y="7"/>
                    </a:lnTo>
                    <a:lnTo>
                      <a:pt x="6" y="2"/>
                    </a:lnTo>
                    <a:lnTo>
                      <a:pt x="3" y="0"/>
                    </a:lnTo>
                    <a:lnTo>
                      <a:pt x="0" y="0"/>
                    </a:lnTo>
                    <a:lnTo>
                      <a:pt x="0" y="5"/>
                    </a:lnTo>
                    <a:lnTo>
                      <a:pt x="8" y="13"/>
                    </a:lnTo>
                    <a:lnTo>
                      <a:pt x="8" y="7"/>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16" name="Freeform 31"/>
              <p:cNvSpPr>
                <a:spLocks/>
              </p:cNvSpPr>
              <p:nvPr/>
            </p:nvSpPr>
            <p:spPr bwMode="auto">
              <a:xfrm>
                <a:off x="5566" y="1924"/>
                <a:ext cx="26" cy="8"/>
              </a:xfrm>
              <a:custGeom>
                <a:avLst/>
                <a:gdLst>
                  <a:gd name="T0" fmla="*/ 26 w 26"/>
                  <a:gd name="T1" fmla="*/ 6 h 8"/>
                  <a:gd name="T2" fmla="*/ 26 w 26"/>
                  <a:gd name="T3" fmla="*/ 6 h 8"/>
                  <a:gd name="T4" fmla="*/ 13 w 26"/>
                  <a:gd name="T5" fmla="*/ 3 h 8"/>
                  <a:gd name="T6" fmla="*/ 0 w 26"/>
                  <a:gd name="T7" fmla="*/ 0 h 8"/>
                  <a:gd name="T8" fmla="*/ 0 w 26"/>
                  <a:gd name="T9" fmla="*/ 6 h 8"/>
                  <a:gd name="T10" fmla="*/ 13 w 26"/>
                  <a:gd name="T11" fmla="*/ 8 h 8"/>
                  <a:gd name="T12" fmla="*/ 24 w 26"/>
                  <a:gd name="T13" fmla="*/ 8 h 8"/>
                  <a:gd name="T14" fmla="*/ 24 w 26"/>
                  <a:gd name="T15" fmla="*/ 8 h 8"/>
                  <a:gd name="T16" fmla="*/ 26 w 26"/>
                  <a:gd name="T17" fmla="*/ 6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8"/>
                  <a:gd name="T29" fmla="*/ 26 w 2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8">
                    <a:moveTo>
                      <a:pt x="26" y="6"/>
                    </a:moveTo>
                    <a:lnTo>
                      <a:pt x="26" y="6"/>
                    </a:lnTo>
                    <a:lnTo>
                      <a:pt x="13" y="3"/>
                    </a:lnTo>
                    <a:lnTo>
                      <a:pt x="0" y="0"/>
                    </a:lnTo>
                    <a:lnTo>
                      <a:pt x="0" y="6"/>
                    </a:lnTo>
                    <a:lnTo>
                      <a:pt x="13" y="8"/>
                    </a:lnTo>
                    <a:lnTo>
                      <a:pt x="24" y="8"/>
                    </a:lnTo>
                    <a:lnTo>
                      <a:pt x="26"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17" name="Freeform 32"/>
              <p:cNvSpPr>
                <a:spLocks/>
              </p:cNvSpPr>
              <p:nvPr/>
            </p:nvSpPr>
            <p:spPr bwMode="auto">
              <a:xfrm>
                <a:off x="5590" y="1930"/>
                <a:ext cx="8" cy="10"/>
              </a:xfrm>
              <a:custGeom>
                <a:avLst/>
                <a:gdLst>
                  <a:gd name="T0" fmla="*/ 2 w 8"/>
                  <a:gd name="T1" fmla="*/ 8 h 10"/>
                  <a:gd name="T2" fmla="*/ 5 w 8"/>
                  <a:gd name="T3" fmla="*/ 5 h 10"/>
                  <a:gd name="T4" fmla="*/ 5 w 8"/>
                  <a:gd name="T5" fmla="*/ 5 h 10"/>
                  <a:gd name="T6" fmla="*/ 2 w 8"/>
                  <a:gd name="T7" fmla="*/ 0 h 10"/>
                  <a:gd name="T8" fmla="*/ 0 w 8"/>
                  <a:gd name="T9" fmla="*/ 2 h 10"/>
                  <a:gd name="T10" fmla="*/ 2 w 8"/>
                  <a:gd name="T11" fmla="*/ 8 h 10"/>
                  <a:gd name="T12" fmla="*/ 2 w 8"/>
                  <a:gd name="T13" fmla="*/ 8 h 10"/>
                  <a:gd name="T14" fmla="*/ 8 w 8"/>
                  <a:gd name="T15" fmla="*/ 8 h 10"/>
                  <a:gd name="T16" fmla="*/ 2 w 8"/>
                  <a:gd name="T17" fmla="*/ 8 h 10"/>
                  <a:gd name="T18" fmla="*/ 5 w 8"/>
                  <a:gd name="T19" fmla="*/ 10 h 10"/>
                  <a:gd name="T20" fmla="*/ 8 w 8"/>
                  <a:gd name="T21" fmla="*/ 8 h 10"/>
                  <a:gd name="T22" fmla="*/ 2 w 8"/>
                  <a:gd name="T23" fmla="*/ 8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0"/>
                  <a:gd name="T38" fmla="*/ 8 w 8"/>
                  <a:gd name="T39" fmla="*/ 10 h 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0">
                    <a:moveTo>
                      <a:pt x="2" y="8"/>
                    </a:moveTo>
                    <a:lnTo>
                      <a:pt x="5" y="5"/>
                    </a:lnTo>
                    <a:lnTo>
                      <a:pt x="2" y="0"/>
                    </a:lnTo>
                    <a:lnTo>
                      <a:pt x="0" y="2"/>
                    </a:lnTo>
                    <a:lnTo>
                      <a:pt x="2" y="8"/>
                    </a:lnTo>
                    <a:lnTo>
                      <a:pt x="8" y="8"/>
                    </a:lnTo>
                    <a:lnTo>
                      <a:pt x="2" y="8"/>
                    </a:lnTo>
                    <a:lnTo>
                      <a:pt x="5" y="10"/>
                    </a:lnTo>
                    <a:lnTo>
                      <a:pt x="8" y="8"/>
                    </a:lnTo>
                    <a:lnTo>
                      <a:pt x="2"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18" name="Freeform 33"/>
              <p:cNvSpPr>
                <a:spLocks/>
              </p:cNvSpPr>
              <p:nvPr/>
            </p:nvSpPr>
            <p:spPr bwMode="auto">
              <a:xfrm>
                <a:off x="5592" y="1930"/>
                <a:ext cx="16" cy="8"/>
              </a:xfrm>
              <a:custGeom>
                <a:avLst/>
                <a:gdLst>
                  <a:gd name="T0" fmla="*/ 16 w 16"/>
                  <a:gd name="T1" fmla="*/ 0 h 8"/>
                  <a:gd name="T2" fmla="*/ 16 w 16"/>
                  <a:gd name="T3" fmla="*/ 0 h 8"/>
                  <a:gd name="T4" fmla="*/ 6 w 16"/>
                  <a:gd name="T5" fmla="*/ 2 h 8"/>
                  <a:gd name="T6" fmla="*/ 0 w 16"/>
                  <a:gd name="T7" fmla="*/ 8 h 8"/>
                  <a:gd name="T8" fmla="*/ 6 w 16"/>
                  <a:gd name="T9" fmla="*/ 8 h 8"/>
                  <a:gd name="T10" fmla="*/ 6 w 16"/>
                  <a:gd name="T11" fmla="*/ 5 h 8"/>
                  <a:gd name="T12" fmla="*/ 16 w 16"/>
                  <a:gd name="T13" fmla="*/ 2 h 8"/>
                  <a:gd name="T14" fmla="*/ 16 w 16"/>
                  <a:gd name="T15" fmla="*/ 2 h 8"/>
                  <a:gd name="T16" fmla="*/ 16 w 16"/>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8"/>
                  <a:gd name="T29" fmla="*/ 16 w 1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8">
                    <a:moveTo>
                      <a:pt x="16" y="0"/>
                    </a:moveTo>
                    <a:lnTo>
                      <a:pt x="16" y="0"/>
                    </a:lnTo>
                    <a:lnTo>
                      <a:pt x="6" y="2"/>
                    </a:lnTo>
                    <a:lnTo>
                      <a:pt x="0" y="8"/>
                    </a:lnTo>
                    <a:lnTo>
                      <a:pt x="6" y="8"/>
                    </a:lnTo>
                    <a:lnTo>
                      <a:pt x="6" y="5"/>
                    </a:lnTo>
                    <a:lnTo>
                      <a:pt x="16" y="2"/>
                    </a:lnTo>
                    <a:lnTo>
                      <a:pt x="16"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19" name="Freeform 34"/>
              <p:cNvSpPr>
                <a:spLocks/>
              </p:cNvSpPr>
              <p:nvPr/>
            </p:nvSpPr>
            <p:spPr bwMode="auto">
              <a:xfrm>
                <a:off x="5595" y="1924"/>
                <a:ext cx="13" cy="8"/>
              </a:xfrm>
              <a:custGeom>
                <a:avLst/>
                <a:gdLst>
                  <a:gd name="T0" fmla="*/ 0 w 13"/>
                  <a:gd name="T1" fmla="*/ 6 h 8"/>
                  <a:gd name="T2" fmla="*/ 0 w 13"/>
                  <a:gd name="T3" fmla="*/ 6 h 8"/>
                  <a:gd name="T4" fmla="*/ 13 w 13"/>
                  <a:gd name="T5" fmla="*/ 8 h 8"/>
                  <a:gd name="T6" fmla="*/ 13 w 13"/>
                  <a:gd name="T7" fmla="*/ 6 h 8"/>
                  <a:gd name="T8" fmla="*/ 13 w 13"/>
                  <a:gd name="T9" fmla="*/ 8 h 8"/>
                  <a:gd name="T10" fmla="*/ 13 w 13"/>
                  <a:gd name="T11" fmla="*/ 6 h 8"/>
                  <a:gd name="T12" fmla="*/ 0 w 13"/>
                  <a:gd name="T13" fmla="*/ 0 h 8"/>
                  <a:gd name="T14" fmla="*/ 0 w 13"/>
                  <a:gd name="T15" fmla="*/ 0 h 8"/>
                  <a:gd name="T16" fmla="*/ 0 w 13"/>
                  <a:gd name="T17" fmla="*/ 6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8"/>
                  <a:gd name="T29" fmla="*/ 13 w 1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8">
                    <a:moveTo>
                      <a:pt x="0" y="6"/>
                    </a:moveTo>
                    <a:lnTo>
                      <a:pt x="0" y="6"/>
                    </a:lnTo>
                    <a:lnTo>
                      <a:pt x="13" y="8"/>
                    </a:lnTo>
                    <a:lnTo>
                      <a:pt x="13" y="6"/>
                    </a:lnTo>
                    <a:lnTo>
                      <a:pt x="13" y="8"/>
                    </a:lnTo>
                    <a:lnTo>
                      <a:pt x="13" y="6"/>
                    </a:lnTo>
                    <a:lnTo>
                      <a:pt x="0" y="0"/>
                    </a:lnTo>
                    <a:lnTo>
                      <a:pt x="0"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20" name="Freeform 35"/>
              <p:cNvSpPr>
                <a:spLocks/>
              </p:cNvSpPr>
              <p:nvPr/>
            </p:nvSpPr>
            <p:spPr bwMode="auto">
              <a:xfrm>
                <a:off x="5574" y="1919"/>
                <a:ext cx="21" cy="11"/>
              </a:xfrm>
              <a:custGeom>
                <a:avLst/>
                <a:gdLst>
                  <a:gd name="T0" fmla="*/ 0 w 21"/>
                  <a:gd name="T1" fmla="*/ 3 h 11"/>
                  <a:gd name="T2" fmla="*/ 0 w 21"/>
                  <a:gd name="T3" fmla="*/ 3 h 11"/>
                  <a:gd name="T4" fmla="*/ 8 w 21"/>
                  <a:gd name="T5" fmla="*/ 8 h 11"/>
                  <a:gd name="T6" fmla="*/ 21 w 21"/>
                  <a:gd name="T7" fmla="*/ 11 h 11"/>
                  <a:gd name="T8" fmla="*/ 21 w 21"/>
                  <a:gd name="T9" fmla="*/ 5 h 11"/>
                  <a:gd name="T10" fmla="*/ 11 w 21"/>
                  <a:gd name="T11" fmla="*/ 3 h 11"/>
                  <a:gd name="T12" fmla="*/ 3 w 21"/>
                  <a:gd name="T13" fmla="*/ 0 h 11"/>
                  <a:gd name="T14" fmla="*/ 3 w 21"/>
                  <a:gd name="T15" fmla="*/ 0 h 11"/>
                  <a:gd name="T16" fmla="*/ 0 w 21"/>
                  <a:gd name="T17" fmla="*/ 3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1"/>
                  <a:gd name="T29" fmla="*/ 21 w 21"/>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1">
                    <a:moveTo>
                      <a:pt x="0" y="3"/>
                    </a:moveTo>
                    <a:lnTo>
                      <a:pt x="0" y="3"/>
                    </a:lnTo>
                    <a:lnTo>
                      <a:pt x="8" y="8"/>
                    </a:lnTo>
                    <a:lnTo>
                      <a:pt x="21" y="11"/>
                    </a:lnTo>
                    <a:lnTo>
                      <a:pt x="21" y="5"/>
                    </a:lnTo>
                    <a:lnTo>
                      <a:pt x="11" y="3"/>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21" name="Freeform 36"/>
              <p:cNvSpPr>
                <a:spLocks/>
              </p:cNvSpPr>
              <p:nvPr/>
            </p:nvSpPr>
            <p:spPr bwMode="auto">
              <a:xfrm>
                <a:off x="5564" y="1909"/>
                <a:ext cx="13" cy="13"/>
              </a:xfrm>
              <a:custGeom>
                <a:avLst/>
                <a:gdLst>
                  <a:gd name="T0" fmla="*/ 2 w 13"/>
                  <a:gd name="T1" fmla="*/ 2 h 13"/>
                  <a:gd name="T2" fmla="*/ 0 w 13"/>
                  <a:gd name="T3" fmla="*/ 2 h 13"/>
                  <a:gd name="T4" fmla="*/ 5 w 13"/>
                  <a:gd name="T5" fmla="*/ 8 h 13"/>
                  <a:gd name="T6" fmla="*/ 10 w 13"/>
                  <a:gd name="T7" fmla="*/ 13 h 13"/>
                  <a:gd name="T8" fmla="*/ 13 w 13"/>
                  <a:gd name="T9" fmla="*/ 10 h 13"/>
                  <a:gd name="T10" fmla="*/ 7 w 13"/>
                  <a:gd name="T11" fmla="*/ 5 h 13"/>
                  <a:gd name="T12" fmla="*/ 2 w 13"/>
                  <a:gd name="T13" fmla="*/ 0 h 13"/>
                  <a:gd name="T14" fmla="*/ 0 w 13"/>
                  <a:gd name="T15" fmla="*/ 0 h 13"/>
                  <a:gd name="T16" fmla="*/ 2 w 13"/>
                  <a:gd name="T17" fmla="*/ 0 h 13"/>
                  <a:gd name="T18" fmla="*/ 0 w 13"/>
                  <a:gd name="T19" fmla="*/ 0 h 13"/>
                  <a:gd name="T20" fmla="*/ 0 w 13"/>
                  <a:gd name="T21" fmla="*/ 0 h 13"/>
                  <a:gd name="T22" fmla="*/ 2 w 13"/>
                  <a:gd name="T23" fmla="*/ 2 h 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13"/>
                  <a:gd name="T38" fmla="*/ 13 w 13"/>
                  <a:gd name="T39" fmla="*/ 13 h 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13">
                    <a:moveTo>
                      <a:pt x="2" y="2"/>
                    </a:moveTo>
                    <a:lnTo>
                      <a:pt x="0" y="2"/>
                    </a:lnTo>
                    <a:lnTo>
                      <a:pt x="5" y="8"/>
                    </a:lnTo>
                    <a:lnTo>
                      <a:pt x="10" y="13"/>
                    </a:lnTo>
                    <a:lnTo>
                      <a:pt x="13" y="10"/>
                    </a:lnTo>
                    <a:lnTo>
                      <a:pt x="7" y="5"/>
                    </a:lnTo>
                    <a:lnTo>
                      <a:pt x="2" y="0"/>
                    </a:lnTo>
                    <a:lnTo>
                      <a:pt x="0" y="0"/>
                    </a:lnTo>
                    <a:lnTo>
                      <a:pt x="2" y="0"/>
                    </a:lnTo>
                    <a:lnTo>
                      <a:pt x="0" y="0"/>
                    </a:lnTo>
                    <a:lnTo>
                      <a:pt x="2"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22" name="Freeform 37"/>
              <p:cNvSpPr>
                <a:spLocks/>
              </p:cNvSpPr>
              <p:nvPr/>
            </p:nvSpPr>
            <p:spPr bwMode="auto">
              <a:xfrm>
                <a:off x="5556" y="1909"/>
                <a:ext cx="10" cy="8"/>
              </a:xfrm>
              <a:custGeom>
                <a:avLst/>
                <a:gdLst>
                  <a:gd name="T0" fmla="*/ 2 w 10"/>
                  <a:gd name="T1" fmla="*/ 8 h 8"/>
                  <a:gd name="T2" fmla="*/ 5 w 10"/>
                  <a:gd name="T3" fmla="*/ 8 h 8"/>
                  <a:gd name="T4" fmla="*/ 10 w 10"/>
                  <a:gd name="T5" fmla="*/ 2 h 8"/>
                  <a:gd name="T6" fmla="*/ 8 w 10"/>
                  <a:gd name="T7" fmla="*/ 0 h 8"/>
                  <a:gd name="T8" fmla="*/ 2 w 10"/>
                  <a:gd name="T9" fmla="*/ 5 h 8"/>
                  <a:gd name="T10" fmla="*/ 2 w 10"/>
                  <a:gd name="T11" fmla="*/ 8 h 8"/>
                  <a:gd name="T12" fmla="*/ 2 w 10"/>
                  <a:gd name="T13" fmla="*/ 5 h 8"/>
                  <a:gd name="T14" fmla="*/ 0 w 10"/>
                  <a:gd name="T15" fmla="*/ 8 h 8"/>
                  <a:gd name="T16" fmla="*/ 2 w 10"/>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8"/>
                  <a:gd name="T29" fmla="*/ 10 w 10"/>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8">
                    <a:moveTo>
                      <a:pt x="2" y="8"/>
                    </a:moveTo>
                    <a:lnTo>
                      <a:pt x="5" y="8"/>
                    </a:lnTo>
                    <a:lnTo>
                      <a:pt x="10" y="2"/>
                    </a:lnTo>
                    <a:lnTo>
                      <a:pt x="8" y="0"/>
                    </a:lnTo>
                    <a:lnTo>
                      <a:pt x="2" y="5"/>
                    </a:lnTo>
                    <a:lnTo>
                      <a:pt x="2" y="8"/>
                    </a:lnTo>
                    <a:lnTo>
                      <a:pt x="2" y="5"/>
                    </a:lnTo>
                    <a:lnTo>
                      <a:pt x="0" y="8"/>
                    </a:lnTo>
                    <a:lnTo>
                      <a:pt x="2"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23" name="Freeform 38"/>
              <p:cNvSpPr>
                <a:spLocks/>
              </p:cNvSpPr>
              <p:nvPr/>
            </p:nvSpPr>
            <p:spPr bwMode="auto">
              <a:xfrm>
                <a:off x="5488" y="1885"/>
                <a:ext cx="21" cy="34"/>
              </a:xfrm>
              <a:custGeom>
                <a:avLst/>
                <a:gdLst>
                  <a:gd name="T0" fmla="*/ 5 w 21"/>
                  <a:gd name="T1" fmla="*/ 34 h 34"/>
                  <a:gd name="T2" fmla="*/ 3 w 21"/>
                  <a:gd name="T3" fmla="*/ 26 h 34"/>
                  <a:gd name="T4" fmla="*/ 0 w 21"/>
                  <a:gd name="T5" fmla="*/ 19 h 34"/>
                  <a:gd name="T6" fmla="*/ 0 w 21"/>
                  <a:gd name="T7" fmla="*/ 16 h 34"/>
                  <a:gd name="T8" fmla="*/ 0 w 21"/>
                  <a:gd name="T9" fmla="*/ 11 h 34"/>
                  <a:gd name="T10" fmla="*/ 5 w 21"/>
                  <a:gd name="T11" fmla="*/ 8 h 34"/>
                  <a:gd name="T12" fmla="*/ 8 w 21"/>
                  <a:gd name="T13" fmla="*/ 8 h 34"/>
                  <a:gd name="T14" fmla="*/ 8 w 21"/>
                  <a:gd name="T15" fmla="*/ 6 h 34"/>
                  <a:gd name="T16" fmla="*/ 3 w 21"/>
                  <a:gd name="T17" fmla="*/ 3 h 34"/>
                  <a:gd name="T18" fmla="*/ 5 w 21"/>
                  <a:gd name="T19" fmla="*/ 0 h 34"/>
                  <a:gd name="T20" fmla="*/ 13 w 21"/>
                  <a:gd name="T21" fmla="*/ 0 h 34"/>
                  <a:gd name="T22" fmla="*/ 18 w 21"/>
                  <a:gd name="T23" fmla="*/ 3 h 34"/>
                  <a:gd name="T24" fmla="*/ 18 w 21"/>
                  <a:gd name="T25" fmla="*/ 3 h 34"/>
                  <a:gd name="T26" fmla="*/ 21 w 21"/>
                  <a:gd name="T27" fmla="*/ 13 h 34"/>
                  <a:gd name="T28" fmla="*/ 18 w 21"/>
                  <a:gd name="T29" fmla="*/ 32 h 34"/>
                  <a:gd name="T30" fmla="*/ 10 w 21"/>
                  <a:gd name="T31" fmla="*/ 34 h 34"/>
                  <a:gd name="T32" fmla="*/ 5 w 21"/>
                  <a:gd name="T33" fmla="*/ 34 h 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
                  <a:gd name="T52" fmla="*/ 0 h 34"/>
                  <a:gd name="T53" fmla="*/ 21 w 21"/>
                  <a:gd name="T54" fmla="*/ 34 h 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 h="34">
                    <a:moveTo>
                      <a:pt x="5" y="34"/>
                    </a:moveTo>
                    <a:lnTo>
                      <a:pt x="3" y="26"/>
                    </a:lnTo>
                    <a:lnTo>
                      <a:pt x="0" y="19"/>
                    </a:lnTo>
                    <a:lnTo>
                      <a:pt x="0" y="16"/>
                    </a:lnTo>
                    <a:lnTo>
                      <a:pt x="0" y="11"/>
                    </a:lnTo>
                    <a:lnTo>
                      <a:pt x="5" y="8"/>
                    </a:lnTo>
                    <a:lnTo>
                      <a:pt x="8" y="8"/>
                    </a:lnTo>
                    <a:lnTo>
                      <a:pt x="8" y="6"/>
                    </a:lnTo>
                    <a:lnTo>
                      <a:pt x="3" y="3"/>
                    </a:lnTo>
                    <a:lnTo>
                      <a:pt x="5" y="0"/>
                    </a:lnTo>
                    <a:lnTo>
                      <a:pt x="13" y="0"/>
                    </a:lnTo>
                    <a:lnTo>
                      <a:pt x="18" y="3"/>
                    </a:lnTo>
                    <a:lnTo>
                      <a:pt x="21" y="13"/>
                    </a:lnTo>
                    <a:lnTo>
                      <a:pt x="18" y="32"/>
                    </a:lnTo>
                    <a:lnTo>
                      <a:pt x="10" y="34"/>
                    </a:lnTo>
                    <a:lnTo>
                      <a:pt x="5" y="34"/>
                    </a:lnTo>
                    <a:close/>
                  </a:path>
                </a:pathLst>
              </a:custGeom>
              <a:solidFill>
                <a:srgbClr val="00924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24" name="Freeform 39"/>
              <p:cNvSpPr>
                <a:spLocks/>
              </p:cNvSpPr>
              <p:nvPr/>
            </p:nvSpPr>
            <p:spPr bwMode="auto">
              <a:xfrm>
                <a:off x="5485" y="1904"/>
                <a:ext cx="11" cy="15"/>
              </a:xfrm>
              <a:custGeom>
                <a:avLst/>
                <a:gdLst>
                  <a:gd name="T0" fmla="*/ 0 w 11"/>
                  <a:gd name="T1" fmla="*/ 2 h 15"/>
                  <a:gd name="T2" fmla="*/ 0 w 11"/>
                  <a:gd name="T3" fmla="*/ 2 h 15"/>
                  <a:gd name="T4" fmla="*/ 6 w 11"/>
                  <a:gd name="T5" fmla="*/ 10 h 15"/>
                  <a:gd name="T6" fmla="*/ 6 w 11"/>
                  <a:gd name="T7" fmla="*/ 15 h 15"/>
                  <a:gd name="T8" fmla="*/ 11 w 11"/>
                  <a:gd name="T9" fmla="*/ 15 h 15"/>
                  <a:gd name="T10" fmla="*/ 8 w 11"/>
                  <a:gd name="T11" fmla="*/ 7 h 15"/>
                  <a:gd name="T12" fmla="*/ 6 w 11"/>
                  <a:gd name="T13" fmla="*/ 0 h 15"/>
                  <a:gd name="T14" fmla="*/ 6 w 11"/>
                  <a:gd name="T15" fmla="*/ 0 h 15"/>
                  <a:gd name="T16" fmla="*/ 0 w 11"/>
                  <a:gd name="T17" fmla="*/ 2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5"/>
                  <a:gd name="T29" fmla="*/ 11 w 11"/>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5">
                    <a:moveTo>
                      <a:pt x="0" y="2"/>
                    </a:moveTo>
                    <a:lnTo>
                      <a:pt x="0" y="2"/>
                    </a:lnTo>
                    <a:lnTo>
                      <a:pt x="6" y="10"/>
                    </a:lnTo>
                    <a:lnTo>
                      <a:pt x="6" y="15"/>
                    </a:lnTo>
                    <a:lnTo>
                      <a:pt x="11" y="15"/>
                    </a:lnTo>
                    <a:lnTo>
                      <a:pt x="8" y="7"/>
                    </a:lnTo>
                    <a:lnTo>
                      <a:pt x="6"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25" name="Freeform 40"/>
              <p:cNvSpPr>
                <a:spLocks/>
              </p:cNvSpPr>
              <p:nvPr/>
            </p:nvSpPr>
            <p:spPr bwMode="auto">
              <a:xfrm>
                <a:off x="5485" y="1891"/>
                <a:ext cx="11" cy="15"/>
              </a:xfrm>
              <a:custGeom>
                <a:avLst/>
                <a:gdLst>
                  <a:gd name="T0" fmla="*/ 11 w 11"/>
                  <a:gd name="T1" fmla="*/ 0 h 15"/>
                  <a:gd name="T2" fmla="*/ 11 w 11"/>
                  <a:gd name="T3" fmla="*/ 0 h 15"/>
                  <a:gd name="T4" fmla="*/ 6 w 11"/>
                  <a:gd name="T5" fmla="*/ 2 h 15"/>
                  <a:gd name="T6" fmla="*/ 3 w 11"/>
                  <a:gd name="T7" fmla="*/ 5 h 15"/>
                  <a:gd name="T8" fmla="*/ 0 w 11"/>
                  <a:gd name="T9" fmla="*/ 10 h 15"/>
                  <a:gd name="T10" fmla="*/ 0 w 11"/>
                  <a:gd name="T11" fmla="*/ 15 h 15"/>
                  <a:gd name="T12" fmla="*/ 6 w 11"/>
                  <a:gd name="T13" fmla="*/ 13 h 15"/>
                  <a:gd name="T14" fmla="*/ 6 w 11"/>
                  <a:gd name="T15" fmla="*/ 10 h 15"/>
                  <a:gd name="T16" fmla="*/ 6 w 11"/>
                  <a:gd name="T17" fmla="*/ 7 h 15"/>
                  <a:gd name="T18" fmla="*/ 8 w 11"/>
                  <a:gd name="T19" fmla="*/ 5 h 15"/>
                  <a:gd name="T20" fmla="*/ 11 w 11"/>
                  <a:gd name="T21" fmla="*/ 2 h 15"/>
                  <a:gd name="T22" fmla="*/ 11 w 11"/>
                  <a:gd name="T23" fmla="*/ 2 h 15"/>
                  <a:gd name="T24" fmla="*/ 11 w 11"/>
                  <a:gd name="T25" fmla="*/ 0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15"/>
                  <a:gd name="T41" fmla="*/ 11 w 11"/>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15">
                    <a:moveTo>
                      <a:pt x="11" y="0"/>
                    </a:moveTo>
                    <a:lnTo>
                      <a:pt x="11" y="0"/>
                    </a:lnTo>
                    <a:lnTo>
                      <a:pt x="6" y="2"/>
                    </a:lnTo>
                    <a:lnTo>
                      <a:pt x="3" y="5"/>
                    </a:lnTo>
                    <a:lnTo>
                      <a:pt x="0" y="10"/>
                    </a:lnTo>
                    <a:lnTo>
                      <a:pt x="0" y="15"/>
                    </a:lnTo>
                    <a:lnTo>
                      <a:pt x="6" y="13"/>
                    </a:lnTo>
                    <a:lnTo>
                      <a:pt x="6" y="10"/>
                    </a:lnTo>
                    <a:lnTo>
                      <a:pt x="6" y="7"/>
                    </a:lnTo>
                    <a:lnTo>
                      <a:pt x="8" y="5"/>
                    </a:lnTo>
                    <a:lnTo>
                      <a:pt x="11" y="2"/>
                    </a:lnTo>
                    <a:lnTo>
                      <a:pt x="11"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26" name="Freeform 41"/>
              <p:cNvSpPr>
                <a:spLocks/>
              </p:cNvSpPr>
              <p:nvPr/>
            </p:nvSpPr>
            <p:spPr bwMode="auto">
              <a:xfrm>
                <a:off x="5488" y="1885"/>
                <a:ext cx="8" cy="8"/>
              </a:xfrm>
              <a:custGeom>
                <a:avLst/>
                <a:gdLst>
                  <a:gd name="T0" fmla="*/ 0 w 8"/>
                  <a:gd name="T1" fmla="*/ 0 h 8"/>
                  <a:gd name="T2" fmla="*/ 3 w 8"/>
                  <a:gd name="T3" fmla="*/ 3 h 8"/>
                  <a:gd name="T4" fmla="*/ 5 w 8"/>
                  <a:gd name="T5" fmla="*/ 6 h 8"/>
                  <a:gd name="T6" fmla="*/ 8 w 8"/>
                  <a:gd name="T7" fmla="*/ 6 h 8"/>
                  <a:gd name="T8" fmla="*/ 8 w 8"/>
                  <a:gd name="T9" fmla="*/ 8 h 8"/>
                  <a:gd name="T10" fmla="*/ 8 w 8"/>
                  <a:gd name="T11" fmla="*/ 3 h 8"/>
                  <a:gd name="T12" fmla="*/ 3 w 8"/>
                  <a:gd name="T13" fmla="*/ 0 h 8"/>
                  <a:gd name="T14" fmla="*/ 5 w 8"/>
                  <a:gd name="T15" fmla="*/ 3 h 8"/>
                  <a:gd name="T16" fmla="*/ 0 w 8"/>
                  <a:gd name="T17" fmla="*/ 0 h 8"/>
                  <a:gd name="T18" fmla="*/ 0 w 8"/>
                  <a:gd name="T19" fmla="*/ 3 h 8"/>
                  <a:gd name="T20" fmla="*/ 3 w 8"/>
                  <a:gd name="T21" fmla="*/ 3 h 8"/>
                  <a:gd name="T22" fmla="*/ 0 w 8"/>
                  <a:gd name="T23" fmla="*/ 0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8"/>
                  <a:gd name="T38" fmla="*/ 8 w 8"/>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8">
                    <a:moveTo>
                      <a:pt x="0" y="0"/>
                    </a:moveTo>
                    <a:lnTo>
                      <a:pt x="3" y="3"/>
                    </a:lnTo>
                    <a:lnTo>
                      <a:pt x="5" y="6"/>
                    </a:lnTo>
                    <a:lnTo>
                      <a:pt x="8" y="6"/>
                    </a:lnTo>
                    <a:lnTo>
                      <a:pt x="8" y="8"/>
                    </a:lnTo>
                    <a:lnTo>
                      <a:pt x="8" y="3"/>
                    </a:lnTo>
                    <a:lnTo>
                      <a:pt x="3" y="0"/>
                    </a:lnTo>
                    <a:lnTo>
                      <a:pt x="5" y="3"/>
                    </a:lnTo>
                    <a:lnTo>
                      <a:pt x="0" y="0"/>
                    </a:lnTo>
                    <a:lnTo>
                      <a:pt x="0" y="3"/>
                    </a:lnTo>
                    <a:lnTo>
                      <a:pt x="3" y="3"/>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27" name="Freeform 42"/>
              <p:cNvSpPr>
                <a:spLocks/>
              </p:cNvSpPr>
              <p:nvPr/>
            </p:nvSpPr>
            <p:spPr bwMode="auto">
              <a:xfrm>
                <a:off x="5488" y="1883"/>
                <a:ext cx="13" cy="5"/>
              </a:xfrm>
              <a:custGeom>
                <a:avLst/>
                <a:gdLst>
                  <a:gd name="T0" fmla="*/ 13 w 13"/>
                  <a:gd name="T1" fmla="*/ 0 h 5"/>
                  <a:gd name="T2" fmla="*/ 13 w 13"/>
                  <a:gd name="T3" fmla="*/ 0 h 5"/>
                  <a:gd name="T4" fmla="*/ 5 w 13"/>
                  <a:gd name="T5" fmla="*/ 0 h 5"/>
                  <a:gd name="T6" fmla="*/ 0 w 13"/>
                  <a:gd name="T7" fmla="*/ 2 h 5"/>
                  <a:gd name="T8" fmla="*/ 5 w 13"/>
                  <a:gd name="T9" fmla="*/ 5 h 5"/>
                  <a:gd name="T10" fmla="*/ 5 w 13"/>
                  <a:gd name="T11" fmla="*/ 5 h 5"/>
                  <a:gd name="T12" fmla="*/ 13 w 13"/>
                  <a:gd name="T13" fmla="*/ 2 h 5"/>
                  <a:gd name="T14" fmla="*/ 13 w 13"/>
                  <a:gd name="T15" fmla="*/ 2 h 5"/>
                  <a:gd name="T16" fmla="*/ 13 w 13"/>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13" y="0"/>
                    </a:moveTo>
                    <a:lnTo>
                      <a:pt x="13" y="0"/>
                    </a:lnTo>
                    <a:lnTo>
                      <a:pt x="5" y="0"/>
                    </a:lnTo>
                    <a:lnTo>
                      <a:pt x="0" y="2"/>
                    </a:lnTo>
                    <a:lnTo>
                      <a:pt x="5" y="5"/>
                    </a:lnTo>
                    <a:lnTo>
                      <a:pt x="13" y="2"/>
                    </a:lnTo>
                    <a:lnTo>
                      <a:pt x="1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28" name="Freeform 43"/>
              <p:cNvSpPr>
                <a:spLocks/>
              </p:cNvSpPr>
              <p:nvPr/>
            </p:nvSpPr>
            <p:spPr bwMode="auto">
              <a:xfrm>
                <a:off x="5501" y="1883"/>
                <a:ext cx="8" cy="8"/>
              </a:xfrm>
              <a:custGeom>
                <a:avLst/>
                <a:gdLst>
                  <a:gd name="T0" fmla="*/ 8 w 8"/>
                  <a:gd name="T1" fmla="*/ 5 h 8"/>
                  <a:gd name="T2" fmla="*/ 8 w 8"/>
                  <a:gd name="T3" fmla="*/ 8 h 8"/>
                  <a:gd name="T4" fmla="*/ 8 w 8"/>
                  <a:gd name="T5" fmla="*/ 2 h 8"/>
                  <a:gd name="T6" fmla="*/ 0 w 8"/>
                  <a:gd name="T7" fmla="*/ 0 h 8"/>
                  <a:gd name="T8" fmla="*/ 0 w 8"/>
                  <a:gd name="T9" fmla="*/ 2 h 8"/>
                  <a:gd name="T10" fmla="*/ 5 w 8"/>
                  <a:gd name="T11" fmla="*/ 8 h 8"/>
                  <a:gd name="T12" fmla="*/ 5 w 8"/>
                  <a:gd name="T13" fmla="*/ 5 h 8"/>
                  <a:gd name="T14" fmla="*/ 5 w 8"/>
                  <a:gd name="T15" fmla="*/ 8 h 8"/>
                  <a:gd name="T16" fmla="*/ 8 w 8"/>
                  <a:gd name="T17" fmla="*/ 5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8" y="5"/>
                    </a:moveTo>
                    <a:lnTo>
                      <a:pt x="8" y="8"/>
                    </a:lnTo>
                    <a:lnTo>
                      <a:pt x="8" y="2"/>
                    </a:lnTo>
                    <a:lnTo>
                      <a:pt x="0" y="0"/>
                    </a:lnTo>
                    <a:lnTo>
                      <a:pt x="0" y="2"/>
                    </a:lnTo>
                    <a:lnTo>
                      <a:pt x="5" y="8"/>
                    </a:lnTo>
                    <a:lnTo>
                      <a:pt x="5" y="5"/>
                    </a:lnTo>
                    <a:lnTo>
                      <a:pt x="5" y="8"/>
                    </a:lnTo>
                    <a:lnTo>
                      <a:pt x="8"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29" name="Freeform 44"/>
              <p:cNvSpPr>
                <a:spLocks/>
              </p:cNvSpPr>
              <p:nvPr/>
            </p:nvSpPr>
            <p:spPr bwMode="auto">
              <a:xfrm>
                <a:off x="5504" y="1888"/>
                <a:ext cx="7" cy="29"/>
              </a:xfrm>
              <a:custGeom>
                <a:avLst/>
                <a:gdLst>
                  <a:gd name="T0" fmla="*/ 5 w 7"/>
                  <a:gd name="T1" fmla="*/ 29 h 29"/>
                  <a:gd name="T2" fmla="*/ 5 w 7"/>
                  <a:gd name="T3" fmla="*/ 29 h 29"/>
                  <a:gd name="T4" fmla="*/ 7 w 7"/>
                  <a:gd name="T5" fmla="*/ 10 h 29"/>
                  <a:gd name="T6" fmla="*/ 5 w 7"/>
                  <a:gd name="T7" fmla="*/ 0 h 29"/>
                  <a:gd name="T8" fmla="*/ 2 w 7"/>
                  <a:gd name="T9" fmla="*/ 3 h 29"/>
                  <a:gd name="T10" fmla="*/ 2 w 7"/>
                  <a:gd name="T11" fmla="*/ 10 h 29"/>
                  <a:gd name="T12" fmla="*/ 0 w 7"/>
                  <a:gd name="T13" fmla="*/ 29 h 29"/>
                  <a:gd name="T14" fmla="*/ 0 w 7"/>
                  <a:gd name="T15" fmla="*/ 29 h 29"/>
                  <a:gd name="T16" fmla="*/ 5 w 7"/>
                  <a:gd name="T17" fmla="*/ 29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29"/>
                  <a:gd name="T29" fmla="*/ 7 w 7"/>
                  <a:gd name="T30" fmla="*/ 29 h 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29">
                    <a:moveTo>
                      <a:pt x="5" y="29"/>
                    </a:moveTo>
                    <a:lnTo>
                      <a:pt x="5" y="29"/>
                    </a:lnTo>
                    <a:lnTo>
                      <a:pt x="7" y="10"/>
                    </a:lnTo>
                    <a:lnTo>
                      <a:pt x="5" y="0"/>
                    </a:lnTo>
                    <a:lnTo>
                      <a:pt x="2" y="3"/>
                    </a:lnTo>
                    <a:lnTo>
                      <a:pt x="2" y="10"/>
                    </a:lnTo>
                    <a:lnTo>
                      <a:pt x="0" y="29"/>
                    </a:lnTo>
                    <a:lnTo>
                      <a:pt x="5" y="2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30" name="Freeform 45"/>
              <p:cNvSpPr>
                <a:spLocks/>
              </p:cNvSpPr>
              <p:nvPr/>
            </p:nvSpPr>
            <p:spPr bwMode="auto">
              <a:xfrm>
                <a:off x="5491" y="1917"/>
                <a:ext cx="18" cy="5"/>
              </a:xfrm>
              <a:custGeom>
                <a:avLst/>
                <a:gdLst>
                  <a:gd name="T0" fmla="*/ 0 w 18"/>
                  <a:gd name="T1" fmla="*/ 2 h 5"/>
                  <a:gd name="T2" fmla="*/ 2 w 18"/>
                  <a:gd name="T3" fmla="*/ 5 h 5"/>
                  <a:gd name="T4" fmla="*/ 7 w 18"/>
                  <a:gd name="T5" fmla="*/ 5 h 5"/>
                  <a:gd name="T6" fmla="*/ 18 w 18"/>
                  <a:gd name="T7" fmla="*/ 0 h 5"/>
                  <a:gd name="T8" fmla="*/ 13 w 18"/>
                  <a:gd name="T9" fmla="*/ 0 h 5"/>
                  <a:gd name="T10" fmla="*/ 7 w 18"/>
                  <a:gd name="T11" fmla="*/ 0 h 5"/>
                  <a:gd name="T12" fmla="*/ 2 w 18"/>
                  <a:gd name="T13" fmla="*/ 0 h 5"/>
                  <a:gd name="T14" fmla="*/ 5 w 18"/>
                  <a:gd name="T15" fmla="*/ 2 h 5"/>
                  <a:gd name="T16" fmla="*/ 0 w 18"/>
                  <a:gd name="T17" fmla="*/ 2 h 5"/>
                  <a:gd name="T18" fmla="*/ 0 w 18"/>
                  <a:gd name="T19" fmla="*/ 5 h 5"/>
                  <a:gd name="T20" fmla="*/ 2 w 18"/>
                  <a:gd name="T21" fmla="*/ 5 h 5"/>
                  <a:gd name="T22" fmla="*/ 0 w 18"/>
                  <a:gd name="T23" fmla="*/ 2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5"/>
                  <a:gd name="T38" fmla="*/ 18 w 18"/>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5">
                    <a:moveTo>
                      <a:pt x="0" y="2"/>
                    </a:moveTo>
                    <a:lnTo>
                      <a:pt x="2" y="5"/>
                    </a:lnTo>
                    <a:lnTo>
                      <a:pt x="7" y="5"/>
                    </a:lnTo>
                    <a:lnTo>
                      <a:pt x="18" y="0"/>
                    </a:lnTo>
                    <a:lnTo>
                      <a:pt x="13" y="0"/>
                    </a:lnTo>
                    <a:lnTo>
                      <a:pt x="7" y="0"/>
                    </a:lnTo>
                    <a:lnTo>
                      <a:pt x="2" y="0"/>
                    </a:lnTo>
                    <a:lnTo>
                      <a:pt x="5" y="2"/>
                    </a:lnTo>
                    <a:lnTo>
                      <a:pt x="0" y="2"/>
                    </a:lnTo>
                    <a:lnTo>
                      <a:pt x="0" y="5"/>
                    </a:lnTo>
                    <a:lnTo>
                      <a:pt x="2" y="5"/>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31" name="Freeform 46"/>
              <p:cNvSpPr>
                <a:spLocks/>
              </p:cNvSpPr>
              <p:nvPr/>
            </p:nvSpPr>
            <p:spPr bwMode="auto">
              <a:xfrm>
                <a:off x="5457" y="1898"/>
                <a:ext cx="28" cy="24"/>
              </a:xfrm>
              <a:custGeom>
                <a:avLst/>
                <a:gdLst>
                  <a:gd name="T0" fmla="*/ 23 w 28"/>
                  <a:gd name="T1" fmla="*/ 0 h 24"/>
                  <a:gd name="T2" fmla="*/ 23 w 28"/>
                  <a:gd name="T3" fmla="*/ 8 h 24"/>
                  <a:gd name="T4" fmla="*/ 28 w 28"/>
                  <a:gd name="T5" fmla="*/ 16 h 24"/>
                  <a:gd name="T6" fmla="*/ 23 w 28"/>
                  <a:gd name="T7" fmla="*/ 16 h 24"/>
                  <a:gd name="T8" fmla="*/ 13 w 28"/>
                  <a:gd name="T9" fmla="*/ 19 h 24"/>
                  <a:gd name="T10" fmla="*/ 13 w 28"/>
                  <a:gd name="T11" fmla="*/ 21 h 24"/>
                  <a:gd name="T12" fmla="*/ 13 w 28"/>
                  <a:gd name="T13" fmla="*/ 21 h 24"/>
                  <a:gd name="T14" fmla="*/ 10 w 28"/>
                  <a:gd name="T15" fmla="*/ 21 h 24"/>
                  <a:gd name="T16" fmla="*/ 7 w 28"/>
                  <a:gd name="T17" fmla="*/ 24 h 24"/>
                  <a:gd name="T18" fmla="*/ 2 w 28"/>
                  <a:gd name="T19" fmla="*/ 21 h 24"/>
                  <a:gd name="T20" fmla="*/ 0 w 28"/>
                  <a:gd name="T21" fmla="*/ 16 h 24"/>
                  <a:gd name="T22" fmla="*/ 0 w 28"/>
                  <a:gd name="T23" fmla="*/ 8 h 24"/>
                  <a:gd name="T24" fmla="*/ 0 w 28"/>
                  <a:gd name="T25" fmla="*/ 3 h 24"/>
                  <a:gd name="T26" fmla="*/ 13 w 28"/>
                  <a:gd name="T27" fmla="*/ 0 h 24"/>
                  <a:gd name="T28" fmla="*/ 23 w 28"/>
                  <a:gd name="T29" fmla="*/ 0 h 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24"/>
                  <a:gd name="T47" fmla="*/ 28 w 28"/>
                  <a:gd name="T48" fmla="*/ 24 h 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24">
                    <a:moveTo>
                      <a:pt x="23" y="0"/>
                    </a:moveTo>
                    <a:lnTo>
                      <a:pt x="23" y="8"/>
                    </a:lnTo>
                    <a:lnTo>
                      <a:pt x="28" y="16"/>
                    </a:lnTo>
                    <a:lnTo>
                      <a:pt x="23" y="16"/>
                    </a:lnTo>
                    <a:lnTo>
                      <a:pt x="13" y="19"/>
                    </a:lnTo>
                    <a:lnTo>
                      <a:pt x="13" y="21"/>
                    </a:lnTo>
                    <a:lnTo>
                      <a:pt x="10" y="21"/>
                    </a:lnTo>
                    <a:lnTo>
                      <a:pt x="7" y="24"/>
                    </a:lnTo>
                    <a:lnTo>
                      <a:pt x="2" y="21"/>
                    </a:lnTo>
                    <a:lnTo>
                      <a:pt x="0" y="16"/>
                    </a:lnTo>
                    <a:lnTo>
                      <a:pt x="0" y="8"/>
                    </a:lnTo>
                    <a:lnTo>
                      <a:pt x="0" y="3"/>
                    </a:lnTo>
                    <a:lnTo>
                      <a:pt x="13" y="0"/>
                    </a:lnTo>
                    <a:lnTo>
                      <a:pt x="23" y="0"/>
                    </a:lnTo>
                    <a:close/>
                  </a:path>
                </a:pathLst>
              </a:custGeom>
              <a:solidFill>
                <a:srgbClr val="EC916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32" name="Freeform 47"/>
              <p:cNvSpPr>
                <a:spLocks/>
              </p:cNvSpPr>
              <p:nvPr/>
            </p:nvSpPr>
            <p:spPr bwMode="auto">
              <a:xfrm>
                <a:off x="5477" y="1898"/>
                <a:ext cx="11" cy="19"/>
              </a:xfrm>
              <a:custGeom>
                <a:avLst/>
                <a:gdLst>
                  <a:gd name="T0" fmla="*/ 11 w 11"/>
                  <a:gd name="T1" fmla="*/ 13 h 19"/>
                  <a:gd name="T2" fmla="*/ 11 w 11"/>
                  <a:gd name="T3" fmla="*/ 13 h 19"/>
                  <a:gd name="T4" fmla="*/ 6 w 11"/>
                  <a:gd name="T5" fmla="*/ 6 h 19"/>
                  <a:gd name="T6" fmla="*/ 3 w 11"/>
                  <a:gd name="T7" fmla="*/ 0 h 19"/>
                  <a:gd name="T8" fmla="*/ 0 w 11"/>
                  <a:gd name="T9" fmla="*/ 0 h 19"/>
                  <a:gd name="T10" fmla="*/ 3 w 11"/>
                  <a:gd name="T11" fmla="*/ 8 h 19"/>
                  <a:gd name="T12" fmla="*/ 8 w 11"/>
                  <a:gd name="T13" fmla="*/ 19 h 19"/>
                  <a:gd name="T14" fmla="*/ 8 w 11"/>
                  <a:gd name="T15" fmla="*/ 19 h 19"/>
                  <a:gd name="T16" fmla="*/ 11 w 11"/>
                  <a:gd name="T17" fmla="*/ 13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9"/>
                  <a:gd name="T29" fmla="*/ 11 w 11"/>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9">
                    <a:moveTo>
                      <a:pt x="11" y="13"/>
                    </a:moveTo>
                    <a:lnTo>
                      <a:pt x="11" y="13"/>
                    </a:lnTo>
                    <a:lnTo>
                      <a:pt x="6" y="6"/>
                    </a:lnTo>
                    <a:lnTo>
                      <a:pt x="3" y="0"/>
                    </a:lnTo>
                    <a:lnTo>
                      <a:pt x="0" y="0"/>
                    </a:lnTo>
                    <a:lnTo>
                      <a:pt x="3" y="8"/>
                    </a:lnTo>
                    <a:lnTo>
                      <a:pt x="8" y="19"/>
                    </a:lnTo>
                    <a:lnTo>
                      <a:pt x="11"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33" name="Freeform 48"/>
              <p:cNvSpPr>
                <a:spLocks/>
              </p:cNvSpPr>
              <p:nvPr/>
            </p:nvSpPr>
            <p:spPr bwMode="auto">
              <a:xfrm>
                <a:off x="5470" y="1911"/>
                <a:ext cx="18" cy="6"/>
              </a:xfrm>
              <a:custGeom>
                <a:avLst/>
                <a:gdLst>
                  <a:gd name="T0" fmla="*/ 2 w 18"/>
                  <a:gd name="T1" fmla="*/ 6 h 6"/>
                  <a:gd name="T2" fmla="*/ 2 w 18"/>
                  <a:gd name="T3" fmla="*/ 6 h 6"/>
                  <a:gd name="T4" fmla="*/ 10 w 18"/>
                  <a:gd name="T5" fmla="*/ 3 h 6"/>
                  <a:gd name="T6" fmla="*/ 18 w 18"/>
                  <a:gd name="T7" fmla="*/ 0 h 6"/>
                  <a:gd name="T8" fmla="*/ 15 w 18"/>
                  <a:gd name="T9" fmla="*/ 6 h 6"/>
                  <a:gd name="T10" fmla="*/ 10 w 18"/>
                  <a:gd name="T11" fmla="*/ 0 h 6"/>
                  <a:gd name="T12" fmla="*/ 0 w 18"/>
                  <a:gd name="T13" fmla="*/ 6 h 6"/>
                  <a:gd name="T14" fmla="*/ 0 w 18"/>
                  <a:gd name="T15" fmla="*/ 6 h 6"/>
                  <a:gd name="T16" fmla="*/ 2 w 18"/>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6"/>
                  <a:gd name="T29" fmla="*/ 18 w 18"/>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6">
                    <a:moveTo>
                      <a:pt x="2" y="6"/>
                    </a:moveTo>
                    <a:lnTo>
                      <a:pt x="2" y="6"/>
                    </a:lnTo>
                    <a:lnTo>
                      <a:pt x="10" y="3"/>
                    </a:lnTo>
                    <a:lnTo>
                      <a:pt x="18" y="0"/>
                    </a:lnTo>
                    <a:lnTo>
                      <a:pt x="15" y="6"/>
                    </a:lnTo>
                    <a:lnTo>
                      <a:pt x="10" y="0"/>
                    </a:lnTo>
                    <a:lnTo>
                      <a:pt x="0" y="6"/>
                    </a:lnTo>
                    <a:lnTo>
                      <a:pt x="2"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34" name="Freeform 49"/>
              <p:cNvSpPr>
                <a:spLocks/>
              </p:cNvSpPr>
              <p:nvPr/>
            </p:nvSpPr>
            <p:spPr bwMode="auto">
              <a:xfrm>
                <a:off x="5467" y="1917"/>
                <a:ext cx="5" cy="5"/>
              </a:xfrm>
              <a:custGeom>
                <a:avLst/>
                <a:gdLst>
                  <a:gd name="T0" fmla="*/ 3 w 5"/>
                  <a:gd name="T1" fmla="*/ 5 h 5"/>
                  <a:gd name="T2" fmla="*/ 0 w 5"/>
                  <a:gd name="T3" fmla="*/ 2 h 5"/>
                  <a:gd name="T4" fmla="*/ 5 w 5"/>
                  <a:gd name="T5" fmla="*/ 5 h 5"/>
                  <a:gd name="T6" fmla="*/ 5 w 5"/>
                  <a:gd name="T7" fmla="*/ 0 h 5"/>
                  <a:gd name="T8" fmla="*/ 3 w 5"/>
                  <a:gd name="T9" fmla="*/ 0 h 5"/>
                  <a:gd name="T10" fmla="*/ 0 w 5"/>
                  <a:gd name="T11" fmla="*/ 2 h 5"/>
                  <a:gd name="T12" fmla="*/ 5 w 5"/>
                  <a:gd name="T13" fmla="*/ 2 h 5"/>
                  <a:gd name="T14" fmla="*/ 3 w 5"/>
                  <a:gd name="T15" fmla="*/ 0 h 5"/>
                  <a:gd name="T16" fmla="*/ 5 w 5"/>
                  <a:gd name="T17" fmla="*/ 2 h 5"/>
                  <a:gd name="T18" fmla="*/ 5 w 5"/>
                  <a:gd name="T19" fmla="*/ 0 h 5"/>
                  <a:gd name="T20" fmla="*/ 3 w 5"/>
                  <a:gd name="T21" fmla="*/ 0 h 5"/>
                  <a:gd name="T22" fmla="*/ 3 w 5"/>
                  <a:gd name="T23" fmla="*/ 5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5"/>
                  <a:gd name="T38" fmla="*/ 5 w 5"/>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5">
                    <a:moveTo>
                      <a:pt x="3" y="5"/>
                    </a:moveTo>
                    <a:lnTo>
                      <a:pt x="0" y="2"/>
                    </a:lnTo>
                    <a:lnTo>
                      <a:pt x="5" y="5"/>
                    </a:lnTo>
                    <a:lnTo>
                      <a:pt x="5" y="0"/>
                    </a:lnTo>
                    <a:lnTo>
                      <a:pt x="3" y="0"/>
                    </a:lnTo>
                    <a:lnTo>
                      <a:pt x="0" y="2"/>
                    </a:lnTo>
                    <a:lnTo>
                      <a:pt x="5" y="2"/>
                    </a:lnTo>
                    <a:lnTo>
                      <a:pt x="3" y="0"/>
                    </a:lnTo>
                    <a:lnTo>
                      <a:pt x="5" y="2"/>
                    </a:lnTo>
                    <a:lnTo>
                      <a:pt x="5" y="0"/>
                    </a:lnTo>
                    <a:lnTo>
                      <a:pt x="3" y="0"/>
                    </a:lnTo>
                    <a:lnTo>
                      <a:pt x="3"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35" name="Freeform 50"/>
              <p:cNvSpPr>
                <a:spLocks/>
              </p:cNvSpPr>
              <p:nvPr/>
            </p:nvSpPr>
            <p:spPr bwMode="auto">
              <a:xfrm>
                <a:off x="5462" y="1917"/>
                <a:ext cx="8" cy="7"/>
              </a:xfrm>
              <a:custGeom>
                <a:avLst/>
                <a:gdLst>
                  <a:gd name="T0" fmla="*/ 2 w 8"/>
                  <a:gd name="T1" fmla="*/ 7 h 7"/>
                  <a:gd name="T2" fmla="*/ 2 w 8"/>
                  <a:gd name="T3" fmla="*/ 7 h 7"/>
                  <a:gd name="T4" fmla="*/ 8 w 8"/>
                  <a:gd name="T5" fmla="*/ 5 h 7"/>
                  <a:gd name="T6" fmla="*/ 8 w 8"/>
                  <a:gd name="T7" fmla="*/ 5 h 7"/>
                  <a:gd name="T8" fmla="*/ 8 w 8"/>
                  <a:gd name="T9" fmla="*/ 0 h 7"/>
                  <a:gd name="T10" fmla="*/ 5 w 8"/>
                  <a:gd name="T11" fmla="*/ 2 h 7"/>
                  <a:gd name="T12" fmla="*/ 0 w 8"/>
                  <a:gd name="T13" fmla="*/ 5 h 7"/>
                  <a:gd name="T14" fmla="*/ 0 w 8"/>
                  <a:gd name="T15" fmla="*/ 5 h 7"/>
                  <a:gd name="T16" fmla="*/ 2 w 8"/>
                  <a:gd name="T17" fmla="*/ 7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2" y="7"/>
                    </a:moveTo>
                    <a:lnTo>
                      <a:pt x="2" y="7"/>
                    </a:lnTo>
                    <a:lnTo>
                      <a:pt x="8" y="5"/>
                    </a:lnTo>
                    <a:lnTo>
                      <a:pt x="8" y="0"/>
                    </a:lnTo>
                    <a:lnTo>
                      <a:pt x="5" y="2"/>
                    </a:lnTo>
                    <a:lnTo>
                      <a:pt x="0" y="5"/>
                    </a:lnTo>
                    <a:lnTo>
                      <a:pt x="2" y="7"/>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36" name="Freeform 51"/>
              <p:cNvSpPr>
                <a:spLocks/>
              </p:cNvSpPr>
              <p:nvPr/>
            </p:nvSpPr>
            <p:spPr bwMode="auto">
              <a:xfrm>
                <a:off x="5454" y="1898"/>
                <a:ext cx="10" cy="26"/>
              </a:xfrm>
              <a:custGeom>
                <a:avLst/>
                <a:gdLst>
                  <a:gd name="T0" fmla="*/ 3 w 10"/>
                  <a:gd name="T1" fmla="*/ 0 h 26"/>
                  <a:gd name="T2" fmla="*/ 3 w 10"/>
                  <a:gd name="T3" fmla="*/ 0 h 26"/>
                  <a:gd name="T4" fmla="*/ 0 w 10"/>
                  <a:gd name="T5" fmla="*/ 8 h 26"/>
                  <a:gd name="T6" fmla="*/ 3 w 10"/>
                  <a:gd name="T7" fmla="*/ 16 h 26"/>
                  <a:gd name="T8" fmla="*/ 5 w 10"/>
                  <a:gd name="T9" fmla="*/ 24 h 26"/>
                  <a:gd name="T10" fmla="*/ 10 w 10"/>
                  <a:gd name="T11" fmla="*/ 26 h 26"/>
                  <a:gd name="T12" fmla="*/ 8 w 10"/>
                  <a:gd name="T13" fmla="*/ 24 h 26"/>
                  <a:gd name="T14" fmla="*/ 8 w 10"/>
                  <a:gd name="T15" fmla="*/ 21 h 26"/>
                  <a:gd name="T16" fmla="*/ 5 w 10"/>
                  <a:gd name="T17" fmla="*/ 13 h 26"/>
                  <a:gd name="T18" fmla="*/ 5 w 10"/>
                  <a:gd name="T19" fmla="*/ 8 h 26"/>
                  <a:gd name="T20" fmla="*/ 5 w 10"/>
                  <a:gd name="T21" fmla="*/ 6 h 26"/>
                  <a:gd name="T22" fmla="*/ 5 w 10"/>
                  <a:gd name="T23" fmla="*/ 6 h 26"/>
                  <a:gd name="T24" fmla="*/ 3 w 10"/>
                  <a:gd name="T25" fmla="*/ 0 h 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26"/>
                  <a:gd name="T41" fmla="*/ 10 w 10"/>
                  <a:gd name="T42" fmla="*/ 26 h 2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26">
                    <a:moveTo>
                      <a:pt x="3" y="0"/>
                    </a:moveTo>
                    <a:lnTo>
                      <a:pt x="3" y="0"/>
                    </a:lnTo>
                    <a:lnTo>
                      <a:pt x="0" y="8"/>
                    </a:lnTo>
                    <a:lnTo>
                      <a:pt x="3" y="16"/>
                    </a:lnTo>
                    <a:lnTo>
                      <a:pt x="5" y="24"/>
                    </a:lnTo>
                    <a:lnTo>
                      <a:pt x="10" y="26"/>
                    </a:lnTo>
                    <a:lnTo>
                      <a:pt x="8" y="24"/>
                    </a:lnTo>
                    <a:lnTo>
                      <a:pt x="8" y="21"/>
                    </a:lnTo>
                    <a:lnTo>
                      <a:pt x="5" y="13"/>
                    </a:lnTo>
                    <a:lnTo>
                      <a:pt x="5" y="8"/>
                    </a:lnTo>
                    <a:lnTo>
                      <a:pt x="5" y="6"/>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37" name="Freeform 52"/>
              <p:cNvSpPr>
                <a:spLocks/>
              </p:cNvSpPr>
              <p:nvPr/>
            </p:nvSpPr>
            <p:spPr bwMode="auto">
              <a:xfrm>
                <a:off x="5457" y="1896"/>
                <a:ext cx="23" cy="8"/>
              </a:xfrm>
              <a:custGeom>
                <a:avLst/>
                <a:gdLst>
                  <a:gd name="T0" fmla="*/ 23 w 23"/>
                  <a:gd name="T1" fmla="*/ 2 h 8"/>
                  <a:gd name="T2" fmla="*/ 23 w 23"/>
                  <a:gd name="T3" fmla="*/ 0 h 8"/>
                  <a:gd name="T4" fmla="*/ 13 w 23"/>
                  <a:gd name="T5" fmla="*/ 2 h 8"/>
                  <a:gd name="T6" fmla="*/ 0 w 23"/>
                  <a:gd name="T7" fmla="*/ 2 h 8"/>
                  <a:gd name="T8" fmla="*/ 2 w 23"/>
                  <a:gd name="T9" fmla="*/ 8 h 8"/>
                  <a:gd name="T10" fmla="*/ 13 w 23"/>
                  <a:gd name="T11" fmla="*/ 5 h 8"/>
                  <a:gd name="T12" fmla="*/ 23 w 23"/>
                  <a:gd name="T13" fmla="*/ 2 h 8"/>
                  <a:gd name="T14" fmla="*/ 20 w 23"/>
                  <a:gd name="T15" fmla="*/ 2 h 8"/>
                  <a:gd name="T16" fmla="*/ 23 w 23"/>
                  <a:gd name="T17" fmla="*/ 2 h 8"/>
                  <a:gd name="T18" fmla="*/ 23 w 23"/>
                  <a:gd name="T19" fmla="*/ 0 h 8"/>
                  <a:gd name="T20" fmla="*/ 23 w 23"/>
                  <a:gd name="T21" fmla="*/ 0 h 8"/>
                  <a:gd name="T22" fmla="*/ 23 w 23"/>
                  <a:gd name="T23" fmla="*/ 2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
                  <a:gd name="T37" fmla="*/ 0 h 8"/>
                  <a:gd name="T38" fmla="*/ 23 w 23"/>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 h="8">
                    <a:moveTo>
                      <a:pt x="23" y="2"/>
                    </a:moveTo>
                    <a:lnTo>
                      <a:pt x="23" y="0"/>
                    </a:lnTo>
                    <a:lnTo>
                      <a:pt x="13" y="2"/>
                    </a:lnTo>
                    <a:lnTo>
                      <a:pt x="0" y="2"/>
                    </a:lnTo>
                    <a:lnTo>
                      <a:pt x="2" y="8"/>
                    </a:lnTo>
                    <a:lnTo>
                      <a:pt x="13" y="5"/>
                    </a:lnTo>
                    <a:lnTo>
                      <a:pt x="23" y="2"/>
                    </a:lnTo>
                    <a:lnTo>
                      <a:pt x="20" y="2"/>
                    </a:lnTo>
                    <a:lnTo>
                      <a:pt x="23" y="2"/>
                    </a:lnTo>
                    <a:lnTo>
                      <a:pt x="23" y="0"/>
                    </a:lnTo>
                    <a:lnTo>
                      <a:pt x="23"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38" name="Freeform 53"/>
              <p:cNvSpPr>
                <a:spLocks/>
              </p:cNvSpPr>
              <p:nvPr/>
            </p:nvSpPr>
            <p:spPr bwMode="auto">
              <a:xfrm>
                <a:off x="5451" y="1938"/>
                <a:ext cx="24" cy="23"/>
              </a:xfrm>
              <a:custGeom>
                <a:avLst/>
                <a:gdLst>
                  <a:gd name="T0" fmla="*/ 21 w 24"/>
                  <a:gd name="T1" fmla="*/ 0 h 23"/>
                  <a:gd name="T2" fmla="*/ 24 w 24"/>
                  <a:gd name="T3" fmla="*/ 2 h 23"/>
                  <a:gd name="T4" fmla="*/ 24 w 24"/>
                  <a:gd name="T5" fmla="*/ 7 h 23"/>
                  <a:gd name="T6" fmla="*/ 8 w 24"/>
                  <a:gd name="T7" fmla="*/ 18 h 23"/>
                  <a:gd name="T8" fmla="*/ 0 w 24"/>
                  <a:gd name="T9" fmla="*/ 23 h 23"/>
                  <a:gd name="T10" fmla="*/ 0 w 24"/>
                  <a:gd name="T11" fmla="*/ 20 h 23"/>
                  <a:gd name="T12" fmla="*/ 3 w 24"/>
                  <a:gd name="T13" fmla="*/ 13 h 23"/>
                  <a:gd name="T14" fmla="*/ 6 w 24"/>
                  <a:gd name="T15" fmla="*/ 7 h 23"/>
                  <a:gd name="T16" fmla="*/ 11 w 24"/>
                  <a:gd name="T17" fmla="*/ 5 h 23"/>
                  <a:gd name="T18" fmla="*/ 16 w 24"/>
                  <a:gd name="T19" fmla="*/ 2 h 23"/>
                  <a:gd name="T20" fmla="*/ 21 w 24"/>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
                  <a:gd name="T34" fmla="*/ 0 h 23"/>
                  <a:gd name="T35" fmla="*/ 24 w 24"/>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 h="23">
                    <a:moveTo>
                      <a:pt x="21" y="0"/>
                    </a:moveTo>
                    <a:lnTo>
                      <a:pt x="24" y="2"/>
                    </a:lnTo>
                    <a:lnTo>
                      <a:pt x="24" y="7"/>
                    </a:lnTo>
                    <a:lnTo>
                      <a:pt x="8" y="18"/>
                    </a:lnTo>
                    <a:lnTo>
                      <a:pt x="0" y="23"/>
                    </a:lnTo>
                    <a:lnTo>
                      <a:pt x="0" y="20"/>
                    </a:lnTo>
                    <a:lnTo>
                      <a:pt x="3" y="13"/>
                    </a:lnTo>
                    <a:lnTo>
                      <a:pt x="6" y="7"/>
                    </a:lnTo>
                    <a:lnTo>
                      <a:pt x="11" y="5"/>
                    </a:lnTo>
                    <a:lnTo>
                      <a:pt x="16" y="2"/>
                    </a:lnTo>
                    <a:lnTo>
                      <a:pt x="21" y="0"/>
                    </a:lnTo>
                    <a:close/>
                  </a:path>
                </a:pathLst>
              </a:custGeom>
              <a:solidFill>
                <a:srgbClr val="84828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39" name="Freeform 54"/>
              <p:cNvSpPr>
                <a:spLocks/>
              </p:cNvSpPr>
              <p:nvPr/>
            </p:nvSpPr>
            <p:spPr bwMode="auto">
              <a:xfrm>
                <a:off x="5470" y="1935"/>
                <a:ext cx="7" cy="13"/>
              </a:xfrm>
              <a:custGeom>
                <a:avLst/>
                <a:gdLst>
                  <a:gd name="T0" fmla="*/ 5 w 7"/>
                  <a:gd name="T1" fmla="*/ 13 h 13"/>
                  <a:gd name="T2" fmla="*/ 5 w 7"/>
                  <a:gd name="T3" fmla="*/ 13 h 13"/>
                  <a:gd name="T4" fmla="*/ 7 w 7"/>
                  <a:gd name="T5" fmla="*/ 5 h 13"/>
                  <a:gd name="T6" fmla="*/ 5 w 7"/>
                  <a:gd name="T7" fmla="*/ 0 h 13"/>
                  <a:gd name="T8" fmla="*/ 0 w 7"/>
                  <a:gd name="T9" fmla="*/ 3 h 13"/>
                  <a:gd name="T10" fmla="*/ 2 w 7"/>
                  <a:gd name="T11" fmla="*/ 5 h 13"/>
                  <a:gd name="T12" fmla="*/ 2 w 7"/>
                  <a:gd name="T13" fmla="*/ 8 h 13"/>
                  <a:gd name="T14" fmla="*/ 2 w 7"/>
                  <a:gd name="T15" fmla="*/ 8 h 13"/>
                  <a:gd name="T16" fmla="*/ 5 w 7"/>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13"/>
                  <a:gd name="T29" fmla="*/ 7 w 7"/>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13">
                    <a:moveTo>
                      <a:pt x="5" y="13"/>
                    </a:moveTo>
                    <a:lnTo>
                      <a:pt x="5" y="13"/>
                    </a:lnTo>
                    <a:lnTo>
                      <a:pt x="7" y="5"/>
                    </a:lnTo>
                    <a:lnTo>
                      <a:pt x="5" y="0"/>
                    </a:lnTo>
                    <a:lnTo>
                      <a:pt x="0" y="3"/>
                    </a:lnTo>
                    <a:lnTo>
                      <a:pt x="2" y="5"/>
                    </a:lnTo>
                    <a:lnTo>
                      <a:pt x="2" y="8"/>
                    </a:lnTo>
                    <a:lnTo>
                      <a:pt x="5"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40" name="Freeform 55"/>
              <p:cNvSpPr>
                <a:spLocks/>
              </p:cNvSpPr>
              <p:nvPr/>
            </p:nvSpPr>
            <p:spPr bwMode="auto">
              <a:xfrm>
                <a:off x="5449" y="1943"/>
                <a:ext cx="26" cy="21"/>
              </a:xfrm>
              <a:custGeom>
                <a:avLst/>
                <a:gdLst>
                  <a:gd name="T0" fmla="*/ 2 w 26"/>
                  <a:gd name="T1" fmla="*/ 21 h 21"/>
                  <a:gd name="T2" fmla="*/ 0 w 26"/>
                  <a:gd name="T3" fmla="*/ 21 h 21"/>
                  <a:gd name="T4" fmla="*/ 13 w 26"/>
                  <a:gd name="T5" fmla="*/ 15 h 21"/>
                  <a:gd name="T6" fmla="*/ 26 w 26"/>
                  <a:gd name="T7" fmla="*/ 5 h 21"/>
                  <a:gd name="T8" fmla="*/ 23 w 26"/>
                  <a:gd name="T9" fmla="*/ 0 h 21"/>
                  <a:gd name="T10" fmla="*/ 10 w 26"/>
                  <a:gd name="T11" fmla="*/ 10 h 21"/>
                  <a:gd name="T12" fmla="*/ 2 w 26"/>
                  <a:gd name="T13" fmla="*/ 15 h 21"/>
                  <a:gd name="T14" fmla="*/ 2 w 26"/>
                  <a:gd name="T15" fmla="*/ 15 h 21"/>
                  <a:gd name="T16" fmla="*/ 2 w 26"/>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21"/>
                  <a:gd name="T29" fmla="*/ 26 w 26"/>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21">
                    <a:moveTo>
                      <a:pt x="2" y="21"/>
                    </a:moveTo>
                    <a:lnTo>
                      <a:pt x="0" y="21"/>
                    </a:lnTo>
                    <a:lnTo>
                      <a:pt x="13" y="15"/>
                    </a:lnTo>
                    <a:lnTo>
                      <a:pt x="26" y="5"/>
                    </a:lnTo>
                    <a:lnTo>
                      <a:pt x="23" y="0"/>
                    </a:lnTo>
                    <a:lnTo>
                      <a:pt x="10" y="10"/>
                    </a:lnTo>
                    <a:lnTo>
                      <a:pt x="2" y="15"/>
                    </a:lnTo>
                    <a:lnTo>
                      <a:pt x="2" y="2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41" name="Freeform 56"/>
              <p:cNvSpPr>
                <a:spLocks/>
              </p:cNvSpPr>
              <p:nvPr/>
            </p:nvSpPr>
            <p:spPr bwMode="auto">
              <a:xfrm>
                <a:off x="5449" y="1940"/>
                <a:ext cx="13" cy="24"/>
              </a:xfrm>
              <a:custGeom>
                <a:avLst/>
                <a:gdLst>
                  <a:gd name="T0" fmla="*/ 13 w 13"/>
                  <a:gd name="T1" fmla="*/ 0 h 24"/>
                  <a:gd name="T2" fmla="*/ 13 w 13"/>
                  <a:gd name="T3" fmla="*/ 0 h 24"/>
                  <a:gd name="T4" fmla="*/ 5 w 13"/>
                  <a:gd name="T5" fmla="*/ 5 h 24"/>
                  <a:gd name="T6" fmla="*/ 2 w 13"/>
                  <a:gd name="T7" fmla="*/ 11 h 24"/>
                  <a:gd name="T8" fmla="*/ 0 w 13"/>
                  <a:gd name="T9" fmla="*/ 18 h 24"/>
                  <a:gd name="T10" fmla="*/ 2 w 13"/>
                  <a:gd name="T11" fmla="*/ 24 h 24"/>
                  <a:gd name="T12" fmla="*/ 2 w 13"/>
                  <a:gd name="T13" fmla="*/ 18 h 24"/>
                  <a:gd name="T14" fmla="*/ 5 w 13"/>
                  <a:gd name="T15" fmla="*/ 18 h 24"/>
                  <a:gd name="T16" fmla="*/ 5 w 13"/>
                  <a:gd name="T17" fmla="*/ 13 h 24"/>
                  <a:gd name="T18" fmla="*/ 10 w 13"/>
                  <a:gd name="T19" fmla="*/ 8 h 24"/>
                  <a:gd name="T20" fmla="*/ 13 w 13"/>
                  <a:gd name="T21" fmla="*/ 5 h 24"/>
                  <a:gd name="T22" fmla="*/ 13 w 13"/>
                  <a:gd name="T23" fmla="*/ 5 h 24"/>
                  <a:gd name="T24" fmla="*/ 13 w 13"/>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
                  <a:gd name="T40" fmla="*/ 0 h 24"/>
                  <a:gd name="T41" fmla="*/ 13 w 13"/>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 h="24">
                    <a:moveTo>
                      <a:pt x="13" y="0"/>
                    </a:moveTo>
                    <a:lnTo>
                      <a:pt x="13" y="0"/>
                    </a:lnTo>
                    <a:lnTo>
                      <a:pt x="5" y="5"/>
                    </a:lnTo>
                    <a:lnTo>
                      <a:pt x="2" y="11"/>
                    </a:lnTo>
                    <a:lnTo>
                      <a:pt x="0" y="18"/>
                    </a:lnTo>
                    <a:lnTo>
                      <a:pt x="2" y="24"/>
                    </a:lnTo>
                    <a:lnTo>
                      <a:pt x="2" y="18"/>
                    </a:lnTo>
                    <a:lnTo>
                      <a:pt x="5" y="18"/>
                    </a:lnTo>
                    <a:lnTo>
                      <a:pt x="5" y="13"/>
                    </a:lnTo>
                    <a:lnTo>
                      <a:pt x="10" y="8"/>
                    </a:lnTo>
                    <a:lnTo>
                      <a:pt x="13" y="5"/>
                    </a:lnTo>
                    <a:lnTo>
                      <a:pt x="1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42" name="Freeform 57"/>
              <p:cNvSpPr>
                <a:spLocks/>
              </p:cNvSpPr>
              <p:nvPr/>
            </p:nvSpPr>
            <p:spPr bwMode="auto">
              <a:xfrm>
                <a:off x="5462" y="1935"/>
                <a:ext cx="13" cy="10"/>
              </a:xfrm>
              <a:custGeom>
                <a:avLst/>
                <a:gdLst>
                  <a:gd name="T0" fmla="*/ 13 w 13"/>
                  <a:gd name="T1" fmla="*/ 0 h 10"/>
                  <a:gd name="T2" fmla="*/ 8 w 13"/>
                  <a:gd name="T3" fmla="*/ 3 h 10"/>
                  <a:gd name="T4" fmla="*/ 5 w 13"/>
                  <a:gd name="T5" fmla="*/ 5 h 10"/>
                  <a:gd name="T6" fmla="*/ 0 w 13"/>
                  <a:gd name="T7" fmla="*/ 5 h 10"/>
                  <a:gd name="T8" fmla="*/ 0 w 13"/>
                  <a:gd name="T9" fmla="*/ 10 h 10"/>
                  <a:gd name="T10" fmla="*/ 5 w 13"/>
                  <a:gd name="T11" fmla="*/ 8 h 10"/>
                  <a:gd name="T12" fmla="*/ 13 w 13"/>
                  <a:gd name="T13" fmla="*/ 3 h 10"/>
                  <a:gd name="T14" fmla="*/ 8 w 13"/>
                  <a:gd name="T15" fmla="*/ 3 h 10"/>
                  <a:gd name="T16" fmla="*/ 13 w 13"/>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0"/>
                  <a:gd name="T29" fmla="*/ 13 w 13"/>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0">
                    <a:moveTo>
                      <a:pt x="13" y="0"/>
                    </a:moveTo>
                    <a:lnTo>
                      <a:pt x="8" y="3"/>
                    </a:lnTo>
                    <a:lnTo>
                      <a:pt x="5" y="5"/>
                    </a:lnTo>
                    <a:lnTo>
                      <a:pt x="0" y="5"/>
                    </a:lnTo>
                    <a:lnTo>
                      <a:pt x="0" y="10"/>
                    </a:lnTo>
                    <a:lnTo>
                      <a:pt x="5" y="8"/>
                    </a:lnTo>
                    <a:lnTo>
                      <a:pt x="13" y="3"/>
                    </a:lnTo>
                    <a:lnTo>
                      <a:pt x="8" y="3"/>
                    </a:lnTo>
                    <a:lnTo>
                      <a:pt x="1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43" name="Freeform 58"/>
              <p:cNvSpPr>
                <a:spLocks/>
              </p:cNvSpPr>
              <p:nvPr/>
            </p:nvSpPr>
            <p:spPr bwMode="auto">
              <a:xfrm>
                <a:off x="5477" y="1791"/>
                <a:ext cx="14" cy="21"/>
              </a:xfrm>
              <a:custGeom>
                <a:avLst/>
                <a:gdLst>
                  <a:gd name="T0" fmla="*/ 11 w 14"/>
                  <a:gd name="T1" fmla="*/ 21 h 21"/>
                  <a:gd name="T2" fmla="*/ 6 w 14"/>
                  <a:gd name="T3" fmla="*/ 21 h 21"/>
                  <a:gd name="T4" fmla="*/ 0 w 14"/>
                  <a:gd name="T5" fmla="*/ 16 h 21"/>
                  <a:gd name="T6" fmla="*/ 6 w 14"/>
                  <a:gd name="T7" fmla="*/ 8 h 21"/>
                  <a:gd name="T8" fmla="*/ 14 w 14"/>
                  <a:gd name="T9" fmla="*/ 3 h 21"/>
                  <a:gd name="T10" fmla="*/ 14 w 14"/>
                  <a:gd name="T11" fmla="*/ 0 h 21"/>
                  <a:gd name="T12" fmla="*/ 14 w 14"/>
                  <a:gd name="T13" fmla="*/ 5 h 21"/>
                  <a:gd name="T14" fmla="*/ 11 w 14"/>
                  <a:gd name="T15" fmla="*/ 13 h 21"/>
                  <a:gd name="T16" fmla="*/ 11 w 14"/>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21"/>
                  <a:gd name="T29" fmla="*/ 14 w 14"/>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21">
                    <a:moveTo>
                      <a:pt x="11" y="21"/>
                    </a:moveTo>
                    <a:lnTo>
                      <a:pt x="6" y="21"/>
                    </a:lnTo>
                    <a:lnTo>
                      <a:pt x="0" y="16"/>
                    </a:lnTo>
                    <a:lnTo>
                      <a:pt x="6" y="8"/>
                    </a:lnTo>
                    <a:lnTo>
                      <a:pt x="14" y="3"/>
                    </a:lnTo>
                    <a:lnTo>
                      <a:pt x="14" y="0"/>
                    </a:lnTo>
                    <a:lnTo>
                      <a:pt x="14" y="5"/>
                    </a:lnTo>
                    <a:lnTo>
                      <a:pt x="11" y="13"/>
                    </a:lnTo>
                    <a:lnTo>
                      <a:pt x="11" y="21"/>
                    </a:lnTo>
                    <a:close/>
                  </a:path>
                </a:pathLst>
              </a:custGeom>
              <a:solidFill>
                <a:srgbClr val="84828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44" name="Freeform 59"/>
              <p:cNvSpPr>
                <a:spLocks/>
              </p:cNvSpPr>
              <p:nvPr/>
            </p:nvSpPr>
            <p:spPr bwMode="auto">
              <a:xfrm>
                <a:off x="5477" y="1807"/>
                <a:ext cx="11" cy="8"/>
              </a:xfrm>
              <a:custGeom>
                <a:avLst/>
                <a:gdLst>
                  <a:gd name="T0" fmla="*/ 0 w 11"/>
                  <a:gd name="T1" fmla="*/ 0 h 8"/>
                  <a:gd name="T2" fmla="*/ 0 w 11"/>
                  <a:gd name="T3" fmla="*/ 0 h 8"/>
                  <a:gd name="T4" fmla="*/ 6 w 11"/>
                  <a:gd name="T5" fmla="*/ 5 h 8"/>
                  <a:gd name="T6" fmla="*/ 11 w 11"/>
                  <a:gd name="T7" fmla="*/ 8 h 8"/>
                  <a:gd name="T8" fmla="*/ 11 w 11"/>
                  <a:gd name="T9" fmla="*/ 3 h 8"/>
                  <a:gd name="T10" fmla="*/ 8 w 11"/>
                  <a:gd name="T11" fmla="*/ 3 h 8"/>
                  <a:gd name="T12" fmla="*/ 3 w 11"/>
                  <a:gd name="T13" fmla="*/ 0 h 8"/>
                  <a:gd name="T14" fmla="*/ 3 w 11"/>
                  <a:gd name="T15" fmla="*/ 0 h 8"/>
                  <a:gd name="T16" fmla="*/ 0 w 11"/>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8"/>
                  <a:gd name="T29" fmla="*/ 11 w 11"/>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8">
                    <a:moveTo>
                      <a:pt x="0" y="0"/>
                    </a:moveTo>
                    <a:lnTo>
                      <a:pt x="0" y="0"/>
                    </a:lnTo>
                    <a:lnTo>
                      <a:pt x="6" y="5"/>
                    </a:lnTo>
                    <a:lnTo>
                      <a:pt x="11" y="8"/>
                    </a:lnTo>
                    <a:lnTo>
                      <a:pt x="11" y="3"/>
                    </a:lnTo>
                    <a:lnTo>
                      <a:pt x="8" y="3"/>
                    </a:lnTo>
                    <a:lnTo>
                      <a:pt x="3" y="0"/>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45" name="Freeform 60"/>
              <p:cNvSpPr>
                <a:spLocks/>
              </p:cNvSpPr>
              <p:nvPr/>
            </p:nvSpPr>
            <p:spPr bwMode="auto">
              <a:xfrm>
                <a:off x="5477" y="1794"/>
                <a:ext cx="14" cy="13"/>
              </a:xfrm>
              <a:custGeom>
                <a:avLst/>
                <a:gdLst>
                  <a:gd name="T0" fmla="*/ 11 w 14"/>
                  <a:gd name="T1" fmla="*/ 0 h 13"/>
                  <a:gd name="T2" fmla="*/ 11 w 14"/>
                  <a:gd name="T3" fmla="*/ 0 h 13"/>
                  <a:gd name="T4" fmla="*/ 6 w 14"/>
                  <a:gd name="T5" fmla="*/ 5 h 13"/>
                  <a:gd name="T6" fmla="*/ 0 w 14"/>
                  <a:gd name="T7" fmla="*/ 13 h 13"/>
                  <a:gd name="T8" fmla="*/ 3 w 14"/>
                  <a:gd name="T9" fmla="*/ 13 h 13"/>
                  <a:gd name="T10" fmla="*/ 8 w 14"/>
                  <a:gd name="T11" fmla="*/ 8 h 13"/>
                  <a:gd name="T12" fmla="*/ 14 w 14"/>
                  <a:gd name="T13" fmla="*/ 0 h 13"/>
                  <a:gd name="T14" fmla="*/ 14 w 14"/>
                  <a:gd name="T15" fmla="*/ 0 h 13"/>
                  <a:gd name="T16" fmla="*/ 11 w 14"/>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3"/>
                  <a:gd name="T29" fmla="*/ 14 w 14"/>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3">
                    <a:moveTo>
                      <a:pt x="11" y="0"/>
                    </a:moveTo>
                    <a:lnTo>
                      <a:pt x="11" y="0"/>
                    </a:lnTo>
                    <a:lnTo>
                      <a:pt x="6" y="5"/>
                    </a:lnTo>
                    <a:lnTo>
                      <a:pt x="0" y="13"/>
                    </a:lnTo>
                    <a:lnTo>
                      <a:pt x="3" y="13"/>
                    </a:lnTo>
                    <a:lnTo>
                      <a:pt x="8" y="8"/>
                    </a:lnTo>
                    <a:lnTo>
                      <a:pt x="14" y="0"/>
                    </a:lnTo>
                    <a:lnTo>
                      <a:pt x="11"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46" name="Freeform 61"/>
              <p:cNvSpPr>
                <a:spLocks/>
              </p:cNvSpPr>
              <p:nvPr/>
            </p:nvSpPr>
            <p:spPr bwMode="auto">
              <a:xfrm>
                <a:off x="5488" y="1791"/>
                <a:ext cx="5" cy="8"/>
              </a:xfrm>
              <a:custGeom>
                <a:avLst/>
                <a:gdLst>
                  <a:gd name="T0" fmla="*/ 5 w 5"/>
                  <a:gd name="T1" fmla="*/ 8 h 8"/>
                  <a:gd name="T2" fmla="*/ 5 w 5"/>
                  <a:gd name="T3" fmla="*/ 8 h 8"/>
                  <a:gd name="T4" fmla="*/ 5 w 5"/>
                  <a:gd name="T5" fmla="*/ 0 h 8"/>
                  <a:gd name="T6" fmla="*/ 0 w 5"/>
                  <a:gd name="T7" fmla="*/ 3 h 8"/>
                  <a:gd name="T8" fmla="*/ 3 w 5"/>
                  <a:gd name="T9" fmla="*/ 3 h 8"/>
                  <a:gd name="T10" fmla="*/ 3 w 5"/>
                  <a:gd name="T11" fmla="*/ 3 h 8"/>
                  <a:gd name="T12" fmla="*/ 3 w 5"/>
                  <a:gd name="T13" fmla="*/ 5 h 8"/>
                  <a:gd name="T14" fmla="*/ 3 w 5"/>
                  <a:gd name="T15" fmla="*/ 5 h 8"/>
                  <a:gd name="T16" fmla="*/ 5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5" y="8"/>
                    </a:moveTo>
                    <a:lnTo>
                      <a:pt x="5" y="8"/>
                    </a:lnTo>
                    <a:lnTo>
                      <a:pt x="5" y="0"/>
                    </a:lnTo>
                    <a:lnTo>
                      <a:pt x="0" y="3"/>
                    </a:lnTo>
                    <a:lnTo>
                      <a:pt x="3" y="3"/>
                    </a:lnTo>
                    <a:lnTo>
                      <a:pt x="3" y="5"/>
                    </a:lnTo>
                    <a:lnTo>
                      <a:pt x="5"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47" name="Freeform 62"/>
              <p:cNvSpPr>
                <a:spLocks/>
              </p:cNvSpPr>
              <p:nvPr/>
            </p:nvSpPr>
            <p:spPr bwMode="auto">
              <a:xfrm>
                <a:off x="5485" y="1796"/>
                <a:ext cx="8" cy="19"/>
              </a:xfrm>
              <a:custGeom>
                <a:avLst/>
                <a:gdLst>
                  <a:gd name="T0" fmla="*/ 3 w 8"/>
                  <a:gd name="T1" fmla="*/ 19 h 19"/>
                  <a:gd name="T2" fmla="*/ 6 w 8"/>
                  <a:gd name="T3" fmla="*/ 14 h 19"/>
                  <a:gd name="T4" fmla="*/ 6 w 8"/>
                  <a:gd name="T5" fmla="*/ 8 h 19"/>
                  <a:gd name="T6" fmla="*/ 8 w 8"/>
                  <a:gd name="T7" fmla="*/ 3 h 19"/>
                  <a:gd name="T8" fmla="*/ 6 w 8"/>
                  <a:gd name="T9" fmla="*/ 0 h 19"/>
                  <a:gd name="T10" fmla="*/ 0 w 8"/>
                  <a:gd name="T11" fmla="*/ 8 h 19"/>
                  <a:gd name="T12" fmla="*/ 0 w 8"/>
                  <a:gd name="T13" fmla="*/ 16 h 19"/>
                  <a:gd name="T14" fmla="*/ 3 w 8"/>
                  <a:gd name="T15" fmla="*/ 14 h 19"/>
                  <a:gd name="T16" fmla="*/ 3 w 8"/>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3" y="19"/>
                    </a:moveTo>
                    <a:lnTo>
                      <a:pt x="6" y="14"/>
                    </a:lnTo>
                    <a:lnTo>
                      <a:pt x="6" y="8"/>
                    </a:lnTo>
                    <a:lnTo>
                      <a:pt x="8" y="3"/>
                    </a:lnTo>
                    <a:lnTo>
                      <a:pt x="6" y="0"/>
                    </a:lnTo>
                    <a:lnTo>
                      <a:pt x="0" y="8"/>
                    </a:lnTo>
                    <a:lnTo>
                      <a:pt x="0" y="16"/>
                    </a:lnTo>
                    <a:lnTo>
                      <a:pt x="3" y="14"/>
                    </a:lnTo>
                    <a:lnTo>
                      <a:pt x="3" y="1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48" name="Freeform 63"/>
              <p:cNvSpPr>
                <a:spLocks/>
              </p:cNvSpPr>
              <p:nvPr/>
            </p:nvSpPr>
            <p:spPr bwMode="auto">
              <a:xfrm>
                <a:off x="5480" y="1841"/>
                <a:ext cx="16" cy="3"/>
              </a:xfrm>
              <a:custGeom>
                <a:avLst/>
                <a:gdLst>
                  <a:gd name="T0" fmla="*/ 13 w 16"/>
                  <a:gd name="T1" fmla="*/ 3 h 3"/>
                  <a:gd name="T2" fmla="*/ 5 w 16"/>
                  <a:gd name="T3" fmla="*/ 3 h 3"/>
                  <a:gd name="T4" fmla="*/ 0 w 16"/>
                  <a:gd name="T5" fmla="*/ 3 h 3"/>
                  <a:gd name="T6" fmla="*/ 0 w 16"/>
                  <a:gd name="T7" fmla="*/ 0 h 3"/>
                  <a:gd name="T8" fmla="*/ 0 w 16"/>
                  <a:gd name="T9" fmla="*/ 0 h 3"/>
                  <a:gd name="T10" fmla="*/ 3 w 16"/>
                  <a:gd name="T11" fmla="*/ 0 h 3"/>
                  <a:gd name="T12" fmla="*/ 11 w 16"/>
                  <a:gd name="T13" fmla="*/ 0 h 3"/>
                  <a:gd name="T14" fmla="*/ 16 w 16"/>
                  <a:gd name="T15" fmla="*/ 0 h 3"/>
                  <a:gd name="T16" fmla="*/ 13 w 16"/>
                  <a:gd name="T17" fmla="*/ 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3"/>
                  <a:gd name="T29" fmla="*/ 16 w 16"/>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3">
                    <a:moveTo>
                      <a:pt x="13" y="3"/>
                    </a:moveTo>
                    <a:lnTo>
                      <a:pt x="5" y="3"/>
                    </a:lnTo>
                    <a:lnTo>
                      <a:pt x="0" y="3"/>
                    </a:lnTo>
                    <a:lnTo>
                      <a:pt x="0" y="0"/>
                    </a:lnTo>
                    <a:lnTo>
                      <a:pt x="3" y="0"/>
                    </a:lnTo>
                    <a:lnTo>
                      <a:pt x="11" y="0"/>
                    </a:lnTo>
                    <a:lnTo>
                      <a:pt x="16" y="0"/>
                    </a:lnTo>
                    <a:lnTo>
                      <a:pt x="13" y="3"/>
                    </a:lnTo>
                    <a:close/>
                  </a:path>
                </a:pathLst>
              </a:custGeom>
              <a:solidFill>
                <a:srgbClr val="DA251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49" name="Freeform 64"/>
              <p:cNvSpPr>
                <a:spLocks/>
              </p:cNvSpPr>
              <p:nvPr/>
            </p:nvSpPr>
            <p:spPr bwMode="auto">
              <a:xfrm>
                <a:off x="5477" y="1841"/>
                <a:ext cx="16" cy="5"/>
              </a:xfrm>
              <a:custGeom>
                <a:avLst/>
                <a:gdLst>
                  <a:gd name="T0" fmla="*/ 0 w 16"/>
                  <a:gd name="T1" fmla="*/ 3 h 5"/>
                  <a:gd name="T2" fmla="*/ 0 w 16"/>
                  <a:gd name="T3" fmla="*/ 3 h 5"/>
                  <a:gd name="T4" fmla="*/ 8 w 16"/>
                  <a:gd name="T5" fmla="*/ 5 h 5"/>
                  <a:gd name="T6" fmla="*/ 16 w 16"/>
                  <a:gd name="T7" fmla="*/ 5 h 5"/>
                  <a:gd name="T8" fmla="*/ 16 w 16"/>
                  <a:gd name="T9" fmla="*/ 0 h 5"/>
                  <a:gd name="T10" fmla="*/ 8 w 16"/>
                  <a:gd name="T11" fmla="*/ 3 h 5"/>
                  <a:gd name="T12" fmla="*/ 3 w 16"/>
                  <a:gd name="T13" fmla="*/ 3 h 5"/>
                  <a:gd name="T14" fmla="*/ 3 w 16"/>
                  <a:gd name="T15" fmla="*/ 3 h 5"/>
                  <a:gd name="T16" fmla="*/ 0 w 16"/>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5"/>
                  <a:gd name="T29" fmla="*/ 16 w 16"/>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5">
                    <a:moveTo>
                      <a:pt x="0" y="3"/>
                    </a:moveTo>
                    <a:lnTo>
                      <a:pt x="0" y="3"/>
                    </a:lnTo>
                    <a:lnTo>
                      <a:pt x="8" y="5"/>
                    </a:lnTo>
                    <a:lnTo>
                      <a:pt x="16" y="5"/>
                    </a:lnTo>
                    <a:lnTo>
                      <a:pt x="16" y="0"/>
                    </a:lnTo>
                    <a:lnTo>
                      <a:pt x="8" y="3"/>
                    </a:lnTo>
                    <a:lnTo>
                      <a:pt x="3" y="3"/>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50" name="Freeform 65"/>
              <p:cNvSpPr>
                <a:spLocks/>
              </p:cNvSpPr>
              <p:nvPr/>
            </p:nvSpPr>
            <p:spPr bwMode="auto">
              <a:xfrm>
                <a:off x="5477" y="1838"/>
                <a:ext cx="6" cy="6"/>
              </a:xfrm>
              <a:custGeom>
                <a:avLst/>
                <a:gdLst>
                  <a:gd name="T0" fmla="*/ 3 w 6"/>
                  <a:gd name="T1" fmla="*/ 0 h 6"/>
                  <a:gd name="T2" fmla="*/ 3 w 6"/>
                  <a:gd name="T3" fmla="*/ 0 h 6"/>
                  <a:gd name="T4" fmla="*/ 0 w 6"/>
                  <a:gd name="T5" fmla="*/ 3 h 6"/>
                  <a:gd name="T6" fmla="*/ 0 w 6"/>
                  <a:gd name="T7" fmla="*/ 6 h 6"/>
                  <a:gd name="T8" fmla="*/ 3 w 6"/>
                  <a:gd name="T9" fmla="*/ 6 h 6"/>
                  <a:gd name="T10" fmla="*/ 6 w 6"/>
                  <a:gd name="T11" fmla="*/ 6 h 6"/>
                  <a:gd name="T12" fmla="*/ 6 w 6"/>
                  <a:gd name="T13" fmla="*/ 6 h 6"/>
                  <a:gd name="T14" fmla="*/ 3 w 6"/>
                  <a:gd name="T15" fmla="*/ 6 h 6"/>
                  <a:gd name="T16" fmla="*/ 3 w 6"/>
                  <a:gd name="T17" fmla="*/ 0 h 6"/>
                  <a:gd name="T18" fmla="*/ 3 w 6"/>
                  <a:gd name="T19" fmla="*/ 0 h 6"/>
                  <a:gd name="T20" fmla="*/ 3 w 6"/>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
                  <a:gd name="T34" fmla="*/ 0 h 6"/>
                  <a:gd name="T35" fmla="*/ 6 w 6"/>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 h="6">
                    <a:moveTo>
                      <a:pt x="3" y="0"/>
                    </a:moveTo>
                    <a:lnTo>
                      <a:pt x="3" y="0"/>
                    </a:lnTo>
                    <a:lnTo>
                      <a:pt x="0" y="3"/>
                    </a:lnTo>
                    <a:lnTo>
                      <a:pt x="0" y="6"/>
                    </a:lnTo>
                    <a:lnTo>
                      <a:pt x="3" y="6"/>
                    </a:lnTo>
                    <a:lnTo>
                      <a:pt x="6" y="6"/>
                    </a:lnTo>
                    <a:lnTo>
                      <a:pt x="3" y="6"/>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51" name="Freeform 66"/>
              <p:cNvSpPr>
                <a:spLocks/>
              </p:cNvSpPr>
              <p:nvPr/>
            </p:nvSpPr>
            <p:spPr bwMode="auto">
              <a:xfrm>
                <a:off x="5480" y="1838"/>
                <a:ext cx="13" cy="6"/>
              </a:xfrm>
              <a:custGeom>
                <a:avLst/>
                <a:gdLst>
                  <a:gd name="T0" fmla="*/ 11 w 13"/>
                  <a:gd name="T1" fmla="*/ 0 h 6"/>
                  <a:gd name="T2" fmla="*/ 11 w 13"/>
                  <a:gd name="T3" fmla="*/ 0 h 6"/>
                  <a:gd name="T4" fmla="*/ 3 w 13"/>
                  <a:gd name="T5" fmla="*/ 3 h 6"/>
                  <a:gd name="T6" fmla="*/ 0 w 13"/>
                  <a:gd name="T7" fmla="*/ 0 h 6"/>
                  <a:gd name="T8" fmla="*/ 0 w 13"/>
                  <a:gd name="T9" fmla="*/ 6 h 6"/>
                  <a:gd name="T10" fmla="*/ 3 w 13"/>
                  <a:gd name="T11" fmla="*/ 6 h 6"/>
                  <a:gd name="T12" fmla="*/ 13 w 13"/>
                  <a:gd name="T13" fmla="*/ 6 h 6"/>
                  <a:gd name="T14" fmla="*/ 13 w 13"/>
                  <a:gd name="T15" fmla="*/ 6 h 6"/>
                  <a:gd name="T16" fmla="*/ 11 w 13"/>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6"/>
                  <a:gd name="T29" fmla="*/ 13 w 13"/>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6">
                    <a:moveTo>
                      <a:pt x="11" y="0"/>
                    </a:moveTo>
                    <a:lnTo>
                      <a:pt x="11" y="0"/>
                    </a:lnTo>
                    <a:lnTo>
                      <a:pt x="3" y="3"/>
                    </a:lnTo>
                    <a:lnTo>
                      <a:pt x="0" y="0"/>
                    </a:lnTo>
                    <a:lnTo>
                      <a:pt x="0" y="6"/>
                    </a:lnTo>
                    <a:lnTo>
                      <a:pt x="3" y="6"/>
                    </a:lnTo>
                    <a:lnTo>
                      <a:pt x="13" y="6"/>
                    </a:lnTo>
                    <a:lnTo>
                      <a:pt x="11"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52" name="Freeform 67"/>
              <p:cNvSpPr>
                <a:spLocks/>
              </p:cNvSpPr>
              <p:nvPr/>
            </p:nvSpPr>
            <p:spPr bwMode="auto">
              <a:xfrm>
                <a:off x="5491" y="1838"/>
                <a:ext cx="5" cy="8"/>
              </a:xfrm>
              <a:custGeom>
                <a:avLst/>
                <a:gdLst>
                  <a:gd name="T0" fmla="*/ 2 w 5"/>
                  <a:gd name="T1" fmla="*/ 8 h 8"/>
                  <a:gd name="T2" fmla="*/ 2 w 5"/>
                  <a:gd name="T3" fmla="*/ 8 h 8"/>
                  <a:gd name="T4" fmla="*/ 5 w 5"/>
                  <a:gd name="T5" fmla="*/ 3 h 8"/>
                  <a:gd name="T6" fmla="*/ 0 w 5"/>
                  <a:gd name="T7" fmla="*/ 0 h 8"/>
                  <a:gd name="T8" fmla="*/ 2 w 5"/>
                  <a:gd name="T9" fmla="*/ 6 h 8"/>
                  <a:gd name="T10" fmla="*/ 2 w 5"/>
                  <a:gd name="T11" fmla="*/ 6 h 8"/>
                  <a:gd name="T12" fmla="*/ 0 w 5"/>
                  <a:gd name="T13" fmla="*/ 3 h 8"/>
                  <a:gd name="T14" fmla="*/ 2 w 5"/>
                  <a:gd name="T15" fmla="*/ 3 h 8"/>
                  <a:gd name="T16" fmla="*/ 2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2" y="8"/>
                    </a:moveTo>
                    <a:lnTo>
                      <a:pt x="2" y="8"/>
                    </a:lnTo>
                    <a:lnTo>
                      <a:pt x="5" y="3"/>
                    </a:lnTo>
                    <a:lnTo>
                      <a:pt x="0" y="0"/>
                    </a:lnTo>
                    <a:lnTo>
                      <a:pt x="2" y="6"/>
                    </a:lnTo>
                    <a:lnTo>
                      <a:pt x="0" y="3"/>
                    </a:lnTo>
                    <a:lnTo>
                      <a:pt x="2" y="3"/>
                    </a:lnTo>
                    <a:lnTo>
                      <a:pt x="2"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53" name="Freeform 68"/>
              <p:cNvSpPr>
                <a:spLocks/>
              </p:cNvSpPr>
              <p:nvPr/>
            </p:nvSpPr>
            <p:spPr bwMode="auto">
              <a:xfrm>
                <a:off x="5543" y="1867"/>
                <a:ext cx="15" cy="16"/>
              </a:xfrm>
              <a:custGeom>
                <a:avLst/>
                <a:gdLst>
                  <a:gd name="T0" fmla="*/ 2 w 15"/>
                  <a:gd name="T1" fmla="*/ 3 h 16"/>
                  <a:gd name="T2" fmla="*/ 0 w 15"/>
                  <a:gd name="T3" fmla="*/ 5 h 16"/>
                  <a:gd name="T4" fmla="*/ 0 w 15"/>
                  <a:gd name="T5" fmla="*/ 10 h 16"/>
                  <a:gd name="T6" fmla="*/ 2 w 15"/>
                  <a:gd name="T7" fmla="*/ 13 h 16"/>
                  <a:gd name="T8" fmla="*/ 2 w 15"/>
                  <a:gd name="T9" fmla="*/ 13 h 16"/>
                  <a:gd name="T10" fmla="*/ 5 w 15"/>
                  <a:gd name="T11" fmla="*/ 16 h 16"/>
                  <a:gd name="T12" fmla="*/ 10 w 15"/>
                  <a:gd name="T13" fmla="*/ 13 h 16"/>
                  <a:gd name="T14" fmla="*/ 15 w 15"/>
                  <a:gd name="T15" fmla="*/ 8 h 16"/>
                  <a:gd name="T16" fmla="*/ 13 w 15"/>
                  <a:gd name="T17" fmla="*/ 0 h 16"/>
                  <a:gd name="T18" fmla="*/ 8 w 15"/>
                  <a:gd name="T19" fmla="*/ 0 h 16"/>
                  <a:gd name="T20" fmla="*/ 2 w 15"/>
                  <a:gd name="T21" fmla="*/ 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
                  <a:gd name="T34" fmla="*/ 0 h 16"/>
                  <a:gd name="T35" fmla="*/ 15 w 15"/>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 h="16">
                    <a:moveTo>
                      <a:pt x="2" y="3"/>
                    </a:moveTo>
                    <a:lnTo>
                      <a:pt x="0" y="5"/>
                    </a:lnTo>
                    <a:lnTo>
                      <a:pt x="0" y="10"/>
                    </a:lnTo>
                    <a:lnTo>
                      <a:pt x="2" y="13"/>
                    </a:lnTo>
                    <a:lnTo>
                      <a:pt x="5" y="16"/>
                    </a:lnTo>
                    <a:lnTo>
                      <a:pt x="10" y="13"/>
                    </a:lnTo>
                    <a:lnTo>
                      <a:pt x="15" y="8"/>
                    </a:lnTo>
                    <a:lnTo>
                      <a:pt x="13" y="0"/>
                    </a:lnTo>
                    <a:lnTo>
                      <a:pt x="8" y="0"/>
                    </a:lnTo>
                    <a:lnTo>
                      <a:pt x="2" y="3"/>
                    </a:lnTo>
                    <a:close/>
                  </a:path>
                </a:pathLst>
              </a:custGeom>
              <a:solidFill>
                <a:srgbClr val="EC916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54" name="Freeform 69"/>
              <p:cNvSpPr>
                <a:spLocks/>
              </p:cNvSpPr>
              <p:nvPr/>
            </p:nvSpPr>
            <p:spPr bwMode="auto">
              <a:xfrm>
                <a:off x="5543" y="1870"/>
                <a:ext cx="5" cy="7"/>
              </a:xfrm>
              <a:custGeom>
                <a:avLst/>
                <a:gdLst>
                  <a:gd name="T0" fmla="*/ 2 w 5"/>
                  <a:gd name="T1" fmla="*/ 5 h 7"/>
                  <a:gd name="T2" fmla="*/ 2 w 5"/>
                  <a:gd name="T3" fmla="*/ 5 h 7"/>
                  <a:gd name="T4" fmla="*/ 2 w 5"/>
                  <a:gd name="T5" fmla="*/ 5 h 7"/>
                  <a:gd name="T6" fmla="*/ 5 w 5"/>
                  <a:gd name="T7" fmla="*/ 2 h 7"/>
                  <a:gd name="T8" fmla="*/ 2 w 5"/>
                  <a:gd name="T9" fmla="*/ 0 h 7"/>
                  <a:gd name="T10" fmla="*/ 0 w 5"/>
                  <a:gd name="T11" fmla="*/ 2 h 7"/>
                  <a:gd name="T12" fmla="*/ 0 w 5"/>
                  <a:gd name="T13" fmla="*/ 7 h 7"/>
                  <a:gd name="T14" fmla="*/ 0 w 5"/>
                  <a:gd name="T15" fmla="*/ 7 h 7"/>
                  <a:gd name="T16" fmla="*/ 2 w 5"/>
                  <a:gd name="T17" fmla="*/ 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2" y="5"/>
                    </a:moveTo>
                    <a:lnTo>
                      <a:pt x="2" y="5"/>
                    </a:lnTo>
                    <a:lnTo>
                      <a:pt x="5" y="2"/>
                    </a:lnTo>
                    <a:lnTo>
                      <a:pt x="2" y="0"/>
                    </a:lnTo>
                    <a:lnTo>
                      <a:pt x="0" y="2"/>
                    </a:lnTo>
                    <a:lnTo>
                      <a:pt x="0" y="7"/>
                    </a:lnTo>
                    <a:lnTo>
                      <a:pt x="2"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55" name="Freeform 70"/>
              <p:cNvSpPr>
                <a:spLocks/>
              </p:cNvSpPr>
              <p:nvPr/>
            </p:nvSpPr>
            <p:spPr bwMode="auto">
              <a:xfrm>
                <a:off x="5543" y="1875"/>
                <a:ext cx="5" cy="8"/>
              </a:xfrm>
              <a:custGeom>
                <a:avLst/>
                <a:gdLst>
                  <a:gd name="T0" fmla="*/ 2 w 5"/>
                  <a:gd name="T1" fmla="*/ 5 h 8"/>
                  <a:gd name="T2" fmla="*/ 5 w 5"/>
                  <a:gd name="T3" fmla="*/ 5 h 8"/>
                  <a:gd name="T4" fmla="*/ 5 w 5"/>
                  <a:gd name="T5" fmla="*/ 5 h 8"/>
                  <a:gd name="T6" fmla="*/ 2 w 5"/>
                  <a:gd name="T7" fmla="*/ 0 h 8"/>
                  <a:gd name="T8" fmla="*/ 0 w 5"/>
                  <a:gd name="T9" fmla="*/ 2 h 8"/>
                  <a:gd name="T10" fmla="*/ 0 w 5"/>
                  <a:gd name="T11" fmla="*/ 8 h 8"/>
                  <a:gd name="T12" fmla="*/ 0 w 5"/>
                  <a:gd name="T13" fmla="*/ 5 h 8"/>
                  <a:gd name="T14" fmla="*/ 2 w 5"/>
                  <a:gd name="T15" fmla="*/ 8 h 8"/>
                  <a:gd name="T16" fmla="*/ 0 w 5"/>
                  <a:gd name="T17" fmla="*/ 5 h 8"/>
                  <a:gd name="T18" fmla="*/ 0 w 5"/>
                  <a:gd name="T19" fmla="*/ 8 h 8"/>
                  <a:gd name="T20" fmla="*/ 2 w 5"/>
                  <a:gd name="T21" fmla="*/ 8 h 8"/>
                  <a:gd name="T22" fmla="*/ 2 w 5"/>
                  <a:gd name="T23" fmla="*/ 5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8"/>
                  <a:gd name="T38" fmla="*/ 5 w 5"/>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8">
                    <a:moveTo>
                      <a:pt x="2" y="5"/>
                    </a:moveTo>
                    <a:lnTo>
                      <a:pt x="5" y="5"/>
                    </a:lnTo>
                    <a:lnTo>
                      <a:pt x="2" y="0"/>
                    </a:lnTo>
                    <a:lnTo>
                      <a:pt x="0" y="2"/>
                    </a:lnTo>
                    <a:lnTo>
                      <a:pt x="0" y="8"/>
                    </a:lnTo>
                    <a:lnTo>
                      <a:pt x="0" y="5"/>
                    </a:lnTo>
                    <a:lnTo>
                      <a:pt x="2" y="8"/>
                    </a:lnTo>
                    <a:lnTo>
                      <a:pt x="0" y="5"/>
                    </a:lnTo>
                    <a:lnTo>
                      <a:pt x="0" y="8"/>
                    </a:lnTo>
                    <a:lnTo>
                      <a:pt x="2" y="8"/>
                    </a:lnTo>
                    <a:lnTo>
                      <a:pt x="2"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56" name="Freeform 71"/>
              <p:cNvSpPr>
                <a:spLocks/>
              </p:cNvSpPr>
              <p:nvPr/>
            </p:nvSpPr>
            <p:spPr bwMode="auto">
              <a:xfrm>
                <a:off x="5545" y="1880"/>
                <a:ext cx="11" cy="3"/>
              </a:xfrm>
              <a:custGeom>
                <a:avLst/>
                <a:gdLst>
                  <a:gd name="T0" fmla="*/ 8 w 11"/>
                  <a:gd name="T1" fmla="*/ 0 h 3"/>
                  <a:gd name="T2" fmla="*/ 8 w 11"/>
                  <a:gd name="T3" fmla="*/ 0 h 3"/>
                  <a:gd name="T4" fmla="*/ 3 w 11"/>
                  <a:gd name="T5" fmla="*/ 0 h 3"/>
                  <a:gd name="T6" fmla="*/ 0 w 11"/>
                  <a:gd name="T7" fmla="*/ 0 h 3"/>
                  <a:gd name="T8" fmla="*/ 0 w 11"/>
                  <a:gd name="T9" fmla="*/ 3 h 3"/>
                  <a:gd name="T10" fmla="*/ 3 w 11"/>
                  <a:gd name="T11" fmla="*/ 3 h 3"/>
                  <a:gd name="T12" fmla="*/ 11 w 11"/>
                  <a:gd name="T13" fmla="*/ 3 h 3"/>
                  <a:gd name="T14" fmla="*/ 11 w 11"/>
                  <a:gd name="T15" fmla="*/ 3 h 3"/>
                  <a:gd name="T16" fmla="*/ 8 w 11"/>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
                  <a:gd name="T29" fmla="*/ 11 w 11"/>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
                    <a:moveTo>
                      <a:pt x="8" y="0"/>
                    </a:moveTo>
                    <a:lnTo>
                      <a:pt x="8" y="0"/>
                    </a:lnTo>
                    <a:lnTo>
                      <a:pt x="3" y="0"/>
                    </a:lnTo>
                    <a:lnTo>
                      <a:pt x="0" y="0"/>
                    </a:lnTo>
                    <a:lnTo>
                      <a:pt x="0" y="3"/>
                    </a:lnTo>
                    <a:lnTo>
                      <a:pt x="3" y="3"/>
                    </a:lnTo>
                    <a:lnTo>
                      <a:pt x="11" y="3"/>
                    </a:lnTo>
                    <a:lnTo>
                      <a:pt x="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57" name="Freeform 72"/>
              <p:cNvSpPr>
                <a:spLocks/>
              </p:cNvSpPr>
              <p:nvPr/>
            </p:nvSpPr>
            <p:spPr bwMode="auto">
              <a:xfrm>
                <a:off x="5553" y="1864"/>
                <a:ext cx="5" cy="19"/>
              </a:xfrm>
              <a:custGeom>
                <a:avLst/>
                <a:gdLst>
                  <a:gd name="T0" fmla="*/ 3 w 5"/>
                  <a:gd name="T1" fmla="*/ 3 h 19"/>
                  <a:gd name="T2" fmla="*/ 3 w 5"/>
                  <a:gd name="T3" fmla="*/ 3 h 19"/>
                  <a:gd name="T4" fmla="*/ 3 w 5"/>
                  <a:gd name="T5" fmla="*/ 11 h 19"/>
                  <a:gd name="T6" fmla="*/ 0 w 5"/>
                  <a:gd name="T7" fmla="*/ 16 h 19"/>
                  <a:gd name="T8" fmla="*/ 3 w 5"/>
                  <a:gd name="T9" fmla="*/ 19 h 19"/>
                  <a:gd name="T10" fmla="*/ 5 w 5"/>
                  <a:gd name="T11" fmla="*/ 11 h 19"/>
                  <a:gd name="T12" fmla="*/ 5 w 5"/>
                  <a:gd name="T13" fmla="*/ 0 h 19"/>
                  <a:gd name="T14" fmla="*/ 5 w 5"/>
                  <a:gd name="T15" fmla="*/ 0 h 19"/>
                  <a:gd name="T16" fmla="*/ 3 w 5"/>
                  <a:gd name="T17" fmla="*/ 3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9"/>
                  <a:gd name="T29" fmla="*/ 5 w 5"/>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9">
                    <a:moveTo>
                      <a:pt x="3" y="3"/>
                    </a:moveTo>
                    <a:lnTo>
                      <a:pt x="3" y="3"/>
                    </a:lnTo>
                    <a:lnTo>
                      <a:pt x="3" y="11"/>
                    </a:lnTo>
                    <a:lnTo>
                      <a:pt x="0" y="16"/>
                    </a:lnTo>
                    <a:lnTo>
                      <a:pt x="3" y="19"/>
                    </a:lnTo>
                    <a:lnTo>
                      <a:pt x="5" y="11"/>
                    </a:lnTo>
                    <a:lnTo>
                      <a:pt x="5" y="0"/>
                    </a:lnTo>
                    <a:lnTo>
                      <a:pt x="3"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58" name="Freeform 73"/>
              <p:cNvSpPr>
                <a:spLocks/>
              </p:cNvSpPr>
              <p:nvPr/>
            </p:nvSpPr>
            <p:spPr bwMode="auto">
              <a:xfrm>
                <a:off x="5545" y="1864"/>
                <a:ext cx="13" cy="8"/>
              </a:xfrm>
              <a:custGeom>
                <a:avLst/>
                <a:gdLst>
                  <a:gd name="T0" fmla="*/ 3 w 13"/>
                  <a:gd name="T1" fmla="*/ 8 h 8"/>
                  <a:gd name="T2" fmla="*/ 3 w 13"/>
                  <a:gd name="T3" fmla="*/ 8 h 8"/>
                  <a:gd name="T4" fmla="*/ 6 w 13"/>
                  <a:gd name="T5" fmla="*/ 6 h 8"/>
                  <a:gd name="T6" fmla="*/ 11 w 13"/>
                  <a:gd name="T7" fmla="*/ 3 h 8"/>
                  <a:gd name="T8" fmla="*/ 13 w 13"/>
                  <a:gd name="T9" fmla="*/ 0 h 8"/>
                  <a:gd name="T10" fmla="*/ 6 w 13"/>
                  <a:gd name="T11" fmla="*/ 0 h 8"/>
                  <a:gd name="T12" fmla="*/ 0 w 13"/>
                  <a:gd name="T13" fmla="*/ 6 h 8"/>
                  <a:gd name="T14" fmla="*/ 0 w 13"/>
                  <a:gd name="T15" fmla="*/ 6 h 8"/>
                  <a:gd name="T16" fmla="*/ 3 w 13"/>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8"/>
                  <a:gd name="T29" fmla="*/ 13 w 1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8">
                    <a:moveTo>
                      <a:pt x="3" y="8"/>
                    </a:moveTo>
                    <a:lnTo>
                      <a:pt x="3" y="8"/>
                    </a:lnTo>
                    <a:lnTo>
                      <a:pt x="6" y="6"/>
                    </a:lnTo>
                    <a:lnTo>
                      <a:pt x="11" y="3"/>
                    </a:lnTo>
                    <a:lnTo>
                      <a:pt x="13" y="0"/>
                    </a:lnTo>
                    <a:lnTo>
                      <a:pt x="6" y="0"/>
                    </a:lnTo>
                    <a:lnTo>
                      <a:pt x="0" y="6"/>
                    </a:lnTo>
                    <a:lnTo>
                      <a:pt x="3"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59" name="Freeform 74"/>
              <p:cNvSpPr>
                <a:spLocks/>
              </p:cNvSpPr>
              <p:nvPr/>
            </p:nvSpPr>
            <p:spPr bwMode="auto">
              <a:xfrm>
                <a:off x="5483" y="1846"/>
                <a:ext cx="23" cy="34"/>
              </a:xfrm>
              <a:custGeom>
                <a:avLst/>
                <a:gdLst>
                  <a:gd name="T0" fmla="*/ 23 w 23"/>
                  <a:gd name="T1" fmla="*/ 34 h 34"/>
                  <a:gd name="T2" fmla="*/ 15 w 23"/>
                  <a:gd name="T3" fmla="*/ 34 h 34"/>
                  <a:gd name="T4" fmla="*/ 0 w 23"/>
                  <a:gd name="T5" fmla="*/ 34 h 34"/>
                  <a:gd name="T6" fmla="*/ 0 w 23"/>
                  <a:gd name="T7" fmla="*/ 18 h 34"/>
                  <a:gd name="T8" fmla="*/ 5 w 23"/>
                  <a:gd name="T9" fmla="*/ 3 h 34"/>
                  <a:gd name="T10" fmla="*/ 5 w 23"/>
                  <a:gd name="T11" fmla="*/ 3 h 34"/>
                  <a:gd name="T12" fmla="*/ 10 w 23"/>
                  <a:gd name="T13" fmla="*/ 0 h 34"/>
                  <a:gd name="T14" fmla="*/ 18 w 23"/>
                  <a:gd name="T15" fmla="*/ 16 h 34"/>
                  <a:gd name="T16" fmla="*/ 23 w 23"/>
                  <a:gd name="T17" fmla="*/ 34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
                  <a:gd name="T28" fmla="*/ 0 h 34"/>
                  <a:gd name="T29" fmla="*/ 23 w 23"/>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 h="34">
                    <a:moveTo>
                      <a:pt x="23" y="34"/>
                    </a:moveTo>
                    <a:lnTo>
                      <a:pt x="15" y="34"/>
                    </a:lnTo>
                    <a:lnTo>
                      <a:pt x="0" y="34"/>
                    </a:lnTo>
                    <a:lnTo>
                      <a:pt x="0" y="18"/>
                    </a:lnTo>
                    <a:lnTo>
                      <a:pt x="5" y="3"/>
                    </a:lnTo>
                    <a:lnTo>
                      <a:pt x="10" y="0"/>
                    </a:lnTo>
                    <a:lnTo>
                      <a:pt x="18" y="16"/>
                    </a:lnTo>
                    <a:lnTo>
                      <a:pt x="23" y="34"/>
                    </a:lnTo>
                    <a:close/>
                  </a:path>
                </a:pathLst>
              </a:custGeom>
              <a:solidFill>
                <a:srgbClr val="EC916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60" name="Freeform 75"/>
              <p:cNvSpPr>
                <a:spLocks/>
              </p:cNvSpPr>
              <p:nvPr/>
            </p:nvSpPr>
            <p:spPr bwMode="auto">
              <a:xfrm>
                <a:off x="5483" y="1877"/>
                <a:ext cx="26" cy="6"/>
              </a:xfrm>
              <a:custGeom>
                <a:avLst/>
                <a:gdLst>
                  <a:gd name="T0" fmla="*/ 0 w 26"/>
                  <a:gd name="T1" fmla="*/ 6 h 6"/>
                  <a:gd name="T2" fmla="*/ 0 w 26"/>
                  <a:gd name="T3" fmla="*/ 6 h 6"/>
                  <a:gd name="T4" fmla="*/ 15 w 26"/>
                  <a:gd name="T5" fmla="*/ 6 h 6"/>
                  <a:gd name="T6" fmla="*/ 26 w 26"/>
                  <a:gd name="T7" fmla="*/ 3 h 6"/>
                  <a:gd name="T8" fmla="*/ 23 w 26"/>
                  <a:gd name="T9" fmla="*/ 0 h 6"/>
                  <a:gd name="T10" fmla="*/ 15 w 26"/>
                  <a:gd name="T11" fmla="*/ 3 h 6"/>
                  <a:gd name="T12" fmla="*/ 2 w 26"/>
                  <a:gd name="T13" fmla="*/ 3 h 6"/>
                  <a:gd name="T14" fmla="*/ 2 w 26"/>
                  <a:gd name="T15" fmla="*/ 3 h 6"/>
                  <a:gd name="T16" fmla="*/ 0 w 26"/>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6"/>
                  <a:gd name="T29" fmla="*/ 26 w 2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6">
                    <a:moveTo>
                      <a:pt x="0" y="6"/>
                    </a:moveTo>
                    <a:lnTo>
                      <a:pt x="0" y="6"/>
                    </a:lnTo>
                    <a:lnTo>
                      <a:pt x="15" y="6"/>
                    </a:lnTo>
                    <a:lnTo>
                      <a:pt x="26" y="3"/>
                    </a:lnTo>
                    <a:lnTo>
                      <a:pt x="23" y="0"/>
                    </a:lnTo>
                    <a:lnTo>
                      <a:pt x="15" y="3"/>
                    </a:lnTo>
                    <a:lnTo>
                      <a:pt x="2" y="3"/>
                    </a:lnTo>
                    <a:lnTo>
                      <a:pt x="0"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61" name="Freeform 76"/>
              <p:cNvSpPr>
                <a:spLocks/>
              </p:cNvSpPr>
              <p:nvPr/>
            </p:nvSpPr>
            <p:spPr bwMode="auto">
              <a:xfrm>
                <a:off x="5480" y="1846"/>
                <a:ext cx="8" cy="37"/>
              </a:xfrm>
              <a:custGeom>
                <a:avLst/>
                <a:gdLst>
                  <a:gd name="T0" fmla="*/ 5 w 8"/>
                  <a:gd name="T1" fmla="*/ 0 h 37"/>
                  <a:gd name="T2" fmla="*/ 5 w 8"/>
                  <a:gd name="T3" fmla="*/ 3 h 37"/>
                  <a:gd name="T4" fmla="*/ 0 w 8"/>
                  <a:gd name="T5" fmla="*/ 18 h 37"/>
                  <a:gd name="T6" fmla="*/ 3 w 8"/>
                  <a:gd name="T7" fmla="*/ 37 h 37"/>
                  <a:gd name="T8" fmla="*/ 5 w 8"/>
                  <a:gd name="T9" fmla="*/ 34 h 37"/>
                  <a:gd name="T10" fmla="*/ 5 w 8"/>
                  <a:gd name="T11" fmla="*/ 18 h 37"/>
                  <a:gd name="T12" fmla="*/ 8 w 8"/>
                  <a:gd name="T13" fmla="*/ 3 h 37"/>
                  <a:gd name="T14" fmla="*/ 8 w 8"/>
                  <a:gd name="T15" fmla="*/ 5 h 37"/>
                  <a:gd name="T16" fmla="*/ 5 w 8"/>
                  <a:gd name="T17" fmla="*/ 0 h 37"/>
                  <a:gd name="T18" fmla="*/ 5 w 8"/>
                  <a:gd name="T19" fmla="*/ 0 h 37"/>
                  <a:gd name="T20" fmla="*/ 5 w 8"/>
                  <a:gd name="T21" fmla="*/ 3 h 37"/>
                  <a:gd name="T22" fmla="*/ 5 w 8"/>
                  <a:gd name="T23" fmla="*/ 0 h 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37"/>
                  <a:gd name="T38" fmla="*/ 8 w 8"/>
                  <a:gd name="T39" fmla="*/ 37 h 3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37">
                    <a:moveTo>
                      <a:pt x="5" y="0"/>
                    </a:moveTo>
                    <a:lnTo>
                      <a:pt x="5" y="3"/>
                    </a:lnTo>
                    <a:lnTo>
                      <a:pt x="0" y="18"/>
                    </a:lnTo>
                    <a:lnTo>
                      <a:pt x="3" y="37"/>
                    </a:lnTo>
                    <a:lnTo>
                      <a:pt x="5" y="34"/>
                    </a:lnTo>
                    <a:lnTo>
                      <a:pt x="5" y="18"/>
                    </a:lnTo>
                    <a:lnTo>
                      <a:pt x="8" y="3"/>
                    </a:lnTo>
                    <a:lnTo>
                      <a:pt x="8" y="5"/>
                    </a:lnTo>
                    <a:lnTo>
                      <a:pt x="5" y="0"/>
                    </a:lnTo>
                    <a:lnTo>
                      <a:pt x="5" y="3"/>
                    </a:lnTo>
                    <a:lnTo>
                      <a:pt x="5"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62" name="Freeform 77"/>
              <p:cNvSpPr>
                <a:spLocks/>
              </p:cNvSpPr>
              <p:nvPr/>
            </p:nvSpPr>
            <p:spPr bwMode="auto">
              <a:xfrm>
                <a:off x="5485" y="1844"/>
                <a:ext cx="8" cy="7"/>
              </a:xfrm>
              <a:custGeom>
                <a:avLst/>
                <a:gdLst>
                  <a:gd name="T0" fmla="*/ 6 w 8"/>
                  <a:gd name="T1" fmla="*/ 0 h 7"/>
                  <a:gd name="T2" fmla="*/ 6 w 8"/>
                  <a:gd name="T3" fmla="*/ 0 h 7"/>
                  <a:gd name="T4" fmla="*/ 3 w 8"/>
                  <a:gd name="T5" fmla="*/ 2 h 7"/>
                  <a:gd name="T6" fmla="*/ 0 w 8"/>
                  <a:gd name="T7" fmla="*/ 2 h 7"/>
                  <a:gd name="T8" fmla="*/ 3 w 8"/>
                  <a:gd name="T9" fmla="*/ 7 h 7"/>
                  <a:gd name="T10" fmla="*/ 6 w 8"/>
                  <a:gd name="T11" fmla="*/ 5 h 7"/>
                  <a:gd name="T12" fmla="*/ 8 w 8"/>
                  <a:gd name="T13" fmla="*/ 5 h 7"/>
                  <a:gd name="T14" fmla="*/ 8 w 8"/>
                  <a:gd name="T15" fmla="*/ 5 h 7"/>
                  <a:gd name="T16" fmla="*/ 6 w 8"/>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6" y="0"/>
                    </a:moveTo>
                    <a:lnTo>
                      <a:pt x="6" y="0"/>
                    </a:lnTo>
                    <a:lnTo>
                      <a:pt x="3" y="2"/>
                    </a:lnTo>
                    <a:lnTo>
                      <a:pt x="0" y="2"/>
                    </a:lnTo>
                    <a:lnTo>
                      <a:pt x="3" y="7"/>
                    </a:lnTo>
                    <a:lnTo>
                      <a:pt x="6" y="5"/>
                    </a:lnTo>
                    <a:lnTo>
                      <a:pt x="8" y="5"/>
                    </a:lnTo>
                    <a:lnTo>
                      <a:pt x="6"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63" name="Freeform 78"/>
              <p:cNvSpPr>
                <a:spLocks/>
              </p:cNvSpPr>
              <p:nvPr/>
            </p:nvSpPr>
            <p:spPr bwMode="auto">
              <a:xfrm>
                <a:off x="5491" y="1844"/>
                <a:ext cx="18" cy="36"/>
              </a:xfrm>
              <a:custGeom>
                <a:avLst/>
                <a:gdLst>
                  <a:gd name="T0" fmla="*/ 18 w 18"/>
                  <a:gd name="T1" fmla="*/ 36 h 36"/>
                  <a:gd name="T2" fmla="*/ 18 w 18"/>
                  <a:gd name="T3" fmla="*/ 33 h 36"/>
                  <a:gd name="T4" fmla="*/ 13 w 18"/>
                  <a:gd name="T5" fmla="*/ 18 h 36"/>
                  <a:gd name="T6" fmla="*/ 0 w 18"/>
                  <a:gd name="T7" fmla="*/ 0 h 36"/>
                  <a:gd name="T8" fmla="*/ 2 w 18"/>
                  <a:gd name="T9" fmla="*/ 5 h 36"/>
                  <a:gd name="T10" fmla="*/ 7 w 18"/>
                  <a:gd name="T11" fmla="*/ 18 h 36"/>
                  <a:gd name="T12" fmla="*/ 15 w 18"/>
                  <a:gd name="T13" fmla="*/ 36 h 36"/>
                  <a:gd name="T14" fmla="*/ 15 w 18"/>
                  <a:gd name="T15" fmla="*/ 33 h 36"/>
                  <a:gd name="T16" fmla="*/ 18 w 18"/>
                  <a:gd name="T17" fmla="*/ 36 h 36"/>
                  <a:gd name="T18" fmla="*/ 18 w 18"/>
                  <a:gd name="T19" fmla="*/ 36 h 36"/>
                  <a:gd name="T20" fmla="*/ 18 w 18"/>
                  <a:gd name="T21" fmla="*/ 33 h 36"/>
                  <a:gd name="T22" fmla="*/ 18 w 18"/>
                  <a:gd name="T23" fmla="*/ 36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36"/>
                  <a:gd name="T38" fmla="*/ 18 w 18"/>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36">
                    <a:moveTo>
                      <a:pt x="18" y="36"/>
                    </a:moveTo>
                    <a:lnTo>
                      <a:pt x="18" y="33"/>
                    </a:lnTo>
                    <a:lnTo>
                      <a:pt x="13" y="18"/>
                    </a:lnTo>
                    <a:lnTo>
                      <a:pt x="0" y="0"/>
                    </a:lnTo>
                    <a:lnTo>
                      <a:pt x="2" y="5"/>
                    </a:lnTo>
                    <a:lnTo>
                      <a:pt x="7" y="18"/>
                    </a:lnTo>
                    <a:lnTo>
                      <a:pt x="15" y="36"/>
                    </a:lnTo>
                    <a:lnTo>
                      <a:pt x="15" y="33"/>
                    </a:lnTo>
                    <a:lnTo>
                      <a:pt x="18" y="36"/>
                    </a:lnTo>
                    <a:lnTo>
                      <a:pt x="18" y="33"/>
                    </a:lnTo>
                    <a:lnTo>
                      <a:pt x="18" y="3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64" name="Freeform 79"/>
              <p:cNvSpPr>
                <a:spLocks/>
              </p:cNvSpPr>
              <p:nvPr/>
            </p:nvSpPr>
            <p:spPr bwMode="auto">
              <a:xfrm>
                <a:off x="5506" y="1877"/>
                <a:ext cx="55" cy="40"/>
              </a:xfrm>
              <a:custGeom>
                <a:avLst/>
                <a:gdLst>
                  <a:gd name="T0" fmla="*/ 8 w 55"/>
                  <a:gd name="T1" fmla="*/ 40 h 40"/>
                  <a:gd name="T2" fmla="*/ 5 w 55"/>
                  <a:gd name="T3" fmla="*/ 24 h 40"/>
                  <a:gd name="T4" fmla="*/ 0 w 55"/>
                  <a:gd name="T5" fmla="*/ 6 h 40"/>
                  <a:gd name="T6" fmla="*/ 11 w 55"/>
                  <a:gd name="T7" fmla="*/ 8 h 40"/>
                  <a:gd name="T8" fmla="*/ 16 w 55"/>
                  <a:gd name="T9" fmla="*/ 6 h 40"/>
                  <a:gd name="T10" fmla="*/ 21 w 55"/>
                  <a:gd name="T11" fmla="*/ 3 h 40"/>
                  <a:gd name="T12" fmla="*/ 26 w 55"/>
                  <a:gd name="T13" fmla="*/ 0 h 40"/>
                  <a:gd name="T14" fmla="*/ 29 w 55"/>
                  <a:gd name="T15" fmla="*/ 0 h 40"/>
                  <a:gd name="T16" fmla="*/ 32 w 55"/>
                  <a:gd name="T17" fmla="*/ 0 h 40"/>
                  <a:gd name="T18" fmla="*/ 39 w 55"/>
                  <a:gd name="T19" fmla="*/ 3 h 40"/>
                  <a:gd name="T20" fmla="*/ 47 w 55"/>
                  <a:gd name="T21" fmla="*/ 11 h 40"/>
                  <a:gd name="T22" fmla="*/ 55 w 55"/>
                  <a:gd name="T23" fmla="*/ 27 h 40"/>
                  <a:gd name="T24" fmla="*/ 55 w 55"/>
                  <a:gd name="T25" fmla="*/ 34 h 40"/>
                  <a:gd name="T26" fmla="*/ 47 w 55"/>
                  <a:gd name="T27" fmla="*/ 34 h 40"/>
                  <a:gd name="T28" fmla="*/ 32 w 55"/>
                  <a:gd name="T29" fmla="*/ 32 h 40"/>
                  <a:gd name="T30" fmla="*/ 24 w 55"/>
                  <a:gd name="T31" fmla="*/ 32 h 40"/>
                  <a:gd name="T32" fmla="*/ 16 w 55"/>
                  <a:gd name="T33" fmla="*/ 32 h 40"/>
                  <a:gd name="T34" fmla="*/ 11 w 55"/>
                  <a:gd name="T35" fmla="*/ 34 h 40"/>
                  <a:gd name="T36" fmla="*/ 8 w 55"/>
                  <a:gd name="T37" fmla="*/ 4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5"/>
                  <a:gd name="T58" fmla="*/ 0 h 40"/>
                  <a:gd name="T59" fmla="*/ 55 w 55"/>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5" h="40">
                    <a:moveTo>
                      <a:pt x="8" y="40"/>
                    </a:moveTo>
                    <a:lnTo>
                      <a:pt x="5" y="24"/>
                    </a:lnTo>
                    <a:lnTo>
                      <a:pt x="0" y="6"/>
                    </a:lnTo>
                    <a:lnTo>
                      <a:pt x="11" y="8"/>
                    </a:lnTo>
                    <a:lnTo>
                      <a:pt x="16" y="6"/>
                    </a:lnTo>
                    <a:lnTo>
                      <a:pt x="21" y="3"/>
                    </a:lnTo>
                    <a:lnTo>
                      <a:pt x="26" y="0"/>
                    </a:lnTo>
                    <a:lnTo>
                      <a:pt x="29" y="0"/>
                    </a:lnTo>
                    <a:lnTo>
                      <a:pt x="32" y="0"/>
                    </a:lnTo>
                    <a:lnTo>
                      <a:pt x="39" y="3"/>
                    </a:lnTo>
                    <a:lnTo>
                      <a:pt x="47" y="11"/>
                    </a:lnTo>
                    <a:lnTo>
                      <a:pt x="55" y="27"/>
                    </a:lnTo>
                    <a:lnTo>
                      <a:pt x="55" y="34"/>
                    </a:lnTo>
                    <a:lnTo>
                      <a:pt x="47" y="34"/>
                    </a:lnTo>
                    <a:lnTo>
                      <a:pt x="32" y="32"/>
                    </a:lnTo>
                    <a:lnTo>
                      <a:pt x="24" y="32"/>
                    </a:lnTo>
                    <a:lnTo>
                      <a:pt x="16" y="32"/>
                    </a:lnTo>
                    <a:lnTo>
                      <a:pt x="11" y="34"/>
                    </a:lnTo>
                    <a:lnTo>
                      <a:pt x="8" y="40"/>
                    </a:lnTo>
                    <a:close/>
                  </a:path>
                </a:pathLst>
              </a:custGeom>
              <a:solidFill>
                <a:srgbClr val="4176B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65" name="Freeform 80"/>
              <p:cNvSpPr>
                <a:spLocks/>
              </p:cNvSpPr>
              <p:nvPr/>
            </p:nvSpPr>
            <p:spPr bwMode="auto">
              <a:xfrm>
                <a:off x="5506" y="1883"/>
                <a:ext cx="8" cy="34"/>
              </a:xfrm>
              <a:custGeom>
                <a:avLst/>
                <a:gdLst>
                  <a:gd name="T0" fmla="*/ 0 w 8"/>
                  <a:gd name="T1" fmla="*/ 0 h 34"/>
                  <a:gd name="T2" fmla="*/ 0 w 8"/>
                  <a:gd name="T3" fmla="*/ 2 h 34"/>
                  <a:gd name="T4" fmla="*/ 5 w 8"/>
                  <a:gd name="T5" fmla="*/ 18 h 34"/>
                  <a:gd name="T6" fmla="*/ 5 w 8"/>
                  <a:gd name="T7" fmla="*/ 34 h 34"/>
                  <a:gd name="T8" fmla="*/ 8 w 8"/>
                  <a:gd name="T9" fmla="*/ 34 h 34"/>
                  <a:gd name="T10" fmla="*/ 8 w 8"/>
                  <a:gd name="T11" fmla="*/ 18 h 34"/>
                  <a:gd name="T12" fmla="*/ 0 w 8"/>
                  <a:gd name="T13" fmla="*/ 0 h 34"/>
                  <a:gd name="T14" fmla="*/ 0 w 8"/>
                  <a:gd name="T15" fmla="*/ 2 h 34"/>
                  <a:gd name="T16" fmla="*/ 0 w 8"/>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34"/>
                  <a:gd name="T29" fmla="*/ 8 w 8"/>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34">
                    <a:moveTo>
                      <a:pt x="0" y="0"/>
                    </a:moveTo>
                    <a:lnTo>
                      <a:pt x="0" y="2"/>
                    </a:lnTo>
                    <a:lnTo>
                      <a:pt x="5" y="18"/>
                    </a:lnTo>
                    <a:lnTo>
                      <a:pt x="5" y="34"/>
                    </a:lnTo>
                    <a:lnTo>
                      <a:pt x="8" y="34"/>
                    </a:lnTo>
                    <a:lnTo>
                      <a:pt x="8" y="18"/>
                    </a:lnTo>
                    <a:lnTo>
                      <a:pt x="0" y="0"/>
                    </a:lnTo>
                    <a:lnTo>
                      <a:pt x="0" y="2"/>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66" name="Freeform 81"/>
              <p:cNvSpPr>
                <a:spLocks/>
              </p:cNvSpPr>
              <p:nvPr/>
            </p:nvSpPr>
            <p:spPr bwMode="auto">
              <a:xfrm>
                <a:off x="5506" y="1875"/>
                <a:ext cx="47" cy="16"/>
              </a:xfrm>
              <a:custGeom>
                <a:avLst/>
                <a:gdLst>
                  <a:gd name="T0" fmla="*/ 47 w 47"/>
                  <a:gd name="T1" fmla="*/ 13 h 16"/>
                  <a:gd name="T2" fmla="*/ 47 w 47"/>
                  <a:gd name="T3" fmla="*/ 13 h 16"/>
                  <a:gd name="T4" fmla="*/ 39 w 47"/>
                  <a:gd name="T5" fmla="*/ 5 h 16"/>
                  <a:gd name="T6" fmla="*/ 34 w 47"/>
                  <a:gd name="T7" fmla="*/ 0 h 16"/>
                  <a:gd name="T8" fmla="*/ 29 w 47"/>
                  <a:gd name="T9" fmla="*/ 0 h 16"/>
                  <a:gd name="T10" fmla="*/ 24 w 47"/>
                  <a:gd name="T11" fmla="*/ 2 h 16"/>
                  <a:gd name="T12" fmla="*/ 21 w 47"/>
                  <a:gd name="T13" fmla="*/ 5 h 16"/>
                  <a:gd name="T14" fmla="*/ 16 w 47"/>
                  <a:gd name="T15" fmla="*/ 8 h 16"/>
                  <a:gd name="T16" fmla="*/ 11 w 47"/>
                  <a:gd name="T17" fmla="*/ 8 h 16"/>
                  <a:gd name="T18" fmla="*/ 0 w 47"/>
                  <a:gd name="T19" fmla="*/ 8 h 16"/>
                  <a:gd name="T20" fmla="*/ 0 w 47"/>
                  <a:gd name="T21" fmla="*/ 10 h 16"/>
                  <a:gd name="T22" fmla="*/ 11 w 47"/>
                  <a:gd name="T23" fmla="*/ 13 h 16"/>
                  <a:gd name="T24" fmla="*/ 18 w 47"/>
                  <a:gd name="T25" fmla="*/ 10 h 16"/>
                  <a:gd name="T26" fmla="*/ 24 w 47"/>
                  <a:gd name="T27" fmla="*/ 8 h 16"/>
                  <a:gd name="T28" fmla="*/ 26 w 47"/>
                  <a:gd name="T29" fmla="*/ 5 h 16"/>
                  <a:gd name="T30" fmla="*/ 29 w 47"/>
                  <a:gd name="T31" fmla="*/ 5 h 16"/>
                  <a:gd name="T32" fmla="*/ 32 w 47"/>
                  <a:gd name="T33" fmla="*/ 5 h 16"/>
                  <a:gd name="T34" fmla="*/ 37 w 47"/>
                  <a:gd name="T35" fmla="*/ 8 h 16"/>
                  <a:gd name="T36" fmla="*/ 45 w 47"/>
                  <a:gd name="T37" fmla="*/ 16 h 16"/>
                  <a:gd name="T38" fmla="*/ 45 w 47"/>
                  <a:gd name="T39" fmla="*/ 16 h 16"/>
                  <a:gd name="T40" fmla="*/ 47 w 47"/>
                  <a:gd name="T41" fmla="*/ 13 h 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16"/>
                  <a:gd name="T65" fmla="*/ 47 w 47"/>
                  <a:gd name="T66" fmla="*/ 16 h 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16">
                    <a:moveTo>
                      <a:pt x="47" y="13"/>
                    </a:moveTo>
                    <a:lnTo>
                      <a:pt x="47" y="13"/>
                    </a:lnTo>
                    <a:lnTo>
                      <a:pt x="39" y="5"/>
                    </a:lnTo>
                    <a:lnTo>
                      <a:pt x="34" y="0"/>
                    </a:lnTo>
                    <a:lnTo>
                      <a:pt x="29" y="0"/>
                    </a:lnTo>
                    <a:lnTo>
                      <a:pt x="24" y="2"/>
                    </a:lnTo>
                    <a:lnTo>
                      <a:pt x="21" y="5"/>
                    </a:lnTo>
                    <a:lnTo>
                      <a:pt x="16" y="8"/>
                    </a:lnTo>
                    <a:lnTo>
                      <a:pt x="11" y="8"/>
                    </a:lnTo>
                    <a:lnTo>
                      <a:pt x="0" y="8"/>
                    </a:lnTo>
                    <a:lnTo>
                      <a:pt x="0" y="10"/>
                    </a:lnTo>
                    <a:lnTo>
                      <a:pt x="11" y="13"/>
                    </a:lnTo>
                    <a:lnTo>
                      <a:pt x="18" y="10"/>
                    </a:lnTo>
                    <a:lnTo>
                      <a:pt x="24" y="8"/>
                    </a:lnTo>
                    <a:lnTo>
                      <a:pt x="26" y="5"/>
                    </a:lnTo>
                    <a:lnTo>
                      <a:pt x="29" y="5"/>
                    </a:lnTo>
                    <a:lnTo>
                      <a:pt x="32" y="5"/>
                    </a:lnTo>
                    <a:lnTo>
                      <a:pt x="37" y="8"/>
                    </a:lnTo>
                    <a:lnTo>
                      <a:pt x="45" y="16"/>
                    </a:lnTo>
                    <a:lnTo>
                      <a:pt x="47"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67" name="Freeform 82"/>
              <p:cNvSpPr>
                <a:spLocks/>
              </p:cNvSpPr>
              <p:nvPr/>
            </p:nvSpPr>
            <p:spPr bwMode="auto">
              <a:xfrm>
                <a:off x="5551" y="1888"/>
                <a:ext cx="13" cy="26"/>
              </a:xfrm>
              <a:custGeom>
                <a:avLst/>
                <a:gdLst>
                  <a:gd name="T0" fmla="*/ 10 w 13"/>
                  <a:gd name="T1" fmla="*/ 26 h 26"/>
                  <a:gd name="T2" fmla="*/ 13 w 13"/>
                  <a:gd name="T3" fmla="*/ 23 h 26"/>
                  <a:gd name="T4" fmla="*/ 10 w 13"/>
                  <a:gd name="T5" fmla="*/ 16 h 26"/>
                  <a:gd name="T6" fmla="*/ 2 w 13"/>
                  <a:gd name="T7" fmla="*/ 0 h 26"/>
                  <a:gd name="T8" fmla="*/ 0 w 13"/>
                  <a:gd name="T9" fmla="*/ 3 h 26"/>
                  <a:gd name="T10" fmla="*/ 7 w 13"/>
                  <a:gd name="T11" fmla="*/ 16 h 26"/>
                  <a:gd name="T12" fmla="*/ 7 w 13"/>
                  <a:gd name="T13" fmla="*/ 23 h 26"/>
                  <a:gd name="T14" fmla="*/ 10 w 13"/>
                  <a:gd name="T15" fmla="*/ 21 h 26"/>
                  <a:gd name="T16" fmla="*/ 10 w 13"/>
                  <a:gd name="T17" fmla="*/ 26 h 26"/>
                  <a:gd name="T18" fmla="*/ 10 w 13"/>
                  <a:gd name="T19" fmla="*/ 26 h 26"/>
                  <a:gd name="T20" fmla="*/ 13 w 13"/>
                  <a:gd name="T21" fmla="*/ 23 h 26"/>
                  <a:gd name="T22" fmla="*/ 10 w 13"/>
                  <a:gd name="T23" fmla="*/ 26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26"/>
                  <a:gd name="T38" fmla="*/ 13 w 13"/>
                  <a:gd name="T39" fmla="*/ 26 h 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26">
                    <a:moveTo>
                      <a:pt x="10" y="26"/>
                    </a:moveTo>
                    <a:lnTo>
                      <a:pt x="13" y="23"/>
                    </a:lnTo>
                    <a:lnTo>
                      <a:pt x="10" y="16"/>
                    </a:lnTo>
                    <a:lnTo>
                      <a:pt x="2" y="0"/>
                    </a:lnTo>
                    <a:lnTo>
                      <a:pt x="0" y="3"/>
                    </a:lnTo>
                    <a:lnTo>
                      <a:pt x="7" y="16"/>
                    </a:lnTo>
                    <a:lnTo>
                      <a:pt x="7" y="23"/>
                    </a:lnTo>
                    <a:lnTo>
                      <a:pt x="10" y="21"/>
                    </a:lnTo>
                    <a:lnTo>
                      <a:pt x="10" y="26"/>
                    </a:lnTo>
                    <a:lnTo>
                      <a:pt x="13" y="23"/>
                    </a:lnTo>
                    <a:lnTo>
                      <a:pt x="10" y="2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68" name="Freeform 83"/>
              <p:cNvSpPr>
                <a:spLocks/>
              </p:cNvSpPr>
              <p:nvPr/>
            </p:nvSpPr>
            <p:spPr bwMode="auto">
              <a:xfrm>
                <a:off x="5511" y="1906"/>
                <a:ext cx="50" cy="11"/>
              </a:xfrm>
              <a:custGeom>
                <a:avLst/>
                <a:gdLst>
                  <a:gd name="T0" fmla="*/ 0 w 50"/>
                  <a:gd name="T1" fmla="*/ 11 h 11"/>
                  <a:gd name="T2" fmla="*/ 3 w 50"/>
                  <a:gd name="T3" fmla="*/ 11 h 11"/>
                  <a:gd name="T4" fmla="*/ 6 w 50"/>
                  <a:gd name="T5" fmla="*/ 8 h 11"/>
                  <a:gd name="T6" fmla="*/ 11 w 50"/>
                  <a:gd name="T7" fmla="*/ 5 h 11"/>
                  <a:gd name="T8" fmla="*/ 19 w 50"/>
                  <a:gd name="T9" fmla="*/ 5 h 11"/>
                  <a:gd name="T10" fmla="*/ 27 w 50"/>
                  <a:gd name="T11" fmla="*/ 5 h 11"/>
                  <a:gd name="T12" fmla="*/ 42 w 50"/>
                  <a:gd name="T13" fmla="*/ 5 h 11"/>
                  <a:gd name="T14" fmla="*/ 50 w 50"/>
                  <a:gd name="T15" fmla="*/ 8 h 11"/>
                  <a:gd name="T16" fmla="*/ 50 w 50"/>
                  <a:gd name="T17" fmla="*/ 3 h 11"/>
                  <a:gd name="T18" fmla="*/ 42 w 50"/>
                  <a:gd name="T19" fmla="*/ 3 h 11"/>
                  <a:gd name="T20" fmla="*/ 27 w 50"/>
                  <a:gd name="T21" fmla="*/ 0 h 11"/>
                  <a:gd name="T22" fmla="*/ 16 w 50"/>
                  <a:gd name="T23" fmla="*/ 0 h 11"/>
                  <a:gd name="T24" fmla="*/ 8 w 50"/>
                  <a:gd name="T25" fmla="*/ 3 h 11"/>
                  <a:gd name="T26" fmla="*/ 3 w 50"/>
                  <a:gd name="T27" fmla="*/ 5 h 11"/>
                  <a:gd name="T28" fmla="*/ 0 w 50"/>
                  <a:gd name="T29" fmla="*/ 11 h 11"/>
                  <a:gd name="T30" fmla="*/ 3 w 50"/>
                  <a:gd name="T31" fmla="*/ 11 h 11"/>
                  <a:gd name="T32" fmla="*/ 0 w 50"/>
                  <a:gd name="T33" fmla="*/ 11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
                  <a:gd name="T52" fmla="*/ 0 h 11"/>
                  <a:gd name="T53" fmla="*/ 50 w 50"/>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 h="11">
                    <a:moveTo>
                      <a:pt x="0" y="11"/>
                    </a:moveTo>
                    <a:lnTo>
                      <a:pt x="3" y="11"/>
                    </a:lnTo>
                    <a:lnTo>
                      <a:pt x="6" y="8"/>
                    </a:lnTo>
                    <a:lnTo>
                      <a:pt x="11" y="5"/>
                    </a:lnTo>
                    <a:lnTo>
                      <a:pt x="19" y="5"/>
                    </a:lnTo>
                    <a:lnTo>
                      <a:pt x="27" y="5"/>
                    </a:lnTo>
                    <a:lnTo>
                      <a:pt x="42" y="5"/>
                    </a:lnTo>
                    <a:lnTo>
                      <a:pt x="50" y="8"/>
                    </a:lnTo>
                    <a:lnTo>
                      <a:pt x="50" y="3"/>
                    </a:lnTo>
                    <a:lnTo>
                      <a:pt x="42" y="3"/>
                    </a:lnTo>
                    <a:lnTo>
                      <a:pt x="27" y="0"/>
                    </a:lnTo>
                    <a:lnTo>
                      <a:pt x="16" y="0"/>
                    </a:lnTo>
                    <a:lnTo>
                      <a:pt x="8" y="3"/>
                    </a:lnTo>
                    <a:lnTo>
                      <a:pt x="3" y="5"/>
                    </a:lnTo>
                    <a:lnTo>
                      <a:pt x="0" y="11"/>
                    </a:lnTo>
                    <a:lnTo>
                      <a:pt x="3" y="11"/>
                    </a:lnTo>
                    <a:lnTo>
                      <a:pt x="0" y="1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69" name="Freeform 84"/>
              <p:cNvSpPr>
                <a:spLocks/>
              </p:cNvSpPr>
              <p:nvPr/>
            </p:nvSpPr>
            <p:spPr bwMode="auto">
              <a:xfrm>
                <a:off x="5472" y="1919"/>
                <a:ext cx="5" cy="19"/>
              </a:xfrm>
              <a:custGeom>
                <a:avLst/>
                <a:gdLst>
                  <a:gd name="T0" fmla="*/ 0 w 5"/>
                  <a:gd name="T1" fmla="*/ 19 h 19"/>
                  <a:gd name="T2" fmla="*/ 3 w 5"/>
                  <a:gd name="T3" fmla="*/ 13 h 19"/>
                  <a:gd name="T4" fmla="*/ 5 w 5"/>
                  <a:gd name="T5" fmla="*/ 0 h 19"/>
                  <a:gd name="T6" fmla="*/ 3 w 5"/>
                  <a:gd name="T7" fmla="*/ 5 h 19"/>
                  <a:gd name="T8" fmla="*/ 0 w 5"/>
                  <a:gd name="T9" fmla="*/ 19 h 19"/>
                  <a:gd name="T10" fmla="*/ 0 60000 65536"/>
                  <a:gd name="T11" fmla="*/ 0 60000 65536"/>
                  <a:gd name="T12" fmla="*/ 0 60000 65536"/>
                  <a:gd name="T13" fmla="*/ 0 60000 65536"/>
                  <a:gd name="T14" fmla="*/ 0 60000 65536"/>
                  <a:gd name="T15" fmla="*/ 0 w 5"/>
                  <a:gd name="T16" fmla="*/ 0 h 19"/>
                  <a:gd name="T17" fmla="*/ 5 w 5"/>
                  <a:gd name="T18" fmla="*/ 19 h 19"/>
                </a:gdLst>
                <a:ahLst/>
                <a:cxnLst>
                  <a:cxn ang="T10">
                    <a:pos x="T0" y="T1"/>
                  </a:cxn>
                  <a:cxn ang="T11">
                    <a:pos x="T2" y="T3"/>
                  </a:cxn>
                  <a:cxn ang="T12">
                    <a:pos x="T4" y="T5"/>
                  </a:cxn>
                  <a:cxn ang="T13">
                    <a:pos x="T6" y="T7"/>
                  </a:cxn>
                  <a:cxn ang="T14">
                    <a:pos x="T8" y="T9"/>
                  </a:cxn>
                </a:cxnLst>
                <a:rect l="T15" t="T16" r="T17" b="T18"/>
                <a:pathLst>
                  <a:path w="5" h="19">
                    <a:moveTo>
                      <a:pt x="0" y="19"/>
                    </a:moveTo>
                    <a:lnTo>
                      <a:pt x="3" y="13"/>
                    </a:lnTo>
                    <a:lnTo>
                      <a:pt x="5" y="0"/>
                    </a:lnTo>
                    <a:lnTo>
                      <a:pt x="3" y="5"/>
                    </a:lnTo>
                    <a:lnTo>
                      <a:pt x="0" y="1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70" name="Freeform 85"/>
              <p:cNvSpPr>
                <a:spLocks/>
              </p:cNvSpPr>
              <p:nvPr/>
            </p:nvSpPr>
            <p:spPr bwMode="auto">
              <a:xfrm>
                <a:off x="5470" y="1919"/>
                <a:ext cx="10" cy="19"/>
              </a:xfrm>
              <a:custGeom>
                <a:avLst/>
                <a:gdLst>
                  <a:gd name="T0" fmla="*/ 5 w 10"/>
                  <a:gd name="T1" fmla="*/ 0 h 19"/>
                  <a:gd name="T2" fmla="*/ 5 w 10"/>
                  <a:gd name="T3" fmla="*/ 0 h 19"/>
                  <a:gd name="T4" fmla="*/ 2 w 10"/>
                  <a:gd name="T5" fmla="*/ 11 h 19"/>
                  <a:gd name="T6" fmla="*/ 0 w 10"/>
                  <a:gd name="T7" fmla="*/ 19 h 19"/>
                  <a:gd name="T8" fmla="*/ 2 w 10"/>
                  <a:gd name="T9" fmla="*/ 19 h 19"/>
                  <a:gd name="T10" fmla="*/ 7 w 10"/>
                  <a:gd name="T11" fmla="*/ 13 h 19"/>
                  <a:gd name="T12" fmla="*/ 10 w 10"/>
                  <a:gd name="T13" fmla="*/ 0 h 19"/>
                  <a:gd name="T14" fmla="*/ 10 w 10"/>
                  <a:gd name="T15" fmla="*/ 0 h 19"/>
                  <a:gd name="T16" fmla="*/ 5 w 10"/>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9"/>
                  <a:gd name="T29" fmla="*/ 10 w 10"/>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9">
                    <a:moveTo>
                      <a:pt x="5" y="0"/>
                    </a:moveTo>
                    <a:lnTo>
                      <a:pt x="5" y="0"/>
                    </a:lnTo>
                    <a:lnTo>
                      <a:pt x="2" y="11"/>
                    </a:lnTo>
                    <a:lnTo>
                      <a:pt x="0" y="19"/>
                    </a:lnTo>
                    <a:lnTo>
                      <a:pt x="2" y="19"/>
                    </a:lnTo>
                    <a:lnTo>
                      <a:pt x="7" y="13"/>
                    </a:lnTo>
                    <a:lnTo>
                      <a:pt x="10" y="0"/>
                    </a:lnTo>
                    <a:lnTo>
                      <a:pt x="5"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71" name="Freeform 86"/>
              <p:cNvSpPr>
                <a:spLocks/>
              </p:cNvSpPr>
              <p:nvPr/>
            </p:nvSpPr>
            <p:spPr bwMode="auto">
              <a:xfrm>
                <a:off x="5470" y="1919"/>
                <a:ext cx="10" cy="21"/>
              </a:xfrm>
              <a:custGeom>
                <a:avLst/>
                <a:gdLst>
                  <a:gd name="T0" fmla="*/ 0 w 10"/>
                  <a:gd name="T1" fmla="*/ 19 h 21"/>
                  <a:gd name="T2" fmla="*/ 2 w 10"/>
                  <a:gd name="T3" fmla="*/ 21 h 21"/>
                  <a:gd name="T4" fmla="*/ 7 w 10"/>
                  <a:gd name="T5" fmla="*/ 5 h 21"/>
                  <a:gd name="T6" fmla="*/ 5 w 10"/>
                  <a:gd name="T7" fmla="*/ 0 h 21"/>
                  <a:gd name="T8" fmla="*/ 10 w 10"/>
                  <a:gd name="T9" fmla="*/ 0 h 21"/>
                  <a:gd name="T10" fmla="*/ 2 w 10"/>
                  <a:gd name="T11" fmla="*/ 5 h 21"/>
                  <a:gd name="T12" fmla="*/ 0 w 10"/>
                  <a:gd name="T13" fmla="*/ 16 h 21"/>
                  <a:gd name="T14" fmla="*/ 2 w 10"/>
                  <a:gd name="T15" fmla="*/ 19 h 21"/>
                  <a:gd name="T16" fmla="*/ 0 w 10"/>
                  <a:gd name="T17" fmla="*/ 19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21"/>
                  <a:gd name="T29" fmla="*/ 10 w 10"/>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21">
                    <a:moveTo>
                      <a:pt x="0" y="19"/>
                    </a:moveTo>
                    <a:lnTo>
                      <a:pt x="2" y="21"/>
                    </a:lnTo>
                    <a:lnTo>
                      <a:pt x="7" y="5"/>
                    </a:lnTo>
                    <a:lnTo>
                      <a:pt x="5" y="0"/>
                    </a:lnTo>
                    <a:lnTo>
                      <a:pt x="10" y="0"/>
                    </a:lnTo>
                    <a:lnTo>
                      <a:pt x="2" y="5"/>
                    </a:lnTo>
                    <a:lnTo>
                      <a:pt x="0" y="16"/>
                    </a:lnTo>
                    <a:lnTo>
                      <a:pt x="2" y="19"/>
                    </a:lnTo>
                    <a:lnTo>
                      <a:pt x="0" y="1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72" name="Freeform 87"/>
              <p:cNvSpPr>
                <a:spLocks/>
              </p:cNvSpPr>
              <p:nvPr/>
            </p:nvSpPr>
            <p:spPr bwMode="auto">
              <a:xfrm>
                <a:off x="5527" y="1906"/>
                <a:ext cx="34" cy="11"/>
              </a:xfrm>
              <a:custGeom>
                <a:avLst/>
                <a:gdLst>
                  <a:gd name="T0" fmla="*/ 0 w 34"/>
                  <a:gd name="T1" fmla="*/ 3 h 11"/>
                  <a:gd name="T2" fmla="*/ 8 w 34"/>
                  <a:gd name="T3" fmla="*/ 0 h 11"/>
                  <a:gd name="T4" fmla="*/ 18 w 34"/>
                  <a:gd name="T5" fmla="*/ 0 h 11"/>
                  <a:gd name="T6" fmla="*/ 24 w 34"/>
                  <a:gd name="T7" fmla="*/ 5 h 11"/>
                  <a:gd name="T8" fmla="*/ 29 w 34"/>
                  <a:gd name="T9" fmla="*/ 11 h 11"/>
                  <a:gd name="T10" fmla="*/ 31 w 34"/>
                  <a:gd name="T11" fmla="*/ 8 h 11"/>
                  <a:gd name="T12" fmla="*/ 34 w 34"/>
                  <a:gd name="T13" fmla="*/ 5 h 11"/>
                  <a:gd name="T14" fmla="*/ 31 w 34"/>
                  <a:gd name="T15" fmla="*/ 5 h 11"/>
                  <a:gd name="T16" fmla="*/ 26 w 34"/>
                  <a:gd name="T17" fmla="*/ 3 h 11"/>
                  <a:gd name="T18" fmla="*/ 21 w 34"/>
                  <a:gd name="T19" fmla="*/ 0 h 11"/>
                  <a:gd name="T20" fmla="*/ 16 w 34"/>
                  <a:gd name="T21" fmla="*/ 0 h 11"/>
                  <a:gd name="T22" fmla="*/ 8 w 34"/>
                  <a:gd name="T23" fmla="*/ 0 h 11"/>
                  <a:gd name="T24" fmla="*/ 3 w 34"/>
                  <a:gd name="T25" fmla="*/ 3 h 11"/>
                  <a:gd name="T26" fmla="*/ 0 w 34"/>
                  <a:gd name="T27" fmla="*/ 3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4"/>
                  <a:gd name="T43" fmla="*/ 0 h 11"/>
                  <a:gd name="T44" fmla="*/ 34 w 34"/>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4" h="11">
                    <a:moveTo>
                      <a:pt x="0" y="3"/>
                    </a:moveTo>
                    <a:lnTo>
                      <a:pt x="8" y="0"/>
                    </a:lnTo>
                    <a:lnTo>
                      <a:pt x="18" y="0"/>
                    </a:lnTo>
                    <a:lnTo>
                      <a:pt x="24" y="5"/>
                    </a:lnTo>
                    <a:lnTo>
                      <a:pt x="29" y="11"/>
                    </a:lnTo>
                    <a:lnTo>
                      <a:pt x="31" y="8"/>
                    </a:lnTo>
                    <a:lnTo>
                      <a:pt x="34" y="5"/>
                    </a:lnTo>
                    <a:lnTo>
                      <a:pt x="31" y="5"/>
                    </a:lnTo>
                    <a:lnTo>
                      <a:pt x="26" y="3"/>
                    </a:lnTo>
                    <a:lnTo>
                      <a:pt x="21" y="0"/>
                    </a:lnTo>
                    <a:lnTo>
                      <a:pt x="16" y="0"/>
                    </a:lnTo>
                    <a:lnTo>
                      <a:pt x="8" y="0"/>
                    </a:lnTo>
                    <a:lnTo>
                      <a:pt x="3" y="3"/>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73" name="Freeform 88"/>
              <p:cNvSpPr>
                <a:spLocks/>
              </p:cNvSpPr>
              <p:nvPr/>
            </p:nvSpPr>
            <p:spPr bwMode="auto">
              <a:xfrm>
                <a:off x="5527" y="1904"/>
                <a:ext cx="18" cy="7"/>
              </a:xfrm>
              <a:custGeom>
                <a:avLst/>
                <a:gdLst>
                  <a:gd name="T0" fmla="*/ 18 w 18"/>
                  <a:gd name="T1" fmla="*/ 0 h 7"/>
                  <a:gd name="T2" fmla="*/ 18 w 18"/>
                  <a:gd name="T3" fmla="*/ 0 h 7"/>
                  <a:gd name="T4" fmla="*/ 8 w 18"/>
                  <a:gd name="T5" fmla="*/ 2 h 7"/>
                  <a:gd name="T6" fmla="*/ 0 w 18"/>
                  <a:gd name="T7" fmla="*/ 5 h 7"/>
                  <a:gd name="T8" fmla="*/ 3 w 18"/>
                  <a:gd name="T9" fmla="*/ 7 h 7"/>
                  <a:gd name="T10" fmla="*/ 8 w 18"/>
                  <a:gd name="T11" fmla="*/ 5 h 7"/>
                  <a:gd name="T12" fmla="*/ 18 w 18"/>
                  <a:gd name="T13" fmla="*/ 5 h 7"/>
                  <a:gd name="T14" fmla="*/ 18 w 18"/>
                  <a:gd name="T15" fmla="*/ 5 h 7"/>
                  <a:gd name="T16" fmla="*/ 18 w 18"/>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7"/>
                  <a:gd name="T29" fmla="*/ 18 w 1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7">
                    <a:moveTo>
                      <a:pt x="18" y="0"/>
                    </a:moveTo>
                    <a:lnTo>
                      <a:pt x="18" y="0"/>
                    </a:lnTo>
                    <a:lnTo>
                      <a:pt x="8" y="2"/>
                    </a:lnTo>
                    <a:lnTo>
                      <a:pt x="0" y="5"/>
                    </a:lnTo>
                    <a:lnTo>
                      <a:pt x="3" y="7"/>
                    </a:lnTo>
                    <a:lnTo>
                      <a:pt x="8" y="5"/>
                    </a:lnTo>
                    <a:lnTo>
                      <a:pt x="18" y="5"/>
                    </a:lnTo>
                    <a:lnTo>
                      <a:pt x="1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74" name="Freeform 89"/>
              <p:cNvSpPr>
                <a:spLocks/>
              </p:cNvSpPr>
              <p:nvPr/>
            </p:nvSpPr>
            <p:spPr bwMode="auto">
              <a:xfrm>
                <a:off x="5545" y="1904"/>
                <a:ext cx="11" cy="13"/>
              </a:xfrm>
              <a:custGeom>
                <a:avLst/>
                <a:gdLst>
                  <a:gd name="T0" fmla="*/ 11 w 11"/>
                  <a:gd name="T1" fmla="*/ 10 h 13"/>
                  <a:gd name="T2" fmla="*/ 11 w 11"/>
                  <a:gd name="T3" fmla="*/ 10 h 13"/>
                  <a:gd name="T4" fmla="*/ 8 w 11"/>
                  <a:gd name="T5" fmla="*/ 5 h 13"/>
                  <a:gd name="T6" fmla="*/ 0 w 11"/>
                  <a:gd name="T7" fmla="*/ 0 h 13"/>
                  <a:gd name="T8" fmla="*/ 0 w 11"/>
                  <a:gd name="T9" fmla="*/ 5 h 13"/>
                  <a:gd name="T10" fmla="*/ 6 w 11"/>
                  <a:gd name="T11" fmla="*/ 7 h 13"/>
                  <a:gd name="T12" fmla="*/ 8 w 11"/>
                  <a:gd name="T13" fmla="*/ 13 h 13"/>
                  <a:gd name="T14" fmla="*/ 8 w 11"/>
                  <a:gd name="T15" fmla="*/ 13 h 13"/>
                  <a:gd name="T16" fmla="*/ 11 w 11"/>
                  <a:gd name="T17" fmla="*/ 1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11" y="10"/>
                    </a:moveTo>
                    <a:lnTo>
                      <a:pt x="11" y="10"/>
                    </a:lnTo>
                    <a:lnTo>
                      <a:pt x="8" y="5"/>
                    </a:lnTo>
                    <a:lnTo>
                      <a:pt x="0" y="0"/>
                    </a:lnTo>
                    <a:lnTo>
                      <a:pt x="0" y="5"/>
                    </a:lnTo>
                    <a:lnTo>
                      <a:pt x="6" y="7"/>
                    </a:lnTo>
                    <a:lnTo>
                      <a:pt x="8" y="13"/>
                    </a:lnTo>
                    <a:lnTo>
                      <a:pt x="11" y="1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75" name="Freeform 90"/>
              <p:cNvSpPr>
                <a:spLocks/>
              </p:cNvSpPr>
              <p:nvPr/>
            </p:nvSpPr>
            <p:spPr bwMode="auto">
              <a:xfrm>
                <a:off x="5553" y="1909"/>
                <a:ext cx="8" cy="8"/>
              </a:xfrm>
              <a:custGeom>
                <a:avLst/>
                <a:gdLst>
                  <a:gd name="T0" fmla="*/ 8 w 8"/>
                  <a:gd name="T1" fmla="*/ 0 h 8"/>
                  <a:gd name="T2" fmla="*/ 8 w 8"/>
                  <a:gd name="T3" fmla="*/ 0 h 8"/>
                  <a:gd name="T4" fmla="*/ 3 w 8"/>
                  <a:gd name="T5" fmla="*/ 5 h 8"/>
                  <a:gd name="T6" fmla="*/ 3 w 8"/>
                  <a:gd name="T7" fmla="*/ 5 h 8"/>
                  <a:gd name="T8" fmla="*/ 0 w 8"/>
                  <a:gd name="T9" fmla="*/ 8 h 8"/>
                  <a:gd name="T10" fmla="*/ 5 w 8"/>
                  <a:gd name="T11" fmla="*/ 8 h 8"/>
                  <a:gd name="T12" fmla="*/ 8 w 8"/>
                  <a:gd name="T13" fmla="*/ 5 h 8"/>
                  <a:gd name="T14" fmla="*/ 8 w 8"/>
                  <a:gd name="T15" fmla="*/ 5 h 8"/>
                  <a:gd name="T16" fmla="*/ 8 w 8"/>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8" y="0"/>
                    </a:moveTo>
                    <a:lnTo>
                      <a:pt x="8" y="0"/>
                    </a:lnTo>
                    <a:lnTo>
                      <a:pt x="3" y="5"/>
                    </a:lnTo>
                    <a:lnTo>
                      <a:pt x="0" y="8"/>
                    </a:lnTo>
                    <a:lnTo>
                      <a:pt x="5" y="8"/>
                    </a:lnTo>
                    <a:lnTo>
                      <a:pt x="8" y="5"/>
                    </a:lnTo>
                    <a:lnTo>
                      <a:pt x="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76" name="Freeform 91"/>
              <p:cNvSpPr>
                <a:spLocks/>
              </p:cNvSpPr>
              <p:nvPr/>
            </p:nvSpPr>
            <p:spPr bwMode="auto">
              <a:xfrm>
                <a:off x="5551" y="1909"/>
                <a:ext cx="10" cy="5"/>
              </a:xfrm>
              <a:custGeom>
                <a:avLst/>
                <a:gdLst>
                  <a:gd name="T0" fmla="*/ 0 w 10"/>
                  <a:gd name="T1" fmla="*/ 2 h 5"/>
                  <a:gd name="T2" fmla="*/ 0 w 10"/>
                  <a:gd name="T3" fmla="*/ 2 h 5"/>
                  <a:gd name="T4" fmla="*/ 7 w 10"/>
                  <a:gd name="T5" fmla="*/ 5 h 5"/>
                  <a:gd name="T6" fmla="*/ 10 w 10"/>
                  <a:gd name="T7" fmla="*/ 0 h 5"/>
                  <a:gd name="T8" fmla="*/ 10 w 10"/>
                  <a:gd name="T9" fmla="*/ 5 h 5"/>
                  <a:gd name="T10" fmla="*/ 10 w 10"/>
                  <a:gd name="T11" fmla="*/ 0 h 5"/>
                  <a:gd name="T12" fmla="*/ 2 w 10"/>
                  <a:gd name="T13" fmla="*/ 0 h 5"/>
                  <a:gd name="T14" fmla="*/ 2 w 10"/>
                  <a:gd name="T15" fmla="*/ 0 h 5"/>
                  <a:gd name="T16" fmla="*/ 0 w 10"/>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0" y="2"/>
                    </a:moveTo>
                    <a:lnTo>
                      <a:pt x="0" y="2"/>
                    </a:lnTo>
                    <a:lnTo>
                      <a:pt x="7" y="5"/>
                    </a:lnTo>
                    <a:lnTo>
                      <a:pt x="10" y="0"/>
                    </a:lnTo>
                    <a:lnTo>
                      <a:pt x="10" y="5"/>
                    </a:lnTo>
                    <a:lnTo>
                      <a:pt x="10" y="0"/>
                    </a:lnTo>
                    <a:lnTo>
                      <a:pt x="2"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77" name="Freeform 92"/>
              <p:cNvSpPr>
                <a:spLocks/>
              </p:cNvSpPr>
              <p:nvPr/>
            </p:nvSpPr>
            <p:spPr bwMode="auto">
              <a:xfrm>
                <a:off x="5543" y="1904"/>
                <a:ext cx="10" cy="7"/>
              </a:xfrm>
              <a:custGeom>
                <a:avLst/>
                <a:gdLst>
                  <a:gd name="T0" fmla="*/ 0 w 10"/>
                  <a:gd name="T1" fmla="*/ 2 h 7"/>
                  <a:gd name="T2" fmla="*/ 0 w 10"/>
                  <a:gd name="T3" fmla="*/ 2 h 7"/>
                  <a:gd name="T4" fmla="*/ 5 w 10"/>
                  <a:gd name="T5" fmla="*/ 2 h 7"/>
                  <a:gd name="T6" fmla="*/ 8 w 10"/>
                  <a:gd name="T7" fmla="*/ 7 h 7"/>
                  <a:gd name="T8" fmla="*/ 10 w 10"/>
                  <a:gd name="T9" fmla="*/ 5 h 7"/>
                  <a:gd name="T10" fmla="*/ 5 w 10"/>
                  <a:gd name="T11" fmla="*/ 0 h 7"/>
                  <a:gd name="T12" fmla="*/ 0 w 10"/>
                  <a:gd name="T13" fmla="*/ 0 h 7"/>
                  <a:gd name="T14" fmla="*/ 0 w 10"/>
                  <a:gd name="T15" fmla="*/ 0 h 7"/>
                  <a:gd name="T16" fmla="*/ 0 w 10"/>
                  <a:gd name="T17" fmla="*/ 2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7"/>
                  <a:gd name="T29" fmla="*/ 10 w 10"/>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7">
                    <a:moveTo>
                      <a:pt x="0" y="2"/>
                    </a:moveTo>
                    <a:lnTo>
                      <a:pt x="0" y="2"/>
                    </a:lnTo>
                    <a:lnTo>
                      <a:pt x="5" y="2"/>
                    </a:lnTo>
                    <a:lnTo>
                      <a:pt x="8" y="7"/>
                    </a:lnTo>
                    <a:lnTo>
                      <a:pt x="10" y="5"/>
                    </a:lnTo>
                    <a:lnTo>
                      <a:pt x="5" y="0"/>
                    </a:lnTo>
                    <a:lnTo>
                      <a:pt x="0"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78" name="Freeform 93"/>
              <p:cNvSpPr>
                <a:spLocks/>
              </p:cNvSpPr>
              <p:nvPr/>
            </p:nvSpPr>
            <p:spPr bwMode="auto">
              <a:xfrm>
                <a:off x="5530" y="1904"/>
                <a:ext cx="13" cy="7"/>
              </a:xfrm>
              <a:custGeom>
                <a:avLst/>
                <a:gdLst>
                  <a:gd name="T0" fmla="*/ 0 w 13"/>
                  <a:gd name="T1" fmla="*/ 7 h 7"/>
                  <a:gd name="T2" fmla="*/ 0 w 13"/>
                  <a:gd name="T3" fmla="*/ 7 h 7"/>
                  <a:gd name="T4" fmla="*/ 5 w 13"/>
                  <a:gd name="T5" fmla="*/ 5 h 7"/>
                  <a:gd name="T6" fmla="*/ 13 w 13"/>
                  <a:gd name="T7" fmla="*/ 2 h 7"/>
                  <a:gd name="T8" fmla="*/ 13 w 13"/>
                  <a:gd name="T9" fmla="*/ 0 h 7"/>
                  <a:gd name="T10" fmla="*/ 5 w 13"/>
                  <a:gd name="T11" fmla="*/ 2 h 7"/>
                  <a:gd name="T12" fmla="*/ 0 w 13"/>
                  <a:gd name="T13" fmla="*/ 2 h 7"/>
                  <a:gd name="T14" fmla="*/ 0 w 13"/>
                  <a:gd name="T15" fmla="*/ 2 h 7"/>
                  <a:gd name="T16" fmla="*/ 0 w 13"/>
                  <a:gd name="T17" fmla="*/ 7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7"/>
                  <a:gd name="T29" fmla="*/ 13 w 13"/>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7">
                    <a:moveTo>
                      <a:pt x="0" y="7"/>
                    </a:moveTo>
                    <a:lnTo>
                      <a:pt x="0" y="7"/>
                    </a:lnTo>
                    <a:lnTo>
                      <a:pt x="5" y="5"/>
                    </a:lnTo>
                    <a:lnTo>
                      <a:pt x="13" y="2"/>
                    </a:lnTo>
                    <a:lnTo>
                      <a:pt x="13" y="0"/>
                    </a:lnTo>
                    <a:lnTo>
                      <a:pt x="5" y="2"/>
                    </a:lnTo>
                    <a:lnTo>
                      <a:pt x="0" y="2"/>
                    </a:lnTo>
                    <a:lnTo>
                      <a:pt x="0" y="7"/>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79" name="Freeform 94"/>
              <p:cNvSpPr>
                <a:spLocks/>
              </p:cNvSpPr>
              <p:nvPr/>
            </p:nvSpPr>
            <p:spPr bwMode="auto">
              <a:xfrm>
                <a:off x="5527" y="1906"/>
                <a:ext cx="3" cy="5"/>
              </a:xfrm>
              <a:custGeom>
                <a:avLst/>
                <a:gdLst>
                  <a:gd name="T0" fmla="*/ 0 w 3"/>
                  <a:gd name="T1" fmla="*/ 3 h 5"/>
                  <a:gd name="T2" fmla="*/ 0 w 3"/>
                  <a:gd name="T3" fmla="*/ 5 h 5"/>
                  <a:gd name="T4" fmla="*/ 3 w 3"/>
                  <a:gd name="T5" fmla="*/ 5 h 5"/>
                  <a:gd name="T6" fmla="*/ 3 w 3"/>
                  <a:gd name="T7" fmla="*/ 0 h 5"/>
                  <a:gd name="T8" fmla="*/ 0 w 3"/>
                  <a:gd name="T9" fmla="*/ 3 h 5"/>
                  <a:gd name="T10" fmla="*/ 0 w 3"/>
                  <a:gd name="T11" fmla="*/ 3 h 5"/>
                  <a:gd name="T12" fmla="*/ 0 60000 65536"/>
                  <a:gd name="T13" fmla="*/ 0 60000 65536"/>
                  <a:gd name="T14" fmla="*/ 0 60000 65536"/>
                  <a:gd name="T15" fmla="*/ 0 60000 65536"/>
                  <a:gd name="T16" fmla="*/ 0 60000 65536"/>
                  <a:gd name="T17" fmla="*/ 0 60000 65536"/>
                  <a:gd name="T18" fmla="*/ 0 w 3"/>
                  <a:gd name="T19" fmla="*/ 0 h 5"/>
                  <a:gd name="T20" fmla="*/ 3 w 3"/>
                  <a:gd name="T21" fmla="*/ 5 h 5"/>
                </a:gdLst>
                <a:ahLst/>
                <a:cxnLst>
                  <a:cxn ang="T12">
                    <a:pos x="T0" y="T1"/>
                  </a:cxn>
                  <a:cxn ang="T13">
                    <a:pos x="T2" y="T3"/>
                  </a:cxn>
                  <a:cxn ang="T14">
                    <a:pos x="T4" y="T5"/>
                  </a:cxn>
                  <a:cxn ang="T15">
                    <a:pos x="T6" y="T7"/>
                  </a:cxn>
                  <a:cxn ang="T16">
                    <a:pos x="T8" y="T9"/>
                  </a:cxn>
                  <a:cxn ang="T17">
                    <a:pos x="T10" y="T11"/>
                  </a:cxn>
                </a:cxnLst>
                <a:rect l="T18" t="T19" r="T20" b="T21"/>
                <a:pathLst>
                  <a:path w="3" h="5">
                    <a:moveTo>
                      <a:pt x="0" y="3"/>
                    </a:moveTo>
                    <a:lnTo>
                      <a:pt x="0" y="5"/>
                    </a:lnTo>
                    <a:lnTo>
                      <a:pt x="3" y="5"/>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80" name="Freeform 95"/>
              <p:cNvSpPr>
                <a:spLocks/>
              </p:cNvSpPr>
              <p:nvPr/>
            </p:nvSpPr>
            <p:spPr bwMode="auto">
              <a:xfrm>
                <a:off x="5561" y="1917"/>
                <a:ext cx="24" cy="13"/>
              </a:xfrm>
              <a:custGeom>
                <a:avLst/>
                <a:gdLst>
                  <a:gd name="T0" fmla="*/ 0 w 24"/>
                  <a:gd name="T1" fmla="*/ 0 h 13"/>
                  <a:gd name="T2" fmla="*/ 0 w 24"/>
                  <a:gd name="T3" fmla="*/ 2 h 13"/>
                  <a:gd name="T4" fmla="*/ 5 w 24"/>
                  <a:gd name="T5" fmla="*/ 5 h 13"/>
                  <a:gd name="T6" fmla="*/ 16 w 24"/>
                  <a:gd name="T7" fmla="*/ 10 h 13"/>
                  <a:gd name="T8" fmla="*/ 24 w 24"/>
                  <a:gd name="T9" fmla="*/ 13 h 13"/>
                  <a:gd name="T10" fmla="*/ 13 w 24"/>
                  <a:gd name="T11" fmla="*/ 7 h 13"/>
                  <a:gd name="T12" fmla="*/ 0 w 24"/>
                  <a:gd name="T13" fmla="*/ 0 h 13"/>
                  <a:gd name="T14" fmla="*/ 0 60000 65536"/>
                  <a:gd name="T15" fmla="*/ 0 60000 65536"/>
                  <a:gd name="T16" fmla="*/ 0 60000 65536"/>
                  <a:gd name="T17" fmla="*/ 0 60000 65536"/>
                  <a:gd name="T18" fmla="*/ 0 60000 65536"/>
                  <a:gd name="T19" fmla="*/ 0 60000 65536"/>
                  <a:gd name="T20" fmla="*/ 0 60000 65536"/>
                  <a:gd name="T21" fmla="*/ 0 w 24"/>
                  <a:gd name="T22" fmla="*/ 0 h 13"/>
                  <a:gd name="T23" fmla="*/ 24 w 24"/>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13">
                    <a:moveTo>
                      <a:pt x="0" y="0"/>
                    </a:moveTo>
                    <a:lnTo>
                      <a:pt x="0" y="2"/>
                    </a:lnTo>
                    <a:lnTo>
                      <a:pt x="5" y="5"/>
                    </a:lnTo>
                    <a:lnTo>
                      <a:pt x="16" y="10"/>
                    </a:lnTo>
                    <a:lnTo>
                      <a:pt x="24" y="13"/>
                    </a:lnTo>
                    <a:lnTo>
                      <a:pt x="13" y="7"/>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81" name="Freeform 96"/>
              <p:cNvSpPr>
                <a:spLocks/>
              </p:cNvSpPr>
              <p:nvPr/>
            </p:nvSpPr>
            <p:spPr bwMode="auto">
              <a:xfrm>
                <a:off x="5558" y="1917"/>
                <a:ext cx="8" cy="7"/>
              </a:xfrm>
              <a:custGeom>
                <a:avLst/>
                <a:gdLst>
                  <a:gd name="T0" fmla="*/ 8 w 8"/>
                  <a:gd name="T1" fmla="*/ 5 h 7"/>
                  <a:gd name="T2" fmla="*/ 8 w 8"/>
                  <a:gd name="T3" fmla="*/ 5 h 7"/>
                  <a:gd name="T4" fmla="*/ 6 w 8"/>
                  <a:gd name="T5" fmla="*/ 2 h 7"/>
                  <a:gd name="T6" fmla="*/ 6 w 8"/>
                  <a:gd name="T7" fmla="*/ 0 h 7"/>
                  <a:gd name="T8" fmla="*/ 0 w 8"/>
                  <a:gd name="T9" fmla="*/ 0 h 7"/>
                  <a:gd name="T10" fmla="*/ 3 w 8"/>
                  <a:gd name="T11" fmla="*/ 5 h 7"/>
                  <a:gd name="T12" fmla="*/ 6 w 8"/>
                  <a:gd name="T13" fmla="*/ 7 h 7"/>
                  <a:gd name="T14" fmla="*/ 6 w 8"/>
                  <a:gd name="T15" fmla="*/ 7 h 7"/>
                  <a:gd name="T16" fmla="*/ 8 w 8"/>
                  <a:gd name="T17" fmla="*/ 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8" y="5"/>
                    </a:moveTo>
                    <a:lnTo>
                      <a:pt x="8" y="5"/>
                    </a:lnTo>
                    <a:lnTo>
                      <a:pt x="6" y="2"/>
                    </a:lnTo>
                    <a:lnTo>
                      <a:pt x="6" y="0"/>
                    </a:lnTo>
                    <a:lnTo>
                      <a:pt x="0" y="0"/>
                    </a:lnTo>
                    <a:lnTo>
                      <a:pt x="3" y="5"/>
                    </a:lnTo>
                    <a:lnTo>
                      <a:pt x="6" y="7"/>
                    </a:lnTo>
                    <a:lnTo>
                      <a:pt x="8"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82" name="Freeform 97"/>
              <p:cNvSpPr>
                <a:spLocks/>
              </p:cNvSpPr>
              <p:nvPr/>
            </p:nvSpPr>
            <p:spPr bwMode="auto">
              <a:xfrm>
                <a:off x="5564" y="1922"/>
                <a:ext cx="21" cy="10"/>
              </a:xfrm>
              <a:custGeom>
                <a:avLst/>
                <a:gdLst>
                  <a:gd name="T0" fmla="*/ 21 w 21"/>
                  <a:gd name="T1" fmla="*/ 5 h 10"/>
                  <a:gd name="T2" fmla="*/ 21 w 21"/>
                  <a:gd name="T3" fmla="*/ 5 h 10"/>
                  <a:gd name="T4" fmla="*/ 13 w 21"/>
                  <a:gd name="T5" fmla="*/ 2 h 10"/>
                  <a:gd name="T6" fmla="*/ 2 w 21"/>
                  <a:gd name="T7" fmla="*/ 0 h 10"/>
                  <a:gd name="T8" fmla="*/ 0 w 21"/>
                  <a:gd name="T9" fmla="*/ 2 h 10"/>
                  <a:gd name="T10" fmla="*/ 10 w 21"/>
                  <a:gd name="T11" fmla="*/ 8 h 10"/>
                  <a:gd name="T12" fmla="*/ 21 w 21"/>
                  <a:gd name="T13" fmla="*/ 10 h 10"/>
                  <a:gd name="T14" fmla="*/ 21 w 21"/>
                  <a:gd name="T15" fmla="*/ 10 h 10"/>
                  <a:gd name="T16" fmla="*/ 21 w 21"/>
                  <a:gd name="T17" fmla="*/ 5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0"/>
                  <a:gd name="T29" fmla="*/ 21 w 21"/>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0">
                    <a:moveTo>
                      <a:pt x="21" y="5"/>
                    </a:moveTo>
                    <a:lnTo>
                      <a:pt x="21" y="5"/>
                    </a:lnTo>
                    <a:lnTo>
                      <a:pt x="13" y="2"/>
                    </a:lnTo>
                    <a:lnTo>
                      <a:pt x="2" y="0"/>
                    </a:lnTo>
                    <a:lnTo>
                      <a:pt x="0" y="2"/>
                    </a:lnTo>
                    <a:lnTo>
                      <a:pt x="10" y="8"/>
                    </a:lnTo>
                    <a:lnTo>
                      <a:pt x="21" y="10"/>
                    </a:lnTo>
                    <a:lnTo>
                      <a:pt x="21"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83" name="Freeform 98"/>
              <p:cNvSpPr>
                <a:spLocks/>
              </p:cNvSpPr>
              <p:nvPr/>
            </p:nvSpPr>
            <p:spPr bwMode="auto">
              <a:xfrm>
                <a:off x="5558" y="1917"/>
                <a:ext cx="27" cy="15"/>
              </a:xfrm>
              <a:custGeom>
                <a:avLst/>
                <a:gdLst>
                  <a:gd name="T0" fmla="*/ 6 w 27"/>
                  <a:gd name="T1" fmla="*/ 0 h 15"/>
                  <a:gd name="T2" fmla="*/ 0 w 27"/>
                  <a:gd name="T3" fmla="*/ 0 h 15"/>
                  <a:gd name="T4" fmla="*/ 16 w 27"/>
                  <a:gd name="T5" fmla="*/ 10 h 15"/>
                  <a:gd name="T6" fmla="*/ 27 w 27"/>
                  <a:gd name="T7" fmla="*/ 10 h 15"/>
                  <a:gd name="T8" fmla="*/ 27 w 27"/>
                  <a:gd name="T9" fmla="*/ 15 h 15"/>
                  <a:gd name="T10" fmla="*/ 19 w 27"/>
                  <a:gd name="T11" fmla="*/ 7 h 15"/>
                  <a:gd name="T12" fmla="*/ 6 w 27"/>
                  <a:gd name="T13" fmla="*/ 0 h 15"/>
                  <a:gd name="T14" fmla="*/ 0 w 27"/>
                  <a:gd name="T15" fmla="*/ 0 h 15"/>
                  <a:gd name="T16" fmla="*/ 6 w 27"/>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5"/>
                  <a:gd name="T29" fmla="*/ 27 w 27"/>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5">
                    <a:moveTo>
                      <a:pt x="6" y="0"/>
                    </a:moveTo>
                    <a:lnTo>
                      <a:pt x="0" y="0"/>
                    </a:lnTo>
                    <a:lnTo>
                      <a:pt x="16" y="10"/>
                    </a:lnTo>
                    <a:lnTo>
                      <a:pt x="27" y="10"/>
                    </a:lnTo>
                    <a:lnTo>
                      <a:pt x="27" y="15"/>
                    </a:lnTo>
                    <a:lnTo>
                      <a:pt x="19" y="7"/>
                    </a:lnTo>
                    <a:lnTo>
                      <a:pt x="6" y="0"/>
                    </a:lnTo>
                    <a:lnTo>
                      <a:pt x="0" y="0"/>
                    </a:lnTo>
                    <a:lnTo>
                      <a:pt x="6"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84" name="Freeform 99"/>
              <p:cNvSpPr>
                <a:spLocks/>
              </p:cNvSpPr>
              <p:nvPr/>
            </p:nvSpPr>
            <p:spPr bwMode="auto">
              <a:xfrm>
                <a:off x="5548" y="1888"/>
                <a:ext cx="8" cy="16"/>
              </a:xfrm>
              <a:custGeom>
                <a:avLst/>
                <a:gdLst>
                  <a:gd name="T0" fmla="*/ 8 w 8"/>
                  <a:gd name="T1" fmla="*/ 16 h 16"/>
                  <a:gd name="T2" fmla="*/ 8 w 8"/>
                  <a:gd name="T3" fmla="*/ 10 h 16"/>
                  <a:gd name="T4" fmla="*/ 5 w 8"/>
                  <a:gd name="T5" fmla="*/ 5 h 16"/>
                  <a:gd name="T6" fmla="*/ 0 w 8"/>
                  <a:gd name="T7" fmla="*/ 0 h 16"/>
                  <a:gd name="T8" fmla="*/ 0 w 8"/>
                  <a:gd name="T9" fmla="*/ 0 h 16"/>
                  <a:gd name="T10" fmla="*/ 3 w 8"/>
                  <a:gd name="T11" fmla="*/ 5 h 16"/>
                  <a:gd name="T12" fmla="*/ 8 w 8"/>
                  <a:gd name="T13" fmla="*/ 16 h 16"/>
                  <a:gd name="T14" fmla="*/ 0 60000 65536"/>
                  <a:gd name="T15" fmla="*/ 0 60000 65536"/>
                  <a:gd name="T16" fmla="*/ 0 60000 65536"/>
                  <a:gd name="T17" fmla="*/ 0 60000 65536"/>
                  <a:gd name="T18" fmla="*/ 0 60000 65536"/>
                  <a:gd name="T19" fmla="*/ 0 60000 65536"/>
                  <a:gd name="T20" fmla="*/ 0 60000 65536"/>
                  <a:gd name="T21" fmla="*/ 0 w 8"/>
                  <a:gd name="T22" fmla="*/ 0 h 16"/>
                  <a:gd name="T23" fmla="*/ 8 w 8"/>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16">
                    <a:moveTo>
                      <a:pt x="8" y="16"/>
                    </a:moveTo>
                    <a:lnTo>
                      <a:pt x="8" y="10"/>
                    </a:lnTo>
                    <a:lnTo>
                      <a:pt x="5" y="5"/>
                    </a:lnTo>
                    <a:lnTo>
                      <a:pt x="0" y="0"/>
                    </a:lnTo>
                    <a:lnTo>
                      <a:pt x="3" y="5"/>
                    </a:lnTo>
                    <a:lnTo>
                      <a:pt x="8" y="1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85" name="Freeform 100"/>
              <p:cNvSpPr>
                <a:spLocks/>
              </p:cNvSpPr>
              <p:nvPr/>
            </p:nvSpPr>
            <p:spPr bwMode="auto">
              <a:xfrm>
                <a:off x="5553" y="1891"/>
                <a:ext cx="5" cy="13"/>
              </a:xfrm>
              <a:custGeom>
                <a:avLst/>
                <a:gdLst>
                  <a:gd name="T0" fmla="*/ 0 w 5"/>
                  <a:gd name="T1" fmla="*/ 2 h 13"/>
                  <a:gd name="T2" fmla="*/ 0 w 5"/>
                  <a:gd name="T3" fmla="*/ 2 h 13"/>
                  <a:gd name="T4" fmla="*/ 3 w 5"/>
                  <a:gd name="T5" fmla="*/ 7 h 13"/>
                  <a:gd name="T6" fmla="*/ 3 w 5"/>
                  <a:gd name="T7" fmla="*/ 13 h 13"/>
                  <a:gd name="T8" fmla="*/ 5 w 5"/>
                  <a:gd name="T9" fmla="*/ 13 h 13"/>
                  <a:gd name="T10" fmla="*/ 5 w 5"/>
                  <a:gd name="T11" fmla="*/ 7 h 13"/>
                  <a:gd name="T12" fmla="*/ 3 w 5"/>
                  <a:gd name="T13" fmla="*/ 0 h 13"/>
                  <a:gd name="T14" fmla="*/ 3 w 5"/>
                  <a:gd name="T15" fmla="*/ 0 h 13"/>
                  <a:gd name="T16" fmla="*/ 0 w 5"/>
                  <a:gd name="T17" fmla="*/ 2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3"/>
                  <a:gd name="T29" fmla="*/ 5 w 5"/>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3">
                    <a:moveTo>
                      <a:pt x="0" y="2"/>
                    </a:moveTo>
                    <a:lnTo>
                      <a:pt x="0" y="2"/>
                    </a:lnTo>
                    <a:lnTo>
                      <a:pt x="3" y="7"/>
                    </a:lnTo>
                    <a:lnTo>
                      <a:pt x="3" y="13"/>
                    </a:lnTo>
                    <a:lnTo>
                      <a:pt x="5" y="13"/>
                    </a:lnTo>
                    <a:lnTo>
                      <a:pt x="5" y="7"/>
                    </a:lnTo>
                    <a:lnTo>
                      <a:pt x="3"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86" name="Freeform 101"/>
              <p:cNvSpPr>
                <a:spLocks/>
              </p:cNvSpPr>
              <p:nvPr/>
            </p:nvSpPr>
            <p:spPr bwMode="auto">
              <a:xfrm>
                <a:off x="5545" y="1885"/>
                <a:ext cx="11" cy="8"/>
              </a:xfrm>
              <a:custGeom>
                <a:avLst/>
                <a:gdLst>
                  <a:gd name="T0" fmla="*/ 3 w 11"/>
                  <a:gd name="T1" fmla="*/ 0 h 8"/>
                  <a:gd name="T2" fmla="*/ 0 w 11"/>
                  <a:gd name="T3" fmla="*/ 6 h 8"/>
                  <a:gd name="T4" fmla="*/ 3 w 11"/>
                  <a:gd name="T5" fmla="*/ 6 h 8"/>
                  <a:gd name="T6" fmla="*/ 8 w 11"/>
                  <a:gd name="T7" fmla="*/ 8 h 8"/>
                  <a:gd name="T8" fmla="*/ 11 w 11"/>
                  <a:gd name="T9" fmla="*/ 6 h 8"/>
                  <a:gd name="T10" fmla="*/ 6 w 11"/>
                  <a:gd name="T11" fmla="*/ 3 h 8"/>
                  <a:gd name="T12" fmla="*/ 3 w 11"/>
                  <a:gd name="T13" fmla="*/ 0 h 8"/>
                  <a:gd name="T14" fmla="*/ 0 w 11"/>
                  <a:gd name="T15" fmla="*/ 3 h 8"/>
                  <a:gd name="T16" fmla="*/ 3 w 11"/>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8"/>
                  <a:gd name="T29" fmla="*/ 11 w 11"/>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8">
                    <a:moveTo>
                      <a:pt x="3" y="0"/>
                    </a:moveTo>
                    <a:lnTo>
                      <a:pt x="0" y="6"/>
                    </a:lnTo>
                    <a:lnTo>
                      <a:pt x="3" y="6"/>
                    </a:lnTo>
                    <a:lnTo>
                      <a:pt x="8" y="8"/>
                    </a:lnTo>
                    <a:lnTo>
                      <a:pt x="11" y="6"/>
                    </a:lnTo>
                    <a:lnTo>
                      <a:pt x="6" y="3"/>
                    </a:lnTo>
                    <a:lnTo>
                      <a:pt x="3" y="0"/>
                    </a:lnTo>
                    <a:lnTo>
                      <a:pt x="0" y="3"/>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87" name="Freeform 102"/>
              <p:cNvSpPr>
                <a:spLocks/>
              </p:cNvSpPr>
              <p:nvPr/>
            </p:nvSpPr>
            <p:spPr bwMode="auto">
              <a:xfrm>
                <a:off x="5545" y="1885"/>
                <a:ext cx="13" cy="19"/>
              </a:xfrm>
              <a:custGeom>
                <a:avLst/>
                <a:gdLst>
                  <a:gd name="T0" fmla="*/ 11 w 13"/>
                  <a:gd name="T1" fmla="*/ 19 h 19"/>
                  <a:gd name="T2" fmla="*/ 13 w 13"/>
                  <a:gd name="T3" fmla="*/ 19 h 19"/>
                  <a:gd name="T4" fmla="*/ 8 w 13"/>
                  <a:gd name="T5" fmla="*/ 6 h 19"/>
                  <a:gd name="T6" fmla="*/ 3 w 13"/>
                  <a:gd name="T7" fmla="*/ 0 h 19"/>
                  <a:gd name="T8" fmla="*/ 0 w 13"/>
                  <a:gd name="T9" fmla="*/ 3 h 19"/>
                  <a:gd name="T10" fmla="*/ 6 w 13"/>
                  <a:gd name="T11" fmla="*/ 8 h 19"/>
                  <a:gd name="T12" fmla="*/ 11 w 13"/>
                  <a:gd name="T13" fmla="*/ 19 h 19"/>
                  <a:gd name="T14" fmla="*/ 13 w 13"/>
                  <a:gd name="T15" fmla="*/ 19 h 19"/>
                  <a:gd name="T16" fmla="*/ 11 w 13"/>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9"/>
                  <a:gd name="T29" fmla="*/ 13 w 13"/>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9">
                    <a:moveTo>
                      <a:pt x="11" y="19"/>
                    </a:moveTo>
                    <a:lnTo>
                      <a:pt x="13" y="19"/>
                    </a:lnTo>
                    <a:lnTo>
                      <a:pt x="8" y="6"/>
                    </a:lnTo>
                    <a:lnTo>
                      <a:pt x="3" y="0"/>
                    </a:lnTo>
                    <a:lnTo>
                      <a:pt x="0" y="3"/>
                    </a:lnTo>
                    <a:lnTo>
                      <a:pt x="6" y="8"/>
                    </a:lnTo>
                    <a:lnTo>
                      <a:pt x="11" y="19"/>
                    </a:lnTo>
                    <a:lnTo>
                      <a:pt x="13" y="19"/>
                    </a:lnTo>
                    <a:lnTo>
                      <a:pt x="11" y="1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88" name="Freeform 103"/>
              <p:cNvSpPr>
                <a:spLocks/>
              </p:cNvSpPr>
              <p:nvPr/>
            </p:nvSpPr>
            <p:spPr bwMode="auto">
              <a:xfrm>
                <a:off x="5556" y="1864"/>
                <a:ext cx="10" cy="21"/>
              </a:xfrm>
              <a:custGeom>
                <a:avLst/>
                <a:gdLst>
                  <a:gd name="T0" fmla="*/ 0 w 10"/>
                  <a:gd name="T1" fmla="*/ 21 h 21"/>
                  <a:gd name="T2" fmla="*/ 0 w 10"/>
                  <a:gd name="T3" fmla="*/ 21 h 21"/>
                  <a:gd name="T4" fmla="*/ 5 w 10"/>
                  <a:gd name="T5" fmla="*/ 19 h 21"/>
                  <a:gd name="T6" fmla="*/ 8 w 10"/>
                  <a:gd name="T7" fmla="*/ 19 h 21"/>
                  <a:gd name="T8" fmla="*/ 10 w 10"/>
                  <a:gd name="T9" fmla="*/ 13 h 21"/>
                  <a:gd name="T10" fmla="*/ 10 w 10"/>
                  <a:gd name="T11" fmla="*/ 11 h 21"/>
                  <a:gd name="T12" fmla="*/ 10 w 10"/>
                  <a:gd name="T13" fmla="*/ 6 h 21"/>
                  <a:gd name="T14" fmla="*/ 5 w 10"/>
                  <a:gd name="T15" fmla="*/ 3 h 21"/>
                  <a:gd name="T16" fmla="*/ 2 w 10"/>
                  <a:gd name="T17" fmla="*/ 0 h 21"/>
                  <a:gd name="T18" fmla="*/ 2 w 10"/>
                  <a:gd name="T19" fmla="*/ 3 h 21"/>
                  <a:gd name="T20" fmla="*/ 2 w 10"/>
                  <a:gd name="T21" fmla="*/ 16 h 21"/>
                  <a:gd name="T22" fmla="*/ 0 w 10"/>
                  <a:gd name="T23" fmla="*/ 21 h 21"/>
                  <a:gd name="T24" fmla="*/ 0 w 10"/>
                  <a:gd name="T25" fmla="*/ 21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21"/>
                  <a:gd name="T41" fmla="*/ 10 w 10"/>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21">
                    <a:moveTo>
                      <a:pt x="0" y="21"/>
                    </a:moveTo>
                    <a:lnTo>
                      <a:pt x="0" y="21"/>
                    </a:lnTo>
                    <a:lnTo>
                      <a:pt x="5" y="19"/>
                    </a:lnTo>
                    <a:lnTo>
                      <a:pt x="8" y="19"/>
                    </a:lnTo>
                    <a:lnTo>
                      <a:pt x="10" y="13"/>
                    </a:lnTo>
                    <a:lnTo>
                      <a:pt x="10" y="11"/>
                    </a:lnTo>
                    <a:lnTo>
                      <a:pt x="10" y="6"/>
                    </a:lnTo>
                    <a:lnTo>
                      <a:pt x="5" y="3"/>
                    </a:lnTo>
                    <a:lnTo>
                      <a:pt x="2" y="0"/>
                    </a:lnTo>
                    <a:lnTo>
                      <a:pt x="2" y="3"/>
                    </a:lnTo>
                    <a:lnTo>
                      <a:pt x="2" y="16"/>
                    </a:lnTo>
                    <a:lnTo>
                      <a:pt x="0" y="2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89" name="Freeform 104"/>
              <p:cNvSpPr>
                <a:spLocks/>
              </p:cNvSpPr>
              <p:nvPr/>
            </p:nvSpPr>
            <p:spPr bwMode="auto">
              <a:xfrm>
                <a:off x="5553" y="1880"/>
                <a:ext cx="8" cy="5"/>
              </a:xfrm>
              <a:custGeom>
                <a:avLst/>
                <a:gdLst>
                  <a:gd name="T0" fmla="*/ 8 w 8"/>
                  <a:gd name="T1" fmla="*/ 0 h 5"/>
                  <a:gd name="T2" fmla="*/ 8 w 8"/>
                  <a:gd name="T3" fmla="*/ 0 h 5"/>
                  <a:gd name="T4" fmla="*/ 3 w 8"/>
                  <a:gd name="T5" fmla="*/ 3 h 5"/>
                  <a:gd name="T6" fmla="*/ 0 w 8"/>
                  <a:gd name="T7" fmla="*/ 5 h 5"/>
                  <a:gd name="T8" fmla="*/ 5 w 8"/>
                  <a:gd name="T9" fmla="*/ 5 h 5"/>
                  <a:gd name="T10" fmla="*/ 5 w 8"/>
                  <a:gd name="T11" fmla="*/ 5 h 5"/>
                  <a:gd name="T12" fmla="*/ 8 w 8"/>
                  <a:gd name="T13" fmla="*/ 5 h 5"/>
                  <a:gd name="T14" fmla="*/ 8 w 8"/>
                  <a:gd name="T15" fmla="*/ 5 h 5"/>
                  <a:gd name="T16" fmla="*/ 8 w 8"/>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8" y="0"/>
                    </a:moveTo>
                    <a:lnTo>
                      <a:pt x="8" y="0"/>
                    </a:lnTo>
                    <a:lnTo>
                      <a:pt x="3" y="3"/>
                    </a:lnTo>
                    <a:lnTo>
                      <a:pt x="0" y="5"/>
                    </a:lnTo>
                    <a:lnTo>
                      <a:pt x="5" y="5"/>
                    </a:lnTo>
                    <a:lnTo>
                      <a:pt x="8" y="5"/>
                    </a:lnTo>
                    <a:lnTo>
                      <a:pt x="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90" name="Freeform 105"/>
              <p:cNvSpPr>
                <a:spLocks/>
              </p:cNvSpPr>
              <p:nvPr/>
            </p:nvSpPr>
            <p:spPr bwMode="auto">
              <a:xfrm>
                <a:off x="5561" y="1870"/>
                <a:ext cx="8" cy="15"/>
              </a:xfrm>
              <a:custGeom>
                <a:avLst/>
                <a:gdLst>
                  <a:gd name="T0" fmla="*/ 3 w 8"/>
                  <a:gd name="T1" fmla="*/ 2 h 15"/>
                  <a:gd name="T2" fmla="*/ 3 w 8"/>
                  <a:gd name="T3" fmla="*/ 2 h 15"/>
                  <a:gd name="T4" fmla="*/ 3 w 8"/>
                  <a:gd name="T5" fmla="*/ 5 h 15"/>
                  <a:gd name="T6" fmla="*/ 3 w 8"/>
                  <a:gd name="T7" fmla="*/ 7 h 15"/>
                  <a:gd name="T8" fmla="*/ 0 w 8"/>
                  <a:gd name="T9" fmla="*/ 10 h 15"/>
                  <a:gd name="T10" fmla="*/ 0 w 8"/>
                  <a:gd name="T11" fmla="*/ 10 h 15"/>
                  <a:gd name="T12" fmla="*/ 0 w 8"/>
                  <a:gd name="T13" fmla="*/ 15 h 15"/>
                  <a:gd name="T14" fmla="*/ 5 w 8"/>
                  <a:gd name="T15" fmla="*/ 13 h 15"/>
                  <a:gd name="T16" fmla="*/ 5 w 8"/>
                  <a:gd name="T17" fmla="*/ 7 h 15"/>
                  <a:gd name="T18" fmla="*/ 8 w 8"/>
                  <a:gd name="T19" fmla="*/ 5 h 15"/>
                  <a:gd name="T20" fmla="*/ 5 w 8"/>
                  <a:gd name="T21" fmla="*/ 0 h 15"/>
                  <a:gd name="T22" fmla="*/ 5 w 8"/>
                  <a:gd name="T23" fmla="*/ 0 h 15"/>
                  <a:gd name="T24" fmla="*/ 3 w 8"/>
                  <a:gd name="T25" fmla="*/ 2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
                  <a:gd name="T40" fmla="*/ 0 h 15"/>
                  <a:gd name="T41" fmla="*/ 8 w 8"/>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 h="15">
                    <a:moveTo>
                      <a:pt x="3" y="2"/>
                    </a:moveTo>
                    <a:lnTo>
                      <a:pt x="3" y="2"/>
                    </a:lnTo>
                    <a:lnTo>
                      <a:pt x="3" y="5"/>
                    </a:lnTo>
                    <a:lnTo>
                      <a:pt x="3" y="7"/>
                    </a:lnTo>
                    <a:lnTo>
                      <a:pt x="0" y="10"/>
                    </a:lnTo>
                    <a:lnTo>
                      <a:pt x="0" y="15"/>
                    </a:lnTo>
                    <a:lnTo>
                      <a:pt x="5" y="13"/>
                    </a:lnTo>
                    <a:lnTo>
                      <a:pt x="5" y="7"/>
                    </a:lnTo>
                    <a:lnTo>
                      <a:pt x="8" y="5"/>
                    </a:lnTo>
                    <a:lnTo>
                      <a:pt x="5" y="0"/>
                    </a:lnTo>
                    <a:lnTo>
                      <a:pt x="3"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91" name="Freeform 106"/>
              <p:cNvSpPr>
                <a:spLocks/>
              </p:cNvSpPr>
              <p:nvPr/>
            </p:nvSpPr>
            <p:spPr bwMode="auto">
              <a:xfrm>
                <a:off x="5556" y="1862"/>
                <a:ext cx="10" cy="10"/>
              </a:xfrm>
              <a:custGeom>
                <a:avLst/>
                <a:gdLst>
                  <a:gd name="T0" fmla="*/ 0 w 10"/>
                  <a:gd name="T1" fmla="*/ 2 h 10"/>
                  <a:gd name="T2" fmla="*/ 0 w 10"/>
                  <a:gd name="T3" fmla="*/ 2 h 10"/>
                  <a:gd name="T4" fmla="*/ 5 w 10"/>
                  <a:gd name="T5" fmla="*/ 5 h 10"/>
                  <a:gd name="T6" fmla="*/ 8 w 10"/>
                  <a:gd name="T7" fmla="*/ 10 h 10"/>
                  <a:gd name="T8" fmla="*/ 10 w 10"/>
                  <a:gd name="T9" fmla="*/ 8 h 10"/>
                  <a:gd name="T10" fmla="*/ 8 w 10"/>
                  <a:gd name="T11" fmla="*/ 2 h 10"/>
                  <a:gd name="T12" fmla="*/ 2 w 10"/>
                  <a:gd name="T13" fmla="*/ 0 h 10"/>
                  <a:gd name="T14" fmla="*/ 2 w 10"/>
                  <a:gd name="T15" fmla="*/ 0 h 10"/>
                  <a:gd name="T16" fmla="*/ 0 w 10"/>
                  <a:gd name="T17" fmla="*/ 2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0"/>
                  <a:gd name="T29" fmla="*/ 10 w 10"/>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0">
                    <a:moveTo>
                      <a:pt x="0" y="2"/>
                    </a:moveTo>
                    <a:lnTo>
                      <a:pt x="0" y="2"/>
                    </a:lnTo>
                    <a:lnTo>
                      <a:pt x="5" y="5"/>
                    </a:lnTo>
                    <a:lnTo>
                      <a:pt x="8" y="10"/>
                    </a:lnTo>
                    <a:lnTo>
                      <a:pt x="10" y="8"/>
                    </a:lnTo>
                    <a:lnTo>
                      <a:pt x="8" y="2"/>
                    </a:lnTo>
                    <a:lnTo>
                      <a:pt x="2"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92" name="Freeform 107"/>
              <p:cNvSpPr>
                <a:spLocks/>
              </p:cNvSpPr>
              <p:nvPr/>
            </p:nvSpPr>
            <p:spPr bwMode="auto">
              <a:xfrm>
                <a:off x="5556" y="1862"/>
                <a:ext cx="5" cy="18"/>
              </a:xfrm>
              <a:custGeom>
                <a:avLst/>
                <a:gdLst>
                  <a:gd name="T0" fmla="*/ 5 w 5"/>
                  <a:gd name="T1" fmla="*/ 18 h 18"/>
                  <a:gd name="T2" fmla="*/ 5 w 5"/>
                  <a:gd name="T3" fmla="*/ 18 h 18"/>
                  <a:gd name="T4" fmla="*/ 5 w 5"/>
                  <a:gd name="T5" fmla="*/ 5 h 18"/>
                  <a:gd name="T6" fmla="*/ 0 w 5"/>
                  <a:gd name="T7" fmla="*/ 2 h 18"/>
                  <a:gd name="T8" fmla="*/ 2 w 5"/>
                  <a:gd name="T9" fmla="*/ 0 h 18"/>
                  <a:gd name="T10" fmla="*/ 2 w 5"/>
                  <a:gd name="T11" fmla="*/ 5 h 18"/>
                  <a:gd name="T12" fmla="*/ 2 w 5"/>
                  <a:gd name="T13" fmla="*/ 15 h 18"/>
                  <a:gd name="T14" fmla="*/ 2 w 5"/>
                  <a:gd name="T15" fmla="*/ 15 h 18"/>
                  <a:gd name="T16" fmla="*/ 5 w 5"/>
                  <a:gd name="T17" fmla="*/ 18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8"/>
                  <a:gd name="T29" fmla="*/ 5 w 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8">
                    <a:moveTo>
                      <a:pt x="5" y="18"/>
                    </a:moveTo>
                    <a:lnTo>
                      <a:pt x="5" y="18"/>
                    </a:lnTo>
                    <a:lnTo>
                      <a:pt x="5" y="5"/>
                    </a:lnTo>
                    <a:lnTo>
                      <a:pt x="0" y="2"/>
                    </a:lnTo>
                    <a:lnTo>
                      <a:pt x="2" y="0"/>
                    </a:lnTo>
                    <a:lnTo>
                      <a:pt x="2" y="5"/>
                    </a:lnTo>
                    <a:lnTo>
                      <a:pt x="2" y="15"/>
                    </a:lnTo>
                    <a:lnTo>
                      <a:pt x="5" y="1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93" name="Freeform 108"/>
              <p:cNvSpPr>
                <a:spLocks/>
              </p:cNvSpPr>
              <p:nvPr/>
            </p:nvSpPr>
            <p:spPr bwMode="auto">
              <a:xfrm>
                <a:off x="5553" y="1877"/>
                <a:ext cx="8" cy="11"/>
              </a:xfrm>
              <a:custGeom>
                <a:avLst/>
                <a:gdLst>
                  <a:gd name="T0" fmla="*/ 0 w 8"/>
                  <a:gd name="T1" fmla="*/ 8 h 11"/>
                  <a:gd name="T2" fmla="*/ 3 w 8"/>
                  <a:gd name="T3" fmla="*/ 8 h 11"/>
                  <a:gd name="T4" fmla="*/ 5 w 8"/>
                  <a:gd name="T5" fmla="*/ 11 h 11"/>
                  <a:gd name="T6" fmla="*/ 8 w 8"/>
                  <a:gd name="T7" fmla="*/ 3 h 11"/>
                  <a:gd name="T8" fmla="*/ 5 w 8"/>
                  <a:gd name="T9" fmla="*/ 0 h 11"/>
                  <a:gd name="T10" fmla="*/ 0 w 8"/>
                  <a:gd name="T11" fmla="*/ 8 h 11"/>
                  <a:gd name="T12" fmla="*/ 5 w 8"/>
                  <a:gd name="T13" fmla="*/ 11 h 11"/>
                  <a:gd name="T14" fmla="*/ 5 w 8"/>
                  <a:gd name="T15" fmla="*/ 8 h 11"/>
                  <a:gd name="T16" fmla="*/ 5 w 8"/>
                  <a:gd name="T17" fmla="*/ 11 h 11"/>
                  <a:gd name="T18" fmla="*/ 5 w 8"/>
                  <a:gd name="T19" fmla="*/ 11 h 11"/>
                  <a:gd name="T20" fmla="*/ 5 w 8"/>
                  <a:gd name="T21" fmla="*/ 8 h 11"/>
                  <a:gd name="T22" fmla="*/ 0 w 8"/>
                  <a:gd name="T23" fmla="*/ 8 h 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1"/>
                  <a:gd name="T38" fmla="*/ 8 w 8"/>
                  <a:gd name="T39" fmla="*/ 11 h 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1">
                    <a:moveTo>
                      <a:pt x="0" y="8"/>
                    </a:moveTo>
                    <a:lnTo>
                      <a:pt x="3" y="8"/>
                    </a:lnTo>
                    <a:lnTo>
                      <a:pt x="5" y="11"/>
                    </a:lnTo>
                    <a:lnTo>
                      <a:pt x="8" y="3"/>
                    </a:lnTo>
                    <a:lnTo>
                      <a:pt x="5" y="0"/>
                    </a:lnTo>
                    <a:lnTo>
                      <a:pt x="0" y="8"/>
                    </a:lnTo>
                    <a:lnTo>
                      <a:pt x="5" y="11"/>
                    </a:lnTo>
                    <a:lnTo>
                      <a:pt x="5" y="8"/>
                    </a:lnTo>
                    <a:lnTo>
                      <a:pt x="5" y="11"/>
                    </a:lnTo>
                    <a:lnTo>
                      <a:pt x="5" y="8"/>
                    </a:lnTo>
                    <a:lnTo>
                      <a:pt x="0"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94" name="Freeform 109"/>
              <p:cNvSpPr>
                <a:spLocks/>
              </p:cNvSpPr>
              <p:nvPr/>
            </p:nvSpPr>
            <p:spPr bwMode="auto">
              <a:xfrm>
                <a:off x="5459" y="1943"/>
                <a:ext cx="16" cy="13"/>
              </a:xfrm>
              <a:custGeom>
                <a:avLst/>
                <a:gdLst>
                  <a:gd name="T0" fmla="*/ 11 w 16"/>
                  <a:gd name="T1" fmla="*/ 0 h 13"/>
                  <a:gd name="T2" fmla="*/ 13 w 16"/>
                  <a:gd name="T3" fmla="*/ 0 h 13"/>
                  <a:gd name="T4" fmla="*/ 16 w 16"/>
                  <a:gd name="T5" fmla="*/ 2 h 13"/>
                  <a:gd name="T6" fmla="*/ 3 w 16"/>
                  <a:gd name="T7" fmla="*/ 10 h 13"/>
                  <a:gd name="T8" fmla="*/ 0 w 16"/>
                  <a:gd name="T9" fmla="*/ 13 h 13"/>
                  <a:gd name="T10" fmla="*/ 3 w 16"/>
                  <a:gd name="T11" fmla="*/ 8 h 13"/>
                  <a:gd name="T12" fmla="*/ 11 w 16"/>
                  <a:gd name="T13" fmla="*/ 0 h 13"/>
                  <a:gd name="T14" fmla="*/ 0 60000 65536"/>
                  <a:gd name="T15" fmla="*/ 0 60000 65536"/>
                  <a:gd name="T16" fmla="*/ 0 60000 65536"/>
                  <a:gd name="T17" fmla="*/ 0 60000 65536"/>
                  <a:gd name="T18" fmla="*/ 0 60000 65536"/>
                  <a:gd name="T19" fmla="*/ 0 60000 65536"/>
                  <a:gd name="T20" fmla="*/ 0 60000 65536"/>
                  <a:gd name="T21" fmla="*/ 0 w 16"/>
                  <a:gd name="T22" fmla="*/ 0 h 13"/>
                  <a:gd name="T23" fmla="*/ 16 w 16"/>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3">
                    <a:moveTo>
                      <a:pt x="11" y="0"/>
                    </a:moveTo>
                    <a:lnTo>
                      <a:pt x="13" y="0"/>
                    </a:lnTo>
                    <a:lnTo>
                      <a:pt x="16" y="2"/>
                    </a:lnTo>
                    <a:lnTo>
                      <a:pt x="3" y="10"/>
                    </a:lnTo>
                    <a:lnTo>
                      <a:pt x="0" y="13"/>
                    </a:lnTo>
                    <a:lnTo>
                      <a:pt x="3" y="8"/>
                    </a:lnTo>
                    <a:lnTo>
                      <a:pt x="11"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95" name="Freeform 110"/>
              <p:cNvSpPr>
                <a:spLocks/>
              </p:cNvSpPr>
              <p:nvPr/>
            </p:nvSpPr>
            <p:spPr bwMode="auto">
              <a:xfrm>
                <a:off x="5470" y="1940"/>
                <a:ext cx="5" cy="8"/>
              </a:xfrm>
              <a:custGeom>
                <a:avLst/>
                <a:gdLst>
                  <a:gd name="T0" fmla="*/ 2 w 5"/>
                  <a:gd name="T1" fmla="*/ 8 h 8"/>
                  <a:gd name="T2" fmla="*/ 2 w 5"/>
                  <a:gd name="T3" fmla="*/ 8 h 8"/>
                  <a:gd name="T4" fmla="*/ 5 w 5"/>
                  <a:gd name="T5" fmla="*/ 3 h 8"/>
                  <a:gd name="T6" fmla="*/ 2 w 5"/>
                  <a:gd name="T7" fmla="*/ 0 h 8"/>
                  <a:gd name="T8" fmla="*/ 0 w 5"/>
                  <a:gd name="T9" fmla="*/ 3 h 8"/>
                  <a:gd name="T10" fmla="*/ 2 w 5"/>
                  <a:gd name="T11" fmla="*/ 5 h 8"/>
                  <a:gd name="T12" fmla="*/ 5 w 5"/>
                  <a:gd name="T13" fmla="*/ 3 h 8"/>
                  <a:gd name="T14" fmla="*/ 5 w 5"/>
                  <a:gd name="T15" fmla="*/ 3 h 8"/>
                  <a:gd name="T16" fmla="*/ 2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2" y="8"/>
                    </a:moveTo>
                    <a:lnTo>
                      <a:pt x="2" y="8"/>
                    </a:lnTo>
                    <a:lnTo>
                      <a:pt x="5" y="3"/>
                    </a:lnTo>
                    <a:lnTo>
                      <a:pt x="2" y="0"/>
                    </a:lnTo>
                    <a:lnTo>
                      <a:pt x="0" y="3"/>
                    </a:lnTo>
                    <a:lnTo>
                      <a:pt x="2" y="5"/>
                    </a:lnTo>
                    <a:lnTo>
                      <a:pt x="5" y="3"/>
                    </a:lnTo>
                    <a:lnTo>
                      <a:pt x="2"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96" name="Freeform 111"/>
              <p:cNvSpPr>
                <a:spLocks/>
              </p:cNvSpPr>
              <p:nvPr/>
            </p:nvSpPr>
            <p:spPr bwMode="auto">
              <a:xfrm>
                <a:off x="5457" y="1943"/>
                <a:ext cx="18" cy="15"/>
              </a:xfrm>
              <a:custGeom>
                <a:avLst/>
                <a:gdLst>
                  <a:gd name="T0" fmla="*/ 0 w 18"/>
                  <a:gd name="T1" fmla="*/ 15 h 15"/>
                  <a:gd name="T2" fmla="*/ 0 w 18"/>
                  <a:gd name="T3" fmla="*/ 15 h 15"/>
                  <a:gd name="T4" fmla="*/ 7 w 18"/>
                  <a:gd name="T5" fmla="*/ 13 h 15"/>
                  <a:gd name="T6" fmla="*/ 15 w 18"/>
                  <a:gd name="T7" fmla="*/ 5 h 15"/>
                  <a:gd name="T8" fmla="*/ 18 w 18"/>
                  <a:gd name="T9" fmla="*/ 0 h 15"/>
                  <a:gd name="T10" fmla="*/ 5 w 18"/>
                  <a:gd name="T11" fmla="*/ 8 h 15"/>
                  <a:gd name="T12" fmla="*/ 5 w 18"/>
                  <a:gd name="T13" fmla="*/ 13 h 15"/>
                  <a:gd name="T14" fmla="*/ 5 w 18"/>
                  <a:gd name="T15" fmla="*/ 13 h 15"/>
                  <a:gd name="T16" fmla="*/ 0 w 18"/>
                  <a:gd name="T17" fmla="*/ 15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5"/>
                  <a:gd name="T29" fmla="*/ 18 w 18"/>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5">
                    <a:moveTo>
                      <a:pt x="0" y="15"/>
                    </a:moveTo>
                    <a:lnTo>
                      <a:pt x="0" y="15"/>
                    </a:lnTo>
                    <a:lnTo>
                      <a:pt x="7" y="13"/>
                    </a:lnTo>
                    <a:lnTo>
                      <a:pt x="15" y="5"/>
                    </a:lnTo>
                    <a:lnTo>
                      <a:pt x="18" y="0"/>
                    </a:lnTo>
                    <a:lnTo>
                      <a:pt x="5" y="8"/>
                    </a:lnTo>
                    <a:lnTo>
                      <a:pt x="5" y="13"/>
                    </a:lnTo>
                    <a:lnTo>
                      <a:pt x="0" y="1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97" name="Freeform 112"/>
              <p:cNvSpPr>
                <a:spLocks/>
              </p:cNvSpPr>
              <p:nvPr/>
            </p:nvSpPr>
            <p:spPr bwMode="auto">
              <a:xfrm>
                <a:off x="5457" y="1940"/>
                <a:ext cx="15" cy="18"/>
              </a:xfrm>
              <a:custGeom>
                <a:avLst/>
                <a:gdLst>
                  <a:gd name="T0" fmla="*/ 15 w 15"/>
                  <a:gd name="T1" fmla="*/ 0 h 18"/>
                  <a:gd name="T2" fmla="*/ 13 w 15"/>
                  <a:gd name="T3" fmla="*/ 0 h 18"/>
                  <a:gd name="T4" fmla="*/ 5 w 15"/>
                  <a:gd name="T5" fmla="*/ 8 h 18"/>
                  <a:gd name="T6" fmla="*/ 0 w 15"/>
                  <a:gd name="T7" fmla="*/ 18 h 18"/>
                  <a:gd name="T8" fmla="*/ 5 w 15"/>
                  <a:gd name="T9" fmla="*/ 16 h 18"/>
                  <a:gd name="T10" fmla="*/ 7 w 15"/>
                  <a:gd name="T11" fmla="*/ 11 h 18"/>
                  <a:gd name="T12" fmla="*/ 15 w 15"/>
                  <a:gd name="T13" fmla="*/ 3 h 18"/>
                  <a:gd name="T14" fmla="*/ 13 w 15"/>
                  <a:gd name="T15" fmla="*/ 3 h 18"/>
                  <a:gd name="T16" fmla="*/ 15 w 15"/>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8"/>
                  <a:gd name="T29" fmla="*/ 15 w 1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8">
                    <a:moveTo>
                      <a:pt x="15" y="0"/>
                    </a:moveTo>
                    <a:lnTo>
                      <a:pt x="13" y="0"/>
                    </a:lnTo>
                    <a:lnTo>
                      <a:pt x="5" y="8"/>
                    </a:lnTo>
                    <a:lnTo>
                      <a:pt x="0" y="18"/>
                    </a:lnTo>
                    <a:lnTo>
                      <a:pt x="5" y="16"/>
                    </a:lnTo>
                    <a:lnTo>
                      <a:pt x="7" y="11"/>
                    </a:lnTo>
                    <a:lnTo>
                      <a:pt x="15" y="3"/>
                    </a:lnTo>
                    <a:lnTo>
                      <a:pt x="13" y="3"/>
                    </a:lnTo>
                    <a:lnTo>
                      <a:pt x="15"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98" name="Freeform 113"/>
              <p:cNvSpPr>
                <a:spLocks/>
              </p:cNvSpPr>
              <p:nvPr/>
            </p:nvSpPr>
            <p:spPr bwMode="auto">
              <a:xfrm>
                <a:off x="5462" y="1901"/>
                <a:ext cx="18" cy="31"/>
              </a:xfrm>
              <a:custGeom>
                <a:avLst/>
                <a:gdLst>
                  <a:gd name="T0" fmla="*/ 2 w 18"/>
                  <a:gd name="T1" fmla="*/ 31 h 31"/>
                  <a:gd name="T2" fmla="*/ 2 w 18"/>
                  <a:gd name="T3" fmla="*/ 23 h 31"/>
                  <a:gd name="T4" fmla="*/ 0 w 18"/>
                  <a:gd name="T5" fmla="*/ 8 h 31"/>
                  <a:gd name="T6" fmla="*/ 0 w 18"/>
                  <a:gd name="T7" fmla="*/ 3 h 31"/>
                  <a:gd name="T8" fmla="*/ 5 w 18"/>
                  <a:gd name="T9" fmla="*/ 0 h 31"/>
                  <a:gd name="T10" fmla="*/ 13 w 18"/>
                  <a:gd name="T11" fmla="*/ 0 h 31"/>
                  <a:gd name="T12" fmla="*/ 18 w 18"/>
                  <a:gd name="T13" fmla="*/ 0 h 31"/>
                  <a:gd name="T14" fmla="*/ 10 w 18"/>
                  <a:gd name="T15" fmla="*/ 3 h 31"/>
                  <a:gd name="T16" fmla="*/ 0 w 18"/>
                  <a:gd name="T17" fmla="*/ 10 h 31"/>
                  <a:gd name="T18" fmla="*/ 2 w 18"/>
                  <a:gd name="T19" fmla="*/ 23 h 31"/>
                  <a:gd name="T20" fmla="*/ 2 w 18"/>
                  <a:gd name="T21" fmla="*/ 31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31"/>
                  <a:gd name="T35" fmla="*/ 18 w 18"/>
                  <a:gd name="T36" fmla="*/ 31 h 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31">
                    <a:moveTo>
                      <a:pt x="2" y="31"/>
                    </a:moveTo>
                    <a:lnTo>
                      <a:pt x="2" y="23"/>
                    </a:lnTo>
                    <a:lnTo>
                      <a:pt x="0" y="8"/>
                    </a:lnTo>
                    <a:lnTo>
                      <a:pt x="0" y="3"/>
                    </a:lnTo>
                    <a:lnTo>
                      <a:pt x="5" y="0"/>
                    </a:lnTo>
                    <a:lnTo>
                      <a:pt x="13" y="0"/>
                    </a:lnTo>
                    <a:lnTo>
                      <a:pt x="18" y="0"/>
                    </a:lnTo>
                    <a:lnTo>
                      <a:pt x="10" y="3"/>
                    </a:lnTo>
                    <a:lnTo>
                      <a:pt x="0" y="10"/>
                    </a:lnTo>
                    <a:lnTo>
                      <a:pt x="2" y="23"/>
                    </a:lnTo>
                    <a:lnTo>
                      <a:pt x="2" y="3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99" name="Freeform 114"/>
              <p:cNvSpPr>
                <a:spLocks/>
              </p:cNvSpPr>
              <p:nvPr/>
            </p:nvSpPr>
            <p:spPr bwMode="auto">
              <a:xfrm>
                <a:off x="5459" y="1909"/>
                <a:ext cx="8" cy="23"/>
              </a:xfrm>
              <a:custGeom>
                <a:avLst/>
                <a:gdLst>
                  <a:gd name="T0" fmla="*/ 0 w 8"/>
                  <a:gd name="T1" fmla="*/ 2 h 23"/>
                  <a:gd name="T2" fmla="*/ 0 w 8"/>
                  <a:gd name="T3" fmla="*/ 2 h 23"/>
                  <a:gd name="T4" fmla="*/ 3 w 8"/>
                  <a:gd name="T5" fmla="*/ 15 h 23"/>
                  <a:gd name="T6" fmla="*/ 3 w 8"/>
                  <a:gd name="T7" fmla="*/ 23 h 23"/>
                  <a:gd name="T8" fmla="*/ 8 w 8"/>
                  <a:gd name="T9" fmla="*/ 23 h 23"/>
                  <a:gd name="T10" fmla="*/ 5 w 8"/>
                  <a:gd name="T11" fmla="*/ 15 h 23"/>
                  <a:gd name="T12" fmla="*/ 3 w 8"/>
                  <a:gd name="T13" fmla="*/ 0 h 23"/>
                  <a:gd name="T14" fmla="*/ 3 w 8"/>
                  <a:gd name="T15" fmla="*/ 0 h 23"/>
                  <a:gd name="T16" fmla="*/ 0 w 8"/>
                  <a:gd name="T17" fmla="*/ 2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23"/>
                  <a:gd name="T29" fmla="*/ 8 w 8"/>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23">
                    <a:moveTo>
                      <a:pt x="0" y="2"/>
                    </a:moveTo>
                    <a:lnTo>
                      <a:pt x="0" y="2"/>
                    </a:lnTo>
                    <a:lnTo>
                      <a:pt x="3" y="15"/>
                    </a:lnTo>
                    <a:lnTo>
                      <a:pt x="3" y="23"/>
                    </a:lnTo>
                    <a:lnTo>
                      <a:pt x="8" y="23"/>
                    </a:lnTo>
                    <a:lnTo>
                      <a:pt x="5" y="15"/>
                    </a:lnTo>
                    <a:lnTo>
                      <a:pt x="3"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00" name="Freeform 115"/>
              <p:cNvSpPr>
                <a:spLocks/>
              </p:cNvSpPr>
              <p:nvPr/>
            </p:nvSpPr>
            <p:spPr bwMode="auto">
              <a:xfrm>
                <a:off x="5459" y="1898"/>
                <a:ext cx="21" cy="13"/>
              </a:xfrm>
              <a:custGeom>
                <a:avLst/>
                <a:gdLst>
                  <a:gd name="T0" fmla="*/ 21 w 21"/>
                  <a:gd name="T1" fmla="*/ 0 h 13"/>
                  <a:gd name="T2" fmla="*/ 21 w 21"/>
                  <a:gd name="T3" fmla="*/ 0 h 13"/>
                  <a:gd name="T4" fmla="*/ 16 w 21"/>
                  <a:gd name="T5" fmla="*/ 0 h 13"/>
                  <a:gd name="T6" fmla="*/ 8 w 21"/>
                  <a:gd name="T7" fmla="*/ 0 h 13"/>
                  <a:gd name="T8" fmla="*/ 0 w 21"/>
                  <a:gd name="T9" fmla="*/ 6 h 13"/>
                  <a:gd name="T10" fmla="*/ 0 w 21"/>
                  <a:gd name="T11" fmla="*/ 13 h 13"/>
                  <a:gd name="T12" fmla="*/ 3 w 21"/>
                  <a:gd name="T13" fmla="*/ 11 h 13"/>
                  <a:gd name="T14" fmla="*/ 3 w 21"/>
                  <a:gd name="T15" fmla="*/ 8 h 13"/>
                  <a:gd name="T16" fmla="*/ 8 w 21"/>
                  <a:gd name="T17" fmla="*/ 6 h 13"/>
                  <a:gd name="T18" fmla="*/ 16 w 21"/>
                  <a:gd name="T19" fmla="*/ 3 h 13"/>
                  <a:gd name="T20" fmla="*/ 18 w 21"/>
                  <a:gd name="T21" fmla="*/ 3 h 13"/>
                  <a:gd name="T22" fmla="*/ 18 w 21"/>
                  <a:gd name="T23" fmla="*/ 3 h 13"/>
                  <a:gd name="T24" fmla="*/ 21 w 21"/>
                  <a:gd name="T25" fmla="*/ 0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13"/>
                  <a:gd name="T41" fmla="*/ 21 w 21"/>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13">
                    <a:moveTo>
                      <a:pt x="21" y="0"/>
                    </a:moveTo>
                    <a:lnTo>
                      <a:pt x="21" y="0"/>
                    </a:lnTo>
                    <a:lnTo>
                      <a:pt x="16" y="0"/>
                    </a:lnTo>
                    <a:lnTo>
                      <a:pt x="8" y="0"/>
                    </a:lnTo>
                    <a:lnTo>
                      <a:pt x="0" y="6"/>
                    </a:lnTo>
                    <a:lnTo>
                      <a:pt x="0" y="13"/>
                    </a:lnTo>
                    <a:lnTo>
                      <a:pt x="3" y="11"/>
                    </a:lnTo>
                    <a:lnTo>
                      <a:pt x="3" y="8"/>
                    </a:lnTo>
                    <a:lnTo>
                      <a:pt x="8" y="6"/>
                    </a:lnTo>
                    <a:lnTo>
                      <a:pt x="16" y="3"/>
                    </a:lnTo>
                    <a:lnTo>
                      <a:pt x="18" y="3"/>
                    </a:lnTo>
                    <a:lnTo>
                      <a:pt x="21"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01" name="Freeform 116"/>
              <p:cNvSpPr>
                <a:spLocks/>
              </p:cNvSpPr>
              <p:nvPr/>
            </p:nvSpPr>
            <p:spPr bwMode="auto">
              <a:xfrm>
                <a:off x="5462" y="1898"/>
                <a:ext cx="18" cy="13"/>
              </a:xfrm>
              <a:custGeom>
                <a:avLst/>
                <a:gdLst>
                  <a:gd name="T0" fmla="*/ 2 w 18"/>
                  <a:gd name="T1" fmla="*/ 13 h 13"/>
                  <a:gd name="T2" fmla="*/ 2 w 18"/>
                  <a:gd name="T3" fmla="*/ 13 h 13"/>
                  <a:gd name="T4" fmla="*/ 13 w 18"/>
                  <a:gd name="T5" fmla="*/ 6 h 13"/>
                  <a:gd name="T6" fmla="*/ 18 w 18"/>
                  <a:gd name="T7" fmla="*/ 0 h 13"/>
                  <a:gd name="T8" fmla="*/ 15 w 18"/>
                  <a:gd name="T9" fmla="*/ 3 h 13"/>
                  <a:gd name="T10" fmla="*/ 10 w 18"/>
                  <a:gd name="T11" fmla="*/ 3 h 13"/>
                  <a:gd name="T12" fmla="*/ 0 w 18"/>
                  <a:gd name="T13" fmla="*/ 13 h 13"/>
                  <a:gd name="T14" fmla="*/ 0 w 18"/>
                  <a:gd name="T15" fmla="*/ 13 h 13"/>
                  <a:gd name="T16" fmla="*/ 2 w 18"/>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3"/>
                  <a:gd name="T29" fmla="*/ 18 w 1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3">
                    <a:moveTo>
                      <a:pt x="2" y="13"/>
                    </a:moveTo>
                    <a:lnTo>
                      <a:pt x="2" y="13"/>
                    </a:lnTo>
                    <a:lnTo>
                      <a:pt x="13" y="6"/>
                    </a:lnTo>
                    <a:lnTo>
                      <a:pt x="18" y="0"/>
                    </a:lnTo>
                    <a:lnTo>
                      <a:pt x="15" y="3"/>
                    </a:lnTo>
                    <a:lnTo>
                      <a:pt x="10" y="3"/>
                    </a:lnTo>
                    <a:lnTo>
                      <a:pt x="0" y="13"/>
                    </a:lnTo>
                    <a:lnTo>
                      <a:pt x="2"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02" name="Freeform 117"/>
              <p:cNvSpPr>
                <a:spLocks/>
              </p:cNvSpPr>
              <p:nvPr/>
            </p:nvSpPr>
            <p:spPr bwMode="auto">
              <a:xfrm>
                <a:off x="5462" y="1911"/>
                <a:ext cx="5" cy="21"/>
              </a:xfrm>
              <a:custGeom>
                <a:avLst/>
                <a:gdLst>
                  <a:gd name="T0" fmla="*/ 0 w 5"/>
                  <a:gd name="T1" fmla="*/ 21 h 21"/>
                  <a:gd name="T2" fmla="*/ 5 w 5"/>
                  <a:gd name="T3" fmla="*/ 21 h 21"/>
                  <a:gd name="T4" fmla="*/ 2 w 5"/>
                  <a:gd name="T5" fmla="*/ 13 h 21"/>
                  <a:gd name="T6" fmla="*/ 2 w 5"/>
                  <a:gd name="T7" fmla="*/ 0 h 21"/>
                  <a:gd name="T8" fmla="*/ 0 w 5"/>
                  <a:gd name="T9" fmla="*/ 0 h 21"/>
                  <a:gd name="T10" fmla="*/ 0 w 5"/>
                  <a:gd name="T11" fmla="*/ 13 h 21"/>
                  <a:gd name="T12" fmla="*/ 0 w 5"/>
                  <a:gd name="T13" fmla="*/ 21 h 21"/>
                  <a:gd name="T14" fmla="*/ 5 w 5"/>
                  <a:gd name="T15" fmla="*/ 21 h 21"/>
                  <a:gd name="T16" fmla="*/ 0 w 5"/>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21"/>
                  <a:gd name="T29" fmla="*/ 5 w 5"/>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21">
                    <a:moveTo>
                      <a:pt x="0" y="21"/>
                    </a:moveTo>
                    <a:lnTo>
                      <a:pt x="5" y="21"/>
                    </a:lnTo>
                    <a:lnTo>
                      <a:pt x="2" y="13"/>
                    </a:lnTo>
                    <a:lnTo>
                      <a:pt x="2" y="0"/>
                    </a:lnTo>
                    <a:lnTo>
                      <a:pt x="0" y="0"/>
                    </a:lnTo>
                    <a:lnTo>
                      <a:pt x="0" y="13"/>
                    </a:lnTo>
                    <a:lnTo>
                      <a:pt x="0" y="21"/>
                    </a:lnTo>
                    <a:lnTo>
                      <a:pt x="5" y="21"/>
                    </a:lnTo>
                    <a:lnTo>
                      <a:pt x="0" y="2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03" name="Freeform 118"/>
              <p:cNvSpPr>
                <a:spLocks/>
              </p:cNvSpPr>
              <p:nvPr/>
            </p:nvSpPr>
            <p:spPr bwMode="auto">
              <a:xfrm>
                <a:off x="5514" y="1870"/>
                <a:ext cx="13" cy="15"/>
              </a:xfrm>
              <a:custGeom>
                <a:avLst/>
                <a:gdLst>
                  <a:gd name="T0" fmla="*/ 0 w 13"/>
                  <a:gd name="T1" fmla="*/ 15 h 15"/>
                  <a:gd name="T2" fmla="*/ 5 w 13"/>
                  <a:gd name="T3" fmla="*/ 15 h 15"/>
                  <a:gd name="T4" fmla="*/ 13 w 13"/>
                  <a:gd name="T5" fmla="*/ 13 h 15"/>
                  <a:gd name="T6" fmla="*/ 10 w 13"/>
                  <a:gd name="T7" fmla="*/ 5 h 15"/>
                  <a:gd name="T8" fmla="*/ 5 w 13"/>
                  <a:gd name="T9" fmla="*/ 0 h 15"/>
                  <a:gd name="T10" fmla="*/ 8 w 13"/>
                  <a:gd name="T11" fmla="*/ 2 h 15"/>
                  <a:gd name="T12" fmla="*/ 10 w 13"/>
                  <a:gd name="T13" fmla="*/ 7 h 15"/>
                  <a:gd name="T14" fmla="*/ 10 w 13"/>
                  <a:gd name="T15" fmla="*/ 10 h 15"/>
                  <a:gd name="T16" fmla="*/ 8 w 13"/>
                  <a:gd name="T17" fmla="*/ 13 h 15"/>
                  <a:gd name="T18" fmla="*/ 5 w 13"/>
                  <a:gd name="T19" fmla="*/ 13 h 15"/>
                  <a:gd name="T20" fmla="*/ 0 w 13"/>
                  <a:gd name="T21" fmla="*/ 15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
                  <a:gd name="T34" fmla="*/ 0 h 15"/>
                  <a:gd name="T35" fmla="*/ 13 w 13"/>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 h="15">
                    <a:moveTo>
                      <a:pt x="0" y="15"/>
                    </a:moveTo>
                    <a:lnTo>
                      <a:pt x="5" y="15"/>
                    </a:lnTo>
                    <a:lnTo>
                      <a:pt x="13" y="13"/>
                    </a:lnTo>
                    <a:lnTo>
                      <a:pt x="10" y="5"/>
                    </a:lnTo>
                    <a:lnTo>
                      <a:pt x="5" y="0"/>
                    </a:lnTo>
                    <a:lnTo>
                      <a:pt x="8" y="2"/>
                    </a:lnTo>
                    <a:lnTo>
                      <a:pt x="10" y="7"/>
                    </a:lnTo>
                    <a:lnTo>
                      <a:pt x="10" y="10"/>
                    </a:lnTo>
                    <a:lnTo>
                      <a:pt x="8" y="13"/>
                    </a:lnTo>
                    <a:lnTo>
                      <a:pt x="5" y="13"/>
                    </a:lnTo>
                    <a:lnTo>
                      <a:pt x="0" y="1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04" name="Freeform 119"/>
              <p:cNvSpPr>
                <a:spLocks/>
              </p:cNvSpPr>
              <p:nvPr/>
            </p:nvSpPr>
            <p:spPr bwMode="auto">
              <a:xfrm>
                <a:off x="5514" y="1880"/>
                <a:ext cx="16" cy="8"/>
              </a:xfrm>
              <a:custGeom>
                <a:avLst/>
                <a:gdLst>
                  <a:gd name="T0" fmla="*/ 10 w 16"/>
                  <a:gd name="T1" fmla="*/ 0 h 8"/>
                  <a:gd name="T2" fmla="*/ 10 w 16"/>
                  <a:gd name="T3" fmla="*/ 0 h 8"/>
                  <a:gd name="T4" fmla="*/ 5 w 16"/>
                  <a:gd name="T5" fmla="*/ 3 h 8"/>
                  <a:gd name="T6" fmla="*/ 0 w 16"/>
                  <a:gd name="T7" fmla="*/ 3 h 8"/>
                  <a:gd name="T8" fmla="*/ 0 w 16"/>
                  <a:gd name="T9" fmla="*/ 8 h 8"/>
                  <a:gd name="T10" fmla="*/ 5 w 16"/>
                  <a:gd name="T11" fmla="*/ 8 h 8"/>
                  <a:gd name="T12" fmla="*/ 16 w 16"/>
                  <a:gd name="T13" fmla="*/ 3 h 8"/>
                  <a:gd name="T14" fmla="*/ 16 w 16"/>
                  <a:gd name="T15" fmla="*/ 3 h 8"/>
                  <a:gd name="T16" fmla="*/ 10 w 16"/>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8"/>
                  <a:gd name="T29" fmla="*/ 16 w 1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8">
                    <a:moveTo>
                      <a:pt x="10" y="0"/>
                    </a:moveTo>
                    <a:lnTo>
                      <a:pt x="10" y="0"/>
                    </a:lnTo>
                    <a:lnTo>
                      <a:pt x="5" y="3"/>
                    </a:lnTo>
                    <a:lnTo>
                      <a:pt x="0" y="3"/>
                    </a:lnTo>
                    <a:lnTo>
                      <a:pt x="0" y="8"/>
                    </a:lnTo>
                    <a:lnTo>
                      <a:pt x="5" y="8"/>
                    </a:lnTo>
                    <a:lnTo>
                      <a:pt x="16" y="3"/>
                    </a:lnTo>
                    <a:lnTo>
                      <a:pt x="1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05" name="Freeform 120"/>
              <p:cNvSpPr>
                <a:spLocks/>
              </p:cNvSpPr>
              <p:nvPr/>
            </p:nvSpPr>
            <p:spPr bwMode="auto">
              <a:xfrm>
                <a:off x="5519" y="1870"/>
                <a:ext cx="11" cy="13"/>
              </a:xfrm>
              <a:custGeom>
                <a:avLst/>
                <a:gdLst>
                  <a:gd name="T0" fmla="*/ 3 w 11"/>
                  <a:gd name="T1" fmla="*/ 0 h 13"/>
                  <a:gd name="T2" fmla="*/ 0 w 11"/>
                  <a:gd name="T3" fmla="*/ 2 h 13"/>
                  <a:gd name="T4" fmla="*/ 3 w 11"/>
                  <a:gd name="T5" fmla="*/ 5 h 13"/>
                  <a:gd name="T6" fmla="*/ 5 w 11"/>
                  <a:gd name="T7" fmla="*/ 10 h 13"/>
                  <a:gd name="T8" fmla="*/ 11 w 11"/>
                  <a:gd name="T9" fmla="*/ 13 h 13"/>
                  <a:gd name="T10" fmla="*/ 8 w 11"/>
                  <a:gd name="T11" fmla="*/ 5 h 13"/>
                  <a:gd name="T12" fmla="*/ 3 w 11"/>
                  <a:gd name="T13" fmla="*/ 0 h 13"/>
                  <a:gd name="T14" fmla="*/ 0 w 11"/>
                  <a:gd name="T15" fmla="*/ 2 h 13"/>
                  <a:gd name="T16" fmla="*/ 3 w 11"/>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3" y="0"/>
                    </a:moveTo>
                    <a:lnTo>
                      <a:pt x="0" y="2"/>
                    </a:lnTo>
                    <a:lnTo>
                      <a:pt x="3" y="5"/>
                    </a:lnTo>
                    <a:lnTo>
                      <a:pt x="5" y="10"/>
                    </a:lnTo>
                    <a:lnTo>
                      <a:pt x="11" y="13"/>
                    </a:lnTo>
                    <a:lnTo>
                      <a:pt x="8" y="5"/>
                    </a:lnTo>
                    <a:lnTo>
                      <a:pt x="3" y="0"/>
                    </a:lnTo>
                    <a:lnTo>
                      <a:pt x="0" y="2"/>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06" name="Freeform 121"/>
              <p:cNvSpPr>
                <a:spLocks/>
              </p:cNvSpPr>
              <p:nvPr/>
            </p:nvSpPr>
            <p:spPr bwMode="auto">
              <a:xfrm>
                <a:off x="5514" y="1870"/>
                <a:ext cx="10" cy="18"/>
              </a:xfrm>
              <a:custGeom>
                <a:avLst/>
                <a:gdLst>
                  <a:gd name="T0" fmla="*/ 0 w 10"/>
                  <a:gd name="T1" fmla="*/ 13 h 18"/>
                  <a:gd name="T2" fmla="*/ 0 w 10"/>
                  <a:gd name="T3" fmla="*/ 18 h 18"/>
                  <a:gd name="T4" fmla="*/ 5 w 10"/>
                  <a:gd name="T5" fmla="*/ 15 h 18"/>
                  <a:gd name="T6" fmla="*/ 10 w 10"/>
                  <a:gd name="T7" fmla="*/ 13 h 18"/>
                  <a:gd name="T8" fmla="*/ 10 w 10"/>
                  <a:gd name="T9" fmla="*/ 10 h 18"/>
                  <a:gd name="T10" fmla="*/ 10 w 10"/>
                  <a:gd name="T11" fmla="*/ 7 h 18"/>
                  <a:gd name="T12" fmla="*/ 10 w 10"/>
                  <a:gd name="T13" fmla="*/ 2 h 18"/>
                  <a:gd name="T14" fmla="*/ 8 w 10"/>
                  <a:gd name="T15" fmla="*/ 0 h 18"/>
                  <a:gd name="T16" fmla="*/ 5 w 10"/>
                  <a:gd name="T17" fmla="*/ 2 h 18"/>
                  <a:gd name="T18" fmla="*/ 5 w 10"/>
                  <a:gd name="T19" fmla="*/ 5 h 18"/>
                  <a:gd name="T20" fmla="*/ 8 w 10"/>
                  <a:gd name="T21" fmla="*/ 7 h 18"/>
                  <a:gd name="T22" fmla="*/ 8 w 10"/>
                  <a:gd name="T23" fmla="*/ 10 h 18"/>
                  <a:gd name="T24" fmla="*/ 8 w 10"/>
                  <a:gd name="T25" fmla="*/ 10 h 18"/>
                  <a:gd name="T26" fmla="*/ 5 w 10"/>
                  <a:gd name="T27" fmla="*/ 13 h 18"/>
                  <a:gd name="T28" fmla="*/ 0 w 10"/>
                  <a:gd name="T29" fmla="*/ 13 h 18"/>
                  <a:gd name="T30" fmla="*/ 0 w 10"/>
                  <a:gd name="T31" fmla="*/ 18 h 18"/>
                  <a:gd name="T32" fmla="*/ 0 w 10"/>
                  <a:gd name="T33" fmla="*/ 13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
                  <a:gd name="T52" fmla="*/ 0 h 18"/>
                  <a:gd name="T53" fmla="*/ 10 w 10"/>
                  <a:gd name="T54" fmla="*/ 18 h 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 h="18">
                    <a:moveTo>
                      <a:pt x="0" y="13"/>
                    </a:moveTo>
                    <a:lnTo>
                      <a:pt x="0" y="18"/>
                    </a:lnTo>
                    <a:lnTo>
                      <a:pt x="5" y="15"/>
                    </a:lnTo>
                    <a:lnTo>
                      <a:pt x="10" y="13"/>
                    </a:lnTo>
                    <a:lnTo>
                      <a:pt x="10" y="10"/>
                    </a:lnTo>
                    <a:lnTo>
                      <a:pt x="10" y="7"/>
                    </a:lnTo>
                    <a:lnTo>
                      <a:pt x="10" y="2"/>
                    </a:lnTo>
                    <a:lnTo>
                      <a:pt x="8" y="0"/>
                    </a:lnTo>
                    <a:lnTo>
                      <a:pt x="5" y="2"/>
                    </a:lnTo>
                    <a:lnTo>
                      <a:pt x="5" y="5"/>
                    </a:lnTo>
                    <a:lnTo>
                      <a:pt x="8" y="7"/>
                    </a:lnTo>
                    <a:lnTo>
                      <a:pt x="8" y="10"/>
                    </a:lnTo>
                    <a:lnTo>
                      <a:pt x="5" y="13"/>
                    </a:lnTo>
                    <a:lnTo>
                      <a:pt x="0" y="13"/>
                    </a:lnTo>
                    <a:lnTo>
                      <a:pt x="0" y="18"/>
                    </a:lnTo>
                    <a:lnTo>
                      <a:pt x="0"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07" name="Freeform 122"/>
              <p:cNvSpPr>
                <a:spLocks/>
              </p:cNvSpPr>
              <p:nvPr/>
            </p:nvSpPr>
            <p:spPr bwMode="auto">
              <a:xfrm>
                <a:off x="5491" y="1849"/>
                <a:ext cx="13" cy="36"/>
              </a:xfrm>
              <a:custGeom>
                <a:avLst/>
                <a:gdLst>
                  <a:gd name="T0" fmla="*/ 13 w 13"/>
                  <a:gd name="T1" fmla="*/ 34 h 36"/>
                  <a:gd name="T2" fmla="*/ 7 w 13"/>
                  <a:gd name="T3" fmla="*/ 34 h 36"/>
                  <a:gd name="T4" fmla="*/ 0 w 13"/>
                  <a:gd name="T5" fmla="*/ 36 h 36"/>
                  <a:gd name="T6" fmla="*/ 2 w 13"/>
                  <a:gd name="T7" fmla="*/ 34 h 36"/>
                  <a:gd name="T8" fmla="*/ 10 w 13"/>
                  <a:gd name="T9" fmla="*/ 31 h 36"/>
                  <a:gd name="T10" fmla="*/ 7 w 13"/>
                  <a:gd name="T11" fmla="*/ 15 h 36"/>
                  <a:gd name="T12" fmla="*/ 5 w 13"/>
                  <a:gd name="T13" fmla="*/ 0 h 36"/>
                  <a:gd name="T14" fmla="*/ 10 w 13"/>
                  <a:gd name="T15" fmla="*/ 13 h 36"/>
                  <a:gd name="T16" fmla="*/ 13 w 13"/>
                  <a:gd name="T17" fmla="*/ 34 h 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36"/>
                  <a:gd name="T29" fmla="*/ 13 w 13"/>
                  <a:gd name="T30" fmla="*/ 36 h 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36">
                    <a:moveTo>
                      <a:pt x="13" y="34"/>
                    </a:moveTo>
                    <a:lnTo>
                      <a:pt x="7" y="34"/>
                    </a:lnTo>
                    <a:lnTo>
                      <a:pt x="0" y="36"/>
                    </a:lnTo>
                    <a:lnTo>
                      <a:pt x="2" y="34"/>
                    </a:lnTo>
                    <a:lnTo>
                      <a:pt x="10" y="31"/>
                    </a:lnTo>
                    <a:lnTo>
                      <a:pt x="7" y="15"/>
                    </a:lnTo>
                    <a:lnTo>
                      <a:pt x="5" y="0"/>
                    </a:lnTo>
                    <a:lnTo>
                      <a:pt x="10" y="13"/>
                    </a:lnTo>
                    <a:lnTo>
                      <a:pt x="13" y="34"/>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08" name="Freeform 123"/>
              <p:cNvSpPr>
                <a:spLocks/>
              </p:cNvSpPr>
              <p:nvPr/>
            </p:nvSpPr>
            <p:spPr bwMode="auto">
              <a:xfrm>
                <a:off x="5491" y="1880"/>
                <a:ext cx="13" cy="5"/>
              </a:xfrm>
              <a:custGeom>
                <a:avLst/>
                <a:gdLst>
                  <a:gd name="T0" fmla="*/ 0 w 13"/>
                  <a:gd name="T1" fmla="*/ 5 h 5"/>
                  <a:gd name="T2" fmla="*/ 0 w 13"/>
                  <a:gd name="T3" fmla="*/ 5 h 5"/>
                  <a:gd name="T4" fmla="*/ 7 w 13"/>
                  <a:gd name="T5" fmla="*/ 5 h 5"/>
                  <a:gd name="T6" fmla="*/ 13 w 13"/>
                  <a:gd name="T7" fmla="*/ 3 h 5"/>
                  <a:gd name="T8" fmla="*/ 10 w 13"/>
                  <a:gd name="T9" fmla="*/ 0 h 5"/>
                  <a:gd name="T10" fmla="*/ 7 w 13"/>
                  <a:gd name="T11" fmla="*/ 3 h 5"/>
                  <a:gd name="T12" fmla="*/ 2 w 13"/>
                  <a:gd name="T13" fmla="*/ 3 h 5"/>
                  <a:gd name="T14" fmla="*/ 2 w 13"/>
                  <a:gd name="T15" fmla="*/ 3 h 5"/>
                  <a:gd name="T16" fmla="*/ 0 w 13"/>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0" y="5"/>
                    </a:moveTo>
                    <a:lnTo>
                      <a:pt x="0" y="5"/>
                    </a:lnTo>
                    <a:lnTo>
                      <a:pt x="7" y="5"/>
                    </a:lnTo>
                    <a:lnTo>
                      <a:pt x="13" y="3"/>
                    </a:lnTo>
                    <a:lnTo>
                      <a:pt x="10" y="0"/>
                    </a:lnTo>
                    <a:lnTo>
                      <a:pt x="7" y="3"/>
                    </a:lnTo>
                    <a:lnTo>
                      <a:pt x="2" y="3"/>
                    </a:lnTo>
                    <a:lnTo>
                      <a:pt x="0"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09" name="Freeform 124"/>
              <p:cNvSpPr>
                <a:spLocks/>
              </p:cNvSpPr>
              <p:nvPr/>
            </p:nvSpPr>
            <p:spPr bwMode="auto">
              <a:xfrm>
                <a:off x="5491" y="1880"/>
                <a:ext cx="13" cy="5"/>
              </a:xfrm>
              <a:custGeom>
                <a:avLst/>
                <a:gdLst>
                  <a:gd name="T0" fmla="*/ 7 w 13"/>
                  <a:gd name="T1" fmla="*/ 0 h 5"/>
                  <a:gd name="T2" fmla="*/ 7 w 13"/>
                  <a:gd name="T3" fmla="*/ 0 h 5"/>
                  <a:gd name="T4" fmla="*/ 2 w 13"/>
                  <a:gd name="T5" fmla="*/ 0 h 5"/>
                  <a:gd name="T6" fmla="*/ 0 w 13"/>
                  <a:gd name="T7" fmla="*/ 5 h 5"/>
                  <a:gd name="T8" fmla="*/ 2 w 13"/>
                  <a:gd name="T9" fmla="*/ 3 h 5"/>
                  <a:gd name="T10" fmla="*/ 5 w 13"/>
                  <a:gd name="T11" fmla="*/ 5 h 5"/>
                  <a:gd name="T12" fmla="*/ 13 w 13"/>
                  <a:gd name="T13" fmla="*/ 0 h 5"/>
                  <a:gd name="T14" fmla="*/ 13 w 13"/>
                  <a:gd name="T15" fmla="*/ 0 h 5"/>
                  <a:gd name="T16" fmla="*/ 7 w 13"/>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7" y="0"/>
                    </a:moveTo>
                    <a:lnTo>
                      <a:pt x="7" y="0"/>
                    </a:lnTo>
                    <a:lnTo>
                      <a:pt x="2" y="0"/>
                    </a:lnTo>
                    <a:lnTo>
                      <a:pt x="0" y="5"/>
                    </a:lnTo>
                    <a:lnTo>
                      <a:pt x="2" y="3"/>
                    </a:lnTo>
                    <a:lnTo>
                      <a:pt x="5" y="5"/>
                    </a:lnTo>
                    <a:lnTo>
                      <a:pt x="13" y="0"/>
                    </a:lnTo>
                    <a:lnTo>
                      <a:pt x="7"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10" name="Freeform 125"/>
              <p:cNvSpPr>
                <a:spLocks/>
              </p:cNvSpPr>
              <p:nvPr/>
            </p:nvSpPr>
            <p:spPr bwMode="auto">
              <a:xfrm>
                <a:off x="5493" y="1846"/>
                <a:ext cx="11" cy="34"/>
              </a:xfrm>
              <a:custGeom>
                <a:avLst/>
                <a:gdLst>
                  <a:gd name="T0" fmla="*/ 0 w 11"/>
                  <a:gd name="T1" fmla="*/ 3 h 34"/>
                  <a:gd name="T2" fmla="*/ 0 w 11"/>
                  <a:gd name="T3" fmla="*/ 3 h 34"/>
                  <a:gd name="T4" fmla="*/ 5 w 11"/>
                  <a:gd name="T5" fmla="*/ 18 h 34"/>
                  <a:gd name="T6" fmla="*/ 5 w 11"/>
                  <a:gd name="T7" fmla="*/ 34 h 34"/>
                  <a:gd name="T8" fmla="*/ 11 w 11"/>
                  <a:gd name="T9" fmla="*/ 34 h 34"/>
                  <a:gd name="T10" fmla="*/ 8 w 11"/>
                  <a:gd name="T11" fmla="*/ 16 h 34"/>
                  <a:gd name="T12" fmla="*/ 3 w 11"/>
                  <a:gd name="T13" fmla="*/ 0 h 34"/>
                  <a:gd name="T14" fmla="*/ 3 w 11"/>
                  <a:gd name="T15" fmla="*/ 0 h 34"/>
                  <a:gd name="T16" fmla="*/ 0 w 11"/>
                  <a:gd name="T17" fmla="*/ 3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4"/>
                  <a:gd name="T29" fmla="*/ 11 w 11"/>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4">
                    <a:moveTo>
                      <a:pt x="0" y="3"/>
                    </a:moveTo>
                    <a:lnTo>
                      <a:pt x="0" y="3"/>
                    </a:lnTo>
                    <a:lnTo>
                      <a:pt x="5" y="18"/>
                    </a:lnTo>
                    <a:lnTo>
                      <a:pt x="5" y="34"/>
                    </a:lnTo>
                    <a:lnTo>
                      <a:pt x="11" y="34"/>
                    </a:lnTo>
                    <a:lnTo>
                      <a:pt x="8" y="16"/>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11" name="Freeform 126"/>
              <p:cNvSpPr>
                <a:spLocks/>
              </p:cNvSpPr>
              <p:nvPr/>
            </p:nvSpPr>
            <p:spPr bwMode="auto">
              <a:xfrm>
                <a:off x="5493" y="1846"/>
                <a:ext cx="11" cy="37"/>
              </a:xfrm>
              <a:custGeom>
                <a:avLst/>
                <a:gdLst>
                  <a:gd name="T0" fmla="*/ 11 w 11"/>
                  <a:gd name="T1" fmla="*/ 37 h 37"/>
                  <a:gd name="T2" fmla="*/ 11 w 11"/>
                  <a:gd name="T3" fmla="*/ 37 h 37"/>
                  <a:gd name="T4" fmla="*/ 8 w 11"/>
                  <a:gd name="T5" fmla="*/ 16 h 37"/>
                  <a:gd name="T6" fmla="*/ 0 w 11"/>
                  <a:gd name="T7" fmla="*/ 3 h 37"/>
                  <a:gd name="T8" fmla="*/ 3 w 11"/>
                  <a:gd name="T9" fmla="*/ 0 h 37"/>
                  <a:gd name="T10" fmla="*/ 5 w 11"/>
                  <a:gd name="T11" fmla="*/ 18 h 37"/>
                  <a:gd name="T12" fmla="*/ 8 w 11"/>
                  <a:gd name="T13" fmla="*/ 34 h 37"/>
                  <a:gd name="T14" fmla="*/ 8 w 11"/>
                  <a:gd name="T15" fmla="*/ 34 h 37"/>
                  <a:gd name="T16" fmla="*/ 11 w 11"/>
                  <a:gd name="T17" fmla="*/ 37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7"/>
                  <a:gd name="T29" fmla="*/ 11 w 11"/>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7">
                    <a:moveTo>
                      <a:pt x="11" y="37"/>
                    </a:moveTo>
                    <a:lnTo>
                      <a:pt x="11" y="37"/>
                    </a:lnTo>
                    <a:lnTo>
                      <a:pt x="8" y="16"/>
                    </a:lnTo>
                    <a:lnTo>
                      <a:pt x="0" y="3"/>
                    </a:lnTo>
                    <a:lnTo>
                      <a:pt x="3" y="0"/>
                    </a:lnTo>
                    <a:lnTo>
                      <a:pt x="5" y="18"/>
                    </a:lnTo>
                    <a:lnTo>
                      <a:pt x="8" y="34"/>
                    </a:lnTo>
                    <a:lnTo>
                      <a:pt x="11" y="37"/>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12" name="Freeform 127"/>
              <p:cNvSpPr>
                <a:spLocks/>
              </p:cNvSpPr>
              <p:nvPr/>
            </p:nvSpPr>
            <p:spPr bwMode="auto">
              <a:xfrm>
                <a:off x="5483" y="1828"/>
                <a:ext cx="8" cy="21"/>
              </a:xfrm>
              <a:custGeom>
                <a:avLst/>
                <a:gdLst>
                  <a:gd name="T0" fmla="*/ 8 w 8"/>
                  <a:gd name="T1" fmla="*/ 21 h 21"/>
                  <a:gd name="T2" fmla="*/ 5 w 8"/>
                  <a:gd name="T3" fmla="*/ 21 h 21"/>
                  <a:gd name="T4" fmla="*/ 0 w 8"/>
                  <a:gd name="T5" fmla="*/ 21 h 21"/>
                  <a:gd name="T6" fmla="*/ 0 w 8"/>
                  <a:gd name="T7" fmla="*/ 10 h 21"/>
                  <a:gd name="T8" fmla="*/ 0 w 8"/>
                  <a:gd name="T9" fmla="*/ 0 h 21"/>
                  <a:gd name="T10" fmla="*/ 0 w 8"/>
                  <a:gd name="T11" fmla="*/ 0 h 21"/>
                  <a:gd name="T12" fmla="*/ 0 w 8"/>
                  <a:gd name="T13" fmla="*/ 8 h 21"/>
                  <a:gd name="T14" fmla="*/ 0 w 8"/>
                  <a:gd name="T15" fmla="*/ 13 h 21"/>
                  <a:gd name="T16" fmla="*/ 2 w 8"/>
                  <a:gd name="T17" fmla="*/ 16 h 21"/>
                  <a:gd name="T18" fmla="*/ 5 w 8"/>
                  <a:gd name="T19" fmla="*/ 21 h 21"/>
                  <a:gd name="T20" fmla="*/ 8 w 8"/>
                  <a:gd name="T21" fmla="*/ 21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
                  <a:gd name="T34" fmla="*/ 0 h 21"/>
                  <a:gd name="T35" fmla="*/ 8 w 8"/>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 h="21">
                    <a:moveTo>
                      <a:pt x="8" y="21"/>
                    </a:moveTo>
                    <a:lnTo>
                      <a:pt x="5" y="21"/>
                    </a:lnTo>
                    <a:lnTo>
                      <a:pt x="0" y="21"/>
                    </a:lnTo>
                    <a:lnTo>
                      <a:pt x="0" y="10"/>
                    </a:lnTo>
                    <a:lnTo>
                      <a:pt x="0" y="0"/>
                    </a:lnTo>
                    <a:lnTo>
                      <a:pt x="0" y="8"/>
                    </a:lnTo>
                    <a:lnTo>
                      <a:pt x="0" y="13"/>
                    </a:lnTo>
                    <a:lnTo>
                      <a:pt x="2" y="16"/>
                    </a:lnTo>
                    <a:lnTo>
                      <a:pt x="5" y="21"/>
                    </a:lnTo>
                    <a:lnTo>
                      <a:pt x="8" y="2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13" name="Freeform 128"/>
              <p:cNvSpPr>
                <a:spLocks/>
              </p:cNvSpPr>
              <p:nvPr/>
            </p:nvSpPr>
            <p:spPr bwMode="auto">
              <a:xfrm>
                <a:off x="5480" y="1846"/>
                <a:ext cx="11" cy="5"/>
              </a:xfrm>
              <a:custGeom>
                <a:avLst/>
                <a:gdLst>
                  <a:gd name="T0" fmla="*/ 0 w 11"/>
                  <a:gd name="T1" fmla="*/ 3 h 5"/>
                  <a:gd name="T2" fmla="*/ 0 w 11"/>
                  <a:gd name="T3" fmla="*/ 3 h 5"/>
                  <a:gd name="T4" fmla="*/ 8 w 11"/>
                  <a:gd name="T5" fmla="*/ 5 h 5"/>
                  <a:gd name="T6" fmla="*/ 11 w 11"/>
                  <a:gd name="T7" fmla="*/ 5 h 5"/>
                  <a:gd name="T8" fmla="*/ 11 w 11"/>
                  <a:gd name="T9" fmla="*/ 0 h 5"/>
                  <a:gd name="T10" fmla="*/ 8 w 11"/>
                  <a:gd name="T11" fmla="*/ 0 h 5"/>
                  <a:gd name="T12" fmla="*/ 3 w 11"/>
                  <a:gd name="T13" fmla="*/ 0 h 5"/>
                  <a:gd name="T14" fmla="*/ 3 w 11"/>
                  <a:gd name="T15" fmla="*/ 0 h 5"/>
                  <a:gd name="T16" fmla="*/ 0 w 11"/>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5"/>
                  <a:gd name="T29" fmla="*/ 11 w 11"/>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5">
                    <a:moveTo>
                      <a:pt x="0" y="3"/>
                    </a:moveTo>
                    <a:lnTo>
                      <a:pt x="0" y="3"/>
                    </a:lnTo>
                    <a:lnTo>
                      <a:pt x="8" y="5"/>
                    </a:lnTo>
                    <a:lnTo>
                      <a:pt x="11" y="5"/>
                    </a:lnTo>
                    <a:lnTo>
                      <a:pt x="11" y="0"/>
                    </a:lnTo>
                    <a:lnTo>
                      <a:pt x="8" y="0"/>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14" name="Freeform 129"/>
              <p:cNvSpPr>
                <a:spLocks/>
              </p:cNvSpPr>
              <p:nvPr/>
            </p:nvSpPr>
            <p:spPr bwMode="auto">
              <a:xfrm>
                <a:off x="5480" y="1828"/>
                <a:ext cx="5" cy="21"/>
              </a:xfrm>
              <a:custGeom>
                <a:avLst/>
                <a:gdLst>
                  <a:gd name="T0" fmla="*/ 0 w 5"/>
                  <a:gd name="T1" fmla="*/ 0 h 21"/>
                  <a:gd name="T2" fmla="*/ 0 w 5"/>
                  <a:gd name="T3" fmla="*/ 0 h 21"/>
                  <a:gd name="T4" fmla="*/ 0 w 5"/>
                  <a:gd name="T5" fmla="*/ 10 h 21"/>
                  <a:gd name="T6" fmla="*/ 0 w 5"/>
                  <a:gd name="T7" fmla="*/ 21 h 21"/>
                  <a:gd name="T8" fmla="*/ 3 w 5"/>
                  <a:gd name="T9" fmla="*/ 18 h 21"/>
                  <a:gd name="T10" fmla="*/ 3 w 5"/>
                  <a:gd name="T11" fmla="*/ 10 h 21"/>
                  <a:gd name="T12" fmla="*/ 5 w 5"/>
                  <a:gd name="T13" fmla="*/ 0 h 21"/>
                  <a:gd name="T14" fmla="*/ 5 w 5"/>
                  <a:gd name="T15" fmla="*/ 0 h 21"/>
                  <a:gd name="T16" fmla="*/ 0 w 5"/>
                  <a:gd name="T17" fmla="*/ 0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21"/>
                  <a:gd name="T29" fmla="*/ 5 w 5"/>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21">
                    <a:moveTo>
                      <a:pt x="0" y="0"/>
                    </a:moveTo>
                    <a:lnTo>
                      <a:pt x="0" y="0"/>
                    </a:lnTo>
                    <a:lnTo>
                      <a:pt x="0" y="10"/>
                    </a:lnTo>
                    <a:lnTo>
                      <a:pt x="0" y="21"/>
                    </a:lnTo>
                    <a:lnTo>
                      <a:pt x="3" y="18"/>
                    </a:lnTo>
                    <a:lnTo>
                      <a:pt x="3" y="10"/>
                    </a:lnTo>
                    <a:lnTo>
                      <a:pt x="5" y="0"/>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15" name="Freeform 130"/>
              <p:cNvSpPr>
                <a:spLocks/>
              </p:cNvSpPr>
              <p:nvPr/>
            </p:nvSpPr>
            <p:spPr bwMode="auto">
              <a:xfrm>
                <a:off x="5480" y="1828"/>
                <a:ext cx="11" cy="23"/>
              </a:xfrm>
              <a:custGeom>
                <a:avLst/>
                <a:gdLst>
                  <a:gd name="T0" fmla="*/ 11 w 11"/>
                  <a:gd name="T1" fmla="*/ 23 h 23"/>
                  <a:gd name="T2" fmla="*/ 11 w 11"/>
                  <a:gd name="T3" fmla="*/ 18 h 23"/>
                  <a:gd name="T4" fmla="*/ 8 w 11"/>
                  <a:gd name="T5" fmla="*/ 18 h 23"/>
                  <a:gd name="T6" fmla="*/ 5 w 11"/>
                  <a:gd name="T7" fmla="*/ 16 h 23"/>
                  <a:gd name="T8" fmla="*/ 5 w 11"/>
                  <a:gd name="T9" fmla="*/ 13 h 23"/>
                  <a:gd name="T10" fmla="*/ 5 w 11"/>
                  <a:gd name="T11" fmla="*/ 8 h 23"/>
                  <a:gd name="T12" fmla="*/ 5 w 11"/>
                  <a:gd name="T13" fmla="*/ 0 h 23"/>
                  <a:gd name="T14" fmla="*/ 0 w 11"/>
                  <a:gd name="T15" fmla="*/ 0 h 23"/>
                  <a:gd name="T16" fmla="*/ 5 w 11"/>
                  <a:gd name="T17" fmla="*/ 0 h 23"/>
                  <a:gd name="T18" fmla="*/ 0 w 11"/>
                  <a:gd name="T19" fmla="*/ 0 h 23"/>
                  <a:gd name="T20" fmla="*/ 0 w 11"/>
                  <a:gd name="T21" fmla="*/ 8 h 23"/>
                  <a:gd name="T22" fmla="*/ 0 w 11"/>
                  <a:gd name="T23" fmla="*/ 13 h 23"/>
                  <a:gd name="T24" fmla="*/ 3 w 11"/>
                  <a:gd name="T25" fmla="*/ 18 h 23"/>
                  <a:gd name="T26" fmla="*/ 5 w 11"/>
                  <a:gd name="T27" fmla="*/ 21 h 23"/>
                  <a:gd name="T28" fmla="*/ 11 w 11"/>
                  <a:gd name="T29" fmla="*/ 23 h 23"/>
                  <a:gd name="T30" fmla="*/ 11 w 11"/>
                  <a:gd name="T31" fmla="*/ 18 h 23"/>
                  <a:gd name="T32" fmla="*/ 11 w 11"/>
                  <a:gd name="T33" fmla="*/ 23 h 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23"/>
                  <a:gd name="T53" fmla="*/ 11 w 11"/>
                  <a:gd name="T54" fmla="*/ 23 h 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23">
                    <a:moveTo>
                      <a:pt x="11" y="23"/>
                    </a:moveTo>
                    <a:lnTo>
                      <a:pt x="11" y="18"/>
                    </a:lnTo>
                    <a:lnTo>
                      <a:pt x="8" y="18"/>
                    </a:lnTo>
                    <a:lnTo>
                      <a:pt x="5" y="16"/>
                    </a:lnTo>
                    <a:lnTo>
                      <a:pt x="5" y="13"/>
                    </a:lnTo>
                    <a:lnTo>
                      <a:pt x="5" y="8"/>
                    </a:lnTo>
                    <a:lnTo>
                      <a:pt x="5" y="0"/>
                    </a:lnTo>
                    <a:lnTo>
                      <a:pt x="0" y="0"/>
                    </a:lnTo>
                    <a:lnTo>
                      <a:pt x="5" y="0"/>
                    </a:lnTo>
                    <a:lnTo>
                      <a:pt x="0" y="0"/>
                    </a:lnTo>
                    <a:lnTo>
                      <a:pt x="0" y="8"/>
                    </a:lnTo>
                    <a:lnTo>
                      <a:pt x="0" y="13"/>
                    </a:lnTo>
                    <a:lnTo>
                      <a:pt x="3" y="18"/>
                    </a:lnTo>
                    <a:lnTo>
                      <a:pt x="5" y="21"/>
                    </a:lnTo>
                    <a:lnTo>
                      <a:pt x="11" y="23"/>
                    </a:lnTo>
                    <a:lnTo>
                      <a:pt x="11" y="18"/>
                    </a:lnTo>
                    <a:lnTo>
                      <a:pt x="11" y="2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16" name="Freeform 131"/>
              <p:cNvSpPr>
                <a:spLocks/>
              </p:cNvSpPr>
              <p:nvPr/>
            </p:nvSpPr>
            <p:spPr bwMode="auto">
              <a:xfrm>
                <a:off x="5491" y="1904"/>
                <a:ext cx="18" cy="13"/>
              </a:xfrm>
              <a:custGeom>
                <a:avLst/>
                <a:gdLst>
                  <a:gd name="T0" fmla="*/ 0 w 18"/>
                  <a:gd name="T1" fmla="*/ 13 h 13"/>
                  <a:gd name="T2" fmla="*/ 7 w 18"/>
                  <a:gd name="T3" fmla="*/ 13 h 13"/>
                  <a:gd name="T4" fmla="*/ 18 w 18"/>
                  <a:gd name="T5" fmla="*/ 13 h 13"/>
                  <a:gd name="T6" fmla="*/ 18 w 18"/>
                  <a:gd name="T7" fmla="*/ 7 h 13"/>
                  <a:gd name="T8" fmla="*/ 18 w 18"/>
                  <a:gd name="T9" fmla="*/ 0 h 13"/>
                  <a:gd name="T10" fmla="*/ 18 w 18"/>
                  <a:gd name="T11" fmla="*/ 0 h 13"/>
                  <a:gd name="T12" fmla="*/ 15 w 18"/>
                  <a:gd name="T13" fmla="*/ 5 h 13"/>
                  <a:gd name="T14" fmla="*/ 10 w 18"/>
                  <a:gd name="T15" fmla="*/ 10 h 13"/>
                  <a:gd name="T16" fmla="*/ 0 w 18"/>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3"/>
                  <a:gd name="T29" fmla="*/ 18 w 1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3">
                    <a:moveTo>
                      <a:pt x="0" y="13"/>
                    </a:moveTo>
                    <a:lnTo>
                      <a:pt x="7" y="13"/>
                    </a:lnTo>
                    <a:lnTo>
                      <a:pt x="18" y="13"/>
                    </a:lnTo>
                    <a:lnTo>
                      <a:pt x="18" y="7"/>
                    </a:lnTo>
                    <a:lnTo>
                      <a:pt x="18" y="0"/>
                    </a:lnTo>
                    <a:lnTo>
                      <a:pt x="15" y="5"/>
                    </a:lnTo>
                    <a:lnTo>
                      <a:pt x="10" y="10"/>
                    </a:lnTo>
                    <a:lnTo>
                      <a:pt x="0"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17" name="Freeform 132"/>
              <p:cNvSpPr>
                <a:spLocks/>
              </p:cNvSpPr>
              <p:nvPr/>
            </p:nvSpPr>
            <p:spPr bwMode="auto">
              <a:xfrm>
                <a:off x="5491" y="1914"/>
                <a:ext cx="20" cy="5"/>
              </a:xfrm>
              <a:custGeom>
                <a:avLst/>
                <a:gdLst>
                  <a:gd name="T0" fmla="*/ 20 w 20"/>
                  <a:gd name="T1" fmla="*/ 0 h 5"/>
                  <a:gd name="T2" fmla="*/ 20 w 20"/>
                  <a:gd name="T3" fmla="*/ 0 h 5"/>
                  <a:gd name="T4" fmla="*/ 7 w 20"/>
                  <a:gd name="T5" fmla="*/ 0 h 5"/>
                  <a:gd name="T6" fmla="*/ 0 w 20"/>
                  <a:gd name="T7" fmla="*/ 0 h 5"/>
                  <a:gd name="T8" fmla="*/ 0 w 20"/>
                  <a:gd name="T9" fmla="*/ 5 h 5"/>
                  <a:gd name="T10" fmla="*/ 7 w 20"/>
                  <a:gd name="T11" fmla="*/ 5 h 5"/>
                  <a:gd name="T12" fmla="*/ 18 w 20"/>
                  <a:gd name="T13" fmla="*/ 5 h 5"/>
                  <a:gd name="T14" fmla="*/ 18 w 20"/>
                  <a:gd name="T15" fmla="*/ 5 h 5"/>
                  <a:gd name="T16" fmla="*/ 20 w 20"/>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5"/>
                  <a:gd name="T29" fmla="*/ 20 w 2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5">
                    <a:moveTo>
                      <a:pt x="20" y="0"/>
                    </a:moveTo>
                    <a:lnTo>
                      <a:pt x="20" y="0"/>
                    </a:lnTo>
                    <a:lnTo>
                      <a:pt x="7" y="0"/>
                    </a:lnTo>
                    <a:lnTo>
                      <a:pt x="0" y="0"/>
                    </a:lnTo>
                    <a:lnTo>
                      <a:pt x="0" y="5"/>
                    </a:lnTo>
                    <a:lnTo>
                      <a:pt x="7" y="5"/>
                    </a:lnTo>
                    <a:lnTo>
                      <a:pt x="18" y="5"/>
                    </a:lnTo>
                    <a:lnTo>
                      <a:pt x="2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18" name="Freeform 133"/>
              <p:cNvSpPr>
                <a:spLocks/>
              </p:cNvSpPr>
              <p:nvPr/>
            </p:nvSpPr>
            <p:spPr bwMode="auto">
              <a:xfrm>
                <a:off x="5506" y="1901"/>
                <a:ext cx="5" cy="18"/>
              </a:xfrm>
              <a:custGeom>
                <a:avLst/>
                <a:gdLst>
                  <a:gd name="T0" fmla="*/ 0 w 5"/>
                  <a:gd name="T1" fmla="*/ 0 h 18"/>
                  <a:gd name="T2" fmla="*/ 0 w 5"/>
                  <a:gd name="T3" fmla="*/ 0 h 18"/>
                  <a:gd name="T4" fmla="*/ 3 w 5"/>
                  <a:gd name="T5" fmla="*/ 10 h 18"/>
                  <a:gd name="T6" fmla="*/ 5 w 5"/>
                  <a:gd name="T7" fmla="*/ 13 h 18"/>
                  <a:gd name="T8" fmla="*/ 3 w 5"/>
                  <a:gd name="T9" fmla="*/ 18 h 18"/>
                  <a:gd name="T10" fmla="*/ 5 w 5"/>
                  <a:gd name="T11" fmla="*/ 10 h 18"/>
                  <a:gd name="T12" fmla="*/ 5 w 5"/>
                  <a:gd name="T13" fmla="*/ 3 h 18"/>
                  <a:gd name="T14" fmla="*/ 5 w 5"/>
                  <a:gd name="T15" fmla="*/ 3 h 18"/>
                  <a:gd name="T16" fmla="*/ 0 w 5"/>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8"/>
                  <a:gd name="T29" fmla="*/ 5 w 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8">
                    <a:moveTo>
                      <a:pt x="0" y="0"/>
                    </a:moveTo>
                    <a:lnTo>
                      <a:pt x="0" y="0"/>
                    </a:lnTo>
                    <a:lnTo>
                      <a:pt x="3" y="10"/>
                    </a:lnTo>
                    <a:lnTo>
                      <a:pt x="5" y="13"/>
                    </a:lnTo>
                    <a:lnTo>
                      <a:pt x="3" y="18"/>
                    </a:lnTo>
                    <a:lnTo>
                      <a:pt x="5" y="10"/>
                    </a:lnTo>
                    <a:lnTo>
                      <a:pt x="5" y="3"/>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19" name="Freeform 134"/>
              <p:cNvSpPr>
                <a:spLocks/>
              </p:cNvSpPr>
              <p:nvPr/>
            </p:nvSpPr>
            <p:spPr bwMode="auto">
              <a:xfrm>
                <a:off x="5491" y="1901"/>
                <a:ext cx="20" cy="18"/>
              </a:xfrm>
              <a:custGeom>
                <a:avLst/>
                <a:gdLst>
                  <a:gd name="T0" fmla="*/ 0 w 20"/>
                  <a:gd name="T1" fmla="*/ 13 h 18"/>
                  <a:gd name="T2" fmla="*/ 0 w 20"/>
                  <a:gd name="T3" fmla="*/ 18 h 18"/>
                  <a:gd name="T4" fmla="*/ 13 w 20"/>
                  <a:gd name="T5" fmla="*/ 16 h 18"/>
                  <a:gd name="T6" fmla="*/ 18 w 20"/>
                  <a:gd name="T7" fmla="*/ 8 h 18"/>
                  <a:gd name="T8" fmla="*/ 20 w 20"/>
                  <a:gd name="T9" fmla="*/ 3 h 18"/>
                  <a:gd name="T10" fmla="*/ 15 w 20"/>
                  <a:gd name="T11" fmla="*/ 0 h 18"/>
                  <a:gd name="T12" fmla="*/ 20 w 20"/>
                  <a:gd name="T13" fmla="*/ 3 h 18"/>
                  <a:gd name="T14" fmla="*/ 15 w 20"/>
                  <a:gd name="T15" fmla="*/ 3 h 18"/>
                  <a:gd name="T16" fmla="*/ 15 w 20"/>
                  <a:gd name="T17" fmla="*/ 8 h 18"/>
                  <a:gd name="T18" fmla="*/ 10 w 20"/>
                  <a:gd name="T19" fmla="*/ 10 h 18"/>
                  <a:gd name="T20" fmla="*/ 0 w 20"/>
                  <a:gd name="T21" fmla="*/ 13 h 18"/>
                  <a:gd name="T22" fmla="*/ 0 w 20"/>
                  <a:gd name="T23" fmla="*/ 18 h 18"/>
                  <a:gd name="T24" fmla="*/ 0 w 20"/>
                  <a:gd name="T25" fmla="*/ 13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18"/>
                  <a:gd name="T41" fmla="*/ 20 w 20"/>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18">
                    <a:moveTo>
                      <a:pt x="0" y="13"/>
                    </a:moveTo>
                    <a:lnTo>
                      <a:pt x="0" y="18"/>
                    </a:lnTo>
                    <a:lnTo>
                      <a:pt x="13" y="16"/>
                    </a:lnTo>
                    <a:lnTo>
                      <a:pt x="18" y="8"/>
                    </a:lnTo>
                    <a:lnTo>
                      <a:pt x="20" y="3"/>
                    </a:lnTo>
                    <a:lnTo>
                      <a:pt x="15" y="0"/>
                    </a:lnTo>
                    <a:lnTo>
                      <a:pt x="20" y="3"/>
                    </a:lnTo>
                    <a:lnTo>
                      <a:pt x="15" y="3"/>
                    </a:lnTo>
                    <a:lnTo>
                      <a:pt x="15" y="8"/>
                    </a:lnTo>
                    <a:lnTo>
                      <a:pt x="10" y="10"/>
                    </a:lnTo>
                    <a:lnTo>
                      <a:pt x="0" y="13"/>
                    </a:lnTo>
                    <a:lnTo>
                      <a:pt x="0" y="18"/>
                    </a:lnTo>
                    <a:lnTo>
                      <a:pt x="0"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20" name="Freeform 135"/>
              <p:cNvSpPr>
                <a:spLocks/>
              </p:cNvSpPr>
              <p:nvPr/>
            </p:nvSpPr>
            <p:spPr bwMode="auto">
              <a:xfrm>
                <a:off x="5483" y="1896"/>
                <a:ext cx="5" cy="5"/>
              </a:xfrm>
              <a:custGeom>
                <a:avLst/>
                <a:gdLst>
                  <a:gd name="T0" fmla="*/ 2 w 5"/>
                  <a:gd name="T1" fmla="*/ 5 h 5"/>
                  <a:gd name="T2" fmla="*/ 2 w 5"/>
                  <a:gd name="T3" fmla="*/ 2 h 5"/>
                  <a:gd name="T4" fmla="*/ 0 w 5"/>
                  <a:gd name="T5" fmla="*/ 2 h 5"/>
                  <a:gd name="T6" fmla="*/ 2 w 5"/>
                  <a:gd name="T7" fmla="*/ 0 h 5"/>
                  <a:gd name="T8" fmla="*/ 5 w 5"/>
                  <a:gd name="T9" fmla="*/ 0 h 5"/>
                  <a:gd name="T10" fmla="*/ 2 w 5"/>
                  <a:gd name="T11" fmla="*/ 0 h 5"/>
                  <a:gd name="T12" fmla="*/ 2 w 5"/>
                  <a:gd name="T13" fmla="*/ 5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2" y="5"/>
                    </a:moveTo>
                    <a:lnTo>
                      <a:pt x="2" y="2"/>
                    </a:lnTo>
                    <a:lnTo>
                      <a:pt x="0" y="2"/>
                    </a:lnTo>
                    <a:lnTo>
                      <a:pt x="2" y="0"/>
                    </a:lnTo>
                    <a:lnTo>
                      <a:pt x="5" y="0"/>
                    </a:lnTo>
                    <a:lnTo>
                      <a:pt x="2" y="0"/>
                    </a:lnTo>
                    <a:lnTo>
                      <a:pt x="2"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21" name="Freeform 136"/>
              <p:cNvSpPr>
                <a:spLocks/>
              </p:cNvSpPr>
              <p:nvPr/>
            </p:nvSpPr>
            <p:spPr bwMode="auto">
              <a:xfrm>
                <a:off x="5483" y="1896"/>
                <a:ext cx="5" cy="5"/>
              </a:xfrm>
              <a:custGeom>
                <a:avLst/>
                <a:gdLst>
                  <a:gd name="T0" fmla="*/ 0 w 5"/>
                  <a:gd name="T1" fmla="*/ 2 h 5"/>
                  <a:gd name="T2" fmla="*/ 0 w 5"/>
                  <a:gd name="T3" fmla="*/ 2 h 5"/>
                  <a:gd name="T4" fmla="*/ 0 w 5"/>
                  <a:gd name="T5" fmla="*/ 5 h 5"/>
                  <a:gd name="T6" fmla="*/ 0 w 5"/>
                  <a:gd name="T7" fmla="*/ 5 h 5"/>
                  <a:gd name="T8" fmla="*/ 5 w 5"/>
                  <a:gd name="T9" fmla="*/ 5 h 5"/>
                  <a:gd name="T10" fmla="*/ 2 w 5"/>
                  <a:gd name="T11" fmla="*/ 2 h 5"/>
                  <a:gd name="T12" fmla="*/ 0 w 5"/>
                  <a:gd name="T13" fmla="*/ 0 h 5"/>
                  <a:gd name="T14" fmla="*/ 0 w 5"/>
                  <a:gd name="T15" fmla="*/ 0 h 5"/>
                  <a:gd name="T16" fmla="*/ 0 w 5"/>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0" y="2"/>
                    </a:moveTo>
                    <a:lnTo>
                      <a:pt x="0" y="2"/>
                    </a:lnTo>
                    <a:lnTo>
                      <a:pt x="0" y="5"/>
                    </a:lnTo>
                    <a:lnTo>
                      <a:pt x="5" y="5"/>
                    </a:lnTo>
                    <a:lnTo>
                      <a:pt x="2" y="2"/>
                    </a:lnTo>
                    <a:lnTo>
                      <a:pt x="0"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22" name="Freeform 137"/>
              <p:cNvSpPr>
                <a:spLocks/>
              </p:cNvSpPr>
              <p:nvPr/>
            </p:nvSpPr>
            <p:spPr bwMode="auto">
              <a:xfrm>
                <a:off x="5483" y="1893"/>
                <a:ext cx="8" cy="5"/>
              </a:xfrm>
              <a:custGeom>
                <a:avLst/>
                <a:gdLst>
                  <a:gd name="T0" fmla="*/ 8 w 8"/>
                  <a:gd name="T1" fmla="*/ 3 h 5"/>
                  <a:gd name="T2" fmla="*/ 5 w 8"/>
                  <a:gd name="T3" fmla="*/ 0 h 5"/>
                  <a:gd name="T4" fmla="*/ 2 w 8"/>
                  <a:gd name="T5" fmla="*/ 0 h 5"/>
                  <a:gd name="T6" fmla="*/ 0 w 8"/>
                  <a:gd name="T7" fmla="*/ 5 h 5"/>
                  <a:gd name="T8" fmla="*/ 0 w 8"/>
                  <a:gd name="T9" fmla="*/ 3 h 5"/>
                  <a:gd name="T10" fmla="*/ 2 w 8"/>
                  <a:gd name="T11" fmla="*/ 5 h 5"/>
                  <a:gd name="T12" fmla="*/ 8 w 8"/>
                  <a:gd name="T13" fmla="*/ 3 h 5"/>
                  <a:gd name="T14" fmla="*/ 5 w 8"/>
                  <a:gd name="T15" fmla="*/ 0 h 5"/>
                  <a:gd name="T16" fmla="*/ 8 w 8"/>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8" y="3"/>
                    </a:moveTo>
                    <a:lnTo>
                      <a:pt x="5" y="0"/>
                    </a:lnTo>
                    <a:lnTo>
                      <a:pt x="2" y="0"/>
                    </a:lnTo>
                    <a:lnTo>
                      <a:pt x="0" y="5"/>
                    </a:lnTo>
                    <a:lnTo>
                      <a:pt x="0" y="3"/>
                    </a:lnTo>
                    <a:lnTo>
                      <a:pt x="2" y="5"/>
                    </a:lnTo>
                    <a:lnTo>
                      <a:pt x="8" y="3"/>
                    </a:lnTo>
                    <a:lnTo>
                      <a:pt x="5" y="0"/>
                    </a:lnTo>
                    <a:lnTo>
                      <a:pt x="8"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23" name="Freeform 138"/>
              <p:cNvSpPr>
                <a:spLocks/>
              </p:cNvSpPr>
              <p:nvPr/>
            </p:nvSpPr>
            <p:spPr bwMode="auto">
              <a:xfrm>
                <a:off x="5483" y="1893"/>
                <a:ext cx="8" cy="8"/>
              </a:xfrm>
              <a:custGeom>
                <a:avLst/>
                <a:gdLst>
                  <a:gd name="T0" fmla="*/ 0 w 8"/>
                  <a:gd name="T1" fmla="*/ 8 h 8"/>
                  <a:gd name="T2" fmla="*/ 5 w 8"/>
                  <a:gd name="T3" fmla="*/ 8 h 8"/>
                  <a:gd name="T4" fmla="*/ 5 w 8"/>
                  <a:gd name="T5" fmla="*/ 5 h 8"/>
                  <a:gd name="T6" fmla="*/ 8 w 8"/>
                  <a:gd name="T7" fmla="*/ 3 h 8"/>
                  <a:gd name="T8" fmla="*/ 5 w 8"/>
                  <a:gd name="T9" fmla="*/ 0 h 8"/>
                  <a:gd name="T10" fmla="*/ 2 w 8"/>
                  <a:gd name="T11" fmla="*/ 3 h 8"/>
                  <a:gd name="T12" fmla="*/ 0 w 8"/>
                  <a:gd name="T13" fmla="*/ 8 h 8"/>
                  <a:gd name="T14" fmla="*/ 5 w 8"/>
                  <a:gd name="T15" fmla="*/ 8 h 8"/>
                  <a:gd name="T16" fmla="*/ 0 w 8"/>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0" y="8"/>
                    </a:moveTo>
                    <a:lnTo>
                      <a:pt x="5" y="8"/>
                    </a:lnTo>
                    <a:lnTo>
                      <a:pt x="5" y="5"/>
                    </a:lnTo>
                    <a:lnTo>
                      <a:pt x="8" y="3"/>
                    </a:lnTo>
                    <a:lnTo>
                      <a:pt x="5" y="0"/>
                    </a:lnTo>
                    <a:lnTo>
                      <a:pt x="2" y="3"/>
                    </a:lnTo>
                    <a:lnTo>
                      <a:pt x="0" y="8"/>
                    </a:lnTo>
                    <a:lnTo>
                      <a:pt x="5" y="8"/>
                    </a:lnTo>
                    <a:lnTo>
                      <a:pt x="0"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24" name="Freeform 139"/>
              <p:cNvSpPr>
                <a:spLocks/>
              </p:cNvSpPr>
              <p:nvPr/>
            </p:nvSpPr>
            <p:spPr bwMode="auto">
              <a:xfrm>
                <a:off x="5477" y="1799"/>
                <a:ext cx="8" cy="13"/>
              </a:xfrm>
              <a:custGeom>
                <a:avLst/>
                <a:gdLst>
                  <a:gd name="T0" fmla="*/ 6 w 8"/>
                  <a:gd name="T1" fmla="*/ 13 h 13"/>
                  <a:gd name="T2" fmla="*/ 0 w 8"/>
                  <a:gd name="T3" fmla="*/ 11 h 13"/>
                  <a:gd name="T4" fmla="*/ 0 w 8"/>
                  <a:gd name="T5" fmla="*/ 5 h 13"/>
                  <a:gd name="T6" fmla="*/ 6 w 8"/>
                  <a:gd name="T7" fmla="*/ 3 h 13"/>
                  <a:gd name="T8" fmla="*/ 8 w 8"/>
                  <a:gd name="T9" fmla="*/ 0 h 13"/>
                  <a:gd name="T10" fmla="*/ 6 w 8"/>
                  <a:gd name="T11" fmla="*/ 3 h 13"/>
                  <a:gd name="T12" fmla="*/ 6 w 8"/>
                  <a:gd name="T13" fmla="*/ 13 h 13"/>
                  <a:gd name="T14" fmla="*/ 0 60000 65536"/>
                  <a:gd name="T15" fmla="*/ 0 60000 65536"/>
                  <a:gd name="T16" fmla="*/ 0 60000 65536"/>
                  <a:gd name="T17" fmla="*/ 0 60000 65536"/>
                  <a:gd name="T18" fmla="*/ 0 60000 65536"/>
                  <a:gd name="T19" fmla="*/ 0 60000 65536"/>
                  <a:gd name="T20" fmla="*/ 0 60000 65536"/>
                  <a:gd name="T21" fmla="*/ 0 w 8"/>
                  <a:gd name="T22" fmla="*/ 0 h 13"/>
                  <a:gd name="T23" fmla="*/ 8 w 8"/>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13">
                    <a:moveTo>
                      <a:pt x="6" y="13"/>
                    </a:moveTo>
                    <a:lnTo>
                      <a:pt x="0" y="11"/>
                    </a:lnTo>
                    <a:lnTo>
                      <a:pt x="0" y="5"/>
                    </a:lnTo>
                    <a:lnTo>
                      <a:pt x="6" y="3"/>
                    </a:lnTo>
                    <a:lnTo>
                      <a:pt x="8" y="0"/>
                    </a:lnTo>
                    <a:lnTo>
                      <a:pt x="6" y="3"/>
                    </a:lnTo>
                    <a:lnTo>
                      <a:pt x="6"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25" name="Freeform 140"/>
              <p:cNvSpPr>
                <a:spLocks/>
              </p:cNvSpPr>
              <p:nvPr/>
            </p:nvSpPr>
            <p:spPr bwMode="auto">
              <a:xfrm>
                <a:off x="5477" y="1804"/>
                <a:ext cx="6" cy="11"/>
              </a:xfrm>
              <a:custGeom>
                <a:avLst/>
                <a:gdLst>
                  <a:gd name="T0" fmla="*/ 0 w 6"/>
                  <a:gd name="T1" fmla="*/ 0 h 11"/>
                  <a:gd name="T2" fmla="*/ 0 w 6"/>
                  <a:gd name="T3" fmla="*/ 0 h 11"/>
                  <a:gd name="T4" fmla="*/ 0 w 6"/>
                  <a:gd name="T5" fmla="*/ 8 h 11"/>
                  <a:gd name="T6" fmla="*/ 3 w 6"/>
                  <a:gd name="T7" fmla="*/ 11 h 11"/>
                  <a:gd name="T8" fmla="*/ 6 w 6"/>
                  <a:gd name="T9" fmla="*/ 8 h 11"/>
                  <a:gd name="T10" fmla="*/ 3 w 6"/>
                  <a:gd name="T11" fmla="*/ 6 h 11"/>
                  <a:gd name="T12" fmla="*/ 3 w 6"/>
                  <a:gd name="T13" fmla="*/ 3 h 11"/>
                  <a:gd name="T14" fmla="*/ 3 w 6"/>
                  <a:gd name="T15" fmla="*/ 3 h 11"/>
                  <a:gd name="T16" fmla="*/ 0 w 6"/>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11"/>
                  <a:gd name="T29" fmla="*/ 6 w 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11">
                    <a:moveTo>
                      <a:pt x="0" y="0"/>
                    </a:moveTo>
                    <a:lnTo>
                      <a:pt x="0" y="0"/>
                    </a:lnTo>
                    <a:lnTo>
                      <a:pt x="0" y="8"/>
                    </a:lnTo>
                    <a:lnTo>
                      <a:pt x="3" y="11"/>
                    </a:lnTo>
                    <a:lnTo>
                      <a:pt x="6" y="8"/>
                    </a:lnTo>
                    <a:lnTo>
                      <a:pt x="3" y="6"/>
                    </a:lnTo>
                    <a:lnTo>
                      <a:pt x="3" y="3"/>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26" name="Freeform 141"/>
              <p:cNvSpPr>
                <a:spLocks/>
              </p:cNvSpPr>
              <p:nvPr/>
            </p:nvSpPr>
            <p:spPr bwMode="auto">
              <a:xfrm>
                <a:off x="5477" y="1796"/>
                <a:ext cx="11" cy="11"/>
              </a:xfrm>
              <a:custGeom>
                <a:avLst/>
                <a:gdLst>
                  <a:gd name="T0" fmla="*/ 8 w 11"/>
                  <a:gd name="T1" fmla="*/ 0 h 11"/>
                  <a:gd name="T2" fmla="*/ 8 w 11"/>
                  <a:gd name="T3" fmla="*/ 0 h 11"/>
                  <a:gd name="T4" fmla="*/ 3 w 11"/>
                  <a:gd name="T5" fmla="*/ 3 h 11"/>
                  <a:gd name="T6" fmla="*/ 0 w 11"/>
                  <a:gd name="T7" fmla="*/ 8 h 11"/>
                  <a:gd name="T8" fmla="*/ 3 w 11"/>
                  <a:gd name="T9" fmla="*/ 11 h 11"/>
                  <a:gd name="T10" fmla="*/ 6 w 11"/>
                  <a:gd name="T11" fmla="*/ 8 h 11"/>
                  <a:gd name="T12" fmla="*/ 11 w 11"/>
                  <a:gd name="T13" fmla="*/ 3 h 11"/>
                  <a:gd name="T14" fmla="*/ 11 w 11"/>
                  <a:gd name="T15" fmla="*/ 3 h 11"/>
                  <a:gd name="T16" fmla="*/ 8 w 11"/>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1"/>
                  <a:gd name="T29" fmla="*/ 11 w 11"/>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1">
                    <a:moveTo>
                      <a:pt x="8" y="0"/>
                    </a:moveTo>
                    <a:lnTo>
                      <a:pt x="8" y="0"/>
                    </a:lnTo>
                    <a:lnTo>
                      <a:pt x="3" y="3"/>
                    </a:lnTo>
                    <a:lnTo>
                      <a:pt x="0" y="8"/>
                    </a:lnTo>
                    <a:lnTo>
                      <a:pt x="3" y="11"/>
                    </a:lnTo>
                    <a:lnTo>
                      <a:pt x="6" y="8"/>
                    </a:lnTo>
                    <a:lnTo>
                      <a:pt x="11" y="3"/>
                    </a:lnTo>
                    <a:lnTo>
                      <a:pt x="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27" name="Freeform 142"/>
              <p:cNvSpPr>
                <a:spLocks/>
              </p:cNvSpPr>
              <p:nvPr/>
            </p:nvSpPr>
            <p:spPr bwMode="auto">
              <a:xfrm>
                <a:off x="5480" y="1796"/>
                <a:ext cx="8" cy="19"/>
              </a:xfrm>
              <a:custGeom>
                <a:avLst/>
                <a:gdLst>
                  <a:gd name="T0" fmla="*/ 0 w 8"/>
                  <a:gd name="T1" fmla="*/ 19 h 19"/>
                  <a:gd name="T2" fmla="*/ 3 w 8"/>
                  <a:gd name="T3" fmla="*/ 16 h 19"/>
                  <a:gd name="T4" fmla="*/ 3 w 8"/>
                  <a:gd name="T5" fmla="*/ 8 h 19"/>
                  <a:gd name="T6" fmla="*/ 5 w 8"/>
                  <a:gd name="T7" fmla="*/ 0 h 19"/>
                  <a:gd name="T8" fmla="*/ 8 w 8"/>
                  <a:gd name="T9" fmla="*/ 3 h 19"/>
                  <a:gd name="T10" fmla="*/ 0 w 8"/>
                  <a:gd name="T11" fmla="*/ 6 h 19"/>
                  <a:gd name="T12" fmla="*/ 0 w 8"/>
                  <a:gd name="T13" fmla="*/ 19 h 19"/>
                  <a:gd name="T14" fmla="*/ 3 w 8"/>
                  <a:gd name="T15" fmla="*/ 16 h 19"/>
                  <a:gd name="T16" fmla="*/ 0 w 8"/>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0" y="19"/>
                    </a:moveTo>
                    <a:lnTo>
                      <a:pt x="3" y="16"/>
                    </a:lnTo>
                    <a:lnTo>
                      <a:pt x="3" y="8"/>
                    </a:lnTo>
                    <a:lnTo>
                      <a:pt x="5" y="0"/>
                    </a:lnTo>
                    <a:lnTo>
                      <a:pt x="8" y="3"/>
                    </a:lnTo>
                    <a:lnTo>
                      <a:pt x="0" y="6"/>
                    </a:lnTo>
                    <a:lnTo>
                      <a:pt x="0" y="19"/>
                    </a:lnTo>
                    <a:lnTo>
                      <a:pt x="3" y="16"/>
                    </a:lnTo>
                    <a:lnTo>
                      <a:pt x="0" y="1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28" name="Freeform 143"/>
              <p:cNvSpPr>
                <a:spLocks/>
              </p:cNvSpPr>
              <p:nvPr/>
            </p:nvSpPr>
            <p:spPr bwMode="auto">
              <a:xfrm>
                <a:off x="5598" y="1930"/>
                <a:ext cx="10" cy="2"/>
              </a:xfrm>
              <a:custGeom>
                <a:avLst/>
                <a:gdLst>
                  <a:gd name="T0" fmla="*/ 10 w 10"/>
                  <a:gd name="T1" fmla="*/ 0 h 2"/>
                  <a:gd name="T2" fmla="*/ 5 w 10"/>
                  <a:gd name="T3" fmla="*/ 2 h 2"/>
                  <a:gd name="T4" fmla="*/ 0 w 10"/>
                  <a:gd name="T5" fmla="*/ 2 h 2"/>
                  <a:gd name="T6" fmla="*/ 0 w 10"/>
                  <a:gd name="T7" fmla="*/ 0 h 2"/>
                  <a:gd name="T8" fmla="*/ 10 w 10"/>
                  <a:gd name="T9" fmla="*/ 0 h 2"/>
                  <a:gd name="T10" fmla="*/ 0 60000 65536"/>
                  <a:gd name="T11" fmla="*/ 0 60000 65536"/>
                  <a:gd name="T12" fmla="*/ 0 60000 65536"/>
                  <a:gd name="T13" fmla="*/ 0 60000 65536"/>
                  <a:gd name="T14" fmla="*/ 0 60000 65536"/>
                  <a:gd name="T15" fmla="*/ 0 w 10"/>
                  <a:gd name="T16" fmla="*/ 0 h 2"/>
                  <a:gd name="T17" fmla="*/ 10 w 10"/>
                  <a:gd name="T18" fmla="*/ 2 h 2"/>
                </a:gdLst>
                <a:ahLst/>
                <a:cxnLst>
                  <a:cxn ang="T10">
                    <a:pos x="T0" y="T1"/>
                  </a:cxn>
                  <a:cxn ang="T11">
                    <a:pos x="T2" y="T3"/>
                  </a:cxn>
                  <a:cxn ang="T12">
                    <a:pos x="T4" y="T5"/>
                  </a:cxn>
                  <a:cxn ang="T13">
                    <a:pos x="T6" y="T7"/>
                  </a:cxn>
                  <a:cxn ang="T14">
                    <a:pos x="T8" y="T9"/>
                  </a:cxn>
                </a:cxnLst>
                <a:rect l="T15" t="T16" r="T17" b="T18"/>
                <a:pathLst>
                  <a:path w="10" h="2">
                    <a:moveTo>
                      <a:pt x="10" y="0"/>
                    </a:moveTo>
                    <a:lnTo>
                      <a:pt x="5" y="2"/>
                    </a:lnTo>
                    <a:lnTo>
                      <a:pt x="0" y="2"/>
                    </a:lnTo>
                    <a:lnTo>
                      <a:pt x="0" y="0"/>
                    </a:lnTo>
                    <a:lnTo>
                      <a:pt x="1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29" name="Freeform 144"/>
              <p:cNvSpPr>
                <a:spLocks/>
              </p:cNvSpPr>
              <p:nvPr/>
            </p:nvSpPr>
            <p:spPr bwMode="auto">
              <a:xfrm>
                <a:off x="5598" y="1930"/>
                <a:ext cx="10" cy="5"/>
              </a:xfrm>
              <a:custGeom>
                <a:avLst/>
                <a:gdLst>
                  <a:gd name="T0" fmla="*/ 2 w 10"/>
                  <a:gd name="T1" fmla="*/ 5 h 5"/>
                  <a:gd name="T2" fmla="*/ 2 w 10"/>
                  <a:gd name="T3" fmla="*/ 5 h 5"/>
                  <a:gd name="T4" fmla="*/ 7 w 10"/>
                  <a:gd name="T5" fmla="*/ 2 h 5"/>
                  <a:gd name="T6" fmla="*/ 10 w 10"/>
                  <a:gd name="T7" fmla="*/ 2 h 5"/>
                  <a:gd name="T8" fmla="*/ 10 w 10"/>
                  <a:gd name="T9" fmla="*/ 0 h 5"/>
                  <a:gd name="T10" fmla="*/ 5 w 10"/>
                  <a:gd name="T11" fmla="*/ 0 h 5"/>
                  <a:gd name="T12" fmla="*/ 0 w 10"/>
                  <a:gd name="T13" fmla="*/ 2 h 5"/>
                  <a:gd name="T14" fmla="*/ 0 w 10"/>
                  <a:gd name="T15" fmla="*/ 2 h 5"/>
                  <a:gd name="T16" fmla="*/ 2 w 10"/>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2" y="5"/>
                    </a:moveTo>
                    <a:lnTo>
                      <a:pt x="2" y="5"/>
                    </a:lnTo>
                    <a:lnTo>
                      <a:pt x="7" y="2"/>
                    </a:lnTo>
                    <a:lnTo>
                      <a:pt x="10" y="2"/>
                    </a:lnTo>
                    <a:lnTo>
                      <a:pt x="10" y="0"/>
                    </a:lnTo>
                    <a:lnTo>
                      <a:pt x="5" y="0"/>
                    </a:lnTo>
                    <a:lnTo>
                      <a:pt x="0" y="2"/>
                    </a:lnTo>
                    <a:lnTo>
                      <a:pt x="2"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30" name="Freeform 145"/>
              <p:cNvSpPr>
                <a:spLocks/>
              </p:cNvSpPr>
              <p:nvPr/>
            </p:nvSpPr>
            <p:spPr bwMode="auto">
              <a:xfrm>
                <a:off x="5598" y="1930"/>
                <a:ext cx="10" cy="5"/>
              </a:xfrm>
              <a:custGeom>
                <a:avLst/>
                <a:gdLst>
                  <a:gd name="T0" fmla="*/ 10 w 10"/>
                  <a:gd name="T1" fmla="*/ 2 h 5"/>
                  <a:gd name="T2" fmla="*/ 10 w 10"/>
                  <a:gd name="T3" fmla="*/ 0 h 5"/>
                  <a:gd name="T4" fmla="*/ 0 w 10"/>
                  <a:gd name="T5" fmla="*/ 0 h 5"/>
                  <a:gd name="T6" fmla="*/ 2 w 10"/>
                  <a:gd name="T7" fmla="*/ 5 h 5"/>
                  <a:gd name="T8" fmla="*/ 0 w 10"/>
                  <a:gd name="T9" fmla="*/ 2 h 5"/>
                  <a:gd name="T10" fmla="*/ 2 w 10"/>
                  <a:gd name="T11" fmla="*/ 2 h 5"/>
                  <a:gd name="T12" fmla="*/ 7 w 10"/>
                  <a:gd name="T13" fmla="*/ 2 h 5"/>
                  <a:gd name="T14" fmla="*/ 10 w 10"/>
                  <a:gd name="T15" fmla="*/ 0 h 5"/>
                  <a:gd name="T16" fmla="*/ 10 w 10"/>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10" y="2"/>
                    </a:moveTo>
                    <a:lnTo>
                      <a:pt x="10" y="0"/>
                    </a:lnTo>
                    <a:lnTo>
                      <a:pt x="0" y="0"/>
                    </a:lnTo>
                    <a:lnTo>
                      <a:pt x="2" y="5"/>
                    </a:lnTo>
                    <a:lnTo>
                      <a:pt x="0" y="2"/>
                    </a:lnTo>
                    <a:lnTo>
                      <a:pt x="2" y="2"/>
                    </a:lnTo>
                    <a:lnTo>
                      <a:pt x="7" y="2"/>
                    </a:lnTo>
                    <a:lnTo>
                      <a:pt x="10" y="0"/>
                    </a:lnTo>
                    <a:lnTo>
                      <a:pt x="1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31" name="Freeform 146"/>
              <p:cNvSpPr>
                <a:spLocks/>
              </p:cNvSpPr>
              <p:nvPr/>
            </p:nvSpPr>
            <p:spPr bwMode="auto">
              <a:xfrm>
                <a:off x="5524" y="1841"/>
                <a:ext cx="27" cy="26"/>
              </a:xfrm>
              <a:custGeom>
                <a:avLst/>
                <a:gdLst>
                  <a:gd name="T0" fmla="*/ 8 w 27"/>
                  <a:gd name="T1" fmla="*/ 26 h 26"/>
                  <a:gd name="T2" fmla="*/ 6 w 27"/>
                  <a:gd name="T3" fmla="*/ 23 h 26"/>
                  <a:gd name="T4" fmla="*/ 6 w 27"/>
                  <a:gd name="T5" fmla="*/ 16 h 26"/>
                  <a:gd name="T6" fmla="*/ 14 w 27"/>
                  <a:gd name="T7" fmla="*/ 8 h 26"/>
                  <a:gd name="T8" fmla="*/ 19 w 27"/>
                  <a:gd name="T9" fmla="*/ 3 h 26"/>
                  <a:gd name="T10" fmla="*/ 21 w 27"/>
                  <a:gd name="T11" fmla="*/ 3 h 26"/>
                  <a:gd name="T12" fmla="*/ 27 w 27"/>
                  <a:gd name="T13" fmla="*/ 0 h 26"/>
                  <a:gd name="T14" fmla="*/ 24 w 27"/>
                  <a:gd name="T15" fmla="*/ 0 h 26"/>
                  <a:gd name="T16" fmla="*/ 19 w 27"/>
                  <a:gd name="T17" fmla="*/ 0 h 26"/>
                  <a:gd name="T18" fmla="*/ 14 w 27"/>
                  <a:gd name="T19" fmla="*/ 5 h 26"/>
                  <a:gd name="T20" fmla="*/ 3 w 27"/>
                  <a:gd name="T21" fmla="*/ 16 h 26"/>
                  <a:gd name="T22" fmla="*/ 0 w 27"/>
                  <a:gd name="T23" fmla="*/ 18 h 26"/>
                  <a:gd name="T24" fmla="*/ 3 w 27"/>
                  <a:gd name="T25" fmla="*/ 21 h 26"/>
                  <a:gd name="T26" fmla="*/ 6 w 27"/>
                  <a:gd name="T27" fmla="*/ 23 h 26"/>
                  <a:gd name="T28" fmla="*/ 8 w 27"/>
                  <a:gd name="T29" fmla="*/ 26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
                  <a:gd name="T46" fmla="*/ 0 h 26"/>
                  <a:gd name="T47" fmla="*/ 27 w 27"/>
                  <a:gd name="T48" fmla="*/ 26 h 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 h="26">
                    <a:moveTo>
                      <a:pt x="8" y="26"/>
                    </a:moveTo>
                    <a:lnTo>
                      <a:pt x="6" y="23"/>
                    </a:lnTo>
                    <a:lnTo>
                      <a:pt x="6" y="16"/>
                    </a:lnTo>
                    <a:lnTo>
                      <a:pt x="14" y="8"/>
                    </a:lnTo>
                    <a:lnTo>
                      <a:pt x="19" y="3"/>
                    </a:lnTo>
                    <a:lnTo>
                      <a:pt x="21" y="3"/>
                    </a:lnTo>
                    <a:lnTo>
                      <a:pt x="27" y="0"/>
                    </a:lnTo>
                    <a:lnTo>
                      <a:pt x="24" y="0"/>
                    </a:lnTo>
                    <a:lnTo>
                      <a:pt x="19" y="0"/>
                    </a:lnTo>
                    <a:lnTo>
                      <a:pt x="14" y="5"/>
                    </a:lnTo>
                    <a:lnTo>
                      <a:pt x="3" y="16"/>
                    </a:lnTo>
                    <a:lnTo>
                      <a:pt x="0" y="18"/>
                    </a:lnTo>
                    <a:lnTo>
                      <a:pt x="3" y="21"/>
                    </a:lnTo>
                    <a:lnTo>
                      <a:pt x="6" y="23"/>
                    </a:lnTo>
                    <a:lnTo>
                      <a:pt x="8" y="2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32" name="Freeform 147"/>
              <p:cNvSpPr>
                <a:spLocks/>
              </p:cNvSpPr>
              <p:nvPr/>
            </p:nvSpPr>
            <p:spPr bwMode="auto">
              <a:xfrm>
                <a:off x="5527" y="1854"/>
                <a:ext cx="8" cy="16"/>
              </a:xfrm>
              <a:custGeom>
                <a:avLst/>
                <a:gdLst>
                  <a:gd name="T0" fmla="*/ 3 w 8"/>
                  <a:gd name="T1" fmla="*/ 0 h 16"/>
                  <a:gd name="T2" fmla="*/ 3 w 8"/>
                  <a:gd name="T3" fmla="*/ 0 h 16"/>
                  <a:gd name="T4" fmla="*/ 0 w 8"/>
                  <a:gd name="T5" fmla="*/ 10 h 16"/>
                  <a:gd name="T6" fmla="*/ 5 w 8"/>
                  <a:gd name="T7" fmla="*/ 16 h 16"/>
                  <a:gd name="T8" fmla="*/ 8 w 8"/>
                  <a:gd name="T9" fmla="*/ 13 h 16"/>
                  <a:gd name="T10" fmla="*/ 5 w 8"/>
                  <a:gd name="T11" fmla="*/ 8 h 16"/>
                  <a:gd name="T12" fmla="*/ 3 w 8"/>
                  <a:gd name="T13" fmla="*/ 5 h 16"/>
                  <a:gd name="T14" fmla="*/ 3 w 8"/>
                  <a:gd name="T15" fmla="*/ 5 h 16"/>
                  <a:gd name="T16" fmla="*/ 3 w 8"/>
                  <a:gd name="T17" fmla="*/ 0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6"/>
                  <a:gd name="T29" fmla="*/ 8 w 8"/>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6">
                    <a:moveTo>
                      <a:pt x="3" y="0"/>
                    </a:moveTo>
                    <a:lnTo>
                      <a:pt x="3" y="0"/>
                    </a:lnTo>
                    <a:lnTo>
                      <a:pt x="0" y="10"/>
                    </a:lnTo>
                    <a:lnTo>
                      <a:pt x="5" y="16"/>
                    </a:lnTo>
                    <a:lnTo>
                      <a:pt x="8" y="13"/>
                    </a:lnTo>
                    <a:lnTo>
                      <a:pt x="5" y="8"/>
                    </a:lnTo>
                    <a:lnTo>
                      <a:pt x="3" y="5"/>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33" name="Freeform 148"/>
              <p:cNvSpPr>
                <a:spLocks/>
              </p:cNvSpPr>
              <p:nvPr/>
            </p:nvSpPr>
            <p:spPr bwMode="auto">
              <a:xfrm>
                <a:off x="5530" y="1841"/>
                <a:ext cx="13" cy="18"/>
              </a:xfrm>
              <a:custGeom>
                <a:avLst/>
                <a:gdLst>
                  <a:gd name="T0" fmla="*/ 13 w 13"/>
                  <a:gd name="T1" fmla="*/ 0 h 18"/>
                  <a:gd name="T2" fmla="*/ 10 w 13"/>
                  <a:gd name="T3" fmla="*/ 0 h 18"/>
                  <a:gd name="T4" fmla="*/ 5 w 13"/>
                  <a:gd name="T5" fmla="*/ 8 h 18"/>
                  <a:gd name="T6" fmla="*/ 0 w 13"/>
                  <a:gd name="T7" fmla="*/ 13 h 18"/>
                  <a:gd name="T8" fmla="*/ 0 w 13"/>
                  <a:gd name="T9" fmla="*/ 18 h 18"/>
                  <a:gd name="T10" fmla="*/ 8 w 13"/>
                  <a:gd name="T11" fmla="*/ 10 h 18"/>
                  <a:gd name="T12" fmla="*/ 13 w 13"/>
                  <a:gd name="T13" fmla="*/ 3 h 18"/>
                  <a:gd name="T14" fmla="*/ 13 w 13"/>
                  <a:gd name="T15" fmla="*/ 5 h 18"/>
                  <a:gd name="T16" fmla="*/ 13 w 13"/>
                  <a:gd name="T17" fmla="*/ 0 h 18"/>
                  <a:gd name="T18" fmla="*/ 10 w 13"/>
                  <a:gd name="T19" fmla="*/ 0 h 18"/>
                  <a:gd name="T20" fmla="*/ 10 w 13"/>
                  <a:gd name="T21" fmla="*/ 0 h 18"/>
                  <a:gd name="T22" fmla="*/ 13 w 13"/>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18"/>
                  <a:gd name="T38" fmla="*/ 13 w 13"/>
                  <a:gd name="T39" fmla="*/ 18 h 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18">
                    <a:moveTo>
                      <a:pt x="13" y="0"/>
                    </a:moveTo>
                    <a:lnTo>
                      <a:pt x="10" y="0"/>
                    </a:lnTo>
                    <a:lnTo>
                      <a:pt x="5" y="8"/>
                    </a:lnTo>
                    <a:lnTo>
                      <a:pt x="0" y="13"/>
                    </a:lnTo>
                    <a:lnTo>
                      <a:pt x="0" y="18"/>
                    </a:lnTo>
                    <a:lnTo>
                      <a:pt x="8" y="10"/>
                    </a:lnTo>
                    <a:lnTo>
                      <a:pt x="13" y="3"/>
                    </a:lnTo>
                    <a:lnTo>
                      <a:pt x="13" y="5"/>
                    </a:lnTo>
                    <a:lnTo>
                      <a:pt x="13" y="0"/>
                    </a:lnTo>
                    <a:lnTo>
                      <a:pt x="10" y="0"/>
                    </a:lnTo>
                    <a:lnTo>
                      <a:pt x="1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34" name="Freeform 149"/>
              <p:cNvSpPr>
                <a:spLocks/>
              </p:cNvSpPr>
              <p:nvPr/>
            </p:nvSpPr>
            <p:spPr bwMode="auto">
              <a:xfrm>
                <a:off x="5543" y="1841"/>
                <a:ext cx="10" cy="5"/>
              </a:xfrm>
              <a:custGeom>
                <a:avLst/>
                <a:gdLst>
                  <a:gd name="T0" fmla="*/ 8 w 10"/>
                  <a:gd name="T1" fmla="*/ 0 h 5"/>
                  <a:gd name="T2" fmla="*/ 8 w 10"/>
                  <a:gd name="T3" fmla="*/ 0 h 5"/>
                  <a:gd name="T4" fmla="*/ 2 w 10"/>
                  <a:gd name="T5" fmla="*/ 0 h 5"/>
                  <a:gd name="T6" fmla="*/ 0 w 10"/>
                  <a:gd name="T7" fmla="*/ 0 h 5"/>
                  <a:gd name="T8" fmla="*/ 0 w 10"/>
                  <a:gd name="T9" fmla="*/ 5 h 5"/>
                  <a:gd name="T10" fmla="*/ 2 w 10"/>
                  <a:gd name="T11" fmla="*/ 5 h 5"/>
                  <a:gd name="T12" fmla="*/ 10 w 10"/>
                  <a:gd name="T13" fmla="*/ 3 h 5"/>
                  <a:gd name="T14" fmla="*/ 10 w 10"/>
                  <a:gd name="T15" fmla="*/ 3 h 5"/>
                  <a:gd name="T16" fmla="*/ 8 w 10"/>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8" y="0"/>
                    </a:moveTo>
                    <a:lnTo>
                      <a:pt x="8" y="0"/>
                    </a:lnTo>
                    <a:lnTo>
                      <a:pt x="2" y="0"/>
                    </a:lnTo>
                    <a:lnTo>
                      <a:pt x="0" y="0"/>
                    </a:lnTo>
                    <a:lnTo>
                      <a:pt x="0" y="5"/>
                    </a:lnTo>
                    <a:lnTo>
                      <a:pt x="2" y="5"/>
                    </a:lnTo>
                    <a:lnTo>
                      <a:pt x="10" y="3"/>
                    </a:lnTo>
                    <a:lnTo>
                      <a:pt x="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35" name="Freeform 150"/>
              <p:cNvSpPr>
                <a:spLocks/>
              </p:cNvSpPr>
              <p:nvPr/>
            </p:nvSpPr>
            <p:spPr bwMode="auto">
              <a:xfrm>
                <a:off x="5540" y="1841"/>
                <a:ext cx="13" cy="3"/>
              </a:xfrm>
              <a:custGeom>
                <a:avLst/>
                <a:gdLst>
                  <a:gd name="T0" fmla="*/ 0 w 13"/>
                  <a:gd name="T1" fmla="*/ 3 h 3"/>
                  <a:gd name="T2" fmla="*/ 0 w 13"/>
                  <a:gd name="T3" fmla="*/ 3 h 3"/>
                  <a:gd name="T4" fmla="*/ 8 w 13"/>
                  <a:gd name="T5" fmla="*/ 3 h 3"/>
                  <a:gd name="T6" fmla="*/ 11 w 13"/>
                  <a:gd name="T7" fmla="*/ 0 h 3"/>
                  <a:gd name="T8" fmla="*/ 13 w 13"/>
                  <a:gd name="T9" fmla="*/ 3 h 3"/>
                  <a:gd name="T10" fmla="*/ 8 w 13"/>
                  <a:gd name="T11" fmla="*/ 0 h 3"/>
                  <a:gd name="T12" fmla="*/ 3 w 13"/>
                  <a:gd name="T13" fmla="*/ 0 h 3"/>
                  <a:gd name="T14" fmla="*/ 3 w 13"/>
                  <a:gd name="T15" fmla="*/ 0 h 3"/>
                  <a:gd name="T16" fmla="*/ 0 w 13"/>
                  <a:gd name="T17" fmla="*/ 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3"/>
                  <a:gd name="T29" fmla="*/ 13 w 13"/>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3">
                    <a:moveTo>
                      <a:pt x="0" y="3"/>
                    </a:moveTo>
                    <a:lnTo>
                      <a:pt x="0" y="3"/>
                    </a:lnTo>
                    <a:lnTo>
                      <a:pt x="8" y="3"/>
                    </a:lnTo>
                    <a:lnTo>
                      <a:pt x="11" y="0"/>
                    </a:lnTo>
                    <a:lnTo>
                      <a:pt x="13" y="3"/>
                    </a:lnTo>
                    <a:lnTo>
                      <a:pt x="8" y="0"/>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36" name="Freeform 151"/>
              <p:cNvSpPr>
                <a:spLocks/>
              </p:cNvSpPr>
              <p:nvPr/>
            </p:nvSpPr>
            <p:spPr bwMode="auto">
              <a:xfrm>
                <a:off x="5527" y="1841"/>
                <a:ext cx="16" cy="16"/>
              </a:xfrm>
              <a:custGeom>
                <a:avLst/>
                <a:gdLst>
                  <a:gd name="T0" fmla="*/ 3 w 16"/>
                  <a:gd name="T1" fmla="*/ 16 h 16"/>
                  <a:gd name="T2" fmla="*/ 3 w 16"/>
                  <a:gd name="T3" fmla="*/ 16 h 16"/>
                  <a:gd name="T4" fmla="*/ 11 w 16"/>
                  <a:gd name="T5" fmla="*/ 8 h 16"/>
                  <a:gd name="T6" fmla="*/ 13 w 16"/>
                  <a:gd name="T7" fmla="*/ 3 h 16"/>
                  <a:gd name="T8" fmla="*/ 16 w 16"/>
                  <a:gd name="T9" fmla="*/ 0 h 16"/>
                  <a:gd name="T10" fmla="*/ 8 w 16"/>
                  <a:gd name="T11" fmla="*/ 5 h 16"/>
                  <a:gd name="T12" fmla="*/ 0 w 16"/>
                  <a:gd name="T13" fmla="*/ 13 h 16"/>
                  <a:gd name="T14" fmla="*/ 0 w 16"/>
                  <a:gd name="T15" fmla="*/ 13 h 16"/>
                  <a:gd name="T16" fmla="*/ 3 w 16"/>
                  <a:gd name="T17" fmla="*/ 16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6"/>
                  <a:gd name="T29" fmla="*/ 16 w 16"/>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6">
                    <a:moveTo>
                      <a:pt x="3" y="16"/>
                    </a:moveTo>
                    <a:lnTo>
                      <a:pt x="3" y="16"/>
                    </a:lnTo>
                    <a:lnTo>
                      <a:pt x="11" y="8"/>
                    </a:lnTo>
                    <a:lnTo>
                      <a:pt x="13" y="3"/>
                    </a:lnTo>
                    <a:lnTo>
                      <a:pt x="16" y="0"/>
                    </a:lnTo>
                    <a:lnTo>
                      <a:pt x="8" y="5"/>
                    </a:lnTo>
                    <a:lnTo>
                      <a:pt x="0" y="13"/>
                    </a:lnTo>
                    <a:lnTo>
                      <a:pt x="3" y="1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37" name="Freeform 152"/>
              <p:cNvSpPr>
                <a:spLocks/>
              </p:cNvSpPr>
              <p:nvPr/>
            </p:nvSpPr>
            <p:spPr bwMode="auto">
              <a:xfrm>
                <a:off x="5524" y="1854"/>
                <a:ext cx="11" cy="16"/>
              </a:xfrm>
              <a:custGeom>
                <a:avLst/>
                <a:gdLst>
                  <a:gd name="T0" fmla="*/ 8 w 11"/>
                  <a:gd name="T1" fmla="*/ 16 h 16"/>
                  <a:gd name="T2" fmla="*/ 11 w 11"/>
                  <a:gd name="T3" fmla="*/ 13 h 16"/>
                  <a:gd name="T4" fmla="*/ 8 w 11"/>
                  <a:gd name="T5" fmla="*/ 10 h 16"/>
                  <a:gd name="T6" fmla="*/ 6 w 11"/>
                  <a:gd name="T7" fmla="*/ 8 h 16"/>
                  <a:gd name="T8" fmla="*/ 3 w 11"/>
                  <a:gd name="T9" fmla="*/ 5 h 16"/>
                  <a:gd name="T10" fmla="*/ 6 w 11"/>
                  <a:gd name="T11" fmla="*/ 3 h 16"/>
                  <a:gd name="T12" fmla="*/ 3 w 11"/>
                  <a:gd name="T13" fmla="*/ 0 h 16"/>
                  <a:gd name="T14" fmla="*/ 0 w 11"/>
                  <a:gd name="T15" fmla="*/ 5 h 16"/>
                  <a:gd name="T16" fmla="*/ 0 w 11"/>
                  <a:gd name="T17" fmla="*/ 8 h 16"/>
                  <a:gd name="T18" fmla="*/ 6 w 11"/>
                  <a:gd name="T19" fmla="*/ 13 h 16"/>
                  <a:gd name="T20" fmla="*/ 8 w 11"/>
                  <a:gd name="T21" fmla="*/ 16 h 16"/>
                  <a:gd name="T22" fmla="*/ 11 w 11"/>
                  <a:gd name="T23" fmla="*/ 13 h 16"/>
                  <a:gd name="T24" fmla="*/ 8 w 11"/>
                  <a:gd name="T25" fmla="*/ 16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16"/>
                  <a:gd name="T41" fmla="*/ 11 w 11"/>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16">
                    <a:moveTo>
                      <a:pt x="8" y="16"/>
                    </a:moveTo>
                    <a:lnTo>
                      <a:pt x="11" y="13"/>
                    </a:lnTo>
                    <a:lnTo>
                      <a:pt x="8" y="10"/>
                    </a:lnTo>
                    <a:lnTo>
                      <a:pt x="6" y="8"/>
                    </a:lnTo>
                    <a:lnTo>
                      <a:pt x="3" y="5"/>
                    </a:lnTo>
                    <a:lnTo>
                      <a:pt x="6" y="3"/>
                    </a:lnTo>
                    <a:lnTo>
                      <a:pt x="3" y="0"/>
                    </a:lnTo>
                    <a:lnTo>
                      <a:pt x="0" y="5"/>
                    </a:lnTo>
                    <a:lnTo>
                      <a:pt x="0" y="8"/>
                    </a:lnTo>
                    <a:lnTo>
                      <a:pt x="6" y="13"/>
                    </a:lnTo>
                    <a:lnTo>
                      <a:pt x="8" y="16"/>
                    </a:lnTo>
                    <a:lnTo>
                      <a:pt x="11" y="13"/>
                    </a:lnTo>
                    <a:lnTo>
                      <a:pt x="8" y="1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38" name="Freeform 153"/>
              <p:cNvSpPr>
                <a:spLocks/>
              </p:cNvSpPr>
              <p:nvPr/>
            </p:nvSpPr>
            <p:spPr bwMode="auto">
              <a:xfrm>
                <a:off x="5535" y="1789"/>
                <a:ext cx="5" cy="5"/>
              </a:xfrm>
              <a:custGeom>
                <a:avLst/>
                <a:gdLst>
                  <a:gd name="T0" fmla="*/ 3 w 5"/>
                  <a:gd name="T1" fmla="*/ 0 h 5"/>
                  <a:gd name="T2" fmla="*/ 3 w 5"/>
                  <a:gd name="T3" fmla="*/ 2 h 5"/>
                  <a:gd name="T4" fmla="*/ 5 w 5"/>
                  <a:gd name="T5" fmla="*/ 5 h 5"/>
                  <a:gd name="T6" fmla="*/ 5 w 5"/>
                  <a:gd name="T7" fmla="*/ 5 h 5"/>
                  <a:gd name="T8" fmla="*/ 0 w 5"/>
                  <a:gd name="T9" fmla="*/ 5 h 5"/>
                  <a:gd name="T10" fmla="*/ 3 w 5"/>
                  <a:gd name="T11" fmla="*/ 5 h 5"/>
                  <a:gd name="T12" fmla="*/ 3 w 5"/>
                  <a:gd name="T13" fmla="*/ 0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3" y="0"/>
                    </a:moveTo>
                    <a:lnTo>
                      <a:pt x="3" y="2"/>
                    </a:lnTo>
                    <a:lnTo>
                      <a:pt x="5" y="5"/>
                    </a:lnTo>
                    <a:lnTo>
                      <a:pt x="0" y="5"/>
                    </a:lnTo>
                    <a:lnTo>
                      <a:pt x="3" y="5"/>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39" name="Freeform 154"/>
              <p:cNvSpPr>
                <a:spLocks/>
              </p:cNvSpPr>
              <p:nvPr/>
            </p:nvSpPr>
            <p:spPr bwMode="auto">
              <a:xfrm>
                <a:off x="5535" y="1789"/>
                <a:ext cx="5" cy="5"/>
              </a:xfrm>
              <a:custGeom>
                <a:avLst/>
                <a:gdLst>
                  <a:gd name="T0" fmla="*/ 5 w 5"/>
                  <a:gd name="T1" fmla="*/ 2 h 5"/>
                  <a:gd name="T2" fmla="*/ 5 w 5"/>
                  <a:gd name="T3" fmla="*/ 2 h 5"/>
                  <a:gd name="T4" fmla="*/ 5 w 5"/>
                  <a:gd name="T5" fmla="*/ 0 h 5"/>
                  <a:gd name="T6" fmla="*/ 3 w 5"/>
                  <a:gd name="T7" fmla="*/ 0 h 5"/>
                  <a:gd name="T8" fmla="*/ 0 w 5"/>
                  <a:gd name="T9" fmla="*/ 2 h 5"/>
                  <a:gd name="T10" fmla="*/ 3 w 5"/>
                  <a:gd name="T11" fmla="*/ 5 h 5"/>
                  <a:gd name="T12" fmla="*/ 5 w 5"/>
                  <a:gd name="T13" fmla="*/ 5 h 5"/>
                  <a:gd name="T14" fmla="*/ 5 w 5"/>
                  <a:gd name="T15" fmla="*/ 5 h 5"/>
                  <a:gd name="T16" fmla="*/ 5 w 5"/>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5" y="2"/>
                    </a:moveTo>
                    <a:lnTo>
                      <a:pt x="5" y="2"/>
                    </a:lnTo>
                    <a:lnTo>
                      <a:pt x="5" y="0"/>
                    </a:lnTo>
                    <a:lnTo>
                      <a:pt x="3" y="0"/>
                    </a:lnTo>
                    <a:lnTo>
                      <a:pt x="0" y="2"/>
                    </a:lnTo>
                    <a:lnTo>
                      <a:pt x="3" y="5"/>
                    </a:lnTo>
                    <a:lnTo>
                      <a:pt x="5" y="5"/>
                    </a:lnTo>
                    <a:lnTo>
                      <a:pt x="5"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40" name="Freeform 155"/>
              <p:cNvSpPr>
                <a:spLocks/>
              </p:cNvSpPr>
              <p:nvPr/>
            </p:nvSpPr>
            <p:spPr bwMode="auto">
              <a:xfrm>
                <a:off x="5535" y="1791"/>
                <a:ext cx="5" cy="5"/>
              </a:xfrm>
              <a:custGeom>
                <a:avLst/>
                <a:gdLst>
                  <a:gd name="T0" fmla="*/ 3 w 5"/>
                  <a:gd name="T1" fmla="*/ 5 h 5"/>
                  <a:gd name="T2" fmla="*/ 3 w 5"/>
                  <a:gd name="T3" fmla="*/ 5 h 5"/>
                  <a:gd name="T4" fmla="*/ 5 w 5"/>
                  <a:gd name="T5" fmla="*/ 3 h 5"/>
                  <a:gd name="T6" fmla="*/ 5 w 5"/>
                  <a:gd name="T7" fmla="*/ 0 h 5"/>
                  <a:gd name="T8" fmla="*/ 5 w 5"/>
                  <a:gd name="T9" fmla="*/ 3 h 5"/>
                  <a:gd name="T10" fmla="*/ 5 w 5"/>
                  <a:gd name="T11" fmla="*/ 0 h 5"/>
                  <a:gd name="T12" fmla="*/ 0 w 5"/>
                  <a:gd name="T13" fmla="*/ 3 h 5"/>
                  <a:gd name="T14" fmla="*/ 0 w 5"/>
                  <a:gd name="T15" fmla="*/ 3 h 5"/>
                  <a:gd name="T16" fmla="*/ 3 w 5"/>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3" y="5"/>
                    </a:moveTo>
                    <a:lnTo>
                      <a:pt x="3" y="5"/>
                    </a:lnTo>
                    <a:lnTo>
                      <a:pt x="5" y="3"/>
                    </a:lnTo>
                    <a:lnTo>
                      <a:pt x="5" y="0"/>
                    </a:lnTo>
                    <a:lnTo>
                      <a:pt x="5" y="3"/>
                    </a:lnTo>
                    <a:lnTo>
                      <a:pt x="5" y="0"/>
                    </a:lnTo>
                    <a:lnTo>
                      <a:pt x="0" y="3"/>
                    </a:lnTo>
                    <a:lnTo>
                      <a:pt x="3"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41" name="Freeform 156"/>
              <p:cNvSpPr>
                <a:spLocks/>
              </p:cNvSpPr>
              <p:nvPr/>
            </p:nvSpPr>
            <p:spPr bwMode="auto">
              <a:xfrm>
                <a:off x="5535" y="1789"/>
                <a:ext cx="3" cy="7"/>
              </a:xfrm>
              <a:custGeom>
                <a:avLst/>
                <a:gdLst>
                  <a:gd name="T0" fmla="*/ 3 w 3"/>
                  <a:gd name="T1" fmla="*/ 0 h 7"/>
                  <a:gd name="T2" fmla="*/ 0 w 3"/>
                  <a:gd name="T3" fmla="*/ 2 h 7"/>
                  <a:gd name="T4" fmla="*/ 0 w 3"/>
                  <a:gd name="T5" fmla="*/ 5 h 7"/>
                  <a:gd name="T6" fmla="*/ 3 w 3"/>
                  <a:gd name="T7" fmla="*/ 7 h 7"/>
                  <a:gd name="T8" fmla="*/ 0 w 3"/>
                  <a:gd name="T9" fmla="*/ 5 h 7"/>
                  <a:gd name="T10" fmla="*/ 3 w 3"/>
                  <a:gd name="T11" fmla="*/ 5 h 7"/>
                  <a:gd name="T12" fmla="*/ 3 w 3"/>
                  <a:gd name="T13" fmla="*/ 0 h 7"/>
                  <a:gd name="T14" fmla="*/ 0 w 3"/>
                  <a:gd name="T15" fmla="*/ 2 h 7"/>
                  <a:gd name="T16" fmla="*/ 3 w 3"/>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7"/>
                  <a:gd name="T29" fmla="*/ 3 w 3"/>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7">
                    <a:moveTo>
                      <a:pt x="3" y="0"/>
                    </a:moveTo>
                    <a:lnTo>
                      <a:pt x="0" y="2"/>
                    </a:lnTo>
                    <a:lnTo>
                      <a:pt x="0" y="5"/>
                    </a:lnTo>
                    <a:lnTo>
                      <a:pt x="3" y="7"/>
                    </a:lnTo>
                    <a:lnTo>
                      <a:pt x="0" y="5"/>
                    </a:lnTo>
                    <a:lnTo>
                      <a:pt x="3" y="5"/>
                    </a:lnTo>
                    <a:lnTo>
                      <a:pt x="3" y="0"/>
                    </a:lnTo>
                    <a:lnTo>
                      <a:pt x="0" y="2"/>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42" name="Freeform 157"/>
              <p:cNvSpPr>
                <a:spLocks/>
              </p:cNvSpPr>
              <p:nvPr/>
            </p:nvSpPr>
            <p:spPr bwMode="auto">
              <a:xfrm>
                <a:off x="5530" y="1799"/>
                <a:ext cx="23" cy="8"/>
              </a:xfrm>
              <a:custGeom>
                <a:avLst/>
                <a:gdLst>
                  <a:gd name="T0" fmla="*/ 23 w 23"/>
                  <a:gd name="T1" fmla="*/ 0 h 8"/>
                  <a:gd name="T2" fmla="*/ 21 w 23"/>
                  <a:gd name="T3" fmla="*/ 3 h 8"/>
                  <a:gd name="T4" fmla="*/ 13 w 23"/>
                  <a:gd name="T5" fmla="*/ 8 h 8"/>
                  <a:gd name="T6" fmla="*/ 5 w 23"/>
                  <a:gd name="T7" fmla="*/ 5 h 8"/>
                  <a:gd name="T8" fmla="*/ 0 w 23"/>
                  <a:gd name="T9" fmla="*/ 3 h 8"/>
                  <a:gd name="T10" fmla="*/ 2 w 23"/>
                  <a:gd name="T11" fmla="*/ 5 h 8"/>
                  <a:gd name="T12" fmla="*/ 8 w 23"/>
                  <a:gd name="T13" fmla="*/ 8 h 8"/>
                  <a:gd name="T14" fmla="*/ 10 w 23"/>
                  <a:gd name="T15" fmla="*/ 8 h 8"/>
                  <a:gd name="T16" fmla="*/ 13 w 23"/>
                  <a:gd name="T17" fmla="*/ 8 h 8"/>
                  <a:gd name="T18" fmla="*/ 18 w 23"/>
                  <a:gd name="T19" fmla="*/ 5 h 8"/>
                  <a:gd name="T20" fmla="*/ 23 w 23"/>
                  <a:gd name="T21" fmla="*/ 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8"/>
                  <a:gd name="T35" fmla="*/ 23 w 23"/>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8">
                    <a:moveTo>
                      <a:pt x="23" y="0"/>
                    </a:moveTo>
                    <a:lnTo>
                      <a:pt x="21" y="3"/>
                    </a:lnTo>
                    <a:lnTo>
                      <a:pt x="13" y="8"/>
                    </a:lnTo>
                    <a:lnTo>
                      <a:pt x="5" y="5"/>
                    </a:lnTo>
                    <a:lnTo>
                      <a:pt x="0" y="3"/>
                    </a:lnTo>
                    <a:lnTo>
                      <a:pt x="2" y="5"/>
                    </a:lnTo>
                    <a:lnTo>
                      <a:pt x="8" y="8"/>
                    </a:lnTo>
                    <a:lnTo>
                      <a:pt x="10" y="8"/>
                    </a:lnTo>
                    <a:lnTo>
                      <a:pt x="13" y="8"/>
                    </a:lnTo>
                    <a:lnTo>
                      <a:pt x="18" y="5"/>
                    </a:lnTo>
                    <a:lnTo>
                      <a:pt x="2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43" name="Freeform 158"/>
              <p:cNvSpPr>
                <a:spLocks/>
              </p:cNvSpPr>
              <p:nvPr/>
            </p:nvSpPr>
            <p:spPr bwMode="auto">
              <a:xfrm>
                <a:off x="5543" y="1799"/>
                <a:ext cx="13" cy="11"/>
              </a:xfrm>
              <a:custGeom>
                <a:avLst/>
                <a:gdLst>
                  <a:gd name="T0" fmla="*/ 0 w 13"/>
                  <a:gd name="T1" fmla="*/ 11 h 11"/>
                  <a:gd name="T2" fmla="*/ 0 w 13"/>
                  <a:gd name="T3" fmla="*/ 11 h 11"/>
                  <a:gd name="T4" fmla="*/ 8 w 13"/>
                  <a:gd name="T5" fmla="*/ 5 h 11"/>
                  <a:gd name="T6" fmla="*/ 13 w 13"/>
                  <a:gd name="T7" fmla="*/ 0 h 11"/>
                  <a:gd name="T8" fmla="*/ 8 w 13"/>
                  <a:gd name="T9" fmla="*/ 0 h 11"/>
                  <a:gd name="T10" fmla="*/ 5 w 13"/>
                  <a:gd name="T11" fmla="*/ 3 h 11"/>
                  <a:gd name="T12" fmla="*/ 0 w 13"/>
                  <a:gd name="T13" fmla="*/ 8 h 11"/>
                  <a:gd name="T14" fmla="*/ 0 w 13"/>
                  <a:gd name="T15" fmla="*/ 8 h 11"/>
                  <a:gd name="T16" fmla="*/ 0 w 1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1"/>
                  <a:gd name="T29" fmla="*/ 13 w 1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1">
                    <a:moveTo>
                      <a:pt x="0" y="11"/>
                    </a:moveTo>
                    <a:lnTo>
                      <a:pt x="0" y="11"/>
                    </a:lnTo>
                    <a:lnTo>
                      <a:pt x="8" y="5"/>
                    </a:lnTo>
                    <a:lnTo>
                      <a:pt x="13" y="0"/>
                    </a:lnTo>
                    <a:lnTo>
                      <a:pt x="8" y="0"/>
                    </a:lnTo>
                    <a:lnTo>
                      <a:pt x="5" y="3"/>
                    </a:lnTo>
                    <a:lnTo>
                      <a:pt x="0" y="8"/>
                    </a:lnTo>
                    <a:lnTo>
                      <a:pt x="0" y="1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44" name="Freeform 159"/>
              <p:cNvSpPr>
                <a:spLocks/>
              </p:cNvSpPr>
              <p:nvPr/>
            </p:nvSpPr>
            <p:spPr bwMode="auto">
              <a:xfrm>
                <a:off x="5527" y="1799"/>
                <a:ext cx="16" cy="11"/>
              </a:xfrm>
              <a:custGeom>
                <a:avLst/>
                <a:gdLst>
                  <a:gd name="T0" fmla="*/ 5 w 16"/>
                  <a:gd name="T1" fmla="*/ 3 h 11"/>
                  <a:gd name="T2" fmla="*/ 0 w 16"/>
                  <a:gd name="T3" fmla="*/ 3 h 11"/>
                  <a:gd name="T4" fmla="*/ 5 w 16"/>
                  <a:gd name="T5" fmla="*/ 8 h 11"/>
                  <a:gd name="T6" fmla="*/ 16 w 16"/>
                  <a:gd name="T7" fmla="*/ 11 h 11"/>
                  <a:gd name="T8" fmla="*/ 16 w 16"/>
                  <a:gd name="T9" fmla="*/ 8 h 11"/>
                  <a:gd name="T10" fmla="*/ 8 w 16"/>
                  <a:gd name="T11" fmla="*/ 5 h 11"/>
                  <a:gd name="T12" fmla="*/ 5 w 16"/>
                  <a:gd name="T13" fmla="*/ 0 h 11"/>
                  <a:gd name="T14" fmla="*/ 0 w 16"/>
                  <a:gd name="T15" fmla="*/ 3 h 11"/>
                  <a:gd name="T16" fmla="*/ 5 w 16"/>
                  <a:gd name="T17" fmla="*/ 3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1"/>
                  <a:gd name="T29" fmla="*/ 16 w 1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1">
                    <a:moveTo>
                      <a:pt x="5" y="3"/>
                    </a:moveTo>
                    <a:lnTo>
                      <a:pt x="0" y="3"/>
                    </a:lnTo>
                    <a:lnTo>
                      <a:pt x="5" y="8"/>
                    </a:lnTo>
                    <a:lnTo>
                      <a:pt x="16" y="11"/>
                    </a:lnTo>
                    <a:lnTo>
                      <a:pt x="16" y="8"/>
                    </a:lnTo>
                    <a:lnTo>
                      <a:pt x="8" y="5"/>
                    </a:lnTo>
                    <a:lnTo>
                      <a:pt x="5" y="0"/>
                    </a:lnTo>
                    <a:lnTo>
                      <a:pt x="0" y="3"/>
                    </a:lnTo>
                    <a:lnTo>
                      <a:pt x="5"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45" name="Freeform 160"/>
              <p:cNvSpPr>
                <a:spLocks/>
              </p:cNvSpPr>
              <p:nvPr/>
            </p:nvSpPr>
            <p:spPr bwMode="auto">
              <a:xfrm>
                <a:off x="5527" y="1796"/>
                <a:ext cx="29" cy="14"/>
              </a:xfrm>
              <a:custGeom>
                <a:avLst/>
                <a:gdLst>
                  <a:gd name="T0" fmla="*/ 29 w 29"/>
                  <a:gd name="T1" fmla="*/ 3 h 14"/>
                  <a:gd name="T2" fmla="*/ 24 w 29"/>
                  <a:gd name="T3" fmla="*/ 0 h 14"/>
                  <a:gd name="T4" fmla="*/ 21 w 29"/>
                  <a:gd name="T5" fmla="*/ 6 h 14"/>
                  <a:gd name="T6" fmla="*/ 16 w 29"/>
                  <a:gd name="T7" fmla="*/ 8 h 14"/>
                  <a:gd name="T8" fmla="*/ 13 w 29"/>
                  <a:gd name="T9" fmla="*/ 11 h 14"/>
                  <a:gd name="T10" fmla="*/ 11 w 29"/>
                  <a:gd name="T11" fmla="*/ 8 h 14"/>
                  <a:gd name="T12" fmla="*/ 5 w 29"/>
                  <a:gd name="T13" fmla="*/ 6 h 14"/>
                  <a:gd name="T14" fmla="*/ 5 w 29"/>
                  <a:gd name="T15" fmla="*/ 6 h 14"/>
                  <a:gd name="T16" fmla="*/ 0 w 29"/>
                  <a:gd name="T17" fmla="*/ 6 h 14"/>
                  <a:gd name="T18" fmla="*/ 3 w 29"/>
                  <a:gd name="T19" fmla="*/ 8 h 14"/>
                  <a:gd name="T20" fmla="*/ 8 w 29"/>
                  <a:gd name="T21" fmla="*/ 14 h 14"/>
                  <a:gd name="T22" fmla="*/ 13 w 29"/>
                  <a:gd name="T23" fmla="*/ 14 h 14"/>
                  <a:gd name="T24" fmla="*/ 18 w 29"/>
                  <a:gd name="T25" fmla="*/ 14 h 14"/>
                  <a:gd name="T26" fmla="*/ 24 w 29"/>
                  <a:gd name="T27" fmla="*/ 8 h 14"/>
                  <a:gd name="T28" fmla="*/ 29 w 29"/>
                  <a:gd name="T29" fmla="*/ 3 h 14"/>
                  <a:gd name="T30" fmla="*/ 24 w 29"/>
                  <a:gd name="T31" fmla="*/ 3 h 14"/>
                  <a:gd name="T32" fmla="*/ 29 w 29"/>
                  <a:gd name="T33" fmla="*/ 3 h 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14"/>
                  <a:gd name="T53" fmla="*/ 29 w 29"/>
                  <a:gd name="T54" fmla="*/ 14 h 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14">
                    <a:moveTo>
                      <a:pt x="29" y="3"/>
                    </a:moveTo>
                    <a:lnTo>
                      <a:pt x="24" y="0"/>
                    </a:lnTo>
                    <a:lnTo>
                      <a:pt x="21" y="6"/>
                    </a:lnTo>
                    <a:lnTo>
                      <a:pt x="16" y="8"/>
                    </a:lnTo>
                    <a:lnTo>
                      <a:pt x="13" y="11"/>
                    </a:lnTo>
                    <a:lnTo>
                      <a:pt x="11" y="8"/>
                    </a:lnTo>
                    <a:lnTo>
                      <a:pt x="5" y="6"/>
                    </a:lnTo>
                    <a:lnTo>
                      <a:pt x="0" y="6"/>
                    </a:lnTo>
                    <a:lnTo>
                      <a:pt x="3" y="8"/>
                    </a:lnTo>
                    <a:lnTo>
                      <a:pt x="8" y="14"/>
                    </a:lnTo>
                    <a:lnTo>
                      <a:pt x="13" y="14"/>
                    </a:lnTo>
                    <a:lnTo>
                      <a:pt x="18" y="14"/>
                    </a:lnTo>
                    <a:lnTo>
                      <a:pt x="24" y="8"/>
                    </a:lnTo>
                    <a:lnTo>
                      <a:pt x="29" y="3"/>
                    </a:lnTo>
                    <a:lnTo>
                      <a:pt x="24" y="3"/>
                    </a:lnTo>
                    <a:lnTo>
                      <a:pt x="29"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46" name="Freeform 161"/>
              <p:cNvSpPr>
                <a:spLocks/>
              </p:cNvSpPr>
              <p:nvPr/>
            </p:nvSpPr>
            <p:spPr bwMode="auto">
              <a:xfrm>
                <a:off x="5543" y="1791"/>
                <a:ext cx="5" cy="5"/>
              </a:xfrm>
              <a:custGeom>
                <a:avLst/>
                <a:gdLst>
                  <a:gd name="T0" fmla="*/ 0 w 5"/>
                  <a:gd name="T1" fmla="*/ 3 h 5"/>
                  <a:gd name="T2" fmla="*/ 2 w 5"/>
                  <a:gd name="T3" fmla="*/ 0 h 5"/>
                  <a:gd name="T4" fmla="*/ 5 w 5"/>
                  <a:gd name="T5" fmla="*/ 0 h 5"/>
                  <a:gd name="T6" fmla="*/ 5 w 5"/>
                  <a:gd name="T7" fmla="*/ 0 h 5"/>
                  <a:gd name="T8" fmla="*/ 5 w 5"/>
                  <a:gd name="T9" fmla="*/ 5 h 5"/>
                  <a:gd name="T10" fmla="*/ 5 w 5"/>
                  <a:gd name="T11" fmla="*/ 3 h 5"/>
                  <a:gd name="T12" fmla="*/ 0 w 5"/>
                  <a:gd name="T13" fmla="*/ 3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0" y="3"/>
                    </a:moveTo>
                    <a:lnTo>
                      <a:pt x="2" y="0"/>
                    </a:lnTo>
                    <a:lnTo>
                      <a:pt x="5" y="0"/>
                    </a:lnTo>
                    <a:lnTo>
                      <a:pt x="5" y="5"/>
                    </a:lnTo>
                    <a:lnTo>
                      <a:pt x="5" y="3"/>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47" name="Freeform 162"/>
              <p:cNvSpPr>
                <a:spLocks/>
              </p:cNvSpPr>
              <p:nvPr/>
            </p:nvSpPr>
            <p:spPr bwMode="auto">
              <a:xfrm>
                <a:off x="5543" y="1789"/>
                <a:ext cx="8" cy="5"/>
              </a:xfrm>
              <a:custGeom>
                <a:avLst/>
                <a:gdLst>
                  <a:gd name="T0" fmla="*/ 2 w 8"/>
                  <a:gd name="T1" fmla="*/ 2 h 5"/>
                  <a:gd name="T2" fmla="*/ 2 w 8"/>
                  <a:gd name="T3" fmla="*/ 0 h 5"/>
                  <a:gd name="T4" fmla="*/ 0 w 8"/>
                  <a:gd name="T5" fmla="*/ 2 h 5"/>
                  <a:gd name="T6" fmla="*/ 0 w 8"/>
                  <a:gd name="T7" fmla="*/ 2 h 5"/>
                  <a:gd name="T8" fmla="*/ 0 w 8"/>
                  <a:gd name="T9" fmla="*/ 5 h 5"/>
                  <a:gd name="T10" fmla="*/ 2 w 8"/>
                  <a:gd name="T11" fmla="*/ 5 h 5"/>
                  <a:gd name="T12" fmla="*/ 8 w 8"/>
                  <a:gd name="T13" fmla="*/ 2 h 5"/>
                  <a:gd name="T14" fmla="*/ 8 w 8"/>
                  <a:gd name="T15" fmla="*/ 2 h 5"/>
                  <a:gd name="T16" fmla="*/ 2 w 8"/>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2" y="2"/>
                    </a:moveTo>
                    <a:lnTo>
                      <a:pt x="2" y="0"/>
                    </a:lnTo>
                    <a:lnTo>
                      <a:pt x="0" y="2"/>
                    </a:lnTo>
                    <a:lnTo>
                      <a:pt x="0" y="5"/>
                    </a:lnTo>
                    <a:lnTo>
                      <a:pt x="2" y="5"/>
                    </a:lnTo>
                    <a:lnTo>
                      <a:pt x="8" y="2"/>
                    </a:lnTo>
                    <a:lnTo>
                      <a:pt x="2"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48" name="Freeform 163"/>
              <p:cNvSpPr>
                <a:spLocks/>
              </p:cNvSpPr>
              <p:nvPr/>
            </p:nvSpPr>
            <p:spPr bwMode="auto">
              <a:xfrm>
                <a:off x="5545" y="1791"/>
                <a:ext cx="6" cy="5"/>
              </a:xfrm>
              <a:custGeom>
                <a:avLst/>
                <a:gdLst>
                  <a:gd name="T0" fmla="*/ 6 w 6"/>
                  <a:gd name="T1" fmla="*/ 3 h 5"/>
                  <a:gd name="T2" fmla="*/ 6 w 6"/>
                  <a:gd name="T3" fmla="*/ 3 h 5"/>
                  <a:gd name="T4" fmla="*/ 3 w 6"/>
                  <a:gd name="T5" fmla="*/ 0 h 5"/>
                  <a:gd name="T6" fmla="*/ 0 w 6"/>
                  <a:gd name="T7" fmla="*/ 0 h 5"/>
                  <a:gd name="T8" fmla="*/ 6 w 6"/>
                  <a:gd name="T9" fmla="*/ 0 h 5"/>
                  <a:gd name="T10" fmla="*/ 0 w 6"/>
                  <a:gd name="T11" fmla="*/ 0 h 5"/>
                  <a:gd name="T12" fmla="*/ 3 w 6"/>
                  <a:gd name="T13" fmla="*/ 5 h 5"/>
                  <a:gd name="T14" fmla="*/ 3 w 6"/>
                  <a:gd name="T15" fmla="*/ 5 h 5"/>
                  <a:gd name="T16" fmla="*/ 6 w 6"/>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5"/>
                  <a:gd name="T29" fmla="*/ 6 w 6"/>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5">
                    <a:moveTo>
                      <a:pt x="6" y="3"/>
                    </a:moveTo>
                    <a:lnTo>
                      <a:pt x="6" y="3"/>
                    </a:lnTo>
                    <a:lnTo>
                      <a:pt x="3" y="0"/>
                    </a:lnTo>
                    <a:lnTo>
                      <a:pt x="0" y="0"/>
                    </a:lnTo>
                    <a:lnTo>
                      <a:pt x="6" y="0"/>
                    </a:lnTo>
                    <a:lnTo>
                      <a:pt x="0" y="0"/>
                    </a:lnTo>
                    <a:lnTo>
                      <a:pt x="3" y="5"/>
                    </a:lnTo>
                    <a:lnTo>
                      <a:pt x="6"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49" name="Freeform 164"/>
              <p:cNvSpPr>
                <a:spLocks/>
              </p:cNvSpPr>
              <p:nvPr/>
            </p:nvSpPr>
            <p:spPr bwMode="auto">
              <a:xfrm>
                <a:off x="5543" y="1791"/>
                <a:ext cx="8" cy="5"/>
              </a:xfrm>
              <a:custGeom>
                <a:avLst/>
                <a:gdLst>
                  <a:gd name="T0" fmla="*/ 0 w 8"/>
                  <a:gd name="T1" fmla="*/ 0 h 5"/>
                  <a:gd name="T2" fmla="*/ 0 w 8"/>
                  <a:gd name="T3" fmla="*/ 3 h 5"/>
                  <a:gd name="T4" fmla="*/ 5 w 8"/>
                  <a:gd name="T5" fmla="*/ 5 h 5"/>
                  <a:gd name="T6" fmla="*/ 8 w 8"/>
                  <a:gd name="T7" fmla="*/ 3 h 5"/>
                  <a:gd name="T8" fmla="*/ 5 w 8"/>
                  <a:gd name="T9" fmla="*/ 5 h 5"/>
                  <a:gd name="T10" fmla="*/ 5 w 8"/>
                  <a:gd name="T11" fmla="*/ 0 h 5"/>
                  <a:gd name="T12" fmla="*/ 0 w 8"/>
                  <a:gd name="T13" fmla="*/ 0 h 5"/>
                  <a:gd name="T14" fmla="*/ 0 w 8"/>
                  <a:gd name="T15" fmla="*/ 3 h 5"/>
                  <a:gd name="T16" fmla="*/ 0 w 8"/>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0" y="0"/>
                    </a:moveTo>
                    <a:lnTo>
                      <a:pt x="0" y="3"/>
                    </a:lnTo>
                    <a:lnTo>
                      <a:pt x="5" y="5"/>
                    </a:lnTo>
                    <a:lnTo>
                      <a:pt x="8" y="3"/>
                    </a:lnTo>
                    <a:lnTo>
                      <a:pt x="5" y="5"/>
                    </a:lnTo>
                    <a:lnTo>
                      <a:pt x="5" y="0"/>
                    </a:lnTo>
                    <a:lnTo>
                      <a:pt x="0" y="0"/>
                    </a:lnTo>
                    <a:lnTo>
                      <a:pt x="0" y="3"/>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50" name="Freeform 165"/>
              <p:cNvSpPr>
                <a:spLocks/>
              </p:cNvSpPr>
              <p:nvPr/>
            </p:nvSpPr>
            <p:spPr bwMode="auto">
              <a:xfrm>
                <a:off x="5530" y="1796"/>
                <a:ext cx="5" cy="6"/>
              </a:xfrm>
              <a:custGeom>
                <a:avLst/>
                <a:gdLst>
                  <a:gd name="T0" fmla="*/ 5 w 5"/>
                  <a:gd name="T1" fmla="*/ 0 h 6"/>
                  <a:gd name="T2" fmla="*/ 2 w 5"/>
                  <a:gd name="T3" fmla="*/ 3 h 6"/>
                  <a:gd name="T4" fmla="*/ 0 w 5"/>
                  <a:gd name="T5" fmla="*/ 3 h 6"/>
                  <a:gd name="T6" fmla="*/ 2 w 5"/>
                  <a:gd name="T7" fmla="*/ 3 h 6"/>
                  <a:gd name="T8" fmla="*/ 5 w 5"/>
                  <a:gd name="T9" fmla="*/ 6 h 6"/>
                  <a:gd name="T10" fmla="*/ 5 w 5"/>
                  <a:gd name="T11" fmla="*/ 3 h 6"/>
                  <a:gd name="T12" fmla="*/ 5 w 5"/>
                  <a:gd name="T13" fmla="*/ 0 h 6"/>
                  <a:gd name="T14" fmla="*/ 0 60000 65536"/>
                  <a:gd name="T15" fmla="*/ 0 60000 65536"/>
                  <a:gd name="T16" fmla="*/ 0 60000 65536"/>
                  <a:gd name="T17" fmla="*/ 0 60000 65536"/>
                  <a:gd name="T18" fmla="*/ 0 60000 65536"/>
                  <a:gd name="T19" fmla="*/ 0 60000 65536"/>
                  <a:gd name="T20" fmla="*/ 0 60000 65536"/>
                  <a:gd name="T21" fmla="*/ 0 w 5"/>
                  <a:gd name="T22" fmla="*/ 0 h 6"/>
                  <a:gd name="T23" fmla="*/ 5 w 5"/>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6">
                    <a:moveTo>
                      <a:pt x="5" y="0"/>
                    </a:moveTo>
                    <a:lnTo>
                      <a:pt x="2" y="3"/>
                    </a:lnTo>
                    <a:lnTo>
                      <a:pt x="0" y="3"/>
                    </a:lnTo>
                    <a:lnTo>
                      <a:pt x="2" y="3"/>
                    </a:lnTo>
                    <a:lnTo>
                      <a:pt x="5" y="6"/>
                    </a:lnTo>
                    <a:lnTo>
                      <a:pt x="5" y="3"/>
                    </a:lnTo>
                    <a:lnTo>
                      <a:pt x="5"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51" name="Freeform 166"/>
              <p:cNvSpPr>
                <a:spLocks/>
              </p:cNvSpPr>
              <p:nvPr/>
            </p:nvSpPr>
            <p:spPr bwMode="auto">
              <a:xfrm>
                <a:off x="5530" y="1796"/>
                <a:ext cx="5" cy="6"/>
              </a:xfrm>
              <a:custGeom>
                <a:avLst/>
                <a:gdLst>
                  <a:gd name="T0" fmla="*/ 0 w 5"/>
                  <a:gd name="T1" fmla="*/ 6 h 6"/>
                  <a:gd name="T2" fmla="*/ 0 w 5"/>
                  <a:gd name="T3" fmla="*/ 6 h 6"/>
                  <a:gd name="T4" fmla="*/ 5 w 5"/>
                  <a:gd name="T5" fmla="*/ 3 h 6"/>
                  <a:gd name="T6" fmla="*/ 5 w 5"/>
                  <a:gd name="T7" fmla="*/ 0 h 6"/>
                  <a:gd name="T8" fmla="*/ 2 w 5"/>
                  <a:gd name="T9" fmla="*/ 0 h 6"/>
                  <a:gd name="T10" fmla="*/ 2 w 5"/>
                  <a:gd name="T11" fmla="*/ 0 h 6"/>
                  <a:gd name="T12" fmla="*/ 0 w 5"/>
                  <a:gd name="T13" fmla="*/ 0 h 6"/>
                  <a:gd name="T14" fmla="*/ 0 w 5"/>
                  <a:gd name="T15" fmla="*/ 0 h 6"/>
                  <a:gd name="T16" fmla="*/ 0 w 5"/>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6"/>
                  <a:gd name="T29" fmla="*/ 5 w 5"/>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6">
                    <a:moveTo>
                      <a:pt x="0" y="6"/>
                    </a:moveTo>
                    <a:lnTo>
                      <a:pt x="0" y="6"/>
                    </a:lnTo>
                    <a:lnTo>
                      <a:pt x="5" y="3"/>
                    </a:lnTo>
                    <a:lnTo>
                      <a:pt x="5" y="0"/>
                    </a:lnTo>
                    <a:lnTo>
                      <a:pt x="2" y="0"/>
                    </a:lnTo>
                    <a:lnTo>
                      <a:pt x="0" y="0"/>
                    </a:lnTo>
                    <a:lnTo>
                      <a:pt x="0"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52" name="Freeform 167"/>
              <p:cNvSpPr>
                <a:spLocks/>
              </p:cNvSpPr>
              <p:nvPr/>
            </p:nvSpPr>
            <p:spPr bwMode="auto">
              <a:xfrm>
                <a:off x="5530" y="1796"/>
                <a:ext cx="8" cy="6"/>
              </a:xfrm>
              <a:custGeom>
                <a:avLst/>
                <a:gdLst>
                  <a:gd name="T0" fmla="*/ 8 w 8"/>
                  <a:gd name="T1" fmla="*/ 6 h 6"/>
                  <a:gd name="T2" fmla="*/ 8 w 8"/>
                  <a:gd name="T3" fmla="*/ 6 h 6"/>
                  <a:gd name="T4" fmla="*/ 2 w 8"/>
                  <a:gd name="T5" fmla="*/ 3 h 6"/>
                  <a:gd name="T6" fmla="*/ 0 w 8"/>
                  <a:gd name="T7" fmla="*/ 6 h 6"/>
                  <a:gd name="T8" fmla="*/ 0 w 8"/>
                  <a:gd name="T9" fmla="*/ 0 h 6"/>
                  <a:gd name="T10" fmla="*/ 2 w 8"/>
                  <a:gd name="T11" fmla="*/ 6 h 6"/>
                  <a:gd name="T12" fmla="*/ 5 w 8"/>
                  <a:gd name="T13" fmla="*/ 6 h 6"/>
                  <a:gd name="T14" fmla="*/ 5 w 8"/>
                  <a:gd name="T15" fmla="*/ 6 h 6"/>
                  <a:gd name="T16" fmla="*/ 8 w 8"/>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6"/>
                  <a:gd name="T29" fmla="*/ 8 w 8"/>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6">
                    <a:moveTo>
                      <a:pt x="8" y="6"/>
                    </a:moveTo>
                    <a:lnTo>
                      <a:pt x="8" y="6"/>
                    </a:lnTo>
                    <a:lnTo>
                      <a:pt x="2" y="3"/>
                    </a:lnTo>
                    <a:lnTo>
                      <a:pt x="0" y="6"/>
                    </a:lnTo>
                    <a:lnTo>
                      <a:pt x="0" y="0"/>
                    </a:lnTo>
                    <a:lnTo>
                      <a:pt x="2" y="6"/>
                    </a:lnTo>
                    <a:lnTo>
                      <a:pt x="5" y="6"/>
                    </a:lnTo>
                    <a:lnTo>
                      <a:pt x="8"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53" name="Freeform 168"/>
              <p:cNvSpPr>
                <a:spLocks/>
              </p:cNvSpPr>
              <p:nvPr/>
            </p:nvSpPr>
            <p:spPr bwMode="auto">
              <a:xfrm>
                <a:off x="5532" y="1796"/>
                <a:ext cx="6" cy="6"/>
              </a:xfrm>
              <a:custGeom>
                <a:avLst/>
                <a:gdLst>
                  <a:gd name="T0" fmla="*/ 3 w 6"/>
                  <a:gd name="T1" fmla="*/ 0 h 6"/>
                  <a:gd name="T2" fmla="*/ 3 w 6"/>
                  <a:gd name="T3" fmla="*/ 0 h 6"/>
                  <a:gd name="T4" fmla="*/ 0 w 6"/>
                  <a:gd name="T5" fmla="*/ 6 h 6"/>
                  <a:gd name="T6" fmla="*/ 6 w 6"/>
                  <a:gd name="T7" fmla="*/ 6 h 6"/>
                  <a:gd name="T8" fmla="*/ 3 w 6"/>
                  <a:gd name="T9" fmla="*/ 6 h 6"/>
                  <a:gd name="T10" fmla="*/ 6 w 6"/>
                  <a:gd name="T11" fmla="*/ 3 h 6"/>
                  <a:gd name="T12" fmla="*/ 0 w 6"/>
                  <a:gd name="T13" fmla="*/ 0 h 6"/>
                  <a:gd name="T14" fmla="*/ 0 w 6"/>
                  <a:gd name="T15" fmla="*/ 0 h 6"/>
                  <a:gd name="T16" fmla="*/ 3 w 6"/>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6"/>
                  <a:gd name="T29" fmla="*/ 6 w 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6">
                    <a:moveTo>
                      <a:pt x="3" y="0"/>
                    </a:moveTo>
                    <a:lnTo>
                      <a:pt x="3" y="0"/>
                    </a:lnTo>
                    <a:lnTo>
                      <a:pt x="0" y="6"/>
                    </a:lnTo>
                    <a:lnTo>
                      <a:pt x="6" y="6"/>
                    </a:lnTo>
                    <a:lnTo>
                      <a:pt x="3" y="6"/>
                    </a:lnTo>
                    <a:lnTo>
                      <a:pt x="6" y="3"/>
                    </a:lnTo>
                    <a:lnTo>
                      <a:pt x="0" y="0"/>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54" name="Freeform 169"/>
              <p:cNvSpPr>
                <a:spLocks/>
              </p:cNvSpPr>
              <p:nvPr/>
            </p:nvSpPr>
            <p:spPr bwMode="auto">
              <a:xfrm>
                <a:off x="5530" y="1789"/>
                <a:ext cx="2" cy="5"/>
              </a:xfrm>
              <a:custGeom>
                <a:avLst/>
                <a:gdLst>
                  <a:gd name="T0" fmla="*/ 2 w 2"/>
                  <a:gd name="T1" fmla="*/ 0 h 5"/>
                  <a:gd name="T2" fmla="*/ 2 w 2"/>
                  <a:gd name="T3" fmla="*/ 2 h 5"/>
                  <a:gd name="T4" fmla="*/ 2 w 2"/>
                  <a:gd name="T5" fmla="*/ 5 h 5"/>
                  <a:gd name="T6" fmla="*/ 2 w 2"/>
                  <a:gd name="T7" fmla="*/ 5 h 5"/>
                  <a:gd name="T8" fmla="*/ 0 w 2"/>
                  <a:gd name="T9" fmla="*/ 5 h 5"/>
                  <a:gd name="T10" fmla="*/ 0 w 2"/>
                  <a:gd name="T11" fmla="*/ 2 h 5"/>
                  <a:gd name="T12" fmla="*/ 2 w 2"/>
                  <a:gd name="T13" fmla="*/ 0 h 5"/>
                  <a:gd name="T14" fmla="*/ 0 60000 65536"/>
                  <a:gd name="T15" fmla="*/ 0 60000 65536"/>
                  <a:gd name="T16" fmla="*/ 0 60000 65536"/>
                  <a:gd name="T17" fmla="*/ 0 60000 65536"/>
                  <a:gd name="T18" fmla="*/ 0 60000 65536"/>
                  <a:gd name="T19" fmla="*/ 0 60000 65536"/>
                  <a:gd name="T20" fmla="*/ 0 60000 65536"/>
                  <a:gd name="T21" fmla="*/ 0 w 2"/>
                  <a:gd name="T22" fmla="*/ 0 h 5"/>
                  <a:gd name="T23" fmla="*/ 2 w 2"/>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
                    <a:moveTo>
                      <a:pt x="2" y="0"/>
                    </a:moveTo>
                    <a:lnTo>
                      <a:pt x="2" y="2"/>
                    </a:lnTo>
                    <a:lnTo>
                      <a:pt x="2" y="5"/>
                    </a:lnTo>
                    <a:lnTo>
                      <a:pt x="0" y="5"/>
                    </a:lnTo>
                    <a:lnTo>
                      <a:pt x="0" y="2"/>
                    </a:lnTo>
                    <a:lnTo>
                      <a:pt x="2"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55" name="Freeform 170"/>
              <p:cNvSpPr>
                <a:spLocks/>
              </p:cNvSpPr>
              <p:nvPr/>
            </p:nvSpPr>
            <p:spPr bwMode="auto">
              <a:xfrm>
                <a:off x="5530" y="1789"/>
                <a:ext cx="5" cy="7"/>
              </a:xfrm>
              <a:custGeom>
                <a:avLst/>
                <a:gdLst>
                  <a:gd name="T0" fmla="*/ 5 w 5"/>
                  <a:gd name="T1" fmla="*/ 2 h 7"/>
                  <a:gd name="T2" fmla="*/ 2 w 5"/>
                  <a:gd name="T3" fmla="*/ 2 h 7"/>
                  <a:gd name="T4" fmla="*/ 5 w 5"/>
                  <a:gd name="T5" fmla="*/ 2 h 7"/>
                  <a:gd name="T6" fmla="*/ 5 w 5"/>
                  <a:gd name="T7" fmla="*/ 0 h 7"/>
                  <a:gd name="T8" fmla="*/ 0 w 5"/>
                  <a:gd name="T9" fmla="*/ 0 h 7"/>
                  <a:gd name="T10" fmla="*/ 0 w 5"/>
                  <a:gd name="T11" fmla="*/ 2 h 7"/>
                  <a:gd name="T12" fmla="*/ 2 w 5"/>
                  <a:gd name="T13" fmla="*/ 7 h 7"/>
                  <a:gd name="T14" fmla="*/ 2 w 5"/>
                  <a:gd name="T15" fmla="*/ 7 h 7"/>
                  <a:gd name="T16" fmla="*/ 5 w 5"/>
                  <a:gd name="T17" fmla="*/ 2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5" y="2"/>
                    </a:moveTo>
                    <a:lnTo>
                      <a:pt x="2" y="2"/>
                    </a:lnTo>
                    <a:lnTo>
                      <a:pt x="5" y="2"/>
                    </a:lnTo>
                    <a:lnTo>
                      <a:pt x="5" y="0"/>
                    </a:lnTo>
                    <a:lnTo>
                      <a:pt x="0" y="0"/>
                    </a:lnTo>
                    <a:lnTo>
                      <a:pt x="0" y="2"/>
                    </a:lnTo>
                    <a:lnTo>
                      <a:pt x="2" y="7"/>
                    </a:lnTo>
                    <a:lnTo>
                      <a:pt x="5"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56" name="Freeform 171"/>
              <p:cNvSpPr>
                <a:spLocks/>
              </p:cNvSpPr>
              <p:nvPr/>
            </p:nvSpPr>
            <p:spPr bwMode="auto">
              <a:xfrm>
                <a:off x="5530" y="1791"/>
                <a:ext cx="5" cy="5"/>
              </a:xfrm>
              <a:custGeom>
                <a:avLst/>
                <a:gdLst>
                  <a:gd name="T0" fmla="*/ 0 w 5"/>
                  <a:gd name="T1" fmla="*/ 3 h 5"/>
                  <a:gd name="T2" fmla="*/ 0 w 5"/>
                  <a:gd name="T3" fmla="*/ 3 h 5"/>
                  <a:gd name="T4" fmla="*/ 2 w 5"/>
                  <a:gd name="T5" fmla="*/ 5 h 5"/>
                  <a:gd name="T6" fmla="*/ 5 w 5"/>
                  <a:gd name="T7" fmla="*/ 0 h 5"/>
                  <a:gd name="T8" fmla="*/ 2 w 5"/>
                  <a:gd name="T9" fmla="*/ 5 h 5"/>
                  <a:gd name="T10" fmla="*/ 2 w 5"/>
                  <a:gd name="T11" fmla="*/ 0 h 5"/>
                  <a:gd name="T12" fmla="*/ 0 w 5"/>
                  <a:gd name="T13" fmla="*/ 0 h 5"/>
                  <a:gd name="T14" fmla="*/ 0 w 5"/>
                  <a:gd name="T15" fmla="*/ 0 h 5"/>
                  <a:gd name="T16" fmla="*/ 0 w 5"/>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0" y="3"/>
                    </a:moveTo>
                    <a:lnTo>
                      <a:pt x="0" y="3"/>
                    </a:lnTo>
                    <a:lnTo>
                      <a:pt x="2" y="5"/>
                    </a:lnTo>
                    <a:lnTo>
                      <a:pt x="5" y="0"/>
                    </a:lnTo>
                    <a:lnTo>
                      <a:pt x="2" y="5"/>
                    </a:lnTo>
                    <a:lnTo>
                      <a:pt x="2" y="0"/>
                    </a:lnTo>
                    <a:lnTo>
                      <a:pt x="0"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57" name="Freeform 172"/>
              <p:cNvSpPr>
                <a:spLocks/>
              </p:cNvSpPr>
              <p:nvPr/>
            </p:nvSpPr>
            <p:spPr bwMode="auto">
              <a:xfrm>
                <a:off x="5530" y="1789"/>
                <a:ext cx="5" cy="5"/>
              </a:xfrm>
              <a:custGeom>
                <a:avLst/>
                <a:gdLst>
                  <a:gd name="T0" fmla="*/ 5 w 5"/>
                  <a:gd name="T1" fmla="*/ 0 h 5"/>
                  <a:gd name="T2" fmla="*/ 0 w 5"/>
                  <a:gd name="T3" fmla="*/ 0 h 5"/>
                  <a:gd name="T4" fmla="*/ 0 w 5"/>
                  <a:gd name="T5" fmla="*/ 2 h 5"/>
                  <a:gd name="T6" fmla="*/ 0 w 5"/>
                  <a:gd name="T7" fmla="*/ 5 h 5"/>
                  <a:gd name="T8" fmla="*/ 0 w 5"/>
                  <a:gd name="T9" fmla="*/ 2 h 5"/>
                  <a:gd name="T10" fmla="*/ 2 w 5"/>
                  <a:gd name="T11" fmla="*/ 5 h 5"/>
                  <a:gd name="T12" fmla="*/ 5 w 5"/>
                  <a:gd name="T13" fmla="*/ 0 h 5"/>
                  <a:gd name="T14" fmla="*/ 0 w 5"/>
                  <a:gd name="T15" fmla="*/ 0 h 5"/>
                  <a:gd name="T16" fmla="*/ 5 w 5"/>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5" y="0"/>
                    </a:moveTo>
                    <a:lnTo>
                      <a:pt x="0" y="0"/>
                    </a:lnTo>
                    <a:lnTo>
                      <a:pt x="0" y="2"/>
                    </a:lnTo>
                    <a:lnTo>
                      <a:pt x="0" y="5"/>
                    </a:lnTo>
                    <a:lnTo>
                      <a:pt x="0" y="2"/>
                    </a:lnTo>
                    <a:lnTo>
                      <a:pt x="2" y="5"/>
                    </a:lnTo>
                    <a:lnTo>
                      <a:pt x="5" y="0"/>
                    </a:lnTo>
                    <a:lnTo>
                      <a:pt x="0" y="0"/>
                    </a:lnTo>
                    <a:lnTo>
                      <a:pt x="5"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58" name="Freeform 173"/>
              <p:cNvSpPr>
                <a:spLocks/>
              </p:cNvSpPr>
              <p:nvPr/>
            </p:nvSpPr>
            <p:spPr bwMode="auto">
              <a:xfrm>
                <a:off x="5511" y="1893"/>
                <a:ext cx="16" cy="11"/>
              </a:xfrm>
              <a:custGeom>
                <a:avLst/>
                <a:gdLst>
                  <a:gd name="T0" fmla="*/ 8 w 16"/>
                  <a:gd name="T1" fmla="*/ 11 h 11"/>
                  <a:gd name="T2" fmla="*/ 6 w 16"/>
                  <a:gd name="T3" fmla="*/ 8 h 11"/>
                  <a:gd name="T4" fmla="*/ 0 w 16"/>
                  <a:gd name="T5" fmla="*/ 0 h 11"/>
                  <a:gd name="T6" fmla="*/ 3 w 16"/>
                  <a:gd name="T7" fmla="*/ 5 h 11"/>
                  <a:gd name="T8" fmla="*/ 13 w 16"/>
                  <a:gd name="T9" fmla="*/ 11 h 11"/>
                  <a:gd name="T10" fmla="*/ 16 w 16"/>
                  <a:gd name="T11" fmla="*/ 11 h 11"/>
                  <a:gd name="T12" fmla="*/ 8 w 16"/>
                  <a:gd name="T13" fmla="*/ 11 h 11"/>
                  <a:gd name="T14" fmla="*/ 0 60000 65536"/>
                  <a:gd name="T15" fmla="*/ 0 60000 65536"/>
                  <a:gd name="T16" fmla="*/ 0 60000 65536"/>
                  <a:gd name="T17" fmla="*/ 0 60000 65536"/>
                  <a:gd name="T18" fmla="*/ 0 60000 65536"/>
                  <a:gd name="T19" fmla="*/ 0 60000 65536"/>
                  <a:gd name="T20" fmla="*/ 0 60000 65536"/>
                  <a:gd name="T21" fmla="*/ 0 w 16"/>
                  <a:gd name="T22" fmla="*/ 0 h 11"/>
                  <a:gd name="T23" fmla="*/ 16 w 16"/>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1">
                    <a:moveTo>
                      <a:pt x="8" y="11"/>
                    </a:moveTo>
                    <a:lnTo>
                      <a:pt x="6" y="8"/>
                    </a:lnTo>
                    <a:lnTo>
                      <a:pt x="0" y="0"/>
                    </a:lnTo>
                    <a:lnTo>
                      <a:pt x="3" y="5"/>
                    </a:lnTo>
                    <a:lnTo>
                      <a:pt x="13" y="11"/>
                    </a:lnTo>
                    <a:lnTo>
                      <a:pt x="16" y="11"/>
                    </a:lnTo>
                    <a:lnTo>
                      <a:pt x="8" y="1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59" name="Freeform 174"/>
              <p:cNvSpPr>
                <a:spLocks/>
              </p:cNvSpPr>
              <p:nvPr/>
            </p:nvSpPr>
            <p:spPr bwMode="auto">
              <a:xfrm>
                <a:off x="5511" y="1893"/>
                <a:ext cx="11" cy="13"/>
              </a:xfrm>
              <a:custGeom>
                <a:avLst/>
                <a:gdLst>
                  <a:gd name="T0" fmla="*/ 0 w 11"/>
                  <a:gd name="T1" fmla="*/ 3 h 13"/>
                  <a:gd name="T2" fmla="*/ 0 w 11"/>
                  <a:gd name="T3" fmla="*/ 3 h 13"/>
                  <a:gd name="T4" fmla="*/ 6 w 11"/>
                  <a:gd name="T5" fmla="*/ 8 h 13"/>
                  <a:gd name="T6" fmla="*/ 8 w 11"/>
                  <a:gd name="T7" fmla="*/ 13 h 13"/>
                  <a:gd name="T8" fmla="*/ 11 w 11"/>
                  <a:gd name="T9" fmla="*/ 11 h 13"/>
                  <a:gd name="T10" fmla="*/ 8 w 11"/>
                  <a:gd name="T11" fmla="*/ 5 h 13"/>
                  <a:gd name="T12" fmla="*/ 3 w 11"/>
                  <a:gd name="T13" fmla="*/ 0 h 13"/>
                  <a:gd name="T14" fmla="*/ 3 w 11"/>
                  <a:gd name="T15" fmla="*/ 0 h 13"/>
                  <a:gd name="T16" fmla="*/ 0 w 11"/>
                  <a:gd name="T17" fmla="*/ 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0" y="3"/>
                    </a:moveTo>
                    <a:lnTo>
                      <a:pt x="0" y="3"/>
                    </a:lnTo>
                    <a:lnTo>
                      <a:pt x="6" y="8"/>
                    </a:lnTo>
                    <a:lnTo>
                      <a:pt x="8" y="13"/>
                    </a:lnTo>
                    <a:lnTo>
                      <a:pt x="11" y="11"/>
                    </a:lnTo>
                    <a:lnTo>
                      <a:pt x="8" y="5"/>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60" name="Freeform 175"/>
              <p:cNvSpPr>
                <a:spLocks/>
              </p:cNvSpPr>
              <p:nvPr/>
            </p:nvSpPr>
            <p:spPr bwMode="auto">
              <a:xfrm>
                <a:off x="5511" y="1893"/>
                <a:ext cx="13" cy="13"/>
              </a:xfrm>
              <a:custGeom>
                <a:avLst/>
                <a:gdLst>
                  <a:gd name="T0" fmla="*/ 13 w 13"/>
                  <a:gd name="T1" fmla="*/ 11 h 13"/>
                  <a:gd name="T2" fmla="*/ 13 w 13"/>
                  <a:gd name="T3" fmla="*/ 11 h 13"/>
                  <a:gd name="T4" fmla="*/ 6 w 13"/>
                  <a:gd name="T5" fmla="*/ 3 h 13"/>
                  <a:gd name="T6" fmla="*/ 0 w 13"/>
                  <a:gd name="T7" fmla="*/ 3 h 13"/>
                  <a:gd name="T8" fmla="*/ 3 w 13"/>
                  <a:gd name="T9" fmla="*/ 0 h 13"/>
                  <a:gd name="T10" fmla="*/ 3 w 13"/>
                  <a:gd name="T11" fmla="*/ 5 h 13"/>
                  <a:gd name="T12" fmla="*/ 13 w 13"/>
                  <a:gd name="T13" fmla="*/ 13 h 13"/>
                  <a:gd name="T14" fmla="*/ 13 w 13"/>
                  <a:gd name="T15" fmla="*/ 13 h 13"/>
                  <a:gd name="T16" fmla="*/ 13 w 13"/>
                  <a:gd name="T17" fmla="*/ 11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3"/>
                  <a:gd name="T29" fmla="*/ 13 w 13"/>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3">
                    <a:moveTo>
                      <a:pt x="13" y="11"/>
                    </a:moveTo>
                    <a:lnTo>
                      <a:pt x="13" y="11"/>
                    </a:lnTo>
                    <a:lnTo>
                      <a:pt x="6" y="3"/>
                    </a:lnTo>
                    <a:lnTo>
                      <a:pt x="0" y="3"/>
                    </a:lnTo>
                    <a:lnTo>
                      <a:pt x="3" y="0"/>
                    </a:lnTo>
                    <a:lnTo>
                      <a:pt x="3" y="5"/>
                    </a:lnTo>
                    <a:lnTo>
                      <a:pt x="13" y="13"/>
                    </a:lnTo>
                    <a:lnTo>
                      <a:pt x="13" y="1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461" name="Freeform 176"/>
              <p:cNvSpPr>
                <a:spLocks/>
              </p:cNvSpPr>
              <p:nvPr/>
            </p:nvSpPr>
            <p:spPr bwMode="auto">
              <a:xfrm>
                <a:off x="5519" y="1904"/>
                <a:ext cx="8" cy="2"/>
              </a:xfrm>
              <a:custGeom>
                <a:avLst/>
                <a:gdLst>
                  <a:gd name="T0" fmla="*/ 0 w 8"/>
                  <a:gd name="T1" fmla="*/ 2 h 2"/>
                  <a:gd name="T2" fmla="*/ 3 w 8"/>
                  <a:gd name="T3" fmla="*/ 2 h 2"/>
                  <a:gd name="T4" fmla="*/ 8 w 8"/>
                  <a:gd name="T5" fmla="*/ 2 h 2"/>
                  <a:gd name="T6" fmla="*/ 5 w 8"/>
                  <a:gd name="T7" fmla="*/ 0 h 2"/>
                  <a:gd name="T8" fmla="*/ 5 w 8"/>
                  <a:gd name="T9" fmla="*/ 2 h 2"/>
                  <a:gd name="T10" fmla="*/ 8 w 8"/>
                  <a:gd name="T11" fmla="*/ 0 h 2"/>
                  <a:gd name="T12" fmla="*/ 0 w 8"/>
                  <a:gd name="T13" fmla="*/ 0 h 2"/>
                  <a:gd name="T14" fmla="*/ 3 w 8"/>
                  <a:gd name="T15" fmla="*/ 0 h 2"/>
                  <a:gd name="T16" fmla="*/ 0 w 8"/>
                  <a:gd name="T17" fmla="*/ 2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2"/>
                  <a:gd name="T29" fmla="*/ 8 w 8"/>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2">
                    <a:moveTo>
                      <a:pt x="0" y="2"/>
                    </a:moveTo>
                    <a:lnTo>
                      <a:pt x="3" y="2"/>
                    </a:lnTo>
                    <a:lnTo>
                      <a:pt x="8" y="2"/>
                    </a:lnTo>
                    <a:lnTo>
                      <a:pt x="5" y="0"/>
                    </a:lnTo>
                    <a:lnTo>
                      <a:pt x="5" y="2"/>
                    </a:lnTo>
                    <a:lnTo>
                      <a:pt x="8" y="0"/>
                    </a:lnTo>
                    <a:lnTo>
                      <a:pt x="0" y="0"/>
                    </a:lnTo>
                    <a:lnTo>
                      <a:pt x="3"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grpSp>
      <p:sp>
        <p:nvSpPr>
          <p:cNvPr id="1220785" name="AutoShape 177"/>
          <p:cNvSpPr>
            <a:spLocks noChangeArrowheads="1"/>
          </p:cNvSpPr>
          <p:nvPr/>
        </p:nvSpPr>
        <p:spPr bwMode="auto">
          <a:xfrm>
            <a:off x="3959225" y="2960688"/>
            <a:ext cx="1665288" cy="1169987"/>
          </a:xfrm>
          <a:prstGeom prst="cloudCallout">
            <a:avLst>
              <a:gd name="adj1" fmla="val 6528"/>
              <a:gd name="adj2" fmla="val 3324"/>
            </a:avLst>
          </a:prstGeom>
          <a:solidFill>
            <a:srgbClr val="DDDDD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algn="ctr"/>
            <a:endParaRPr lang="en-US" sz="1200" b="0"/>
          </a:p>
          <a:p>
            <a:pPr algn="ctr"/>
            <a:r>
              <a:rPr lang="en-US" sz="1800" b="0"/>
              <a:t>Network</a:t>
            </a:r>
          </a:p>
        </p:txBody>
      </p:sp>
      <p:sp>
        <p:nvSpPr>
          <p:cNvPr id="1220786" name="Line 178"/>
          <p:cNvSpPr>
            <a:spLocks noChangeShapeType="1"/>
          </p:cNvSpPr>
          <p:nvPr/>
        </p:nvSpPr>
        <p:spPr bwMode="auto">
          <a:xfrm>
            <a:off x="3508375" y="3500438"/>
            <a:ext cx="585788"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grpSp>
        <p:nvGrpSpPr>
          <p:cNvPr id="5" name="Group 179"/>
          <p:cNvGrpSpPr>
            <a:grpSpLocks/>
          </p:cNvGrpSpPr>
          <p:nvPr/>
        </p:nvGrpSpPr>
        <p:grpSpPr bwMode="auto">
          <a:xfrm>
            <a:off x="6119813" y="3590925"/>
            <a:ext cx="990600" cy="1125538"/>
            <a:chOff x="4666" y="2982"/>
            <a:chExt cx="624" cy="709"/>
          </a:xfrm>
        </p:grpSpPr>
        <p:grpSp>
          <p:nvGrpSpPr>
            <p:cNvPr id="24141" name="Group 180"/>
            <p:cNvGrpSpPr>
              <a:grpSpLocks/>
            </p:cNvGrpSpPr>
            <p:nvPr/>
          </p:nvGrpSpPr>
          <p:grpSpPr bwMode="auto">
            <a:xfrm flipH="1">
              <a:off x="4666" y="2982"/>
              <a:ext cx="624" cy="709"/>
              <a:chOff x="4666" y="2982"/>
              <a:chExt cx="481" cy="568"/>
            </a:xfrm>
          </p:grpSpPr>
          <p:sp>
            <p:nvSpPr>
              <p:cNvPr id="24292" name="AutoShape 181"/>
              <p:cNvSpPr>
                <a:spLocks noChangeAspect="1" noChangeArrowheads="1" noTextEdit="1"/>
              </p:cNvSpPr>
              <p:nvPr/>
            </p:nvSpPr>
            <p:spPr bwMode="auto">
              <a:xfrm>
                <a:off x="4666" y="2982"/>
                <a:ext cx="481" cy="5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nb-NO"/>
              </a:p>
            </p:txBody>
          </p:sp>
          <p:sp>
            <p:nvSpPr>
              <p:cNvPr id="24293" name="Freeform 182"/>
              <p:cNvSpPr>
                <a:spLocks/>
              </p:cNvSpPr>
              <p:nvPr/>
            </p:nvSpPr>
            <p:spPr bwMode="auto">
              <a:xfrm>
                <a:off x="4666" y="2982"/>
                <a:ext cx="362" cy="517"/>
              </a:xfrm>
              <a:custGeom>
                <a:avLst/>
                <a:gdLst>
                  <a:gd name="T0" fmla="*/ 152 w 724"/>
                  <a:gd name="T1" fmla="*/ 56 h 1033"/>
                  <a:gd name="T2" fmla="*/ 31 w 724"/>
                  <a:gd name="T3" fmla="*/ 642 h 1033"/>
                  <a:gd name="T4" fmla="*/ 132 w 724"/>
                  <a:gd name="T5" fmla="*/ 719 h 1033"/>
                  <a:gd name="T6" fmla="*/ 143 w 724"/>
                  <a:gd name="T7" fmla="*/ 720 h 1033"/>
                  <a:gd name="T8" fmla="*/ 169 w 724"/>
                  <a:gd name="T9" fmla="*/ 721 h 1033"/>
                  <a:gd name="T10" fmla="*/ 209 w 724"/>
                  <a:gd name="T11" fmla="*/ 725 h 1033"/>
                  <a:gd name="T12" fmla="*/ 255 w 724"/>
                  <a:gd name="T13" fmla="*/ 728 h 1033"/>
                  <a:gd name="T14" fmla="*/ 302 w 724"/>
                  <a:gd name="T15" fmla="*/ 733 h 1033"/>
                  <a:gd name="T16" fmla="*/ 348 w 724"/>
                  <a:gd name="T17" fmla="*/ 736 h 1033"/>
                  <a:gd name="T18" fmla="*/ 387 w 724"/>
                  <a:gd name="T19" fmla="*/ 740 h 1033"/>
                  <a:gd name="T20" fmla="*/ 414 w 724"/>
                  <a:gd name="T21" fmla="*/ 743 h 1033"/>
                  <a:gd name="T22" fmla="*/ 415 w 724"/>
                  <a:gd name="T23" fmla="*/ 752 h 1033"/>
                  <a:gd name="T24" fmla="*/ 414 w 724"/>
                  <a:gd name="T25" fmla="*/ 777 h 1033"/>
                  <a:gd name="T26" fmla="*/ 407 w 724"/>
                  <a:gd name="T27" fmla="*/ 811 h 1033"/>
                  <a:gd name="T28" fmla="*/ 387 w 724"/>
                  <a:gd name="T29" fmla="*/ 853 h 1033"/>
                  <a:gd name="T30" fmla="*/ 377 w 724"/>
                  <a:gd name="T31" fmla="*/ 854 h 1033"/>
                  <a:gd name="T32" fmla="*/ 350 w 724"/>
                  <a:gd name="T33" fmla="*/ 857 h 1033"/>
                  <a:gd name="T34" fmla="*/ 313 w 724"/>
                  <a:gd name="T35" fmla="*/ 862 h 1033"/>
                  <a:gd name="T36" fmla="*/ 268 w 724"/>
                  <a:gd name="T37" fmla="*/ 869 h 1033"/>
                  <a:gd name="T38" fmla="*/ 222 w 724"/>
                  <a:gd name="T39" fmla="*/ 876 h 1033"/>
                  <a:gd name="T40" fmla="*/ 181 w 724"/>
                  <a:gd name="T41" fmla="*/ 884 h 1033"/>
                  <a:gd name="T42" fmla="*/ 146 w 724"/>
                  <a:gd name="T43" fmla="*/ 891 h 1033"/>
                  <a:gd name="T44" fmla="*/ 127 w 724"/>
                  <a:gd name="T45" fmla="*/ 899 h 1033"/>
                  <a:gd name="T46" fmla="*/ 113 w 724"/>
                  <a:gd name="T47" fmla="*/ 914 h 1033"/>
                  <a:gd name="T48" fmla="*/ 109 w 724"/>
                  <a:gd name="T49" fmla="*/ 930 h 1033"/>
                  <a:gd name="T50" fmla="*/ 118 w 724"/>
                  <a:gd name="T51" fmla="*/ 951 h 1033"/>
                  <a:gd name="T52" fmla="*/ 136 w 724"/>
                  <a:gd name="T53" fmla="*/ 963 h 1033"/>
                  <a:gd name="T54" fmla="*/ 156 w 724"/>
                  <a:gd name="T55" fmla="*/ 969 h 1033"/>
                  <a:gd name="T56" fmla="*/ 190 w 724"/>
                  <a:gd name="T57" fmla="*/ 978 h 1033"/>
                  <a:gd name="T58" fmla="*/ 235 w 724"/>
                  <a:gd name="T59" fmla="*/ 990 h 1033"/>
                  <a:gd name="T60" fmla="*/ 285 w 724"/>
                  <a:gd name="T61" fmla="*/ 1001 h 1033"/>
                  <a:gd name="T62" fmla="*/ 335 w 724"/>
                  <a:gd name="T63" fmla="*/ 1014 h 1033"/>
                  <a:gd name="T64" fmla="*/ 384 w 724"/>
                  <a:gd name="T65" fmla="*/ 1024 h 1033"/>
                  <a:gd name="T66" fmla="*/ 425 w 724"/>
                  <a:gd name="T67" fmla="*/ 1031 h 1033"/>
                  <a:gd name="T68" fmla="*/ 455 w 724"/>
                  <a:gd name="T69" fmla="*/ 1033 h 1033"/>
                  <a:gd name="T70" fmla="*/ 483 w 724"/>
                  <a:gd name="T71" fmla="*/ 1030 h 1033"/>
                  <a:gd name="T72" fmla="*/ 517 w 724"/>
                  <a:gd name="T73" fmla="*/ 1020 h 1033"/>
                  <a:gd name="T74" fmla="*/ 555 w 724"/>
                  <a:gd name="T75" fmla="*/ 1005 h 1033"/>
                  <a:gd name="T76" fmla="*/ 594 w 724"/>
                  <a:gd name="T77" fmla="*/ 987 h 1033"/>
                  <a:gd name="T78" fmla="*/ 631 w 724"/>
                  <a:gd name="T79" fmla="*/ 969 h 1033"/>
                  <a:gd name="T80" fmla="*/ 664 w 724"/>
                  <a:gd name="T81" fmla="*/ 952 h 1033"/>
                  <a:gd name="T82" fmla="*/ 687 w 724"/>
                  <a:gd name="T83" fmla="*/ 936 h 1033"/>
                  <a:gd name="T84" fmla="*/ 699 w 724"/>
                  <a:gd name="T85" fmla="*/ 925 h 1033"/>
                  <a:gd name="T86" fmla="*/ 699 w 724"/>
                  <a:gd name="T87" fmla="*/ 910 h 1033"/>
                  <a:gd name="T88" fmla="*/ 682 w 724"/>
                  <a:gd name="T89" fmla="*/ 900 h 1033"/>
                  <a:gd name="T90" fmla="*/ 657 w 724"/>
                  <a:gd name="T91" fmla="*/ 892 h 1033"/>
                  <a:gd name="T92" fmla="*/ 634 w 724"/>
                  <a:gd name="T93" fmla="*/ 886 h 1033"/>
                  <a:gd name="T94" fmla="*/ 631 w 724"/>
                  <a:gd name="T95" fmla="*/ 861 h 1033"/>
                  <a:gd name="T96" fmla="*/ 623 w 724"/>
                  <a:gd name="T97" fmla="*/ 798 h 1033"/>
                  <a:gd name="T98" fmla="*/ 611 w 724"/>
                  <a:gd name="T99" fmla="*/ 720 h 1033"/>
                  <a:gd name="T100" fmla="*/ 592 w 724"/>
                  <a:gd name="T101" fmla="*/ 647 h 1033"/>
                  <a:gd name="T102" fmla="*/ 697 w 724"/>
                  <a:gd name="T103" fmla="*/ 86 h 1033"/>
                  <a:gd name="T104" fmla="*/ 643 w 724"/>
                  <a:gd name="T105" fmla="*/ 0 h 1033"/>
                  <a:gd name="T106" fmla="*/ 179 w 724"/>
                  <a:gd name="T107" fmla="*/ 62 h 10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24"/>
                  <a:gd name="T163" fmla="*/ 0 h 1033"/>
                  <a:gd name="T164" fmla="*/ 724 w 724"/>
                  <a:gd name="T165" fmla="*/ 1033 h 103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24" h="1033">
                    <a:moveTo>
                      <a:pt x="179" y="62"/>
                    </a:moveTo>
                    <a:lnTo>
                      <a:pt x="152" y="56"/>
                    </a:lnTo>
                    <a:lnTo>
                      <a:pt x="0" y="623"/>
                    </a:lnTo>
                    <a:lnTo>
                      <a:pt x="31" y="642"/>
                    </a:lnTo>
                    <a:lnTo>
                      <a:pt x="31" y="671"/>
                    </a:lnTo>
                    <a:lnTo>
                      <a:pt x="132" y="719"/>
                    </a:lnTo>
                    <a:lnTo>
                      <a:pt x="135" y="719"/>
                    </a:lnTo>
                    <a:lnTo>
                      <a:pt x="143" y="720"/>
                    </a:lnTo>
                    <a:lnTo>
                      <a:pt x="154" y="720"/>
                    </a:lnTo>
                    <a:lnTo>
                      <a:pt x="169" y="721"/>
                    </a:lnTo>
                    <a:lnTo>
                      <a:pt x="188" y="724"/>
                    </a:lnTo>
                    <a:lnTo>
                      <a:pt x="209" y="725"/>
                    </a:lnTo>
                    <a:lnTo>
                      <a:pt x="230" y="727"/>
                    </a:lnTo>
                    <a:lnTo>
                      <a:pt x="255" y="728"/>
                    </a:lnTo>
                    <a:lnTo>
                      <a:pt x="278" y="730"/>
                    </a:lnTo>
                    <a:lnTo>
                      <a:pt x="302" y="733"/>
                    </a:lnTo>
                    <a:lnTo>
                      <a:pt x="326" y="734"/>
                    </a:lnTo>
                    <a:lnTo>
                      <a:pt x="348" y="736"/>
                    </a:lnTo>
                    <a:lnTo>
                      <a:pt x="369" y="739"/>
                    </a:lnTo>
                    <a:lnTo>
                      <a:pt x="387" y="740"/>
                    </a:lnTo>
                    <a:lnTo>
                      <a:pt x="402" y="742"/>
                    </a:lnTo>
                    <a:lnTo>
                      <a:pt x="414" y="743"/>
                    </a:lnTo>
                    <a:lnTo>
                      <a:pt x="414" y="745"/>
                    </a:lnTo>
                    <a:lnTo>
                      <a:pt x="415" y="752"/>
                    </a:lnTo>
                    <a:lnTo>
                      <a:pt x="415" y="763"/>
                    </a:lnTo>
                    <a:lnTo>
                      <a:pt x="414" y="777"/>
                    </a:lnTo>
                    <a:lnTo>
                      <a:pt x="411" y="793"/>
                    </a:lnTo>
                    <a:lnTo>
                      <a:pt x="407" y="811"/>
                    </a:lnTo>
                    <a:lnTo>
                      <a:pt x="399" y="832"/>
                    </a:lnTo>
                    <a:lnTo>
                      <a:pt x="387" y="853"/>
                    </a:lnTo>
                    <a:lnTo>
                      <a:pt x="385" y="853"/>
                    </a:lnTo>
                    <a:lnTo>
                      <a:pt x="377" y="854"/>
                    </a:lnTo>
                    <a:lnTo>
                      <a:pt x="365" y="855"/>
                    </a:lnTo>
                    <a:lnTo>
                      <a:pt x="350" y="857"/>
                    </a:lnTo>
                    <a:lnTo>
                      <a:pt x="333" y="859"/>
                    </a:lnTo>
                    <a:lnTo>
                      <a:pt x="313" y="862"/>
                    </a:lnTo>
                    <a:lnTo>
                      <a:pt x="291" y="865"/>
                    </a:lnTo>
                    <a:lnTo>
                      <a:pt x="268" y="869"/>
                    </a:lnTo>
                    <a:lnTo>
                      <a:pt x="245" y="872"/>
                    </a:lnTo>
                    <a:lnTo>
                      <a:pt x="222" y="876"/>
                    </a:lnTo>
                    <a:lnTo>
                      <a:pt x="200" y="879"/>
                    </a:lnTo>
                    <a:lnTo>
                      <a:pt x="181" y="884"/>
                    </a:lnTo>
                    <a:lnTo>
                      <a:pt x="162" y="887"/>
                    </a:lnTo>
                    <a:lnTo>
                      <a:pt x="146" y="891"/>
                    </a:lnTo>
                    <a:lnTo>
                      <a:pt x="135" y="895"/>
                    </a:lnTo>
                    <a:lnTo>
                      <a:pt x="127" y="899"/>
                    </a:lnTo>
                    <a:lnTo>
                      <a:pt x="119" y="906"/>
                    </a:lnTo>
                    <a:lnTo>
                      <a:pt x="113" y="914"/>
                    </a:lnTo>
                    <a:lnTo>
                      <a:pt x="111" y="922"/>
                    </a:lnTo>
                    <a:lnTo>
                      <a:pt x="109" y="930"/>
                    </a:lnTo>
                    <a:lnTo>
                      <a:pt x="112" y="940"/>
                    </a:lnTo>
                    <a:lnTo>
                      <a:pt x="118" y="951"/>
                    </a:lnTo>
                    <a:lnTo>
                      <a:pt x="126" y="959"/>
                    </a:lnTo>
                    <a:lnTo>
                      <a:pt x="136" y="963"/>
                    </a:lnTo>
                    <a:lnTo>
                      <a:pt x="144" y="965"/>
                    </a:lnTo>
                    <a:lnTo>
                      <a:pt x="156" y="969"/>
                    </a:lnTo>
                    <a:lnTo>
                      <a:pt x="172" y="974"/>
                    </a:lnTo>
                    <a:lnTo>
                      <a:pt x="190" y="978"/>
                    </a:lnTo>
                    <a:lnTo>
                      <a:pt x="212" y="984"/>
                    </a:lnTo>
                    <a:lnTo>
                      <a:pt x="235" y="990"/>
                    </a:lnTo>
                    <a:lnTo>
                      <a:pt x="259" y="995"/>
                    </a:lnTo>
                    <a:lnTo>
                      <a:pt x="285" y="1001"/>
                    </a:lnTo>
                    <a:lnTo>
                      <a:pt x="310" y="1008"/>
                    </a:lnTo>
                    <a:lnTo>
                      <a:pt x="335" y="1014"/>
                    </a:lnTo>
                    <a:lnTo>
                      <a:pt x="361" y="1018"/>
                    </a:lnTo>
                    <a:lnTo>
                      <a:pt x="384" y="1024"/>
                    </a:lnTo>
                    <a:lnTo>
                      <a:pt x="406" y="1028"/>
                    </a:lnTo>
                    <a:lnTo>
                      <a:pt x="425" y="1031"/>
                    </a:lnTo>
                    <a:lnTo>
                      <a:pt x="441" y="1032"/>
                    </a:lnTo>
                    <a:lnTo>
                      <a:pt x="455" y="1033"/>
                    </a:lnTo>
                    <a:lnTo>
                      <a:pt x="468" y="1032"/>
                    </a:lnTo>
                    <a:lnTo>
                      <a:pt x="483" y="1030"/>
                    </a:lnTo>
                    <a:lnTo>
                      <a:pt x="500" y="1025"/>
                    </a:lnTo>
                    <a:lnTo>
                      <a:pt x="517" y="1020"/>
                    </a:lnTo>
                    <a:lnTo>
                      <a:pt x="536" y="1013"/>
                    </a:lnTo>
                    <a:lnTo>
                      <a:pt x="555" y="1005"/>
                    </a:lnTo>
                    <a:lnTo>
                      <a:pt x="575" y="997"/>
                    </a:lnTo>
                    <a:lnTo>
                      <a:pt x="594" y="987"/>
                    </a:lnTo>
                    <a:lnTo>
                      <a:pt x="614" y="978"/>
                    </a:lnTo>
                    <a:lnTo>
                      <a:pt x="631" y="969"/>
                    </a:lnTo>
                    <a:lnTo>
                      <a:pt x="649" y="960"/>
                    </a:lnTo>
                    <a:lnTo>
                      <a:pt x="664" y="952"/>
                    </a:lnTo>
                    <a:lnTo>
                      <a:pt x="676" y="944"/>
                    </a:lnTo>
                    <a:lnTo>
                      <a:pt x="687" y="936"/>
                    </a:lnTo>
                    <a:lnTo>
                      <a:pt x="695" y="930"/>
                    </a:lnTo>
                    <a:lnTo>
                      <a:pt x="699" y="925"/>
                    </a:lnTo>
                    <a:lnTo>
                      <a:pt x="702" y="917"/>
                    </a:lnTo>
                    <a:lnTo>
                      <a:pt x="699" y="910"/>
                    </a:lnTo>
                    <a:lnTo>
                      <a:pt x="692" y="904"/>
                    </a:lnTo>
                    <a:lnTo>
                      <a:pt x="682" y="900"/>
                    </a:lnTo>
                    <a:lnTo>
                      <a:pt x="669" y="895"/>
                    </a:lnTo>
                    <a:lnTo>
                      <a:pt x="657" y="892"/>
                    </a:lnTo>
                    <a:lnTo>
                      <a:pt x="644" y="888"/>
                    </a:lnTo>
                    <a:lnTo>
                      <a:pt x="634" y="886"/>
                    </a:lnTo>
                    <a:lnTo>
                      <a:pt x="633" y="879"/>
                    </a:lnTo>
                    <a:lnTo>
                      <a:pt x="631" y="861"/>
                    </a:lnTo>
                    <a:lnTo>
                      <a:pt x="628" y="833"/>
                    </a:lnTo>
                    <a:lnTo>
                      <a:pt x="623" y="798"/>
                    </a:lnTo>
                    <a:lnTo>
                      <a:pt x="618" y="760"/>
                    </a:lnTo>
                    <a:lnTo>
                      <a:pt x="611" y="720"/>
                    </a:lnTo>
                    <a:lnTo>
                      <a:pt x="603" y="682"/>
                    </a:lnTo>
                    <a:lnTo>
                      <a:pt x="592" y="647"/>
                    </a:lnTo>
                    <a:lnTo>
                      <a:pt x="724" y="137"/>
                    </a:lnTo>
                    <a:lnTo>
                      <a:pt x="697" y="86"/>
                    </a:lnTo>
                    <a:lnTo>
                      <a:pt x="712" y="52"/>
                    </a:lnTo>
                    <a:lnTo>
                      <a:pt x="643" y="0"/>
                    </a:lnTo>
                    <a:lnTo>
                      <a:pt x="627" y="9"/>
                    </a:lnTo>
                    <a:lnTo>
                      <a:pt x="179" y="62"/>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94" name="Freeform 183"/>
              <p:cNvSpPr>
                <a:spLocks/>
              </p:cNvSpPr>
              <p:nvPr/>
            </p:nvSpPr>
            <p:spPr bwMode="auto">
              <a:xfrm>
                <a:off x="4685" y="2998"/>
                <a:ext cx="299" cy="300"/>
              </a:xfrm>
              <a:custGeom>
                <a:avLst/>
                <a:gdLst>
                  <a:gd name="T0" fmla="*/ 0 w 598"/>
                  <a:gd name="T1" fmla="*/ 573 h 602"/>
                  <a:gd name="T2" fmla="*/ 436 w 598"/>
                  <a:gd name="T3" fmla="*/ 602 h 602"/>
                  <a:gd name="T4" fmla="*/ 598 w 598"/>
                  <a:gd name="T5" fmla="*/ 0 h 602"/>
                  <a:gd name="T6" fmla="*/ 578 w 598"/>
                  <a:gd name="T7" fmla="*/ 9 h 602"/>
                  <a:gd name="T8" fmla="*/ 147 w 598"/>
                  <a:gd name="T9" fmla="*/ 54 h 602"/>
                  <a:gd name="T10" fmla="*/ 131 w 598"/>
                  <a:gd name="T11" fmla="*/ 51 h 602"/>
                  <a:gd name="T12" fmla="*/ 0 w 598"/>
                  <a:gd name="T13" fmla="*/ 573 h 602"/>
                  <a:gd name="T14" fmla="*/ 0 60000 65536"/>
                  <a:gd name="T15" fmla="*/ 0 60000 65536"/>
                  <a:gd name="T16" fmla="*/ 0 60000 65536"/>
                  <a:gd name="T17" fmla="*/ 0 60000 65536"/>
                  <a:gd name="T18" fmla="*/ 0 60000 65536"/>
                  <a:gd name="T19" fmla="*/ 0 60000 65536"/>
                  <a:gd name="T20" fmla="*/ 0 60000 65536"/>
                  <a:gd name="T21" fmla="*/ 0 w 598"/>
                  <a:gd name="T22" fmla="*/ 0 h 602"/>
                  <a:gd name="T23" fmla="*/ 598 w 598"/>
                  <a:gd name="T24" fmla="*/ 602 h 6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602">
                    <a:moveTo>
                      <a:pt x="0" y="573"/>
                    </a:moveTo>
                    <a:lnTo>
                      <a:pt x="436" y="602"/>
                    </a:lnTo>
                    <a:lnTo>
                      <a:pt x="598" y="0"/>
                    </a:lnTo>
                    <a:lnTo>
                      <a:pt x="578" y="9"/>
                    </a:lnTo>
                    <a:lnTo>
                      <a:pt x="147" y="54"/>
                    </a:lnTo>
                    <a:lnTo>
                      <a:pt x="131" y="51"/>
                    </a:lnTo>
                    <a:lnTo>
                      <a:pt x="0" y="573"/>
                    </a:lnTo>
                    <a:close/>
                  </a:path>
                </a:pathLst>
              </a:custGeom>
              <a:solidFill>
                <a:srgbClr val="E5E0B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95" name="Freeform 184"/>
              <p:cNvSpPr>
                <a:spLocks/>
              </p:cNvSpPr>
              <p:nvPr/>
            </p:nvSpPr>
            <p:spPr bwMode="auto">
              <a:xfrm>
                <a:off x="4910" y="2999"/>
                <a:ext cx="88" cy="308"/>
              </a:xfrm>
              <a:custGeom>
                <a:avLst/>
                <a:gdLst>
                  <a:gd name="T0" fmla="*/ 165 w 177"/>
                  <a:gd name="T1" fmla="*/ 0 h 617"/>
                  <a:gd name="T2" fmla="*/ 177 w 177"/>
                  <a:gd name="T3" fmla="*/ 5 h 617"/>
                  <a:gd name="T4" fmla="*/ 10 w 177"/>
                  <a:gd name="T5" fmla="*/ 617 h 617"/>
                  <a:gd name="T6" fmla="*/ 0 w 177"/>
                  <a:gd name="T7" fmla="*/ 609 h 617"/>
                  <a:gd name="T8" fmla="*/ 165 w 177"/>
                  <a:gd name="T9" fmla="*/ 0 h 617"/>
                  <a:gd name="T10" fmla="*/ 0 60000 65536"/>
                  <a:gd name="T11" fmla="*/ 0 60000 65536"/>
                  <a:gd name="T12" fmla="*/ 0 60000 65536"/>
                  <a:gd name="T13" fmla="*/ 0 60000 65536"/>
                  <a:gd name="T14" fmla="*/ 0 60000 65536"/>
                  <a:gd name="T15" fmla="*/ 0 w 177"/>
                  <a:gd name="T16" fmla="*/ 0 h 617"/>
                  <a:gd name="T17" fmla="*/ 177 w 177"/>
                  <a:gd name="T18" fmla="*/ 617 h 617"/>
                </a:gdLst>
                <a:ahLst/>
                <a:cxnLst>
                  <a:cxn ang="T10">
                    <a:pos x="T0" y="T1"/>
                  </a:cxn>
                  <a:cxn ang="T11">
                    <a:pos x="T2" y="T3"/>
                  </a:cxn>
                  <a:cxn ang="T12">
                    <a:pos x="T4" y="T5"/>
                  </a:cxn>
                  <a:cxn ang="T13">
                    <a:pos x="T6" y="T7"/>
                  </a:cxn>
                  <a:cxn ang="T14">
                    <a:pos x="T8" y="T9"/>
                  </a:cxn>
                </a:cxnLst>
                <a:rect l="T15" t="T16" r="T17" b="T18"/>
                <a:pathLst>
                  <a:path w="177" h="617">
                    <a:moveTo>
                      <a:pt x="165" y="0"/>
                    </a:moveTo>
                    <a:lnTo>
                      <a:pt x="177" y="5"/>
                    </a:lnTo>
                    <a:lnTo>
                      <a:pt x="10" y="617"/>
                    </a:lnTo>
                    <a:lnTo>
                      <a:pt x="0" y="609"/>
                    </a:lnTo>
                    <a:lnTo>
                      <a:pt x="165" y="0"/>
                    </a:lnTo>
                    <a:close/>
                  </a:path>
                </a:pathLst>
              </a:custGeom>
              <a:solidFill>
                <a:srgbClr val="F2EDD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96" name="Freeform 185"/>
              <p:cNvSpPr>
                <a:spLocks/>
              </p:cNvSpPr>
              <p:nvPr/>
            </p:nvSpPr>
            <p:spPr bwMode="auto">
              <a:xfrm>
                <a:off x="4921" y="3005"/>
                <a:ext cx="88" cy="311"/>
              </a:xfrm>
              <a:custGeom>
                <a:avLst/>
                <a:gdLst>
                  <a:gd name="T0" fmla="*/ 167 w 178"/>
                  <a:gd name="T1" fmla="*/ 0 h 621"/>
                  <a:gd name="T2" fmla="*/ 178 w 178"/>
                  <a:gd name="T3" fmla="*/ 12 h 621"/>
                  <a:gd name="T4" fmla="*/ 9 w 178"/>
                  <a:gd name="T5" fmla="*/ 621 h 621"/>
                  <a:gd name="T6" fmla="*/ 0 w 178"/>
                  <a:gd name="T7" fmla="*/ 612 h 621"/>
                  <a:gd name="T8" fmla="*/ 167 w 178"/>
                  <a:gd name="T9" fmla="*/ 0 h 621"/>
                  <a:gd name="T10" fmla="*/ 0 60000 65536"/>
                  <a:gd name="T11" fmla="*/ 0 60000 65536"/>
                  <a:gd name="T12" fmla="*/ 0 60000 65536"/>
                  <a:gd name="T13" fmla="*/ 0 60000 65536"/>
                  <a:gd name="T14" fmla="*/ 0 60000 65536"/>
                  <a:gd name="T15" fmla="*/ 0 w 178"/>
                  <a:gd name="T16" fmla="*/ 0 h 621"/>
                  <a:gd name="T17" fmla="*/ 178 w 178"/>
                  <a:gd name="T18" fmla="*/ 621 h 621"/>
                </a:gdLst>
                <a:ahLst/>
                <a:cxnLst>
                  <a:cxn ang="T10">
                    <a:pos x="T0" y="T1"/>
                  </a:cxn>
                  <a:cxn ang="T11">
                    <a:pos x="T2" y="T3"/>
                  </a:cxn>
                  <a:cxn ang="T12">
                    <a:pos x="T4" y="T5"/>
                  </a:cxn>
                  <a:cxn ang="T13">
                    <a:pos x="T6" y="T7"/>
                  </a:cxn>
                  <a:cxn ang="T14">
                    <a:pos x="T8" y="T9"/>
                  </a:cxn>
                </a:cxnLst>
                <a:rect l="T15" t="T16" r="T17" b="T18"/>
                <a:pathLst>
                  <a:path w="178" h="621">
                    <a:moveTo>
                      <a:pt x="167" y="0"/>
                    </a:moveTo>
                    <a:lnTo>
                      <a:pt x="178" y="12"/>
                    </a:lnTo>
                    <a:lnTo>
                      <a:pt x="9" y="621"/>
                    </a:lnTo>
                    <a:lnTo>
                      <a:pt x="0" y="612"/>
                    </a:lnTo>
                    <a:lnTo>
                      <a:pt x="167" y="0"/>
                    </a:lnTo>
                    <a:close/>
                  </a:path>
                </a:pathLst>
              </a:custGeom>
              <a:solidFill>
                <a:srgbClr val="F2EDD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97" name="Freeform 186"/>
              <p:cNvSpPr>
                <a:spLocks/>
              </p:cNvSpPr>
              <p:nvPr/>
            </p:nvSpPr>
            <p:spPr bwMode="auto">
              <a:xfrm>
                <a:off x="4896" y="3307"/>
                <a:ext cx="14" cy="11"/>
              </a:xfrm>
              <a:custGeom>
                <a:avLst/>
                <a:gdLst>
                  <a:gd name="T0" fmla="*/ 18 w 27"/>
                  <a:gd name="T1" fmla="*/ 0 h 22"/>
                  <a:gd name="T2" fmla="*/ 0 w 27"/>
                  <a:gd name="T3" fmla="*/ 12 h 22"/>
                  <a:gd name="T4" fmla="*/ 8 w 27"/>
                  <a:gd name="T5" fmla="*/ 22 h 22"/>
                  <a:gd name="T6" fmla="*/ 27 w 27"/>
                  <a:gd name="T7" fmla="*/ 9 h 22"/>
                  <a:gd name="T8" fmla="*/ 18 w 27"/>
                  <a:gd name="T9" fmla="*/ 0 h 22"/>
                  <a:gd name="T10" fmla="*/ 0 60000 65536"/>
                  <a:gd name="T11" fmla="*/ 0 60000 65536"/>
                  <a:gd name="T12" fmla="*/ 0 60000 65536"/>
                  <a:gd name="T13" fmla="*/ 0 60000 65536"/>
                  <a:gd name="T14" fmla="*/ 0 60000 65536"/>
                  <a:gd name="T15" fmla="*/ 0 w 27"/>
                  <a:gd name="T16" fmla="*/ 0 h 22"/>
                  <a:gd name="T17" fmla="*/ 27 w 27"/>
                  <a:gd name="T18" fmla="*/ 22 h 22"/>
                </a:gdLst>
                <a:ahLst/>
                <a:cxnLst>
                  <a:cxn ang="T10">
                    <a:pos x="T0" y="T1"/>
                  </a:cxn>
                  <a:cxn ang="T11">
                    <a:pos x="T2" y="T3"/>
                  </a:cxn>
                  <a:cxn ang="T12">
                    <a:pos x="T4" y="T5"/>
                  </a:cxn>
                  <a:cxn ang="T13">
                    <a:pos x="T6" y="T7"/>
                  </a:cxn>
                  <a:cxn ang="T14">
                    <a:pos x="T8" y="T9"/>
                  </a:cxn>
                </a:cxnLst>
                <a:rect l="T15" t="T16" r="T17" b="T18"/>
                <a:pathLst>
                  <a:path w="27" h="22">
                    <a:moveTo>
                      <a:pt x="18" y="0"/>
                    </a:moveTo>
                    <a:lnTo>
                      <a:pt x="0" y="12"/>
                    </a:lnTo>
                    <a:lnTo>
                      <a:pt x="8" y="22"/>
                    </a:lnTo>
                    <a:lnTo>
                      <a:pt x="27" y="9"/>
                    </a:lnTo>
                    <a:lnTo>
                      <a:pt x="18" y="0"/>
                    </a:lnTo>
                    <a:close/>
                  </a:path>
                </a:pathLst>
              </a:custGeom>
              <a:solidFill>
                <a:srgbClr val="F2EDD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98" name="Freeform 187"/>
              <p:cNvSpPr>
                <a:spLocks/>
              </p:cNvSpPr>
              <p:nvPr/>
            </p:nvSpPr>
            <p:spPr bwMode="auto">
              <a:xfrm>
                <a:off x="4905" y="3315"/>
                <a:ext cx="14" cy="11"/>
              </a:xfrm>
              <a:custGeom>
                <a:avLst/>
                <a:gdLst>
                  <a:gd name="T0" fmla="*/ 19 w 28"/>
                  <a:gd name="T1" fmla="*/ 0 h 22"/>
                  <a:gd name="T2" fmla="*/ 0 w 28"/>
                  <a:gd name="T3" fmla="*/ 13 h 22"/>
                  <a:gd name="T4" fmla="*/ 8 w 28"/>
                  <a:gd name="T5" fmla="*/ 22 h 22"/>
                  <a:gd name="T6" fmla="*/ 28 w 28"/>
                  <a:gd name="T7" fmla="*/ 8 h 22"/>
                  <a:gd name="T8" fmla="*/ 19 w 28"/>
                  <a:gd name="T9" fmla="*/ 0 h 22"/>
                  <a:gd name="T10" fmla="*/ 0 60000 65536"/>
                  <a:gd name="T11" fmla="*/ 0 60000 65536"/>
                  <a:gd name="T12" fmla="*/ 0 60000 65536"/>
                  <a:gd name="T13" fmla="*/ 0 60000 65536"/>
                  <a:gd name="T14" fmla="*/ 0 60000 65536"/>
                  <a:gd name="T15" fmla="*/ 0 w 28"/>
                  <a:gd name="T16" fmla="*/ 0 h 22"/>
                  <a:gd name="T17" fmla="*/ 28 w 28"/>
                  <a:gd name="T18" fmla="*/ 22 h 22"/>
                </a:gdLst>
                <a:ahLst/>
                <a:cxnLst>
                  <a:cxn ang="T10">
                    <a:pos x="T0" y="T1"/>
                  </a:cxn>
                  <a:cxn ang="T11">
                    <a:pos x="T2" y="T3"/>
                  </a:cxn>
                  <a:cxn ang="T12">
                    <a:pos x="T4" y="T5"/>
                  </a:cxn>
                  <a:cxn ang="T13">
                    <a:pos x="T6" y="T7"/>
                  </a:cxn>
                  <a:cxn ang="T14">
                    <a:pos x="T8" y="T9"/>
                  </a:cxn>
                </a:cxnLst>
                <a:rect l="T15" t="T16" r="T17" b="T18"/>
                <a:pathLst>
                  <a:path w="28" h="22">
                    <a:moveTo>
                      <a:pt x="19" y="0"/>
                    </a:moveTo>
                    <a:lnTo>
                      <a:pt x="0" y="13"/>
                    </a:lnTo>
                    <a:lnTo>
                      <a:pt x="8" y="22"/>
                    </a:lnTo>
                    <a:lnTo>
                      <a:pt x="28" y="8"/>
                    </a:lnTo>
                    <a:lnTo>
                      <a:pt x="19" y="0"/>
                    </a:lnTo>
                    <a:close/>
                  </a:path>
                </a:pathLst>
              </a:custGeom>
              <a:solidFill>
                <a:srgbClr val="F2EDD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99" name="Freeform 188"/>
              <p:cNvSpPr>
                <a:spLocks/>
              </p:cNvSpPr>
              <p:nvPr/>
            </p:nvSpPr>
            <p:spPr bwMode="auto">
              <a:xfrm>
                <a:off x="4700" y="3302"/>
                <a:ext cx="183" cy="22"/>
              </a:xfrm>
              <a:custGeom>
                <a:avLst/>
                <a:gdLst>
                  <a:gd name="T0" fmla="*/ 366 w 366"/>
                  <a:gd name="T1" fmla="*/ 23 h 45"/>
                  <a:gd name="T2" fmla="*/ 364 w 366"/>
                  <a:gd name="T3" fmla="*/ 45 h 45"/>
                  <a:gd name="T4" fmla="*/ 362 w 366"/>
                  <a:gd name="T5" fmla="*/ 45 h 45"/>
                  <a:gd name="T6" fmla="*/ 356 w 366"/>
                  <a:gd name="T7" fmla="*/ 44 h 45"/>
                  <a:gd name="T8" fmla="*/ 346 w 366"/>
                  <a:gd name="T9" fmla="*/ 42 h 45"/>
                  <a:gd name="T10" fmla="*/ 332 w 366"/>
                  <a:gd name="T11" fmla="*/ 41 h 45"/>
                  <a:gd name="T12" fmla="*/ 316 w 366"/>
                  <a:gd name="T13" fmla="*/ 38 h 45"/>
                  <a:gd name="T14" fmla="*/ 295 w 366"/>
                  <a:gd name="T15" fmla="*/ 36 h 45"/>
                  <a:gd name="T16" fmla="*/ 273 w 366"/>
                  <a:gd name="T17" fmla="*/ 33 h 45"/>
                  <a:gd name="T18" fmla="*/ 248 w 366"/>
                  <a:gd name="T19" fmla="*/ 30 h 45"/>
                  <a:gd name="T20" fmla="*/ 221 w 366"/>
                  <a:gd name="T21" fmla="*/ 28 h 45"/>
                  <a:gd name="T22" fmla="*/ 192 w 366"/>
                  <a:gd name="T23" fmla="*/ 26 h 45"/>
                  <a:gd name="T24" fmla="*/ 162 w 366"/>
                  <a:gd name="T25" fmla="*/ 23 h 45"/>
                  <a:gd name="T26" fmla="*/ 131 w 366"/>
                  <a:gd name="T27" fmla="*/ 22 h 45"/>
                  <a:gd name="T28" fmla="*/ 99 w 366"/>
                  <a:gd name="T29" fmla="*/ 21 h 45"/>
                  <a:gd name="T30" fmla="*/ 67 w 366"/>
                  <a:gd name="T31" fmla="*/ 21 h 45"/>
                  <a:gd name="T32" fmla="*/ 33 w 366"/>
                  <a:gd name="T33" fmla="*/ 21 h 45"/>
                  <a:gd name="T34" fmla="*/ 0 w 366"/>
                  <a:gd name="T35" fmla="*/ 22 h 45"/>
                  <a:gd name="T36" fmla="*/ 5 w 366"/>
                  <a:gd name="T37" fmla="*/ 5 h 45"/>
                  <a:gd name="T38" fmla="*/ 6 w 366"/>
                  <a:gd name="T39" fmla="*/ 5 h 45"/>
                  <a:gd name="T40" fmla="*/ 9 w 366"/>
                  <a:gd name="T41" fmla="*/ 4 h 45"/>
                  <a:gd name="T42" fmla="*/ 15 w 366"/>
                  <a:gd name="T43" fmla="*/ 4 h 45"/>
                  <a:gd name="T44" fmla="*/ 23 w 366"/>
                  <a:gd name="T45" fmla="*/ 3 h 45"/>
                  <a:gd name="T46" fmla="*/ 35 w 366"/>
                  <a:gd name="T47" fmla="*/ 2 h 45"/>
                  <a:gd name="T48" fmla="*/ 48 w 366"/>
                  <a:gd name="T49" fmla="*/ 2 h 45"/>
                  <a:gd name="T50" fmla="*/ 64 w 366"/>
                  <a:gd name="T51" fmla="*/ 0 h 45"/>
                  <a:gd name="T52" fmla="*/ 84 w 366"/>
                  <a:gd name="T53" fmla="*/ 0 h 45"/>
                  <a:gd name="T54" fmla="*/ 107 w 366"/>
                  <a:gd name="T55" fmla="*/ 0 h 45"/>
                  <a:gd name="T56" fmla="*/ 134 w 366"/>
                  <a:gd name="T57" fmla="*/ 2 h 45"/>
                  <a:gd name="T58" fmla="*/ 162 w 366"/>
                  <a:gd name="T59" fmla="*/ 3 h 45"/>
                  <a:gd name="T60" fmla="*/ 196 w 366"/>
                  <a:gd name="T61" fmla="*/ 5 h 45"/>
                  <a:gd name="T62" fmla="*/ 233 w 366"/>
                  <a:gd name="T63" fmla="*/ 8 h 45"/>
                  <a:gd name="T64" fmla="*/ 273 w 366"/>
                  <a:gd name="T65" fmla="*/ 12 h 45"/>
                  <a:gd name="T66" fmla="*/ 318 w 366"/>
                  <a:gd name="T67" fmla="*/ 18 h 45"/>
                  <a:gd name="T68" fmla="*/ 366 w 366"/>
                  <a:gd name="T69" fmla="*/ 23 h 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66"/>
                  <a:gd name="T106" fmla="*/ 0 h 45"/>
                  <a:gd name="T107" fmla="*/ 366 w 366"/>
                  <a:gd name="T108" fmla="*/ 45 h 4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66" h="45">
                    <a:moveTo>
                      <a:pt x="366" y="23"/>
                    </a:moveTo>
                    <a:lnTo>
                      <a:pt x="364" y="45"/>
                    </a:lnTo>
                    <a:lnTo>
                      <a:pt x="362" y="45"/>
                    </a:lnTo>
                    <a:lnTo>
                      <a:pt x="356" y="44"/>
                    </a:lnTo>
                    <a:lnTo>
                      <a:pt x="346" y="42"/>
                    </a:lnTo>
                    <a:lnTo>
                      <a:pt x="332" y="41"/>
                    </a:lnTo>
                    <a:lnTo>
                      <a:pt x="316" y="38"/>
                    </a:lnTo>
                    <a:lnTo>
                      <a:pt x="295" y="36"/>
                    </a:lnTo>
                    <a:lnTo>
                      <a:pt x="273" y="33"/>
                    </a:lnTo>
                    <a:lnTo>
                      <a:pt x="248" y="30"/>
                    </a:lnTo>
                    <a:lnTo>
                      <a:pt x="221" y="28"/>
                    </a:lnTo>
                    <a:lnTo>
                      <a:pt x="192" y="26"/>
                    </a:lnTo>
                    <a:lnTo>
                      <a:pt x="162" y="23"/>
                    </a:lnTo>
                    <a:lnTo>
                      <a:pt x="131" y="22"/>
                    </a:lnTo>
                    <a:lnTo>
                      <a:pt x="99" y="21"/>
                    </a:lnTo>
                    <a:lnTo>
                      <a:pt x="67" y="21"/>
                    </a:lnTo>
                    <a:lnTo>
                      <a:pt x="33" y="21"/>
                    </a:lnTo>
                    <a:lnTo>
                      <a:pt x="0" y="22"/>
                    </a:lnTo>
                    <a:lnTo>
                      <a:pt x="5" y="5"/>
                    </a:lnTo>
                    <a:lnTo>
                      <a:pt x="6" y="5"/>
                    </a:lnTo>
                    <a:lnTo>
                      <a:pt x="9" y="4"/>
                    </a:lnTo>
                    <a:lnTo>
                      <a:pt x="15" y="4"/>
                    </a:lnTo>
                    <a:lnTo>
                      <a:pt x="23" y="3"/>
                    </a:lnTo>
                    <a:lnTo>
                      <a:pt x="35" y="2"/>
                    </a:lnTo>
                    <a:lnTo>
                      <a:pt x="48" y="2"/>
                    </a:lnTo>
                    <a:lnTo>
                      <a:pt x="64" y="0"/>
                    </a:lnTo>
                    <a:lnTo>
                      <a:pt x="84" y="0"/>
                    </a:lnTo>
                    <a:lnTo>
                      <a:pt x="107" y="0"/>
                    </a:lnTo>
                    <a:lnTo>
                      <a:pt x="134" y="2"/>
                    </a:lnTo>
                    <a:lnTo>
                      <a:pt x="162" y="3"/>
                    </a:lnTo>
                    <a:lnTo>
                      <a:pt x="196" y="5"/>
                    </a:lnTo>
                    <a:lnTo>
                      <a:pt x="233" y="8"/>
                    </a:lnTo>
                    <a:lnTo>
                      <a:pt x="273" y="12"/>
                    </a:lnTo>
                    <a:lnTo>
                      <a:pt x="318" y="18"/>
                    </a:lnTo>
                    <a:lnTo>
                      <a:pt x="366" y="23"/>
                    </a:lnTo>
                    <a:close/>
                  </a:path>
                </a:pathLst>
              </a:custGeom>
              <a:solidFill>
                <a:srgbClr val="6BADC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00" name="Freeform 189"/>
              <p:cNvSpPr>
                <a:spLocks/>
              </p:cNvSpPr>
              <p:nvPr/>
            </p:nvSpPr>
            <p:spPr bwMode="auto">
              <a:xfrm>
                <a:off x="4775" y="3263"/>
                <a:ext cx="20" cy="19"/>
              </a:xfrm>
              <a:custGeom>
                <a:avLst/>
                <a:gdLst>
                  <a:gd name="T0" fmla="*/ 30 w 39"/>
                  <a:gd name="T1" fmla="*/ 38 h 38"/>
                  <a:gd name="T2" fmla="*/ 18 w 39"/>
                  <a:gd name="T3" fmla="*/ 31 h 38"/>
                  <a:gd name="T4" fmla="*/ 6 w 39"/>
                  <a:gd name="T5" fmla="*/ 37 h 38"/>
                  <a:gd name="T6" fmla="*/ 9 w 39"/>
                  <a:gd name="T7" fmla="*/ 23 h 38"/>
                  <a:gd name="T8" fmla="*/ 0 w 39"/>
                  <a:gd name="T9" fmla="*/ 13 h 38"/>
                  <a:gd name="T10" fmla="*/ 14 w 39"/>
                  <a:gd name="T11" fmla="*/ 13 h 38"/>
                  <a:gd name="T12" fmla="*/ 21 w 39"/>
                  <a:gd name="T13" fmla="*/ 0 h 38"/>
                  <a:gd name="T14" fmla="*/ 25 w 39"/>
                  <a:gd name="T15" fmla="*/ 13 h 38"/>
                  <a:gd name="T16" fmla="*/ 39 w 39"/>
                  <a:gd name="T17" fmla="*/ 16 h 38"/>
                  <a:gd name="T18" fmla="*/ 29 w 39"/>
                  <a:gd name="T19" fmla="*/ 25 h 38"/>
                  <a:gd name="T20" fmla="*/ 30 w 39"/>
                  <a:gd name="T21" fmla="*/ 38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38"/>
                  <a:gd name="T35" fmla="*/ 39 w 39"/>
                  <a:gd name="T36" fmla="*/ 38 h 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38">
                    <a:moveTo>
                      <a:pt x="30" y="38"/>
                    </a:moveTo>
                    <a:lnTo>
                      <a:pt x="18" y="31"/>
                    </a:lnTo>
                    <a:lnTo>
                      <a:pt x="6" y="37"/>
                    </a:lnTo>
                    <a:lnTo>
                      <a:pt x="9" y="23"/>
                    </a:lnTo>
                    <a:lnTo>
                      <a:pt x="0" y="13"/>
                    </a:lnTo>
                    <a:lnTo>
                      <a:pt x="14" y="13"/>
                    </a:lnTo>
                    <a:lnTo>
                      <a:pt x="21" y="0"/>
                    </a:lnTo>
                    <a:lnTo>
                      <a:pt x="25" y="13"/>
                    </a:lnTo>
                    <a:lnTo>
                      <a:pt x="39" y="16"/>
                    </a:lnTo>
                    <a:lnTo>
                      <a:pt x="29" y="25"/>
                    </a:lnTo>
                    <a:lnTo>
                      <a:pt x="30" y="38"/>
                    </a:lnTo>
                    <a:close/>
                  </a:path>
                </a:pathLst>
              </a:custGeom>
              <a:solidFill>
                <a:srgbClr val="FF19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01" name="Freeform 190"/>
              <p:cNvSpPr>
                <a:spLocks/>
              </p:cNvSpPr>
              <p:nvPr/>
            </p:nvSpPr>
            <p:spPr bwMode="auto">
              <a:xfrm>
                <a:off x="4714" y="3028"/>
                <a:ext cx="234" cy="229"/>
              </a:xfrm>
              <a:custGeom>
                <a:avLst/>
                <a:gdLst>
                  <a:gd name="T0" fmla="*/ 464 w 466"/>
                  <a:gd name="T1" fmla="*/ 7 h 459"/>
                  <a:gd name="T2" fmla="*/ 466 w 466"/>
                  <a:gd name="T3" fmla="*/ 0 h 459"/>
                  <a:gd name="T4" fmla="*/ 108 w 466"/>
                  <a:gd name="T5" fmla="*/ 30 h 459"/>
                  <a:gd name="T6" fmla="*/ 0 w 466"/>
                  <a:gd name="T7" fmla="*/ 459 h 459"/>
                  <a:gd name="T8" fmla="*/ 14 w 466"/>
                  <a:gd name="T9" fmla="*/ 457 h 459"/>
                  <a:gd name="T10" fmla="*/ 118 w 466"/>
                  <a:gd name="T11" fmla="*/ 38 h 459"/>
                  <a:gd name="T12" fmla="*/ 464 w 466"/>
                  <a:gd name="T13" fmla="*/ 7 h 459"/>
                  <a:gd name="T14" fmla="*/ 0 60000 65536"/>
                  <a:gd name="T15" fmla="*/ 0 60000 65536"/>
                  <a:gd name="T16" fmla="*/ 0 60000 65536"/>
                  <a:gd name="T17" fmla="*/ 0 60000 65536"/>
                  <a:gd name="T18" fmla="*/ 0 60000 65536"/>
                  <a:gd name="T19" fmla="*/ 0 60000 65536"/>
                  <a:gd name="T20" fmla="*/ 0 60000 65536"/>
                  <a:gd name="T21" fmla="*/ 0 w 466"/>
                  <a:gd name="T22" fmla="*/ 0 h 459"/>
                  <a:gd name="T23" fmla="*/ 466 w 466"/>
                  <a:gd name="T24" fmla="*/ 459 h 4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6" h="459">
                    <a:moveTo>
                      <a:pt x="464" y="7"/>
                    </a:moveTo>
                    <a:lnTo>
                      <a:pt x="466" y="0"/>
                    </a:lnTo>
                    <a:lnTo>
                      <a:pt x="108" y="30"/>
                    </a:lnTo>
                    <a:lnTo>
                      <a:pt x="0" y="459"/>
                    </a:lnTo>
                    <a:lnTo>
                      <a:pt x="14" y="457"/>
                    </a:lnTo>
                    <a:lnTo>
                      <a:pt x="118" y="38"/>
                    </a:lnTo>
                    <a:lnTo>
                      <a:pt x="464" y="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02" name="Freeform 191"/>
              <p:cNvSpPr>
                <a:spLocks/>
              </p:cNvSpPr>
              <p:nvPr/>
            </p:nvSpPr>
            <p:spPr bwMode="auto">
              <a:xfrm>
                <a:off x="4934" y="3034"/>
                <a:ext cx="79" cy="280"/>
              </a:xfrm>
              <a:custGeom>
                <a:avLst/>
                <a:gdLst>
                  <a:gd name="T0" fmla="*/ 157 w 157"/>
                  <a:gd name="T1" fmla="*/ 15 h 560"/>
                  <a:gd name="T2" fmla="*/ 15 w 157"/>
                  <a:gd name="T3" fmla="*/ 553 h 560"/>
                  <a:gd name="T4" fmla="*/ 0 w 157"/>
                  <a:gd name="T5" fmla="*/ 560 h 560"/>
                  <a:gd name="T6" fmla="*/ 154 w 157"/>
                  <a:gd name="T7" fmla="*/ 0 h 560"/>
                  <a:gd name="T8" fmla="*/ 157 w 157"/>
                  <a:gd name="T9" fmla="*/ 15 h 560"/>
                  <a:gd name="T10" fmla="*/ 0 60000 65536"/>
                  <a:gd name="T11" fmla="*/ 0 60000 65536"/>
                  <a:gd name="T12" fmla="*/ 0 60000 65536"/>
                  <a:gd name="T13" fmla="*/ 0 60000 65536"/>
                  <a:gd name="T14" fmla="*/ 0 60000 65536"/>
                  <a:gd name="T15" fmla="*/ 0 w 157"/>
                  <a:gd name="T16" fmla="*/ 0 h 560"/>
                  <a:gd name="T17" fmla="*/ 157 w 157"/>
                  <a:gd name="T18" fmla="*/ 560 h 560"/>
                </a:gdLst>
                <a:ahLst/>
                <a:cxnLst>
                  <a:cxn ang="T10">
                    <a:pos x="T0" y="T1"/>
                  </a:cxn>
                  <a:cxn ang="T11">
                    <a:pos x="T2" y="T3"/>
                  </a:cxn>
                  <a:cxn ang="T12">
                    <a:pos x="T4" y="T5"/>
                  </a:cxn>
                  <a:cxn ang="T13">
                    <a:pos x="T6" y="T7"/>
                  </a:cxn>
                  <a:cxn ang="T14">
                    <a:pos x="T8" y="T9"/>
                  </a:cxn>
                </a:cxnLst>
                <a:rect l="T15" t="T16" r="T17" b="T18"/>
                <a:pathLst>
                  <a:path w="157" h="560">
                    <a:moveTo>
                      <a:pt x="157" y="15"/>
                    </a:moveTo>
                    <a:lnTo>
                      <a:pt x="15" y="553"/>
                    </a:lnTo>
                    <a:lnTo>
                      <a:pt x="0" y="560"/>
                    </a:lnTo>
                    <a:lnTo>
                      <a:pt x="154" y="0"/>
                    </a:lnTo>
                    <a:lnTo>
                      <a:pt x="157" y="15"/>
                    </a:lnTo>
                    <a:close/>
                  </a:path>
                </a:pathLst>
              </a:custGeom>
              <a:solidFill>
                <a:srgbClr val="AA991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03" name="Freeform 192"/>
              <p:cNvSpPr>
                <a:spLocks/>
              </p:cNvSpPr>
              <p:nvPr/>
            </p:nvSpPr>
            <p:spPr bwMode="auto">
              <a:xfrm>
                <a:off x="4733" y="3319"/>
                <a:ext cx="143" cy="21"/>
              </a:xfrm>
              <a:custGeom>
                <a:avLst/>
                <a:gdLst>
                  <a:gd name="T0" fmla="*/ 18 w 287"/>
                  <a:gd name="T1" fmla="*/ 0 h 43"/>
                  <a:gd name="T2" fmla="*/ 17 w 287"/>
                  <a:gd name="T3" fmla="*/ 0 h 43"/>
                  <a:gd name="T4" fmla="*/ 13 w 287"/>
                  <a:gd name="T5" fmla="*/ 1 h 43"/>
                  <a:gd name="T6" fmla="*/ 8 w 287"/>
                  <a:gd name="T7" fmla="*/ 3 h 43"/>
                  <a:gd name="T8" fmla="*/ 3 w 287"/>
                  <a:gd name="T9" fmla="*/ 7 h 43"/>
                  <a:gd name="T10" fmla="*/ 0 w 287"/>
                  <a:gd name="T11" fmla="*/ 10 h 43"/>
                  <a:gd name="T12" fmla="*/ 0 w 287"/>
                  <a:gd name="T13" fmla="*/ 14 h 43"/>
                  <a:gd name="T14" fmla="*/ 2 w 287"/>
                  <a:gd name="T15" fmla="*/ 18 h 43"/>
                  <a:gd name="T16" fmla="*/ 9 w 287"/>
                  <a:gd name="T17" fmla="*/ 24 h 43"/>
                  <a:gd name="T18" fmla="*/ 16 w 287"/>
                  <a:gd name="T19" fmla="*/ 26 h 43"/>
                  <a:gd name="T20" fmla="*/ 28 w 287"/>
                  <a:gd name="T21" fmla="*/ 30 h 43"/>
                  <a:gd name="T22" fmla="*/ 45 w 287"/>
                  <a:gd name="T23" fmla="*/ 32 h 43"/>
                  <a:gd name="T24" fmla="*/ 63 w 287"/>
                  <a:gd name="T25" fmla="*/ 33 h 43"/>
                  <a:gd name="T26" fmla="*/ 85 w 287"/>
                  <a:gd name="T27" fmla="*/ 36 h 43"/>
                  <a:gd name="T28" fmla="*/ 108 w 287"/>
                  <a:gd name="T29" fmla="*/ 37 h 43"/>
                  <a:gd name="T30" fmla="*/ 133 w 287"/>
                  <a:gd name="T31" fmla="*/ 38 h 43"/>
                  <a:gd name="T32" fmla="*/ 157 w 287"/>
                  <a:gd name="T33" fmla="*/ 39 h 43"/>
                  <a:gd name="T34" fmla="*/ 182 w 287"/>
                  <a:gd name="T35" fmla="*/ 40 h 43"/>
                  <a:gd name="T36" fmla="*/ 206 w 287"/>
                  <a:gd name="T37" fmla="*/ 41 h 43"/>
                  <a:gd name="T38" fmla="*/ 228 w 287"/>
                  <a:gd name="T39" fmla="*/ 41 h 43"/>
                  <a:gd name="T40" fmla="*/ 247 w 287"/>
                  <a:gd name="T41" fmla="*/ 41 h 43"/>
                  <a:gd name="T42" fmla="*/ 263 w 287"/>
                  <a:gd name="T43" fmla="*/ 43 h 43"/>
                  <a:gd name="T44" fmla="*/ 276 w 287"/>
                  <a:gd name="T45" fmla="*/ 43 h 43"/>
                  <a:gd name="T46" fmla="*/ 284 w 287"/>
                  <a:gd name="T47" fmla="*/ 43 h 43"/>
                  <a:gd name="T48" fmla="*/ 287 w 287"/>
                  <a:gd name="T49" fmla="*/ 43 h 43"/>
                  <a:gd name="T50" fmla="*/ 284 w 287"/>
                  <a:gd name="T51" fmla="*/ 43 h 43"/>
                  <a:gd name="T52" fmla="*/ 276 w 287"/>
                  <a:gd name="T53" fmla="*/ 41 h 43"/>
                  <a:gd name="T54" fmla="*/ 266 w 287"/>
                  <a:gd name="T55" fmla="*/ 41 h 43"/>
                  <a:gd name="T56" fmla="*/ 251 w 287"/>
                  <a:gd name="T57" fmla="*/ 39 h 43"/>
                  <a:gd name="T58" fmla="*/ 232 w 287"/>
                  <a:gd name="T59" fmla="*/ 38 h 43"/>
                  <a:gd name="T60" fmla="*/ 213 w 287"/>
                  <a:gd name="T61" fmla="*/ 37 h 43"/>
                  <a:gd name="T62" fmla="*/ 192 w 287"/>
                  <a:gd name="T63" fmla="*/ 35 h 43"/>
                  <a:gd name="T64" fmla="*/ 170 w 287"/>
                  <a:gd name="T65" fmla="*/ 33 h 43"/>
                  <a:gd name="T66" fmla="*/ 147 w 287"/>
                  <a:gd name="T67" fmla="*/ 31 h 43"/>
                  <a:gd name="T68" fmla="*/ 125 w 287"/>
                  <a:gd name="T69" fmla="*/ 29 h 43"/>
                  <a:gd name="T70" fmla="*/ 103 w 287"/>
                  <a:gd name="T71" fmla="*/ 28 h 43"/>
                  <a:gd name="T72" fmla="*/ 85 w 287"/>
                  <a:gd name="T73" fmla="*/ 25 h 43"/>
                  <a:gd name="T74" fmla="*/ 68 w 287"/>
                  <a:gd name="T75" fmla="*/ 24 h 43"/>
                  <a:gd name="T76" fmla="*/ 53 w 287"/>
                  <a:gd name="T77" fmla="*/ 23 h 43"/>
                  <a:gd name="T78" fmla="*/ 42 w 287"/>
                  <a:gd name="T79" fmla="*/ 22 h 43"/>
                  <a:gd name="T80" fmla="*/ 35 w 287"/>
                  <a:gd name="T81" fmla="*/ 21 h 43"/>
                  <a:gd name="T82" fmla="*/ 24 w 287"/>
                  <a:gd name="T83" fmla="*/ 15 h 43"/>
                  <a:gd name="T84" fmla="*/ 18 w 287"/>
                  <a:gd name="T85" fmla="*/ 8 h 43"/>
                  <a:gd name="T86" fmla="*/ 18 w 287"/>
                  <a:gd name="T87" fmla="*/ 2 h 43"/>
                  <a:gd name="T88" fmla="*/ 18 w 287"/>
                  <a:gd name="T89" fmla="*/ 0 h 4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87"/>
                  <a:gd name="T136" fmla="*/ 0 h 43"/>
                  <a:gd name="T137" fmla="*/ 287 w 287"/>
                  <a:gd name="T138" fmla="*/ 43 h 4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87" h="43">
                    <a:moveTo>
                      <a:pt x="18" y="0"/>
                    </a:moveTo>
                    <a:lnTo>
                      <a:pt x="17" y="0"/>
                    </a:lnTo>
                    <a:lnTo>
                      <a:pt x="13" y="1"/>
                    </a:lnTo>
                    <a:lnTo>
                      <a:pt x="8" y="3"/>
                    </a:lnTo>
                    <a:lnTo>
                      <a:pt x="3" y="7"/>
                    </a:lnTo>
                    <a:lnTo>
                      <a:pt x="0" y="10"/>
                    </a:lnTo>
                    <a:lnTo>
                      <a:pt x="0" y="14"/>
                    </a:lnTo>
                    <a:lnTo>
                      <a:pt x="2" y="18"/>
                    </a:lnTo>
                    <a:lnTo>
                      <a:pt x="9" y="24"/>
                    </a:lnTo>
                    <a:lnTo>
                      <a:pt x="16" y="26"/>
                    </a:lnTo>
                    <a:lnTo>
                      <a:pt x="28" y="30"/>
                    </a:lnTo>
                    <a:lnTo>
                      <a:pt x="45" y="32"/>
                    </a:lnTo>
                    <a:lnTo>
                      <a:pt x="63" y="33"/>
                    </a:lnTo>
                    <a:lnTo>
                      <a:pt x="85" y="36"/>
                    </a:lnTo>
                    <a:lnTo>
                      <a:pt x="108" y="37"/>
                    </a:lnTo>
                    <a:lnTo>
                      <a:pt x="133" y="38"/>
                    </a:lnTo>
                    <a:lnTo>
                      <a:pt x="157" y="39"/>
                    </a:lnTo>
                    <a:lnTo>
                      <a:pt x="182" y="40"/>
                    </a:lnTo>
                    <a:lnTo>
                      <a:pt x="206" y="41"/>
                    </a:lnTo>
                    <a:lnTo>
                      <a:pt x="228" y="41"/>
                    </a:lnTo>
                    <a:lnTo>
                      <a:pt x="247" y="41"/>
                    </a:lnTo>
                    <a:lnTo>
                      <a:pt x="263" y="43"/>
                    </a:lnTo>
                    <a:lnTo>
                      <a:pt x="276" y="43"/>
                    </a:lnTo>
                    <a:lnTo>
                      <a:pt x="284" y="43"/>
                    </a:lnTo>
                    <a:lnTo>
                      <a:pt x="287" y="43"/>
                    </a:lnTo>
                    <a:lnTo>
                      <a:pt x="284" y="43"/>
                    </a:lnTo>
                    <a:lnTo>
                      <a:pt x="276" y="41"/>
                    </a:lnTo>
                    <a:lnTo>
                      <a:pt x="266" y="41"/>
                    </a:lnTo>
                    <a:lnTo>
                      <a:pt x="251" y="39"/>
                    </a:lnTo>
                    <a:lnTo>
                      <a:pt x="232" y="38"/>
                    </a:lnTo>
                    <a:lnTo>
                      <a:pt x="213" y="37"/>
                    </a:lnTo>
                    <a:lnTo>
                      <a:pt x="192" y="35"/>
                    </a:lnTo>
                    <a:lnTo>
                      <a:pt x="170" y="33"/>
                    </a:lnTo>
                    <a:lnTo>
                      <a:pt x="147" y="31"/>
                    </a:lnTo>
                    <a:lnTo>
                      <a:pt x="125" y="29"/>
                    </a:lnTo>
                    <a:lnTo>
                      <a:pt x="103" y="28"/>
                    </a:lnTo>
                    <a:lnTo>
                      <a:pt x="85" y="25"/>
                    </a:lnTo>
                    <a:lnTo>
                      <a:pt x="68" y="24"/>
                    </a:lnTo>
                    <a:lnTo>
                      <a:pt x="53" y="23"/>
                    </a:lnTo>
                    <a:lnTo>
                      <a:pt x="42" y="22"/>
                    </a:lnTo>
                    <a:lnTo>
                      <a:pt x="35" y="21"/>
                    </a:lnTo>
                    <a:lnTo>
                      <a:pt x="24" y="15"/>
                    </a:lnTo>
                    <a:lnTo>
                      <a:pt x="18" y="8"/>
                    </a:lnTo>
                    <a:lnTo>
                      <a:pt x="18" y="2"/>
                    </a:lnTo>
                    <a:lnTo>
                      <a:pt x="18" y="0"/>
                    </a:lnTo>
                    <a:close/>
                  </a:path>
                </a:pathLst>
              </a:custGeom>
              <a:solidFill>
                <a:srgbClr val="AA991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04" name="Freeform 193"/>
              <p:cNvSpPr>
                <a:spLocks/>
              </p:cNvSpPr>
              <p:nvPr/>
            </p:nvSpPr>
            <p:spPr bwMode="auto">
              <a:xfrm>
                <a:off x="4885" y="3354"/>
                <a:ext cx="52" cy="30"/>
              </a:xfrm>
              <a:custGeom>
                <a:avLst/>
                <a:gdLst>
                  <a:gd name="T0" fmla="*/ 94 w 103"/>
                  <a:gd name="T1" fmla="*/ 5 h 60"/>
                  <a:gd name="T2" fmla="*/ 0 w 103"/>
                  <a:gd name="T3" fmla="*/ 0 h 60"/>
                  <a:gd name="T4" fmla="*/ 1 w 103"/>
                  <a:gd name="T5" fmla="*/ 11 h 60"/>
                  <a:gd name="T6" fmla="*/ 1 w 103"/>
                  <a:gd name="T7" fmla="*/ 20 h 60"/>
                  <a:gd name="T8" fmla="*/ 1 w 103"/>
                  <a:gd name="T9" fmla="*/ 29 h 60"/>
                  <a:gd name="T10" fmla="*/ 1 w 103"/>
                  <a:gd name="T11" fmla="*/ 38 h 60"/>
                  <a:gd name="T12" fmla="*/ 103 w 103"/>
                  <a:gd name="T13" fmla="*/ 60 h 60"/>
                  <a:gd name="T14" fmla="*/ 100 w 103"/>
                  <a:gd name="T15" fmla="*/ 37 h 60"/>
                  <a:gd name="T16" fmla="*/ 98 w 103"/>
                  <a:gd name="T17" fmla="*/ 20 h 60"/>
                  <a:gd name="T18" fmla="*/ 95 w 103"/>
                  <a:gd name="T19" fmla="*/ 8 h 60"/>
                  <a:gd name="T20" fmla="*/ 94 w 103"/>
                  <a:gd name="T21" fmla="*/ 5 h 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3"/>
                  <a:gd name="T34" fmla="*/ 0 h 60"/>
                  <a:gd name="T35" fmla="*/ 103 w 103"/>
                  <a:gd name="T36" fmla="*/ 60 h 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3" h="60">
                    <a:moveTo>
                      <a:pt x="94" y="5"/>
                    </a:moveTo>
                    <a:lnTo>
                      <a:pt x="0" y="0"/>
                    </a:lnTo>
                    <a:lnTo>
                      <a:pt x="1" y="11"/>
                    </a:lnTo>
                    <a:lnTo>
                      <a:pt x="1" y="20"/>
                    </a:lnTo>
                    <a:lnTo>
                      <a:pt x="1" y="29"/>
                    </a:lnTo>
                    <a:lnTo>
                      <a:pt x="1" y="38"/>
                    </a:lnTo>
                    <a:lnTo>
                      <a:pt x="103" y="60"/>
                    </a:lnTo>
                    <a:lnTo>
                      <a:pt x="100" y="37"/>
                    </a:lnTo>
                    <a:lnTo>
                      <a:pt x="98" y="20"/>
                    </a:lnTo>
                    <a:lnTo>
                      <a:pt x="95" y="8"/>
                    </a:lnTo>
                    <a:lnTo>
                      <a:pt x="94" y="5"/>
                    </a:lnTo>
                    <a:close/>
                  </a:path>
                </a:pathLst>
              </a:custGeom>
              <a:solidFill>
                <a:srgbClr val="AA991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05" name="Freeform 194"/>
              <p:cNvSpPr>
                <a:spLocks/>
              </p:cNvSpPr>
              <p:nvPr/>
            </p:nvSpPr>
            <p:spPr bwMode="auto">
              <a:xfrm>
                <a:off x="4870" y="3373"/>
                <a:ext cx="67" cy="65"/>
              </a:xfrm>
              <a:custGeom>
                <a:avLst/>
                <a:gdLst>
                  <a:gd name="T0" fmla="*/ 30 w 134"/>
                  <a:gd name="T1" fmla="*/ 0 h 129"/>
                  <a:gd name="T2" fmla="*/ 24 w 134"/>
                  <a:gd name="T3" fmla="*/ 43 h 129"/>
                  <a:gd name="T4" fmla="*/ 14 w 134"/>
                  <a:gd name="T5" fmla="*/ 73 h 129"/>
                  <a:gd name="T6" fmla="*/ 5 w 134"/>
                  <a:gd name="T7" fmla="*/ 91 h 129"/>
                  <a:gd name="T8" fmla="*/ 0 w 134"/>
                  <a:gd name="T9" fmla="*/ 97 h 129"/>
                  <a:gd name="T10" fmla="*/ 130 w 134"/>
                  <a:gd name="T11" fmla="*/ 129 h 129"/>
                  <a:gd name="T12" fmla="*/ 132 w 134"/>
                  <a:gd name="T13" fmla="*/ 98 h 129"/>
                  <a:gd name="T14" fmla="*/ 134 w 134"/>
                  <a:gd name="T15" fmla="*/ 71 h 129"/>
                  <a:gd name="T16" fmla="*/ 134 w 134"/>
                  <a:gd name="T17" fmla="*/ 44 h 129"/>
                  <a:gd name="T18" fmla="*/ 132 w 134"/>
                  <a:gd name="T19" fmla="*/ 22 h 129"/>
                  <a:gd name="T20" fmla="*/ 30 w 134"/>
                  <a:gd name="T21" fmla="*/ 0 h 1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4"/>
                  <a:gd name="T34" fmla="*/ 0 h 129"/>
                  <a:gd name="T35" fmla="*/ 134 w 134"/>
                  <a:gd name="T36" fmla="*/ 129 h 1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4" h="129">
                    <a:moveTo>
                      <a:pt x="30" y="0"/>
                    </a:moveTo>
                    <a:lnTo>
                      <a:pt x="24" y="43"/>
                    </a:lnTo>
                    <a:lnTo>
                      <a:pt x="14" y="73"/>
                    </a:lnTo>
                    <a:lnTo>
                      <a:pt x="5" y="91"/>
                    </a:lnTo>
                    <a:lnTo>
                      <a:pt x="0" y="97"/>
                    </a:lnTo>
                    <a:lnTo>
                      <a:pt x="130" y="129"/>
                    </a:lnTo>
                    <a:lnTo>
                      <a:pt x="132" y="98"/>
                    </a:lnTo>
                    <a:lnTo>
                      <a:pt x="134" y="71"/>
                    </a:lnTo>
                    <a:lnTo>
                      <a:pt x="134" y="44"/>
                    </a:lnTo>
                    <a:lnTo>
                      <a:pt x="132" y="22"/>
                    </a:lnTo>
                    <a:lnTo>
                      <a:pt x="30" y="0"/>
                    </a:lnTo>
                    <a:close/>
                  </a:path>
                </a:pathLst>
              </a:custGeom>
              <a:solidFill>
                <a:srgbClr val="DDD8A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06" name="Freeform 195"/>
              <p:cNvSpPr>
                <a:spLocks/>
              </p:cNvSpPr>
              <p:nvPr/>
            </p:nvSpPr>
            <p:spPr bwMode="auto">
              <a:xfrm>
                <a:off x="4945" y="3358"/>
                <a:ext cx="30" cy="79"/>
              </a:xfrm>
              <a:custGeom>
                <a:avLst/>
                <a:gdLst>
                  <a:gd name="T0" fmla="*/ 0 w 60"/>
                  <a:gd name="T1" fmla="*/ 0 h 159"/>
                  <a:gd name="T2" fmla="*/ 2 w 60"/>
                  <a:gd name="T3" fmla="*/ 4 h 159"/>
                  <a:gd name="T4" fmla="*/ 7 w 60"/>
                  <a:gd name="T5" fmla="*/ 14 h 159"/>
                  <a:gd name="T6" fmla="*/ 15 w 60"/>
                  <a:gd name="T7" fmla="*/ 28 h 159"/>
                  <a:gd name="T8" fmla="*/ 24 w 60"/>
                  <a:gd name="T9" fmla="*/ 46 h 159"/>
                  <a:gd name="T10" fmla="*/ 33 w 60"/>
                  <a:gd name="T11" fmla="*/ 68 h 159"/>
                  <a:gd name="T12" fmla="*/ 44 w 60"/>
                  <a:gd name="T13" fmla="*/ 90 h 159"/>
                  <a:gd name="T14" fmla="*/ 53 w 60"/>
                  <a:gd name="T15" fmla="*/ 113 h 159"/>
                  <a:gd name="T16" fmla="*/ 60 w 60"/>
                  <a:gd name="T17" fmla="*/ 135 h 159"/>
                  <a:gd name="T18" fmla="*/ 59 w 60"/>
                  <a:gd name="T19" fmla="*/ 136 h 159"/>
                  <a:gd name="T20" fmla="*/ 54 w 60"/>
                  <a:gd name="T21" fmla="*/ 138 h 159"/>
                  <a:gd name="T22" fmla="*/ 48 w 60"/>
                  <a:gd name="T23" fmla="*/ 142 h 159"/>
                  <a:gd name="T24" fmla="*/ 40 w 60"/>
                  <a:gd name="T25" fmla="*/ 145 h 159"/>
                  <a:gd name="T26" fmla="*/ 32 w 60"/>
                  <a:gd name="T27" fmla="*/ 150 h 159"/>
                  <a:gd name="T28" fmla="*/ 23 w 60"/>
                  <a:gd name="T29" fmla="*/ 153 h 159"/>
                  <a:gd name="T30" fmla="*/ 15 w 60"/>
                  <a:gd name="T31" fmla="*/ 157 h 159"/>
                  <a:gd name="T32" fmla="*/ 7 w 60"/>
                  <a:gd name="T33" fmla="*/ 159 h 159"/>
                  <a:gd name="T34" fmla="*/ 8 w 60"/>
                  <a:gd name="T35" fmla="*/ 144 h 159"/>
                  <a:gd name="T36" fmla="*/ 10 w 60"/>
                  <a:gd name="T37" fmla="*/ 105 h 159"/>
                  <a:gd name="T38" fmla="*/ 9 w 60"/>
                  <a:gd name="T39" fmla="*/ 53 h 159"/>
                  <a:gd name="T40" fmla="*/ 0 w 60"/>
                  <a:gd name="T41" fmla="*/ 0 h 1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159"/>
                  <a:gd name="T65" fmla="*/ 60 w 60"/>
                  <a:gd name="T66" fmla="*/ 159 h 1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159">
                    <a:moveTo>
                      <a:pt x="0" y="0"/>
                    </a:moveTo>
                    <a:lnTo>
                      <a:pt x="2" y="4"/>
                    </a:lnTo>
                    <a:lnTo>
                      <a:pt x="7" y="14"/>
                    </a:lnTo>
                    <a:lnTo>
                      <a:pt x="15" y="28"/>
                    </a:lnTo>
                    <a:lnTo>
                      <a:pt x="24" y="46"/>
                    </a:lnTo>
                    <a:lnTo>
                      <a:pt x="33" y="68"/>
                    </a:lnTo>
                    <a:lnTo>
                      <a:pt x="44" y="90"/>
                    </a:lnTo>
                    <a:lnTo>
                      <a:pt x="53" y="113"/>
                    </a:lnTo>
                    <a:lnTo>
                      <a:pt x="60" y="135"/>
                    </a:lnTo>
                    <a:lnTo>
                      <a:pt x="59" y="136"/>
                    </a:lnTo>
                    <a:lnTo>
                      <a:pt x="54" y="138"/>
                    </a:lnTo>
                    <a:lnTo>
                      <a:pt x="48" y="142"/>
                    </a:lnTo>
                    <a:lnTo>
                      <a:pt x="40" y="145"/>
                    </a:lnTo>
                    <a:lnTo>
                      <a:pt x="32" y="150"/>
                    </a:lnTo>
                    <a:lnTo>
                      <a:pt x="23" y="153"/>
                    </a:lnTo>
                    <a:lnTo>
                      <a:pt x="15" y="157"/>
                    </a:lnTo>
                    <a:lnTo>
                      <a:pt x="7" y="159"/>
                    </a:lnTo>
                    <a:lnTo>
                      <a:pt x="8" y="144"/>
                    </a:lnTo>
                    <a:lnTo>
                      <a:pt x="10" y="105"/>
                    </a:lnTo>
                    <a:lnTo>
                      <a:pt x="9" y="53"/>
                    </a:lnTo>
                    <a:lnTo>
                      <a:pt x="0" y="0"/>
                    </a:lnTo>
                    <a:close/>
                  </a:path>
                </a:pathLst>
              </a:custGeom>
              <a:solidFill>
                <a:srgbClr val="AA991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07" name="Freeform 196"/>
              <p:cNvSpPr>
                <a:spLocks/>
              </p:cNvSpPr>
              <p:nvPr/>
            </p:nvSpPr>
            <p:spPr bwMode="auto">
              <a:xfrm>
                <a:off x="4745" y="3425"/>
                <a:ext cx="149" cy="51"/>
              </a:xfrm>
              <a:custGeom>
                <a:avLst/>
                <a:gdLst>
                  <a:gd name="T0" fmla="*/ 199 w 297"/>
                  <a:gd name="T1" fmla="*/ 7 h 101"/>
                  <a:gd name="T2" fmla="*/ 169 w 297"/>
                  <a:gd name="T3" fmla="*/ 0 h 101"/>
                  <a:gd name="T4" fmla="*/ 162 w 297"/>
                  <a:gd name="T5" fmla="*/ 1 h 101"/>
                  <a:gd name="T6" fmla="*/ 143 w 297"/>
                  <a:gd name="T7" fmla="*/ 3 h 101"/>
                  <a:gd name="T8" fmla="*/ 116 w 297"/>
                  <a:gd name="T9" fmla="*/ 8 h 101"/>
                  <a:gd name="T10" fmla="*/ 85 w 297"/>
                  <a:gd name="T11" fmla="*/ 13 h 101"/>
                  <a:gd name="T12" fmla="*/ 54 w 297"/>
                  <a:gd name="T13" fmla="*/ 18 h 101"/>
                  <a:gd name="T14" fmla="*/ 26 w 297"/>
                  <a:gd name="T15" fmla="*/ 24 h 101"/>
                  <a:gd name="T16" fmla="*/ 8 w 297"/>
                  <a:gd name="T17" fmla="*/ 30 h 101"/>
                  <a:gd name="T18" fmla="*/ 0 w 297"/>
                  <a:gd name="T19" fmla="*/ 35 h 101"/>
                  <a:gd name="T20" fmla="*/ 2 w 297"/>
                  <a:gd name="T21" fmla="*/ 38 h 101"/>
                  <a:gd name="T22" fmla="*/ 9 w 297"/>
                  <a:gd name="T23" fmla="*/ 41 h 101"/>
                  <a:gd name="T24" fmla="*/ 21 w 297"/>
                  <a:gd name="T25" fmla="*/ 46 h 101"/>
                  <a:gd name="T26" fmla="*/ 36 w 297"/>
                  <a:gd name="T27" fmla="*/ 51 h 101"/>
                  <a:gd name="T28" fmla="*/ 53 w 297"/>
                  <a:gd name="T29" fmla="*/ 56 h 101"/>
                  <a:gd name="T30" fmla="*/ 74 w 297"/>
                  <a:gd name="T31" fmla="*/ 61 h 101"/>
                  <a:gd name="T32" fmla="*/ 97 w 297"/>
                  <a:gd name="T33" fmla="*/ 67 h 101"/>
                  <a:gd name="T34" fmla="*/ 121 w 297"/>
                  <a:gd name="T35" fmla="*/ 73 h 101"/>
                  <a:gd name="T36" fmla="*/ 146 w 297"/>
                  <a:gd name="T37" fmla="*/ 77 h 101"/>
                  <a:gd name="T38" fmla="*/ 172 w 297"/>
                  <a:gd name="T39" fmla="*/ 83 h 101"/>
                  <a:gd name="T40" fmla="*/ 196 w 297"/>
                  <a:gd name="T41" fmla="*/ 88 h 101"/>
                  <a:gd name="T42" fmla="*/ 220 w 297"/>
                  <a:gd name="T43" fmla="*/ 91 h 101"/>
                  <a:gd name="T44" fmla="*/ 243 w 297"/>
                  <a:gd name="T45" fmla="*/ 96 h 101"/>
                  <a:gd name="T46" fmla="*/ 264 w 297"/>
                  <a:gd name="T47" fmla="*/ 98 h 101"/>
                  <a:gd name="T48" fmla="*/ 282 w 297"/>
                  <a:gd name="T49" fmla="*/ 100 h 101"/>
                  <a:gd name="T50" fmla="*/ 297 w 297"/>
                  <a:gd name="T51" fmla="*/ 101 h 101"/>
                  <a:gd name="T52" fmla="*/ 177 w 297"/>
                  <a:gd name="T53" fmla="*/ 37 h 101"/>
                  <a:gd name="T54" fmla="*/ 199 w 297"/>
                  <a:gd name="T55" fmla="*/ 7 h 10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97"/>
                  <a:gd name="T85" fmla="*/ 0 h 101"/>
                  <a:gd name="T86" fmla="*/ 297 w 297"/>
                  <a:gd name="T87" fmla="*/ 101 h 10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97" h="101">
                    <a:moveTo>
                      <a:pt x="199" y="7"/>
                    </a:moveTo>
                    <a:lnTo>
                      <a:pt x="169" y="0"/>
                    </a:lnTo>
                    <a:lnTo>
                      <a:pt x="162" y="1"/>
                    </a:lnTo>
                    <a:lnTo>
                      <a:pt x="143" y="3"/>
                    </a:lnTo>
                    <a:lnTo>
                      <a:pt x="116" y="8"/>
                    </a:lnTo>
                    <a:lnTo>
                      <a:pt x="85" y="13"/>
                    </a:lnTo>
                    <a:lnTo>
                      <a:pt x="54" y="18"/>
                    </a:lnTo>
                    <a:lnTo>
                      <a:pt x="26" y="24"/>
                    </a:lnTo>
                    <a:lnTo>
                      <a:pt x="8" y="30"/>
                    </a:lnTo>
                    <a:lnTo>
                      <a:pt x="0" y="35"/>
                    </a:lnTo>
                    <a:lnTo>
                      <a:pt x="2" y="38"/>
                    </a:lnTo>
                    <a:lnTo>
                      <a:pt x="9" y="41"/>
                    </a:lnTo>
                    <a:lnTo>
                      <a:pt x="21" y="46"/>
                    </a:lnTo>
                    <a:lnTo>
                      <a:pt x="36" y="51"/>
                    </a:lnTo>
                    <a:lnTo>
                      <a:pt x="53" y="56"/>
                    </a:lnTo>
                    <a:lnTo>
                      <a:pt x="74" y="61"/>
                    </a:lnTo>
                    <a:lnTo>
                      <a:pt x="97" y="67"/>
                    </a:lnTo>
                    <a:lnTo>
                      <a:pt x="121" y="73"/>
                    </a:lnTo>
                    <a:lnTo>
                      <a:pt x="146" y="77"/>
                    </a:lnTo>
                    <a:lnTo>
                      <a:pt x="172" y="83"/>
                    </a:lnTo>
                    <a:lnTo>
                      <a:pt x="196" y="88"/>
                    </a:lnTo>
                    <a:lnTo>
                      <a:pt x="220" y="91"/>
                    </a:lnTo>
                    <a:lnTo>
                      <a:pt x="243" y="96"/>
                    </a:lnTo>
                    <a:lnTo>
                      <a:pt x="264" y="98"/>
                    </a:lnTo>
                    <a:lnTo>
                      <a:pt x="282" y="100"/>
                    </a:lnTo>
                    <a:lnTo>
                      <a:pt x="297" y="101"/>
                    </a:lnTo>
                    <a:lnTo>
                      <a:pt x="177" y="37"/>
                    </a:lnTo>
                    <a:lnTo>
                      <a:pt x="199" y="7"/>
                    </a:lnTo>
                    <a:close/>
                  </a:path>
                </a:pathLst>
              </a:custGeom>
              <a:solidFill>
                <a:srgbClr val="E5E0B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08" name="Freeform 197"/>
              <p:cNvSpPr>
                <a:spLocks/>
              </p:cNvSpPr>
              <p:nvPr/>
            </p:nvSpPr>
            <p:spPr bwMode="auto">
              <a:xfrm>
                <a:off x="4834" y="3428"/>
                <a:ext cx="167" cy="48"/>
              </a:xfrm>
              <a:custGeom>
                <a:avLst/>
                <a:gdLst>
                  <a:gd name="T0" fmla="*/ 129 w 335"/>
                  <a:gd name="T1" fmla="*/ 94 h 94"/>
                  <a:gd name="T2" fmla="*/ 142 w 335"/>
                  <a:gd name="T3" fmla="*/ 93 h 94"/>
                  <a:gd name="T4" fmla="*/ 157 w 335"/>
                  <a:gd name="T5" fmla="*/ 91 h 94"/>
                  <a:gd name="T6" fmla="*/ 172 w 335"/>
                  <a:gd name="T7" fmla="*/ 86 h 94"/>
                  <a:gd name="T8" fmla="*/ 188 w 335"/>
                  <a:gd name="T9" fmla="*/ 82 h 94"/>
                  <a:gd name="T10" fmla="*/ 205 w 335"/>
                  <a:gd name="T11" fmla="*/ 76 h 94"/>
                  <a:gd name="T12" fmla="*/ 223 w 335"/>
                  <a:gd name="T13" fmla="*/ 70 h 94"/>
                  <a:gd name="T14" fmla="*/ 240 w 335"/>
                  <a:gd name="T15" fmla="*/ 63 h 94"/>
                  <a:gd name="T16" fmla="*/ 256 w 335"/>
                  <a:gd name="T17" fmla="*/ 56 h 94"/>
                  <a:gd name="T18" fmla="*/ 272 w 335"/>
                  <a:gd name="T19" fmla="*/ 49 h 94"/>
                  <a:gd name="T20" fmla="*/ 286 w 335"/>
                  <a:gd name="T21" fmla="*/ 44 h 94"/>
                  <a:gd name="T22" fmla="*/ 300 w 335"/>
                  <a:gd name="T23" fmla="*/ 37 h 94"/>
                  <a:gd name="T24" fmla="*/ 311 w 335"/>
                  <a:gd name="T25" fmla="*/ 32 h 94"/>
                  <a:gd name="T26" fmla="*/ 321 w 335"/>
                  <a:gd name="T27" fmla="*/ 28 h 94"/>
                  <a:gd name="T28" fmla="*/ 329 w 335"/>
                  <a:gd name="T29" fmla="*/ 24 h 94"/>
                  <a:gd name="T30" fmla="*/ 333 w 335"/>
                  <a:gd name="T31" fmla="*/ 22 h 94"/>
                  <a:gd name="T32" fmla="*/ 335 w 335"/>
                  <a:gd name="T33" fmla="*/ 21 h 94"/>
                  <a:gd name="T34" fmla="*/ 267 w 335"/>
                  <a:gd name="T35" fmla="*/ 25 h 94"/>
                  <a:gd name="T36" fmla="*/ 210 w 335"/>
                  <a:gd name="T37" fmla="*/ 46 h 94"/>
                  <a:gd name="T38" fmla="*/ 22 w 335"/>
                  <a:gd name="T39" fmla="*/ 0 h 94"/>
                  <a:gd name="T40" fmla="*/ 0 w 335"/>
                  <a:gd name="T41" fmla="*/ 30 h 94"/>
                  <a:gd name="T42" fmla="*/ 120 w 335"/>
                  <a:gd name="T43" fmla="*/ 94 h 94"/>
                  <a:gd name="T44" fmla="*/ 123 w 335"/>
                  <a:gd name="T45" fmla="*/ 94 h 94"/>
                  <a:gd name="T46" fmla="*/ 125 w 335"/>
                  <a:gd name="T47" fmla="*/ 94 h 94"/>
                  <a:gd name="T48" fmla="*/ 127 w 335"/>
                  <a:gd name="T49" fmla="*/ 94 h 94"/>
                  <a:gd name="T50" fmla="*/ 129 w 335"/>
                  <a:gd name="T51" fmla="*/ 94 h 9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35"/>
                  <a:gd name="T79" fmla="*/ 0 h 94"/>
                  <a:gd name="T80" fmla="*/ 335 w 335"/>
                  <a:gd name="T81" fmla="*/ 94 h 9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35" h="94">
                    <a:moveTo>
                      <a:pt x="129" y="94"/>
                    </a:moveTo>
                    <a:lnTo>
                      <a:pt x="142" y="93"/>
                    </a:lnTo>
                    <a:lnTo>
                      <a:pt x="157" y="91"/>
                    </a:lnTo>
                    <a:lnTo>
                      <a:pt x="172" y="86"/>
                    </a:lnTo>
                    <a:lnTo>
                      <a:pt x="188" y="82"/>
                    </a:lnTo>
                    <a:lnTo>
                      <a:pt x="205" y="76"/>
                    </a:lnTo>
                    <a:lnTo>
                      <a:pt x="223" y="70"/>
                    </a:lnTo>
                    <a:lnTo>
                      <a:pt x="240" y="63"/>
                    </a:lnTo>
                    <a:lnTo>
                      <a:pt x="256" y="56"/>
                    </a:lnTo>
                    <a:lnTo>
                      <a:pt x="272" y="49"/>
                    </a:lnTo>
                    <a:lnTo>
                      <a:pt x="286" y="44"/>
                    </a:lnTo>
                    <a:lnTo>
                      <a:pt x="300" y="37"/>
                    </a:lnTo>
                    <a:lnTo>
                      <a:pt x="311" y="32"/>
                    </a:lnTo>
                    <a:lnTo>
                      <a:pt x="321" y="28"/>
                    </a:lnTo>
                    <a:lnTo>
                      <a:pt x="329" y="24"/>
                    </a:lnTo>
                    <a:lnTo>
                      <a:pt x="333" y="22"/>
                    </a:lnTo>
                    <a:lnTo>
                      <a:pt x="335" y="21"/>
                    </a:lnTo>
                    <a:lnTo>
                      <a:pt x="267" y="25"/>
                    </a:lnTo>
                    <a:lnTo>
                      <a:pt x="210" y="46"/>
                    </a:lnTo>
                    <a:lnTo>
                      <a:pt x="22" y="0"/>
                    </a:lnTo>
                    <a:lnTo>
                      <a:pt x="0" y="30"/>
                    </a:lnTo>
                    <a:lnTo>
                      <a:pt x="120" y="94"/>
                    </a:lnTo>
                    <a:lnTo>
                      <a:pt x="123" y="94"/>
                    </a:lnTo>
                    <a:lnTo>
                      <a:pt x="125" y="94"/>
                    </a:lnTo>
                    <a:lnTo>
                      <a:pt x="127" y="94"/>
                    </a:lnTo>
                    <a:lnTo>
                      <a:pt x="129" y="94"/>
                    </a:lnTo>
                    <a:close/>
                  </a:path>
                </a:pathLst>
              </a:custGeom>
              <a:solidFill>
                <a:srgbClr val="AA991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09" name="Freeform 198"/>
              <p:cNvSpPr>
                <a:spLocks/>
              </p:cNvSpPr>
              <p:nvPr/>
            </p:nvSpPr>
            <p:spPr bwMode="auto">
              <a:xfrm>
                <a:off x="4731" y="3445"/>
                <a:ext cx="139" cy="41"/>
              </a:xfrm>
              <a:custGeom>
                <a:avLst/>
                <a:gdLst>
                  <a:gd name="T0" fmla="*/ 2 w 279"/>
                  <a:gd name="T1" fmla="*/ 0 h 83"/>
                  <a:gd name="T2" fmla="*/ 1 w 279"/>
                  <a:gd name="T3" fmla="*/ 1 h 83"/>
                  <a:gd name="T4" fmla="*/ 0 w 279"/>
                  <a:gd name="T5" fmla="*/ 6 h 83"/>
                  <a:gd name="T6" fmla="*/ 1 w 279"/>
                  <a:gd name="T7" fmla="*/ 11 h 83"/>
                  <a:gd name="T8" fmla="*/ 7 w 279"/>
                  <a:gd name="T9" fmla="*/ 15 h 83"/>
                  <a:gd name="T10" fmla="*/ 22 w 279"/>
                  <a:gd name="T11" fmla="*/ 22 h 83"/>
                  <a:gd name="T12" fmla="*/ 38 w 279"/>
                  <a:gd name="T13" fmla="*/ 29 h 83"/>
                  <a:gd name="T14" fmla="*/ 55 w 279"/>
                  <a:gd name="T15" fmla="*/ 36 h 83"/>
                  <a:gd name="T16" fmla="*/ 74 w 279"/>
                  <a:gd name="T17" fmla="*/ 43 h 83"/>
                  <a:gd name="T18" fmla="*/ 92 w 279"/>
                  <a:gd name="T19" fmla="*/ 50 h 83"/>
                  <a:gd name="T20" fmla="*/ 112 w 279"/>
                  <a:gd name="T21" fmla="*/ 55 h 83"/>
                  <a:gd name="T22" fmla="*/ 130 w 279"/>
                  <a:gd name="T23" fmla="*/ 61 h 83"/>
                  <a:gd name="T24" fmla="*/ 150 w 279"/>
                  <a:gd name="T25" fmla="*/ 67 h 83"/>
                  <a:gd name="T26" fmla="*/ 168 w 279"/>
                  <a:gd name="T27" fmla="*/ 72 h 83"/>
                  <a:gd name="T28" fmla="*/ 187 w 279"/>
                  <a:gd name="T29" fmla="*/ 75 h 83"/>
                  <a:gd name="T30" fmla="*/ 204 w 279"/>
                  <a:gd name="T31" fmla="*/ 79 h 83"/>
                  <a:gd name="T32" fmla="*/ 221 w 279"/>
                  <a:gd name="T33" fmla="*/ 81 h 83"/>
                  <a:gd name="T34" fmla="*/ 238 w 279"/>
                  <a:gd name="T35" fmla="*/ 83 h 83"/>
                  <a:gd name="T36" fmla="*/ 252 w 279"/>
                  <a:gd name="T37" fmla="*/ 83 h 83"/>
                  <a:gd name="T38" fmla="*/ 266 w 279"/>
                  <a:gd name="T39" fmla="*/ 83 h 83"/>
                  <a:gd name="T40" fmla="*/ 279 w 279"/>
                  <a:gd name="T41" fmla="*/ 82 h 83"/>
                  <a:gd name="T42" fmla="*/ 276 w 279"/>
                  <a:gd name="T43" fmla="*/ 81 h 83"/>
                  <a:gd name="T44" fmla="*/ 267 w 279"/>
                  <a:gd name="T45" fmla="*/ 80 h 83"/>
                  <a:gd name="T46" fmla="*/ 255 w 279"/>
                  <a:gd name="T47" fmla="*/ 77 h 83"/>
                  <a:gd name="T48" fmla="*/ 238 w 279"/>
                  <a:gd name="T49" fmla="*/ 73 h 83"/>
                  <a:gd name="T50" fmla="*/ 218 w 279"/>
                  <a:gd name="T51" fmla="*/ 69 h 83"/>
                  <a:gd name="T52" fmla="*/ 195 w 279"/>
                  <a:gd name="T53" fmla="*/ 64 h 83"/>
                  <a:gd name="T54" fmla="*/ 172 w 279"/>
                  <a:gd name="T55" fmla="*/ 58 h 83"/>
                  <a:gd name="T56" fmla="*/ 147 w 279"/>
                  <a:gd name="T57" fmla="*/ 52 h 83"/>
                  <a:gd name="T58" fmla="*/ 121 w 279"/>
                  <a:gd name="T59" fmla="*/ 45 h 83"/>
                  <a:gd name="T60" fmla="*/ 97 w 279"/>
                  <a:gd name="T61" fmla="*/ 38 h 83"/>
                  <a:gd name="T62" fmla="*/ 73 w 279"/>
                  <a:gd name="T63" fmla="*/ 32 h 83"/>
                  <a:gd name="T64" fmla="*/ 52 w 279"/>
                  <a:gd name="T65" fmla="*/ 26 h 83"/>
                  <a:gd name="T66" fmla="*/ 34 w 279"/>
                  <a:gd name="T67" fmla="*/ 19 h 83"/>
                  <a:gd name="T68" fmla="*/ 19 w 279"/>
                  <a:gd name="T69" fmla="*/ 12 h 83"/>
                  <a:gd name="T70" fmla="*/ 8 w 279"/>
                  <a:gd name="T71" fmla="*/ 6 h 83"/>
                  <a:gd name="T72" fmla="*/ 2 w 279"/>
                  <a:gd name="T73" fmla="*/ 0 h 8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79"/>
                  <a:gd name="T112" fmla="*/ 0 h 83"/>
                  <a:gd name="T113" fmla="*/ 279 w 279"/>
                  <a:gd name="T114" fmla="*/ 83 h 8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79" h="83">
                    <a:moveTo>
                      <a:pt x="2" y="0"/>
                    </a:moveTo>
                    <a:lnTo>
                      <a:pt x="1" y="1"/>
                    </a:lnTo>
                    <a:lnTo>
                      <a:pt x="0" y="6"/>
                    </a:lnTo>
                    <a:lnTo>
                      <a:pt x="1" y="11"/>
                    </a:lnTo>
                    <a:lnTo>
                      <a:pt x="7" y="15"/>
                    </a:lnTo>
                    <a:lnTo>
                      <a:pt x="22" y="22"/>
                    </a:lnTo>
                    <a:lnTo>
                      <a:pt x="38" y="29"/>
                    </a:lnTo>
                    <a:lnTo>
                      <a:pt x="55" y="36"/>
                    </a:lnTo>
                    <a:lnTo>
                      <a:pt x="74" y="43"/>
                    </a:lnTo>
                    <a:lnTo>
                      <a:pt x="92" y="50"/>
                    </a:lnTo>
                    <a:lnTo>
                      <a:pt x="112" y="55"/>
                    </a:lnTo>
                    <a:lnTo>
                      <a:pt x="130" y="61"/>
                    </a:lnTo>
                    <a:lnTo>
                      <a:pt x="150" y="67"/>
                    </a:lnTo>
                    <a:lnTo>
                      <a:pt x="168" y="72"/>
                    </a:lnTo>
                    <a:lnTo>
                      <a:pt x="187" y="75"/>
                    </a:lnTo>
                    <a:lnTo>
                      <a:pt x="204" y="79"/>
                    </a:lnTo>
                    <a:lnTo>
                      <a:pt x="221" y="81"/>
                    </a:lnTo>
                    <a:lnTo>
                      <a:pt x="238" y="83"/>
                    </a:lnTo>
                    <a:lnTo>
                      <a:pt x="252" y="83"/>
                    </a:lnTo>
                    <a:lnTo>
                      <a:pt x="266" y="83"/>
                    </a:lnTo>
                    <a:lnTo>
                      <a:pt x="279" y="82"/>
                    </a:lnTo>
                    <a:lnTo>
                      <a:pt x="276" y="81"/>
                    </a:lnTo>
                    <a:lnTo>
                      <a:pt x="267" y="80"/>
                    </a:lnTo>
                    <a:lnTo>
                      <a:pt x="255" y="77"/>
                    </a:lnTo>
                    <a:lnTo>
                      <a:pt x="238" y="73"/>
                    </a:lnTo>
                    <a:lnTo>
                      <a:pt x="218" y="69"/>
                    </a:lnTo>
                    <a:lnTo>
                      <a:pt x="195" y="64"/>
                    </a:lnTo>
                    <a:lnTo>
                      <a:pt x="172" y="58"/>
                    </a:lnTo>
                    <a:lnTo>
                      <a:pt x="147" y="52"/>
                    </a:lnTo>
                    <a:lnTo>
                      <a:pt x="121" y="45"/>
                    </a:lnTo>
                    <a:lnTo>
                      <a:pt x="97" y="38"/>
                    </a:lnTo>
                    <a:lnTo>
                      <a:pt x="73" y="32"/>
                    </a:lnTo>
                    <a:lnTo>
                      <a:pt x="52" y="26"/>
                    </a:lnTo>
                    <a:lnTo>
                      <a:pt x="34" y="19"/>
                    </a:lnTo>
                    <a:lnTo>
                      <a:pt x="19" y="12"/>
                    </a:lnTo>
                    <a:lnTo>
                      <a:pt x="8" y="6"/>
                    </a:lnTo>
                    <a:lnTo>
                      <a:pt x="2" y="0"/>
                    </a:lnTo>
                    <a:close/>
                  </a:path>
                </a:pathLst>
              </a:custGeom>
              <a:solidFill>
                <a:srgbClr val="E5E0B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310" name="Freeform 199"/>
              <p:cNvSpPr>
                <a:spLocks/>
              </p:cNvSpPr>
              <p:nvPr/>
            </p:nvSpPr>
            <p:spPr bwMode="auto">
              <a:xfrm>
                <a:off x="4898" y="3055"/>
                <a:ext cx="19" cy="17"/>
              </a:xfrm>
              <a:custGeom>
                <a:avLst/>
                <a:gdLst>
                  <a:gd name="T0" fmla="*/ 20 w 39"/>
                  <a:gd name="T1" fmla="*/ 36 h 36"/>
                  <a:gd name="T2" fmla="*/ 27 w 39"/>
                  <a:gd name="T3" fmla="*/ 35 h 36"/>
                  <a:gd name="T4" fmla="*/ 34 w 39"/>
                  <a:gd name="T5" fmla="*/ 30 h 36"/>
                  <a:gd name="T6" fmla="*/ 38 w 39"/>
                  <a:gd name="T7" fmla="*/ 26 h 36"/>
                  <a:gd name="T8" fmla="*/ 39 w 39"/>
                  <a:gd name="T9" fmla="*/ 19 h 36"/>
                  <a:gd name="T10" fmla="*/ 38 w 39"/>
                  <a:gd name="T11" fmla="*/ 12 h 36"/>
                  <a:gd name="T12" fmla="*/ 34 w 39"/>
                  <a:gd name="T13" fmla="*/ 6 h 36"/>
                  <a:gd name="T14" fmla="*/ 27 w 39"/>
                  <a:gd name="T15" fmla="*/ 1 h 36"/>
                  <a:gd name="T16" fmla="*/ 20 w 39"/>
                  <a:gd name="T17" fmla="*/ 0 h 36"/>
                  <a:gd name="T18" fmla="*/ 12 w 39"/>
                  <a:gd name="T19" fmla="*/ 1 h 36"/>
                  <a:gd name="T20" fmla="*/ 6 w 39"/>
                  <a:gd name="T21" fmla="*/ 6 h 36"/>
                  <a:gd name="T22" fmla="*/ 1 w 39"/>
                  <a:gd name="T23" fmla="*/ 12 h 36"/>
                  <a:gd name="T24" fmla="*/ 0 w 39"/>
                  <a:gd name="T25" fmla="*/ 19 h 36"/>
                  <a:gd name="T26" fmla="*/ 1 w 39"/>
                  <a:gd name="T27" fmla="*/ 26 h 36"/>
                  <a:gd name="T28" fmla="*/ 6 w 39"/>
                  <a:gd name="T29" fmla="*/ 30 h 36"/>
                  <a:gd name="T30" fmla="*/ 12 w 39"/>
                  <a:gd name="T31" fmla="*/ 35 h 36"/>
                  <a:gd name="T32" fmla="*/ 20 w 39"/>
                  <a:gd name="T33" fmla="*/ 36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9"/>
                  <a:gd name="T52" fmla="*/ 0 h 36"/>
                  <a:gd name="T53" fmla="*/ 39 w 39"/>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9" h="36">
                    <a:moveTo>
                      <a:pt x="20" y="36"/>
                    </a:moveTo>
                    <a:lnTo>
                      <a:pt x="27" y="35"/>
                    </a:lnTo>
                    <a:lnTo>
                      <a:pt x="34" y="30"/>
                    </a:lnTo>
                    <a:lnTo>
                      <a:pt x="38" y="26"/>
                    </a:lnTo>
                    <a:lnTo>
                      <a:pt x="39" y="19"/>
                    </a:lnTo>
                    <a:lnTo>
                      <a:pt x="38" y="12"/>
                    </a:lnTo>
                    <a:lnTo>
                      <a:pt x="34" y="6"/>
                    </a:lnTo>
                    <a:lnTo>
                      <a:pt x="27" y="1"/>
                    </a:lnTo>
                    <a:lnTo>
                      <a:pt x="20" y="0"/>
                    </a:lnTo>
                    <a:lnTo>
                      <a:pt x="12" y="1"/>
                    </a:lnTo>
                    <a:lnTo>
                      <a:pt x="6" y="6"/>
                    </a:lnTo>
                    <a:lnTo>
                      <a:pt x="1" y="12"/>
                    </a:lnTo>
                    <a:lnTo>
                      <a:pt x="0" y="19"/>
                    </a:lnTo>
                    <a:lnTo>
                      <a:pt x="1" y="26"/>
                    </a:lnTo>
                    <a:lnTo>
                      <a:pt x="6" y="30"/>
                    </a:lnTo>
                    <a:lnTo>
                      <a:pt x="12" y="35"/>
                    </a:lnTo>
                    <a:lnTo>
                      <a:pt x="20" y="3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grpSp>
          <p:nvGrpSpPr>
            <p:cNvPr id="24142" name="Group 200"/>
            <p:cNvGrpSpPr>
              <a:grpSpLocks/>
            </p:cNvGrpSpPr>
            <p:nvPr/>
          </p:nvGrpSpPr>
          <p:grpSpPr bwMode="auto">
            <a:xfrm>
              <a:off x="4978" y="3067"/>
              <a:ext cx="199" cy="226"/>
              <a:chOff x="5449" y="1789"/>
              <a:chExt cx="159" cy="175"/>
            </a:xfrm>
          </p:grpSpPr>
          <p:sp>
            <p:nvSpPr>
              <p:cNvPr id="24143" name="Freeform 201"/>
              <p:cNvSpPr>
                <a:spLocks/>
              </p:cNvSpPr>
              <p:nvPr/>
            </p:nvSpPr>
            <p:spPr bwMode="auto">
              <a:xfrm>
                <a:off x="5524" y="1872"/>
                <a:ext cx="14" cy="3"/>
              </a:xfrm>
              <a:custGeom>
                <a:avLst/>
                <a:gdLst>
                  <a:gd name="T0" fmla="*/ 14 w 14"/>
                  <a:gd name="T1" fmla="*/ 0 h 3"/>
                  <a:gd name="T2" fmla="*/ 11 w 14"/>
                  <a:gd name="T3" fmla="*/ 0 h 3"/>
                  <a:gd name="T4" fmla="*/ 0 w 14"/>
                  <a:gd name="T5" fmla="*/ 0 h 3"/>
                  <a:gd name="T6" fmla="*/ 0 w 14"/>
                  <a:gd name="T7" fmla="*/ 3 h 3"/>
                  <a:gd name="T8" fmla="*/ 11 w 14"/>
                  <a:gd name="T9" fmla="*/ 3 h 3"/>
                  <a:gd name="T10" fmla="*/ 14 w 14"/>
                  <a:gd name="T11" fmla="*/ 0 h 3"/>
                  <a:gd name="T12" fmla="*/ 11 w 14"/>
                  <a:gd name="T13" fmla="*/ 3 h 3"/>
                  <a:gd name="T14" fmla="*/ 14 w 14"/>
                  <a:gd name="T15" fmla="*/ 3 h 3"/>
                  <a:gd name="T16" fmla="*/ 14 w 14"/>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3"/>
                  <a:gd name="T29" fmla="*/ 14 w 14"/>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3">
                    <a:moveTo>
                      <a:pt x="14" y="0"/>
                    </a:moveTo>
                    <a:lnTo>
                      <a:pt x="11" y="0"/>
                    </a:lnTo>
                    <a:lnTo>
                      <a:pt x="0" y="0"/>
                    </a:lnTo>
                    <a:lnTo>
                      <a:pt x="0" y="3"/>
                    </a:lnTo>
                    <a:lnTo>
                      <a:pt x="11" y="3"/>
                    </a:lnTo>
                    <a:lnTo>
                      <a:pt x="14" y="0"/>
                    </a:lnTo>
                    <a:lnTo>
                      <a:pt x="11" y="3"/>
                    </a:lnTo>
                    <a:lnTo>
                      <a:pt x="14" y="3"/>
                    </a:lnTo>
                    <a:lnTo>
                      <a:pt x="14"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44" name="Freeform 202"/>
              <p:cNvSpPr>
                <a:spLocks/>
              </p:cNvSpPr>
              <p:nvPr/>
            </p:nvSpPr>
            <p:spPr bwMode="auto">
              <a:xfrm>
                <a:off x="5558" y="1911"/>
                <a:ext cx="50" cy="27"/>
              </a:xfrm>
              <a:custGeom>
                <a:avLst/>
                <a:gdLst>
                  <a:gd name="T0" fmla="*/ 0 w 50"/>
                  <a:gd name="T1" fmla="*/ 6 h 27"/>
                  <a:gd name="T2" fmla="*/ 3 w 50"/>
                  <a:gd name="T3" fmla="*/ 11 h 27"/>
                  <a:gd name="T4" fmla="*/ 8 w 50"/>
                  <a:gd name="T5" fmla="*/ 16 h 27"/>
                  <a:gd name="T6" fmla="*/ 21 w 50"/>
                  <a:gd name="T7" fmla="*/ 19 h 27"/>
                  <a:gd name="T8" fmla="*/ 32 w 50"/>
                  <a:gd name="T9" fmla="*/ 21 h 27"/>
                  <a:gd name="T10" fmla="*/ 34 w 50"/>
                  <a:gd name="T11" fmla="*/ 24 h 27"/>
                  <a:gd name="T12" fmla="*/ 37 w 50"/>
                  <a:gd name="T13" fmla="*/ 27 h 27"/>
                  <a:gd name="T14" fmla="*/ 40 w 50"/>
                  <a:gd name="T15" fmla="*/ 21 h 27"/>
                  <a:gd name="T16" fmla="*/ 50 w 50"/>
                  <a:gd name="T17" fmla="*/ 19 h 27"/>
                  <a:gd name="T18" fmla="*/ 50 w 50"/>
                  <a:gd name="T19" fmla="*/ 19 h 27"/>
                  <a:gd name="T20" fmla="*/ 37 w 50"/>
                  <a:gd name="T21" fmla="*/ 16 h 27"/>
                  <a:gd name="T22" fmla="*/ 24 w 50"/>
                  <a:gd name="T23" fmla="*/ 13 h 27"/>
                  <a:gd name="T24" fmla="*/ 19 w 50"/>
                  <a:gd name="T25" fmla="*/ 11 h 27"/>
                  <a:gd name="T26" fmla="*/ 11 w 50"/>
                  <a:gd name="T27" fmla="*/ 3 h 27"/>
                  <a:gd name="T28" fmla="*/ 6 w 50"/>
                  <a:gd name="T29" fmla="*/ 0 h 27"/>
                  <a:gd name="T30" fmla="*/ 0 w 50"/>
                  <a:gd name="T31" fmla="*/ 6 h 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0"/>
                  <a:gd name="T49" fmla="*/ 0 h 27"/>
                  <a:gd name="T50" fmla="*/ 50 w 50"/>
                  <a:gd name="T51" fmla="*/ 27 h 2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0" h="27">
                    <a:moveTo>
                      <a:pt x="0" y="6"/>
                    </a:moveTo>
                    <a:lnTo>
                      <a:pt x="3" y="11"/>
                    </a:lnTo>
                    <a:lnTo>
                      <a:pt x="8" y="16"/>
                    </a:lnTo>
                    <a:lnTo>
                      <a:pt x="21" y="19"/>
                    </a:lnTo>
                    <a:lnTo>
                      <a:pt x="32" y="21"/>
                    </a:lnTo>
                    <a:lnTo>
                      <a:pt x="34" y="24"/>
                    </a:lnTo>
                    <a:lnTo>
                      <a:pt x="37" y="27"/>
                    </a:lnTo>
                    <a:lnTo>
                      <a:pt x="40" y="21"/>
                    </a:lnTo>
                    <a:lnTo>
                      <a:pt x="50" y="19"/>
                    </a:lnTo>
                    <a:lnTo>
                      <a:pt x="37" y="16"/>
                    </a:lnTo>
                    <a:lnTo>
                      <a:pt x="24" y="13"/>
                    </a:lnTo>
                    <a:lnTo>
                      <a:pt x="19" y="11"/>
                    </a:lnTo>
                    <a:lnTo>
                      <a:pt x="11" y="3"/>
                    </a:lnTo>
                    <a:lnTo>
                      <a:pt x="6" y="0"/>
                    </a:lnTo>
                    <a:lnTo>
                      <a:pt x="0" y="6"/>
                    </a:lnTo>
                    <a:close/>
                  </a:path>
                </a:pathLst>
              </a:custGeom>
              <a:solidFill>
                <a:srgbClr val="EC916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45" name="Freeform 203"/>
              <p:cNvSpPr>
                <a:spLocks/>
              </p:cNvSpPr>
              <p:nvPr/>
            </p:nvSpPr>
            <p:spPr bwMode="auto">
              <a:xfrm>
                <a:off x="5558" y="1917"/>
                <a:ext cx="8" cy="13"/>
              </a:xfrm>
              <a:custGeom>
                <a:avLst/>
                <a:gdLst>
                  <a:gd name="T0" fmla="*/ 8 w 8"/>
                  <a:gd name="T1" fmla="*/ 7 h 13"/>
                  <a:gd name="T2" fmla="*/ 8 w 8"/>
                  <a:gd name="T3" fmla="*/ 7 h 13"/>
                  <a:gd name="T4" fmla="*/ 6 w 8"/>
                  <a:gd name="T5" fmla="*/ 2 h 13"/>
                  <a:gd name="T6" fmla="*/ 3 w 8"/>
                  <a:gd name="T7" fmla="*/ 0 h 13"/>
                  <a:gd name="T8" fmla="*/ 0 w 8"/>
                  <a:gd name="T9" fmla="*/ 0 h 13"/>
                  <a:gd name="T10" fmla="*/ 0 w 8"/>
                  <a:gd name="T11" fmla="*/ 5 h 13"/>
                  <a:gd name="T12" fmla="*/ 8 w 8"/>
                  <a:gd name="T13" fmla="*/ 13 h 13"/>
                  <a:gd name="T14" fmla="*/ 8 w 8"/>
                  <a:gd name="T15" fmla="*/ 13 h 13"/>
                  <a:gd name="T16" fmla="*/ 8 w 8"/>
                  <a:gd name="T17" fmla="*/ 7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3"/>
                  <a:gd name="T29" fmla="*/ 8 w 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3">
                    <a:moveTo>
                      <a:pt x="8" y="7"/>
                    </a:moveTo>
                    <a:lnTo>
                      <a:pt x="8" y="7"/>
                    </a:lnTo>
                    <a:lnTo>
                      <a:pt x="6" y="2"/>
                    </a:lnTo>
                    <a:lnTo>
                      <a:pt x="3" y="0"/>
                    </a:lnTo>
                    <a:lnTo>
                      <a:pt x="0" y="0"/>
                    </a:lnTo>
                    <a:lnTo>
                      <a:pt x="0" y="5"/>
                    </a:lnTo>
                    <a:lnTo>
                      <a:pt x="8" y="13"/>
                    </a:lnTo>
                    <a:lnTo>
                      <a:pt x="8" y="7"/>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46" name="Freeform 204"/>
              <p:cNvSpPr>
                <a:spLocks/>
              </p:cNvSpPr>
              <p:nvPr/>
            </p:nvSpPr>
            <p:spPr bwMode="auto">
              <a:xfrm>
                <a:off x="5566" y="1924"/>
                <a:ext cx="26" cy="8"/>
              </a:xfrm>
              <a:custGeom>
                <a:avLst/>
                <a:gdLst>
                  <a:gd name="T0" fmla="*/ 26 w 26"/>
                  <a:gd name="T1" fmla="*/ 6 h 8"/>
                  <a:gd name="T2" fmla="*/ 26 w 26"/>
                  <a:gd name="T3" fmla="*/ 6 h 8"/>
                  <a:gd name="T4" fmla="*/ 13 w 26"/>
                  <a:gd name="T5" fmla="*/ 3 h 8"/>
                  <a:gd name="T6" fmla="*/ 0 w 26"/>
                  <a:gd name="T7" fmla="*/ 0 h 8"/>
                  <a:gd name="T8" fmla="*/ 0 w 26"/>
                  <a:gd name="T9" fmla="*/ 6 h 8"/>
                  <a:gd name="T10" fmla="*/ 13 w 26"/>
                  <a:gd name="T11" fmla="*/ 8 h 8"/>
                  <a:gd name="T12" fmla="*/ 24 w 26"/>
                  <a:gd name="T13" fmla="*/ 8 h 8"/>
                  <a:gd name="T14" fmla="*/ 24 w 26"/>
                  <a:gd name="T15" fmla="*/ 8 h 8"/>
                  <a:gd name="T16" fmla="*/ 26 w 26"/>
                  <a:gd name="T17" fmla="*/ 6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8"/>
                  <a:gd name="T29" fmla="*/ 26 w 2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8">
                    <a:moveTo>
                      <a:pt x="26" y="6"/>
                    </a:moveTo>
                    <a:lnTo>
                      <a:pt x="26" y="6"/>
                    </a:lnTo>
                    <a:lnTo>
                      <a:pt x="13" y="3"/>
                    </a:lnTo>
                    <a:lnTo>
                      <a:pt x="0" y="0"/>
                    </a:lnTo>
                    <a:lnTo>
                      <a:pt x="0" y="6"/>
                    </a:lnTo>
                    <a:lnTo>
                      <a:pt x="13" y="8"/>
                    </a:lnTo>
                    <a:lnTo>
                      <a:pt x="24" y="8"/>
                    </a:lnTo>
                    <a:lnTo>
                      <a:pt x="26"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47" name="Freeform 205"/>
              <p:cNvSpPr>
                <a:spLocks/>
              </p:cNvSpPr>
              <p:nvPr/>
            </p:nvSpPr>
            <p:spPr bwMode="auto">
              <a:xfrm>
                <a:off x="5590" y="1930"/>
                <a:ext cx="8" cy="10"/>
              </a:xfrm>
              <a:custGeom>
                <a:avLst/>
                <a:gdLst>
                  <a:gd name="T0" fmla="*/ 2 w 8"/>
                  <a:gd name="T1" fmla="*/ 8 h 10"/>
                  <a:gd name="T2" fmla="*/ 5 w 8"/>
                  <a:gd name="T3" fmla="*/ 5 h 10"/>
                  <a:gd name="T4" fmla="*/ 5 w 8"/>
                  <a:gd name="T5" fmla="*/ 5 h 10"/>
                  <a:gd name="T6" fmla="*/ 2 w 8"/>
                  <a:gd name="T7" fmla="*/ 0 h 10"/>
                  <a:gd name="T8" fmla="*/ 0 w 8"/>
                  <a:gd name="T9" fmla="*/ 2 h 10"/>
                  <a:gd name="T10" fmla="*/ 2 w 8"/>
                  <a:gd name="T11" fmla="*/ 8 h 10"/>
                  <a:gd name="T12" fmla="*/ 2 w 8"/>
                  <a:gd name="T13" fmla="*/ 8 h 10"/>
                  <a:gd name="T14" fmla="*/ 8 w 8"/>
                  <a:gd name="T15" fmla="*/ 8 h 10"/>
                  <a:gd name="T16" fmla="*/ 2 w 8"/>
                  <a:gd name="T17" fmla="*/ 8 h 10"/>
                  <a:gd name="T18" fmla="*/ 5 w 8"/>
                  <a:gd name="T19" fmla="*/ 10 h 10"/>
                  <a:gd name="T20" fmla="*/ 8 w 8"/>
                  <a:gd name="T21" fmla="*/ 8 h 10"/>
                  <a:gd name="T22" fmla="*/ 2 w 8"/>
                  <a:gd name="T23" fmla="*/ 8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0"/>
                  <a:gd name="T38" fmla="*/ 8 w 8"/>
                  <a:gd name="T39" fmla="*/ 10 h 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0">
                    <a:moveTo>
                      <a:pt x="2" y="8"/>
                    </a:moveTo>
                    <a:lnTo>
                      <a:pt x="5" y="5"/>
                    </a:lnTo>
                    <a:lnTo>
                      <a:pt x="2" y="0"/>
                    </a:lnTo>
                    <a:lnTo>
                      <a:pt x="0" y="2"/>
                    </a:lnTo>
                    <a:lnTo>
                      <a:pt x="2" y="8"/>
                    </a:lnTo>
                    <a:lnTo>
                      <a:pt x="8" y="8"/>
                    </a:lnTo>
                    <a:lnTo>
                      <a:pt x="2" y="8"/>
                    </a:lnTo>
                    <a:lnTo>
                      <a:pt x="5" y="10"/>
                    </a:lnTo>
                    <a:lnTo>
                      <a:pt x="8" y="8"/>
                    </a:lnTo>
                    <a:lnTo>
                      <a:pt x="2"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48" name="Freeform 206"/>
              <p:cNvSpPr>
                <a:spLocks/>
              </p:cNvSpPr>
              <p:nvPr/>
            </p:nvSpPr>
            <p:spPr bwMode="auto">
              <a:xfrm>
                <a:off x="5592" y="1930"/>
                <a:ext cx="16" cy="8"/>
              </a:xfrm>
              <a:custGeom>
                <a:avLst/>
                <a:gdLst>
                  <a:gd name="T0" fmla="*/ 16 w 16"/>
                  <a:gd name="T1" fmla="*/ 0 h 8"/>
                  <a:gd name="T2" fmla="*/ 16 w 16"/>
                  <a:gd name="T3" fmla="*/ 0 h 8"/>
                  <a:gd name="T4" fmla="*/ 6 w 16"/>
                  <a:gd name="T5" fmla="*/ 2 h 8"/>
                  <a:gd name="T6" fmla="*/ 0 w 16"/>
                  <a:gd name="T7" fmla="*/ 8 h 8"/>
                  <a:gd name="T8" fmla="*/ 6 w 16"/>
                  <a:gd name="T9" fmla="*/ 8 h 8"/>
                  <a:gd name="T10" fmla="*/ 6 w 16"/>
                  <a:gd name="T11" fmla="*/ 5 h 8"/>
                  <a:gd name="T12" fmla="*/ 16 w 16"/>
                  <a:gd name="T13" fmla="*/ 2 h 8"/>
                  <a:gd name="T14" fmla="*/ 16 w 16"/>
                  <a:gd name="T15" fmla="*/ 2 h 8"/>
                  <a:gd name="T16" fmla="*/ 16 w 16"/>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8"/>
                  <a:gd name="T29" fmla="*/ 16 w 1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8">
                    <a:moveTo>
                      <a:pt x="16" y="0"/>
                    </a:moveTo>
                    <a:lnTo>
                      <a:pt x="16" y="0"/>
                    </a:lnTo>
                    <a:lnTo>
                      <a:pt x="6" y="2"/>
                    </a:lnTo>
                    <a:lnTo>
                      <a:pt x="0" y="8"/>
                    </a:lnTo>
                    <a:lnTo>
                      <a:pt x="6" y="8"/>
                    </a:lnTo>
                    <a:lnTo>
                      <a:pt x="6" y="5"/>
                    </a:lnTo>
                    <a:lnTo>
                      <a:pt x="16" y="2"/>
                    </a:lnTo>
                    <a:lnTo>
                      <a:pt x="16"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49" name="Freeform 207"/>
              <p:cNvSpPr>
                <a:spLocks/>
              </p:cNvSpPr>
              <p:nvPr/>
            </p:nvSpPr>
            <p:spPr bwMode="auto">
              <a:xfrm>
                <a:off x="5595" y="1924"/>
                <a:ext cx="13" cy="8"/>
              </a:xfrm>
              <a:custGeom>
                <a:avLst/>
                <a:gdLst>
                  <a:gd name="T0" fmla="*/ 0 w 13"/>
                  <a:gd name="T1" fmla="*/ 6 h 8"/>
                  <a:gd name="T2" fmla="*/ 0 w 13"/>
                  <a:gd name="T3" fmla="*/ 6 h 8"/>
                  <a:gd name="T4" fmla="*/ 13 w 13"/>
                  <a:gd name="T5" fmla="*/ 8 h 8"/>
                  <a:gd name="T6" fmla="*/ 13 w 13"/>
                  <a:gd name="T7" fmla="*/ 6 h 8"/>
                  <a:gd name="T8" fmla="*/ 13 w 13"/>
                  <a:gd name="T9" fmla="*/ 8 h 8"/>
                  <a:gd name="T10" fmla="*/ 13 w 13"/>
                  <a:gd name="T11" fmla="*/ 6 h 8"/>
                  <a:gd name="T12" fmla="*/ 0 w 13"/>
                  <a:gd name="T13" fmla="*/ 0 h 8"/>
                  <a:gd name="T14" fmla="*/ 0 w 13"/>
                  <a:gd name="T15" fmla="*/ 0 h 8"/>
                  <a:gd name="T16" fmla="*/ 0 w 13"/>
                  <a:gd name="T17" fmla="*/ 6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8"/>
                  <a:gd name="T29" fmla="*/ 13 w 1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8">
                    <a:moveTo>
                      <a:pt x="0" y="6"/>
                    </a:moveTo>
                    <a:lnTo>
                      <a:pt x="0" y="6"/>
                    </a:lnTo>
                    <a:lnTo>
                      <a:pt x="13" y="8"/>
                    </a:lnTo>
                    <a:lnTo>
                      <a:pt x="13" y="6"/>
                    </a:lnTo>
                    <a:lnTo>
                      <a:pt x="13" y="8"/>
                    </a:lnTo>
                    <a:lnTo>
                      <a:pt x="13" y="6"/>
                    </a:lnTo>
                    <a:lnTo>
                      <a:pt x="0" y="0"/>
                    </a:lnTo>
                    <a:lnTo>
                      <a:pt x="0"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50" name="Freeform 208"/>
              <p:cNvSpPr>
                <a:spLocks/>
              </p:cNvSpPr>
              <p:nvPr/>
            </p:nvSpPr>
            <p:spPr bwMode="auto">
              <a:xfrm>
                <a:off x="5574" y="1919"/>
                <a:ext cx="21" cy="11"/>
              </a:xfrm>
              <a:custGeom>
                <a:avLst/>
                <a:gdLst>
                  <a:gd name="T0" fmla="*/ 0 w 21"/>
                  <a:gd name="T1" fmla="*/ 3 h 11"/>
                  <a:gd name="T2" fmla="*/ 0 w 21"/>
                  <a:gd name="T3" fmla="*/ 3 h 11"/>
                  <a:gd name="T4" fmla="*/ 8 w 21"/>
                  <a:gd name="T5" fmla="*/ 8 h 11"/>
                  <a:gd name="T6" fmla="*/ 21 w 21"/>
                  <a:gd name="T7" fmla="*/ 11 h 11"/>
                  <a:gd name="T8" fmla="*/ 21 w 21"/>
                  <a:gd name="T9" fmla="*/ 5 h 11"/>
                  <a:gd name="T10" fmla="*/ 11 w 21"/>
                  <a:gd name="T11" fmla="*/ 3 h 11"/>
                  <a:gd name="T12" fmla="*/ 3 w 21"/>
                  <a:gd name="T13" fmla="*/ 0 h 11"/>
                  <a:gd name="T14" fmla="*/ 3 w 21"/>
                  <a:gd name="T15" fmla="*/ 0 h 11"/>
                  <a:gd name="T16" fmla="*/ 0 w 21"/>
                  <a:gd name="T17" fmla="*/ 3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1"/>
                  <a:gd name="T29" fmla="*/ 21 w 21"/>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1">
                    <a:moveTo>
                      <a:pt x="0" y="3"/>
                    </a:moveTo>
                    <a:lnTo>
                      <a:pt x="0" y="3"/>
                    </a:lnTo>
                    <a:lnTo>
                      <a:pt x="8" y="8"/>
                    </a:lnTo>
                    <a:lnTo>
                      <a:pt x="21" y="11"/>
                    </a:lnTo>
                    <a:lnTo>
                      <a:pt x="21" y="5"/>
                    </a:lnTo>
                    <a:lnTo>
                      <a:pt x="11" y="3"/>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51" name="Freeform 209"/>
              <p:cNvSpPr>
                <a:spLocks/>
              </p:cNvSpPr>
              <p:nvPr/>
            </p:nvSpPr>
            <p:spPr bwMode="auto">
              <a:xfrm>
                <a:off x="5564" y="1909"/>
                <a:ext cx="13" cy="13"/>
              </a:xfrm>
              <a:custGeom>
                <a:avLst/>
                <a:gdLst>
                  <a:gd name="T0" fmla="*/ 2 w 13"/>
                  <a:gd name="T1" fmla="*/ 2 h 13"/>
                  <a:gd name="T2" fmla="*/ 0 w 13"/>
                  <a:gd name="T3" fmla="*/ 2 h 13"/>
                  <a:gd name="T4" fmla="*/ 5 w 13"/>
                  <a:gd name="T5" fmla="*/ 8 h 13"/>
                  <a:gd name="T6" fmla="*/ 10 w 13"/>
                  <a:gd name="T7" fmla="*/ 13 h 13"/>
                  <a:gd name="T8" fmla="*/ 13 w 13"/>
                  <a:gd name="T9" fmla="*/ 10 h 13"/>
                  <a:gd name="T10" fmla="*/ 7 w 13"/>
                  <a:gd name="T11" fmla="*/ 5 h 13"/>
                  <a:gd name="T12" fmla="*/ 2 w 13"/>
                  <a:gd name="T13" fmla="*/ 0 h 13"/>
                  <a:gd name="T14" fmla="*/ 0 w 13"/>
                  <a:gd name="T15" fmla="*/ 0 h 13"/>
                  <a:gd name="T16" fmla="*/ 2 w 13"/>
                  <a:gd name="T17" fmla="*/ 0 h 13"/>
                  <a:gd name="T18" fmla="*/ 0 w 13"/>
                  <a:gd name="T19" fmla="*/ 0 h 13"/>
                  <a:gd name="T20" fmla="*/ 0 w 13"/>
                  <a:gd name="T21" fmla="*/ 0 h 13"/>
                  <a:gd name="T22" fmla="*/ 2 w 13"/>
                  <a:gd name="T23" fmla="*/ 2 h 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13"/>
                  <a:gd name="T38" fmla="*/ 13 w 13"/>
                  <a:gd name="T39" fmla="*/ 13 h 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13">
                    <a:moveTo>
                      <a:pt x="2" y="2"/>
                    </a:moveTo>
                    <a:lnTo>
                      <a:pt x="0" y="2"/>
                    </a:lnTo>
                    <a:lnTo>
                      <a:pt x="5" y="8"/>
                    </a:lnTo>
                    <a:lnTo>
                      <a:pt x="10" y="13"/>
                    </a:lnTo>
                    <a:lnTo>
                      <a:pt x="13" y="10"/>
                    </a:lnTo>
                    <a:lnTo>
                      <a:pt x="7" y="5"/>
                    </a:lnTo>
                    <a:lnTo>
                      <a:pt x="2" y="0"/>
                    </a:lnTo>
                    <a:lnTo>
                      <a:pt x="0" y="0"/>
                    </a:lnTo>
                    <a:lnTo>
                      <a:pt x="2" y="0"/>
                    </a:lnTo>
                    <a:lnTo>
                      <a:pt x="0" y="0"/>
                    </a:lnTo>
                    <a:lnTo>
                      <a:pt x="2"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52" name="Freeform 210"/>
              <p:cNvSpPr>
                <a:spLocks/>
              </p:cNvSpPr>
              <p:nvPr/>
            </p:nvSpPr>
            <p:spPr bwMode="auto">
              <a:xfrm>
                <a:off x="5556" y="1909"/>
                <a:ext cx="10" cy="8"/>
              </a:xfrm>
              <a:custGeom>
                <a:avLst/>
                <a:gdLst>
                  <a:gd name="T0" fmla="*/ 2 w 10"/>
                  <a:gd name="T1" fmla="*/ 8 h 8"/>
                  <a:gd name="T2" fmla="*/ 5 w 10"/>
                  <a:gd name="T3" fmla="*/ 8 h 8"/>
                  <a:gd name="T4" fmla="*/ 10 w 10"/>
                  <a:gd name="T5" fmla="*/ 2 h 8"/>
                  <a:gd name="T6" fmla="*/ 8 w 10"/>
                  <a:gd name="T7" fmla="*/ 0 h 8"/>
                  <a:gd name="T8" fmla="*/ 2 w 10"/>
                  <a:gd name="T9" fmla="*/ 5 h 8"/>
                  <a:gd name="T10" fmla="*/ 2 w 10"/>
                  <a:gd name="T11" fmla="*/ 8 h 8"/>
                  <a:gd name="T12" fmla="*/ 2 w 10"/>
                  <a:gd name="T13" fmla="*/ 5 h 8"/>
                  <a:gd name="T14" fmla="*/ 0 w 10"/>
                  <a:gd name="T15" fmla="*/ 8 h 8"/>
                  <a:gd name="T16" fmla="*/ 2 w 10"/>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8"/>
                  <a:gd name="T29" fmla="*/ 10 w 10"/>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8">
                    <a:moveTo>
                      <a:pt x="2" y="8"/>
                    </a:moveTo>
                    <a:lnTo>
                      <a:pt x="5" y="8"/>
                    </a:lnTo>
                    <a:lnTo>
                      <a:pt x="10" y="2"/>
                    </a:lnTo>
                    <a:lnTo>
                      <a:pt x="8" y="0"/>
                    </a:lnTo>
                    <a:lnTo>
                      <a:pt x="2" y="5"/>
                    </a:lnTo>
                    <a:lnTo>
                      <a:pt x="2" y="8"/>
                    </a:lnTo>
                    <a:lnTo>
                      <a:pt x="2" y="5"/>
                    </a:lnTo>
                    <a:lnTo>
                      <a:pt x="0" y="8"/>
                    </a:lnTo>
                    <a:lnTo>
                      <a:pt x="2"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53" name="Freeform 211"/>
              <p:cNvSpPr>
                <a:spLocks/>
              </p:cNvSpPr>
              <p:nvPr/>
            </p:nvSpPr>
            <p:spPr bwMode="auto">
              <a:xfrm>
                <a:off x="5488" y="1885"/>
                <a:ext cx="21" cy="34"/>
              </a:xfrm>
              <a:custGeom>
                <a:avLst/>
                <a:gdLst>
                  <a:gd name="T0" fmla="*/ 5 w 21"/>
                  <a:gd name="T1" fmla="*/ 34 h 34"/>
                  <a:gd name="T2" fmla="*/ 3 w 21"/>
                  <a:gd name="T3" fmla="*/ 26 h 34"/>
                  <a:gd name="T4" fmla="*/ 0 w 21"/>
                  <a:gd name="T5" fmla="*/ 19 h 34"/>
                  <a:gd name="T6" fmla="*/ 0 w 21"/>
                  <a:gd name="T7" fmla="*/ 16 h 34"/>
                  <a:gd name="T8" fmla="*/ 0 w 21"/>
                  <a:gd name="T9" fmla="*/ 11 h 34"/>
                  <a:gd name="T10" fmla="*/ 5 w 21"/>
                  <a:gd name="T11" fmla="*/ 8 h 34"/>
                  <a:gd name="T12" fmla="*/ 8 w 21"/>
                  <a:gd name="T13" fmla="*/ 8 h 34"/>
                  <a:gd name="T14" fmla="*/ 8 w 21"/>
                  <a:gd name="T15" fmla="*/ 6 h 34"/>
                  <a:gd name="T16" fmla="*/ 3 w 21"/>
                  <a:gd name="T17" fmla="*/ 3 h 34"/>
                  <a:gd name="T18" fmla="*/ 5 w 21"/>
                  <a:gd name="T19" fmla="*/ 0 h 34"/>
                  <a:gd name="T20" fmla="*/ 13 w 21"/>
                  <a:gd name="T21" fmla="*/ 0 h 34"/>
                  <a:gd name="T22" fmla="*/ 18 w 21"/>
                  <a:gd name="T23" fmla="*/ 3 h 34"/>
                  <a:gd name="T24" fmla="*/ 18 w 21"/>
                  <a:gd name="T25" fmla="*/ 3 h 34"/>
                  <a:gd name="T26" fmla="*/ 21 w 21"/>
                  <a:gd name="T27" fmla="*/ 13 h 34"/>
                  <a:gd name="T28" fmla="*/ 18 w 21"/>
                  <a:gd name="T29" fmla="*/ 32 h 34"/>
                  <a:gd name="T30" fmla="*/ 10 w 21"/>
                  <a:gd name="T31" fmla="*/ 34 h 34"/>
                  <a:gd name="T32" fmla="*/ 5 w 21"/>
                  <a:gd name="T33" fmla="*/ 34 h 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
                  <a:gd name="T52" fmla="*/ 0 h 34"/>
                  <a:gd name="T53" fmla="*/ 21 w 21"/>
                  <a:gd name="T54" fmla="*/ 34 h 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 h="34">
                    <a:moveTo>
                      <a:pt x="5" y="34"/>
                    </a:moveTo>
                    <a:lnTo>
                      <a:pt x="3" y="26"/>
                    </a:lnTo>
                    <a:lnTo>
                      <a:pt x="0" y="19"/>
                    </a:lnTo>
                    <a:lnTo>
                      <a:pt x="0" y="16"/>
                    </a:lnTo>
                    <a:lnTo>
                      <a:pt x="0" y="11"/>
                    </a:lnTo>
                    <a:lnTo>
                      <a:pt x="5" y="8"/>
                    </a:lnTo>
                    <a:lnTo>
                      <a:pt x="8" y="8"/>
                    </a:lnTo>
                    <a:lnTo>
                      <a:pt x="8" y="6"/>
                    </a:lnTo>
                    <a:lnTo>
                      <a:pt x="3" y="3"/>
                    </a:lnTo>
                    <a:lnTo>
                      <a:pt x="5" y="0"/>
                    </a:lnTo>
                    <a:lnTo>
                      <a:pt x="13" y="0"/>
                    </a:lnTo>
                    <a:lnTo>
                      <a:pt x="18" y="3"/>
                    </a:lnTo>
                    <a:lnTo>
                      <a:pt x="21" y="13"/>
                    </a:lnTo>
                    <a:lnTo>
                      <a:pt x="18" y="32"/>
                    </a:lnTo>
                    <a:lnTo>
                      <a:pt x="10" y="34"/>
                    </a:lnTo>
                    <a:lnTo>
                      <a:pt x="5" y="34"/>
                    </a:lnTo>
                    <a:close/>
                  </a:path>
                </a:pathLst>
              </a:custGeom>
              <a:solidFill>
                <a:srgbClr val="00924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54" name="Freeform 212"/>
              <p:cNvSpPr>
                <a:spLocks/>
              </p:cNvSpPr>
              <p:nvPr/>
            </p:nvSpPr>
            <p:spPr bwMode="auto">
              <a:xfrm>
                <a:off x="5485" y="1904"/>
                <a:ext cx="11" cy="15"/>
              </a:xfrm>
              <a:custGeom>
                <a:avLst/>
                <a:gdLst>
                  <a:gd name="T0" fmla="*/ 0 w 11"/>
                  <a:gd name="T1" fmla="*/ 2 h 15"/>
                  <a:gd name="T2" fmla="*/ 0 w 11"/>
                  <a:gd name="T3" fmla="*/ 2 h 15"/>
                  <a:gd name="T4" fmla="*/ 6 w 11"/>
                  <a:gd name="T5" fmla="*/ 10 h 15"/>
                  <a:gd name="T6" fmla="*/ 6 w 11"/>
                  <a:gd name="T7" fmla="*/ 15 h 15"/>
                  <a:gd name="T8" fmla="*/ 11 w 11"/>
                  <a:gd name="T9" fmla="*/ 15 h 15"/>
                  <a:gd name="T10" fmla="*/ 8 w 11"/>
                  <a:gd name="T11" fmla="*/ 7 h 15"/>
                  <a:gd name="T12" fmla="*/ 6 w 11"/>
                  <a:gd name="T13" fmla="*/ 0 h 15"/>
                  <a:gd name="T14" fmla="*/ 6 w 11"/>
                  <a:gd name="T15" fmla="*/ 0 h 15"/>
                  <a:gd name="T16" fmla="*/ 0 w 11"/>
                  <a:gd name="T17" fmla="*/ 2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5"/>
                  <a:gd name="T29" fmla="*/ 11 w 11"/>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5">
                    <a:moveTo>
                      <a:pt x="0" y="2"/>
                    </a:moveTo>
                    <a:lnTo>
                      <a:pt x="0" y="2"/>
                    </a:lnTo>
                    <a:lnTo>
                      <a:pt x="6" y="10"/>
                    </a:lnTo>
                    <a:lnTo>
                      <a:pt x="6" y="15"/>
                    </a:lnTo>
                    <a:lnTo>
                      <a:pt x="11" y="15"/>
                    </a:lnTo>
                    <a:lnTo>
                      <a:pt x="8" y="7"/>
                    </a:lnTo>
                    <a:lnTo>
                      <a:pt x="6"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55" name="Freeform 213"/>
              <p:cNvSpPr>
                <a:spLocks/>
              </p:cNvSpPr>
              <p:nvPr/>
            </p:nvSpPr>
            <p:spPr bwMode="auto">
              <a:xfrm>
                <a:off x="5485" y="1891"/>
                <a:ext cx="11" cy="15"/>
              </a:xfrm>
              <a:custGeom>
                <a:avLst/>
                <a:gdLst>
                  <a:gd name="T0" fmla="*/ 11 w 11"/>
                  <a:gd name="T1" fmla="*/ 0 h 15"/>
                  <a:gd name="T2" fmla="*/ 11 w 11"/>
                  <a:gd name="T3" fmla="*/ 0 h 15"/>
                  <a:gd name="T4" fmla="*/ 6 w 11"/>
                  <a:gd name="T5" fmla="*/ 2 h 15"/>
                  <a:gd name="T6" fmla="*/ 3 w 11"/>
                  <a:gd name="T7" fmla="*/ 5 h 15"/>
                  <a:gd name="T8" fmla="*/ 0 w 11"/>
                  <a:gd name="T9" fmla="*/ 10 h 15"/>
                  <a:gd name="T10" fmla="*/ 0 w 11"/>
                  <a:gd name="T11" fmla="*/ 15 h 15"/>
                  <a:gd name="T12" fmla="*/ 6 w 11"/>
                  <a:gd name="T13" fmla="*/ 13 h 15"/>
                  <a:gd name="T14" fmla="*/ 6 w 11"/>
                  <a:gd name="T15" fmla="*/ 10 h 15"/>
                  <a:gd name="T16" fmla="*/ 6 w 11"/>
                  <a:gd name="T17" fmla="*/ 7 h 15"/>
                  <a:gd name="T18" fmla="*/ 8 w 11"/>
                  <a:gd name="T19" fmla="*/ 5 h 15"/>
                  <a:gd name="T20" fmla="*/ 11 w 11"/>
                  <a:gd name="T21" fmla="*/ 2 h 15"/>
                  <a:gd name="T22" fmla="*/ 11 w 11"/>
                  <a:gd name="T23" fmla="*/ 2 h 15"/>
                  <a:gd name="T24" fmla="*/ 11 w 11"/>
                  <a:gd name="T25" fmla="*/ 0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15"/>
                  <a:gd name="T41" fmla="*/ 11 w 11"/>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15">
                    <a:moveTo>
                      <a:pt x="11" y="0"/>
                    </a:moveTo>
                    <a:lnTo>
                      <a:pt x="11" y="0"/>
                    </a:lnTo>
                    <a:lnTo>
                      <a:pt x="6" y="2"/>
                    </a:lnTo>
                    <a:lnTo>
                      <a:pt x="3" y="5"/>
                    </a:lnTo>
                    <a:lnTo>
                      <a:pt x="0" y="10"/>
                    </a:lnTo>
                    <a:lnTo>
                      <a:pt x="0" y="15"/>
                    </a:lnTo>
                    <a:lnTo>
                      <a:pt x="6" y="13"/>
                    </a:lnTo>
                    <a:lnTo>
                      <a:pt x="6" y="10"/>
                    </a:lnTo>
                    <a:lnTo>
                      <a:pt x="6" y="7"/>
                    </a:lnTo>
                    <a:lnTo>
                      <a:pt x="8" y="5"/>
                    </a:lnTo>
                    <a:lnTo>
                      <a:pt x="11" y="2"/>
                    </a:lnTo>
                    <a:lnTo>
                      <a:pt x="11"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56" name="Freeform 214"/>
              <p:cNvSpPr>
                <a:spLocks/>
              </p:cNvSpPr>
              <p:nvPr/>
            </p:nvSpPr>
            <p:spPr bwMode="auto">
              <a:xfrm>
                <a:off x="5488" y="1885"/>
                <a:ext cx="8" cy="8"/>
              </a:xfrm>
              <a:custGeom>
                <a:avLst/>
                <a:gdLst>
                  <a:gd name="T0" fmla="*/ 0 w 8"/>
                  <a:gd name="T1" fmla="*/ 0 h 8"/>
                  <a:gd name="T2" fmla="*/ 3 w 8"/>
                  <a:gd name="T3" fmla="*/ 3 h 8"/>
                  <a:gd name="T4" fmla="*/ 5 w 8"/>
                  <a:gd name="T5" fmla="*/ 6 h 8"/>
                  <a:gd name="T6" fmla="*/ 8 w 8"/>
                  <a:gd name="T7" fmla="*/ 6 h 8"/>
                  <a:gd name="T8" fmla="*/ 8 w 8"/>
                  <a:gd name="T9" fmla="*/ 8 h 8"/>
                  <a:gd name="T10" fmla="*/ 8 w 8"/>
                  <a:gd name="T11" fmla="*/ 3 h 8"/>
                  <a:gd name="T12" fmla="*/ 3 w 8"/>
                  <a:gd name="T13" fmla="*/ 0 h 8"/>
                  <a:gd name="T14" fmla="*/ 5 w 8"/>
                  <a:gd name="T15" fmla="*/ 3 h 8"/>
                  <a:gd name="T16" fmla="*/ 0 w 8"/>
                  <a:gd name="T17" fmla="*/ 0 h 8"/>
                  <a:gd name="T18" fmla="*/ 0 w 8"/>
                  <a:gd name="T19" fmla="*/ 3 h 8"/>
                  <a:gd name="T20" fmla="*/ 3 w 8"/>
                  <a:gd name="T21" fmla="*/ 3 h 8"/>
                  <a:gd name="T22" fmla="*/ 0 w 8"/>
                  <a:gd name="T23" fmla="*/ 0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8"/>
                  <a:gd name="T38" fmla="*/ 8 w 8"/>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8">
                    <a:moveTo>
                      <a:pt x="0" y="0"/>
                    </a:moveTo>
                    <a:lnTo>
                      <a:pt x="3" y="3"/>
                    </a:lnTo>
                    <a:lnTo>
                      <a:pt x="5" y="6"/>
                    </a:lnTo>
                    <a:lnTo>
                      <a:pt x="8" y="6"/>
                    </a:lnTo>
                    <a:lnTo>
                      <a:pt x="8" y="8"/>
                    </a:lnTo>
                    <a:lnTo>
                      <a:pt x="8" y="3"/>
                    </a:lnTo>
                    <a:lnTo>
                      <a:pt x="3" y="0"/>
                    </a:lnTo>
                    <a:lnTo>
                      <a:pt x="5" y="3"/>
                    </a:lnTo>
                    <a:lnTo>
                      <a:pt x="0" y="0"/>
                    </a:lnTo>
                    <a:lnTo>
                      <a:pt x="0" y="3"/>
                    </a:lnTo>
                    <a:lnTo>
                      <a:pt x="3" y="3"/>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57" name="Freeform 215"/>
              <p:cNvSpPr>
                <a:spLocks/>
              </p:cNvSpPr>
              <p:nvPr/>
            </p:nvSpPr>
            <p:spPr bwMode="auto">
              <a:xfrm>
                <a:off x="5488" y="1883"/>
                <a:ext cx="13" cy="5"/>
              </a:xfrm>
              <a:custGeom>
                <a:avLst/>
                <a:gdLst>
                  <a:gd name="T0" fmla="*/ 13 w 13"/>
                  <a:gd name="T1" fmla="*/ 0 h 5"/>
                  <a:gd name="T2" fmla="*/ 13 w 13"/>
                  <a:gd name="T3" fmla="*/ 0 h 5"/>
                  <a:gd name="T4" fmla="*/ 5 w 13"/>
                  <a:gd name="T5" fmla="*/ 0 h 5"/>
                  <a:gd name="T6" fmla="*/ 0 w 13"/>
                  <a:gd name="T7" fmla="*/ 2 h 5"/>
                  <a:gd name="T8" fmla="*/ 5 w 13"/>
                  <a:gd name="T9" fmla="*/ 5 h 5"/>
                  <a:gd name="T10" fmla="*/ 5 w 13"/>
                  <a:gd name="T11" fmla="*/ 5 h 5"/>
                  <a:gd name="T12" fmla="*/ 13 w 13"/>
                  <a:gd name="T13" fmla="*/ 2 h 5"/>
                  <a:gd name="T14" fmla="*/ 13 w 13"/>
                  <a:gd name="T15" fmla="*/ 2 h 5"/>
                  <a:gd name="T16" fmla="*/ 13 w 13"/>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13" y="0"/>
                    </a:moveTo>
                    <a:lnTo>
                      <a:pt x="13" y="0"/>
                    </a:lnTo>
                    <a:lnTo>
                      <a:pt x="5" y="0"/>
                    </a:lnTo>
                    <a:lnTo>
                      <a:pt x="0" y="2"/>
                    </a:lnTo>
                    <a:lnTo>
                      <a:pt x="5" y="5"/>
                    </a:lnTo>
                    <a:lnTo>
                      <a:pt x="13" y="2"/>
                    </a:lnTo>
                    <a:lnTo>
                      <a:pt x="1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58" name="Freeform 216"/>
              <p:cNvSpPr>
                <a:spLocks/>
              </p:cNvSpPr>
              <p:nvPr/>
            </p:nvSpPr>
            <p:spPr bwMode="auto">
              <a:xfrm>
                <a:off x="5501" y="1883"/>
                <a:ext cx="8" cy="8"/>
              </a:xfrm>
              <a:custGeom>
                <a:avLst/>
                <a:gdLst>
                  <a:gd name="T0" fmla="*/ 8 w 8"/>
                  <a:gd name="T1" fmla="*/ 5 h 8"/>
                  <a:gd name="T2" fmla="*/ 8 w 8"/>
                  <a:gd name="T3" fmla="*/ 8 h 8"/>
                  <a:gd name="T4" fmla="*/ 8 w 8"/>
                  <a:gd name="T5" fmla="*/ 2 h 8"/>
                  <a:gd name="T6" fmla="*/ 0 w 8"/>
                  <a:gd name="T7" fmla="*/ 0 h 8"/>
                  <a:gd name="T8" fmla="*/ 0 w 8"/>
                  <a:gd name="T9" fmla="*/ 2 h 8"/>
                  <a:gd name="T10" fmla="*/ 5 w 8"/>
                  <a:gd name="T11" fmla="*/ 8 h 8"/>
                  <a:gd name="T12" fmla="*/ 5 w 8"/>
                  <a:gd name="T13" fmla="*/ 5 h 8"/>
                  <a:gd name="T14" fmla="*/ 5 w 8"/>
                  <a:gd name="T15" fmla="*/ 8 h 8"/>
                  <a:gd name="T16" fmla="*/ 8 w 8"/>
                  <a:gd name="T17" fmla="*/ 5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8" y="5"/>
                    </a:moveTo>
                    <a:lnTo>
                      <a:pt x="8" y="8"/>
                    </a:lnTo>
                    <a:lnTo>
                      <a:pt x="8" y="2"/>
                    </a:lnTo>
                    <a:lnTo>
                      <a:pt x="0" y="0"/>
                    </a:lnTo>
                    <a:lnTo>
                      <a:pt x="0" y="2"/>
                    </a:lnTo>
                    <a:lnTo>
                      <a:pt x="5" y="8"/>
                    </a:lnTo>
                    <a:lnTo>
                      <a:pt x="5" y="5"/>
                    </a:lnTo>
                    <a:lnTo>
                      <a:pt x="5" y="8"/>
                    </a:lnTo>
                    <a:lnTo>
                      <a:pt x="8"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59" name="Freeform 217"/>
              <p:cNvSpPr>
                <a:spLocks/>
              </p:cNvSpPr>
              <p:nvPr/>
            </p:nvSpPr>
            <p:spPr bwMode="auto">
              <a:xfrm>
                <a:off x="5504" y="1888"/>
                <a:ext cx="7" cy="29"/>
              </a:xfrm>
              <a:custGeom>
                <a:avLst/>
                <a:gdLst>
                  <a:gd name="T0" fmla="*/ 5 w 7"/>
                  <a:gd name="T1" fmla="*/ 29 h 29"/>
                  <a:gd name="T2" fmla="*/ 5 w 7"/>
                  <a:gd name="T3" fmla="*/ 29 h 29"/>
                  <a:gd name="T4" fmla="*/ 7 w 7"/>
                  <a:gd name="T5" fmla="*/ 10 h 29"/>
                  <a:gd name="T6" fmla="*/ 5 w 7"/>
                  <a:gd name="T7" fmla="*/ 0 h 29"/>
                  <a:gd name="T8" fmla="*/ 2 w 7"/>
                  <a:gd name="T9" fmla="*/ 3 h 29"/>
                  <a:gd name="T10" fmla="*/ 2 w 7"/>
                  <a:gd name="T11" fmla="*/ 10 h 29"/>
                  <a:gd name="T12" fmla="*/ 0 w 7"/>
                  <a:gd name="T13" fmla="*/ 29 h 29"/>
                  <a:gd name="T14" fmla="*/ 0 w 7"/>
                  <a:gd name="T15" fmla="*/ 29 h 29"/>
                  <a:gd name="T16" fmla="*/ 5 w 7"/>
                  <a:gd name="T17" fmla="*/ 29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29"/>
                  <a:gd name="T29" fmla="*/ 7 w 7"/>
                  <a:gd name="T30" fmla="*/ 29 h 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29">
                    <a:moveTo>
                      <a:pt x="5" y="29"/>
                    </a:moveTo>
                    <a:lnTo>
                      <a:pt x="5" y="29"/>
                    </a:lnTo>
                    <a:lnTo>
                      <a:pt x="7" y="10"/>
                    </a:lnTo>
                    <a:lnTo>
                      <a:pt x="5" y="0"/>
                    </a:lnTo>
                    <a:lnTo>
                      <a:pt x="2" y="3"/>
                    </a:lnTo>
                    <a:lnTo>
                      <a:pt x="2" y="10"/>
                    </a:lnTo>
                    <a:lnTo>
                      <a:pt x="0" y="29"/>
                    </a:lnTo>
                    <a:lnTo>
                      <a:pt x="5" y="2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60" name="Freeform 218"/>
              <p:cNvSpPr>
                <a:spLocks/>
              </p:cNvSpPr>
              <p:nvPr/>
            </p:nvSpPr>
            <p:spPr bwMode="auto">
              <a:xfrm>
                <a:off x="5491" y="1917"/>
                <a:ext cx="18" cy="5"/>
              </a:xfrm>
              <a:custGeom>
                <a:avLst/>
                <a:gdLst>
                  <a:gd name="T0" fmla="*/ 0 w 18"/>
                  <a:gd name="T1" fmla="*/ 2 h 5"/>
                  <a:gd name="T2" fmla="*/ 2 w 18"/>
                  <a:gd name="T3" fmla="*/ 5 h 5"/>
                  <a:gd name="T4" fmla="*/ 7 w 18"/>
                  <a:gd name="T5" fmla="*/ 5 h 5"/>
                  <a:gd name="T6" fmla="*/ 18 w 18"/>
                  <a:gd name="T7" fmla="*/ 0 h 5"/>
                  <a:gd name="T8" fmla="*/ 13 w 18"/>
                  <a:gd name="T9" fmla="*/ 0 h 5"/>
                  <a:gd name="T10" fmla="*/ 7 w 18"/>
                  <a:gd name="T11" fmla="*/ 0 h 5"/>
                  <a:gd name="T12" fmla="*/ 2 w 18"/>
                  <a:gd name="T13" fmla="*/ 0 h 5"/>
                  <a:gd name="T14" fmla="*/ 5 w 18"/>
                  <a:gd name="T15" fmla="*/ 2 h 5"/>
                  <a:gd name="T16" fmla="*/ 0 w 18"/>
                  <a:gd name="T17" fmla="*/ 2 h 5"/>
                  <a:gd name="T18" fmla="*/ 0 w 18"/>
                  <a:gd name="T19" fmla="*/ 5 h 5"/>
                  <a:gd name="T20" fmla="*/ 2 w 18"/>
                  <a:gd name="T21" fmla="*/ 5 h 5"/>
                  <a:gd name="T22" fmla="*/ 0 w 18"/>
                  <a:gd name="T23" fmla="*/ 2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5"/>
                  <a:gd name="T38" fmla="*/ 18 w 18"/>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5">
                    <a:moveTo>
                      <a:pt x="0" y="2"/>
                    </a:moveTo>
                    <a:lnTo>
                      <a:pt x="2" y="5"/>
                    </a:lnTo>
                    <a:lnTo>
                      <a:pt x="7" y="5"/>
                    </a:lnTo>
                    <a:lnTo>
                      <a:pt x="18" y="0"/>
                    </a:lnTo>
                    <a:lnTo>
                      <a:pt x="13" y="0"/>
                    </a:lnTo>
                    <a:lnTo>
                      <a:pt x="7" y="0"/>
                    </a:lnTo>
                    <a:lnTo>
                      <a:pt x="2" y="0"/>
                    </a:lnTo>
                    <a:lnTo>
                      <a:pt x="5" y="2"/>
                    </a:lnTo>
                    <a:lnTo>
                      <a:pt x="0" y="2"/>
                    </a:lnTo>
                    <a:lnTo>
                      <a:pt x="0" y="5"/>
                    </a:lnTo>
                    <a:lnTo>
                      <a:pt x="2" y="5"/>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61" name="Freeform 219"/>
              <p:cNvSpPr>
                <a:spLocks/>
              </p:cNvSpPr>
              <p:nvPr/>
            </p:nvSpPr>
            <p:spPr bwMode="auto">
              <a:xfrm>
                <a:off x="5457" y="1898"/>
                <a:ext cx="28" cy="24"/>
              </a:xfrm>
              <a:custGeom>
                <a:avLst/>
                <a:gdLst>
                  <a:gd name="T0" fmla="*/ 23 w 28"/>
                  <a:gd name="T1" fmla="*/ 0 h 24"/>
                  <a:gd name="T2" fmla="*/ 23 w 28"/>
                  <a:gd name="T3" fmla="*/ 8 h 24"/>
                  <a:gd name="T4" fmla="*/ 28 w 28"/>
                  <a:gd name="T5" fmla="*/ 16 h 24"/>
                  <a:gd name="T6" fmla="*/ 23 w 28"/>
                  <a:gd name="T7" fmla="*/ 16 h 24"/>
                  <a:gd name="T8" fmla="*/ 13 w 28"/>
                  <a:gd name="T9" fmla="*/ 19 h 24"/>
                  <a:gd name="T10" fmla="*/ 13 w 28"/>
                  <a:gd name="T11" fmla="*/ 21 h 24"/>
                  <a:gd name="T12" fmla="*/ 13 w 28"/>
                  <a:gd name="T13" fmla="*/ 21 h 24"/>
                  <a:gd name="T14" fmla="*/ 10 w 28"/>
                  <a:gd name="T15" fmla="*/ 21 h 24"/>
                  <a:gd name="T16" fmla="*/ 7 w 28"/>
                  <a:gd name="T17" fmla="*/ 24 h 24"/>
                  <a:gd name="T18" fmla="*/ 2 w 28"/>
                  <a:gd name="T19" fmla="*/ 21 h 24"/>
                  <a:gd name="T20" fmla="*/ 0 w 28"/>
                  <a:gd name="T21" fmla="*/ 16 h 24"/>
                  <a:gd name="T22" fmla="*/ 0 w 28"/>
                  <a:gd name="T23" fmla="*/ 8 h 24"/>
                  <a:gd name="T24" fmla="*/ 0 w 28"/>
                  <a:gd name="T25" fmla="*/ 3 h 24"/>
                  <a:gd name="T26" fmla="*/ 13 w 28"/>
                  <a:gd name="T27" fmla="*/ 0 h 24"/>
                  <a:gd name="T28" fmla="*/ 23 w 28"/>
                  <a:gd name="T29" fmla="*/ 0 h 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24"/>
                  <a:gd name="T47" fmla="*/ 28 w 28"/>
                  <a:gd name="T48" fmla="*/ 24 h 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24">
                    <a:moveTo>
                      <a:pt x="23" y="0"/>
                    </a:moveTo>
                    <a:lnTo>
                      <a:pt x="23" y="8"/>
                    </a:lnTo>
                    <a:lnTo>
                      <a:pt x="28" y="16"/>
                    </a:lnTo>
                    <a:lnTo>
                      <a:pt x="23" y="16"/>
                    </a:lnTo>
                    <a:lnTo>
                      <a:pt x="13" y="19"/>
                    </a:lnTo>
                    <a:lnTo>
                      <a:pt x="13" y="21"/>
                    </a:lnTo>
                    <a:lnTo>
                      <a:pt x="10" y="21"/>
                    </a:lnTo>
                    <a:lnTo>
                      <a:pt x="7" y="24"/>
                    </a:lnTo>
                    <a:lnTo>
                      <a:pt x="2" y="21"/>
                    </a:lnTo>
                    <a:lnTo>
                      <a:pt x="0" y="16"/>
                    </a:lnTo>
                    <a:lnTo>
                      <a:pt x="0" y="8"/>
                    </a:lnTo>
                    <a:lnTo>
                      <a:pt x="0" y="3"/>
                    </a:lnTo>
                    <a:lnTo>
                      <a:pt x="13" y="0"/>
                    </a:lnTo>
                    <a:lnTo>
                      <a:pt x="23" y="0"/>
                    </a:lnTo>
                    <a:close/>
                  </a:path>
                </a:pathLst>
              </a:custGeom>
              <a:solidFill>
                <a:srgbClr val="EC916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62" name="Freeform 220"/>
              <p:cNvSpPr>
                <a:spLocks/>
              </p:cNvSpPr>
              <p:nvPr/>
            </p:nvSpPr>
            <p:spPr bwMode="auto">
              <a:xfrm>
                <a:off x="5477" y="1898"/>
                <a:ext cx="11" cy="19"/>
              </a:xfrm>
              <a:custGeom>
                <a:avLst/>
                <a:gdLst>
                  <a:gd name="T0" fmla="*/ 11 w 11"/>
                  <a:gd name="T1" fmla="*/ 13 h 19"/>
                  <a:gd name="T2" fmla="*/ 11 w 11"/>
                  <a:gd name="T3" fmla="*/ 13 h 19"/>
                  <a:gd name="T4" fmla="*/ 6 w 11"/>
                  <a:gd name="T5" fmla="*/ 6 h 19"/>
                  <a:gd name="T6" fmla="*/ 3 w 11"/>
                  <a:gd name="T7" fmla="*/ 0 h 19"/>
                  <a:gd name="T8" fmla="*/ 0 w 11"/>
                  <a:gd name="T9" fmla="*/ 0 h 19"/>
                  <a:gd name="T10" fmla="*/ 3 w 11"/>
                  <a:gd name="T11" fmla="*/ 8 h 19"/>
                  <a:gd name="T12" fmla="*/ 8 w 11"/>
                  <a:gd name="T13" fmla="*/ 19 h 19"/>
                  <a:gd name="T14" fmla="*/ 8 w 11"/>
                  <a:gd name="T15" fmla="*/ 19 h 19"/>
                  <a:gd name="T16" fmla="*/ 11 w 11"/>
                  <a:gd name="T17" fmla="*/ 13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9"/>
                  <a:gd name="T29" fmla="*/ 11 w 11"/>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9">
                    <a:moveTo>
                      <a:pt x="11" y="13"/>
                    </a:moveTo>
                    <a:lnTo>
                      <a:pt x="11" y="13"/>
                    </a:lnTo>
                    <a:lnTo>
                      <a:pt x="6" y="6"/>
                    </a:lnTo>
                    <a:lnTo>
                      <a:pt x="3" y="0"/>
                    </a:lnTo>
                    <a:lnTo>
                      <a:pt x="0" y="0"/>
                    </a:lnTo>
                    <a:lnTo>
                      <a:pt x="3" y="8"/>
                    </a:lnTo>
                    <a:lnTo>
                      <a:pt x="8" y="19"/>
                    </a:lnTo>
                    <a:lnTo>
                      <a:pt x="11"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63" name="Freeform 221"/>
              <p:cNvSpPr>
                <a:spLocks/>
              </p:cNvSpPr>
              <p:nvPr/>
            </p:nvSpPr>
            <p:spPr bwMode="auto">
              <a:xfrm>
                <a:off x="5470" y="1911"/>
                <a:ext cx="18" cy="6"/>
              </a:xfrm>
              <a:custGeom>
                <a:avLst/>
                <a:gdLst>
                  <a:gd name="T0" fmla="*/ 2 w 18"/>
                  <a:gd name="T1" fmla="*/ 6 h 6"/>
                  <a:gd name="T2" fmla="*/ 2 w 18"/>
                  <a:gd name="T3" fmla="*/ 6 h 6"/>
                  <a:gd name="T4" fmla="*/ 10 w 18"/>
                  <a:gd name="T5" fmla="*/ 3 h 6"/>
                  <a:gd name="T6" fmla="*/ 18 w 18"/>
                  <a:gd name="T7" fmla="*/ 0 h 6"/>
                  <a:gd name="T8" fmla="*/ 15 w 18"/>
                  <a:gd name="T9" fmla="*/ 6 h 6"/>
                  <a:gd name="T10" fmla="*/ 10 w 18"/>
                  <a:gd name="T11" fmla="*/ 0 h 6"/>
                  <a:gd name="T12" fmla="*/ 0 w 18"/>
                  <a:gd name="T13" fmla="*/ 6 h 6"/>
                  <a:gd name="T14" fmla="*/ 0 w 18"/>
                  <a:gd name="T15" fmla="*/ 6 h 6"/>
                  <a:gd name="T16" fmla="*/ 2 w 18"/>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6"/>
                  <a:gd name="T29" fmla="*/ 18 w 18"/>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6">
                    <a:moveTo>
                      <a:pt x="2" y="6"/>
                    </a:moveTo>
                    <a:lnTo>
                      <a:pt x="2" y="6"/>
                    </a:lnTo>
                    <a:lnTo>
                      <a:pt x="10" y="3"/>
                    </a:lnTo>
                    <a:lnTo>
                      <a:pt x="18" y="0"/>
                    </a:lnTo>
                    <a:lnTo>
                      <a:pt x="15" y="6"/>
                    </a:lnTo>
                    <a:lnTo>
                      <a:pt x="10" y="0"/>
                    </a:lnTo>
                    <a:lnTo>
                      <a:pt x="0" y="6"/>
                    </a:lnTo>
                    <a:lnTo>
                      <a:pt x="2"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64" name="Freeform 222"/>
              <p:cNvSpPr>
                <a:spLocks/>
              </p:cNvSpPr>
              <p:nvPr/>
            </p:nvSpPr>
            <p:spPr bwMode="auto">
              <a:xfrm>
                <a:off x="5467" y="1917"/>
                <a:ext cx="5" cy="5"/>
              </a:xfrm>
              <a:custGeom>
                <a:avLst/>
                <a:gdLst>
                  <a:gd name="T0" fmla="*/ 3 w 5"/>
                  <a:gd name="T1" fmla="*/ 5 h 5"/>
                  <a:gd name="T2" fmla="*/ 0 w 5"/>
                  <a:gd name="T3" fmla="*/ 2 h 5"/>
                  <a:gd name="T4" fmla="*/ 5 w 5"/>
                  <a:gd name="T5" fmla="*/ 5 h 5"/>
                  <a:gd name="T6" fmla="*/ 5 w 5"/>
                  <a:gd name="T7" fmla="*/ 0 h 5"/>
                  <a:gd name="T8" fmla="*/ 3 w 5"/>
                  <a:gd name="T9" fmla="*/ 0 h 5"/>
                  <a:gd name="T10" fmla="*/ 0 w 5"/>
                  <a:gd name="T11" fmla="*/ 2 h 5"/>
                  <a:gd name="T12" fmla="*/ 5 w 5"/>
                  <a:gd name="T13" fmla="*/ 2 h 5"/>
                  <a:gd name="T14" fmla="*/ 3 w 5"/>
                  <a:gd name="T15" fmla="*/ 0 h 5"/>
                  <a:gd name="T16" fmla="*/ 5 w 5"/>
                  <a:gd name="T17" fmla="*/ 2 h 5"/>
                  <a:gd name="T18" fmla="*/ 5 w 5"/>
                  <a:gd name="T19" fmla="*/ 0 h 5"/>
                  <a:gd name="T20" fmla="*/ 3 w 5"/>
                  <a:gd name="T21" fmla="*/ 0 h 5"/>
                  <a:gd name="T22" fmla="*/ 3 w 5"/>
                  <a:gd name="T23" fmla="*/ 5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5"/>
                  <a:gd name="T38" fmla="*/ 5 w 5"/>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5">
                    <a:moveTo>
                      <a:pt x="3" y="5"/>
                    </a:moveTo>
                    <a:lnTo>
                      <a:pt x="0" y="2"/>
                    </a:lnTo>
                    <a:lnTo>
                      <a:pt x="5" y="5"/>
                    </a:lnTo>
                    <a:lnTo>
                      <a:pt x="5" y="0"/>
                    </a:lnTo>
                    <a:lnTo>
                      <a:pt x="3" y="0"/>
                    </a:lnTo>
                    <a:lnTo>
                      <a:pt x="0" y="2"/>
                    </a:lnTo>
                    <a:lnTo>
                      <a:pt x="5" y="2"/>
                    </a:lnTo>
                    <a:lnTo>
                      <a:pt x="3" y="0"/>
                    </a:lnTo>
                    <a:lnTo>
                      <a:pt x="5" y="2"/>
                    </a:lnTo>
                    <a:lnTo>
                      <a:pt x="5" y="0"/>
                    </a:lnTo>
                    <a:lnTo>
                      <a:pt x="3" y="0"/>
                    </a:lnTo>
                    <a:lnTo>
                      <a:pt x="3"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65" name="Freeform 223"/>
              <p:cNvSpPr>
                <a:spLocks/>
              </p:cNvSpPr>
              <p:nvPr/>
            </p:nvSpPr>
            <p:spPr bwMode="auto">
              <a:xfrm>
                <a:off x="5462" y="1917"/>
                <a:ext cx="8" cy="7"/>
              </a:xfrm>
              <a:custGeom>
                <a:avLst/>
                <a:gdLst>
                  <a:gd name="T0" fmla="*/ 2 w 8"/>
                  <a:gd name="T1" fmla="*/ 7 h 7"/>
                  <a:gd name="T2" fmla="*/ 2 w 8"/>
                  <a:gd name="T3" fmla="*/ 7 h 7"/>
                  <a:gd name="T4" fmla="*/ 8 w 8"/>
                  <a:gd name="T5" fmla="*/ 5 h 7"/>
                  <a:gd name="T6" fmla="*/ 8 w 8"/>
                  <a:gd name="T7" fmla="*/ 5 h 7"/>
                  <a:gd name="T8" fmla="*/ 8 w 8"/>
                  <a:gd name="T9" fmla="*/ 0 h 7"/>
                  <a:gd name="T10" fmla="*/ 5 w 8"/>
                  <a:gd name="T11" fmla="*/ 2 h 7"/>
                  <a:gd name="T12" fmla="*/ 0 w 8"/>
                  <a:gd name="T13" fmla="*/ 5 h 7"/>
                  <a:gd name="T14" fmla="*/ 0 w 8"/>
                  <a:gd name="T15" fmla="*/ 5 h 7"/>
                  <a:gd name="T16" fmla="*/ 2 w 8"/>
                  <a:gd name="T17" fmla="*/ 7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2" y="7"/>
                    </a:moveTo>
                    <a:lnTo>
                      <a:pt x="2" y="7"/>
                    </a:lnTo>
                    <a:lnTo>
                      <a:pt x="8" y="5"/>
                    </a:lnTo>
                    <a:lnTo>
                      <a:pt x="8" y="0"/>
                    </a:lnTo>
                    <a:lnTo>
                      <a:pt x="5" y="2"/>
                    </a:lnTo>
                    <a:lnTo>
                      <a:pt x="0" y="5"/>
                    </a:lnTo>
                    <a:lnTo>
                      <a:pt x="2" y="7"/>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66" name="Freeform 224"/>
              <p:cNvSpPr>
                <a:spLocks/>
              </p:cNvSpPr>
              <p:nvPr/>
            </p:nvSpPr>
            <p:spPr bwMode="auto">
              <a:xfrm>
                <a:off x="5454" y="1898"/>
                <a:ext cx="10" cy="26"/>
              </a:xfrm>
              <a:custGeom>
                <a:avLst/>
                <a:gdLst>
                  <a:gd name="T0" fmla="*/ 3 w 10"/>
                  <a:gd name="T1" fmla="*/ 0 h 26"/>
                  <a:gd name="T2" fmla="*/ 3 w 10"/>
                  <a:gd name="T3" fmla="*/ 0 h 26"/>
                  <a:gd name="T4" fmla="*/ 0 w 10"/>
                  <a:gd name="T5" fmla="*/ 8 h 26"/>
                  <a:gd name="T6" fmla="*/ 3 w 10"/>
                  <a:gd name="T7" fmla="*/ 16 h 26"/>
                  <a:gd name="T8" fmla="*/ 5 w 10"/>
                  <a:gd name="T9" fmla="*/ 24 h 26"/>
                  <a:gd name="T10" fmla="*/ 10 w 10"/>
                  <a:gd name="T11" fmla="*/ 26 h 26"/>
                  <a:gd name="T12" fmla="*/ 8 w 10"/>
                  <a:gd name="T13" fmla="*/ 24 h 26"/>
                  <a:gd name="T14" fmla="*/ 8 w 10"/>
                  <a:gd name="T15" fmla="*/ 21 h 26"/>
                  <a:gd name="T16" fmla="*/ 5 w 10"/>
                  <a:gd name="T17" fmla="*/ 13 h 26"/>
                  <a:gd name="T18" fmla="*/ 5 w 10"/>
                  <a:gd name="T19" fmla="*/ 8 h 26"/>
                  <a:gd name="T20" fmla="*/ 5 w 10"/>
                  <a:gd name="T21" fmla="*/ 6 h 26"/>
                  <a:gd name="T22" fmla="*/ 5 w 10"/>
                  <a:gd name="T23" fmla="*/ 6 h 26"/>
                  <a:gd name="T24" fmla="*/ 3 w 10"/>
                  <a:gd name="T25" fmla="*/ 0 h 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26"/>
                  <a:gd name="T41" fmla="*/ 10 w 10"/>
                  <a:gd name="T42" fmla="*/ 26 h 2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26">
                    <a:moveTo>
                      <a:pt x="3" y="0"/>
                    </a:moveTo>
                    <a:lnTo>
                      <a:pt x="3" y="0"/>
                    </a:lnTo>
                    <a:lnTo>
                      <a:pt x="0" y="8"/>
                    </a:lnTo>
                    <a:lnTo>
                      <a:pt x="3" y="16"/>
                    </a:lnTo>
                    <a:lnTo>
                      <a:pt x="5" y="24"/>
                    </a:lnTo>
                    <a:lnTo>
                      <a:pt x="10" y="26"/>
                    </a:lnTo>
                    <a:lnTo>
                      <a:pt x="8" y="24"/>
                    </a:lnTo>
                    <a:lnTo>
                      <a:pt x="8" y="21"/>
                    </a:lnTo>
                    <a:lnTo>
                      <a:pt x="5" y="13"/>
                    </a:lnTo>
                    <a:lnTo>
                      <a:pt x="5" y="8"/>
                    </a:lnTo>
                    <a:lnTo>
                      <a:pt x="5" y="6"/>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67" name="Freeform 225"/>
              <p:cNvSpPr>
                <a:spLocks/>
              </p:cNvSpPr>
              <p:nvPr/>
            </p:nvSpPr>
            <p:spPr bwMode="auto">
              <a:xfrm>
                <a:off x="5457" y="1896"/>
                <a:ext cx="23" cy="8"/>
              </a:xfrm>
              <a:custGeom>
                <a:avLst/>
                <a:gdLst>
                  <a:gd name="T0" fmla="*/ 23 w 23"/>
                  <a:gd name="T1" fmla="*/ 2 h 8"/>
                  <a:gd name="T2" fmla="*/ 23 w 23"/>
                  <a:gd name="T3" fmla="*/ 0 h 8"/>
                  <a:gd name="T4" fmla="*/ 13 w 23"/>
                  <a:gd name="T5" fmla="*/ 2 h 8"/>
                  <a:gd name="T6" fmla="*/ 0 w 23"/>
                  <a:gd name="T7" fmla="*/ 2 h 8"/>
                  <a:gd name="T8" fmla="*/ 2 w 23"/>
                  <a:gd name="T9" fmla="*/ 8 h 8"/>
                  <a:gd name="T10" fmla="*/ 13 w 23"/>
                  <a:gd name="T11" fmla="*/ 5 h 8"/>
                  <a:gd name="T12" fmla="*/ 23 w 23"/>
                  <a:gd name="T13" fmla="*/ 2 h 8"/>
                  <a:gd name="T14" fmla="*/ 20 w 23"/>
                  <a:gd name="T15" fmla="*/ 2 h 8"/>
                  <a:gd name="T16" fmla="*/ 23 w 23"/>
                  <a:gd name="T17" fmla="*/ 2 h 8"/>
                  <a:gd name="T18" fmla="*/ 23 w 23"/>
                  <a:gd name="T19" fmla="*/ 0 h 8"/>
                  <a:gd name="T20" fmla="*/ 23 w 23"/>
                  <a:gd name="T21" fmla="*/ 0 h 8"/>
                  <a:gd name="T22" fmla="*/ 23 w 23"/>
                  <a:gd name="T23" fmla="*/ 2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
                  <a:gd name="T37" fmla="*/ 0 h 8"/>
                  <a:gd name="T38" fmla="*/ 23 w 23"/>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 h="8">
                    <a:moveTo>
                      <a:pt x="23" y="2"/>
                    </a:moveTo>
                    <a:lnTo>
                      <a:pt x="23" y="0"/>
                    </a:lnTo>
                    <a:lnTo>
                      <a:pt x="13" y="2"/>
                    </a:lnTo>
                    <a:lnTo>
                      <a:pt x="0" y="2"/>
                    </a:lnTo>
                    <a:lnTo>
                      <a:pt x="2" y="8"/>
                    </a:lnTo>
                    <a:lnTo>
                      <a:pt x="13" y="5"/>
                    </a:lnTo>
                    <a:lnTo>
                      <a:pt x="23" y="2"/>
                    </a:lnTo>
                    <a:lnTo>
                      <a:pt x="20" y="2"/>
                    </a:lnTo>
                    <a:lnTo>
                      <a:pt x="23" y="2"/>
                    </a:lnTo>
                    <a:lnTo>
                      <a:pt x="23" y="0"/>
                    </a:lnTo>
                    <a:lnTo>
                      <a:pt x="23"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68" name="Freeform 226"/>
              <p:cNvSpPr>
                <a:spLocks/>
              </p:cNvSpPr>
              <p:nvPr/>
            </p:nvSpPr>
            <p:spPr bwMode="auto">
              <a:xfrm>
                <a:off x="5451" y="1938"/>
                <a:ext cx="24" cy="23"/>
              </a:xfrm>
              <a:custGeom>
                <a:avLst/>
                <a:gdLst>
                  <a:gd name="T0" fmla="*/ 21 w 24"/>
                  <a:gd name="T1" fmla="*/ 0 h 23"/>
                  <a:gd name="T2" fmla="*/ 24 w 24"/>
                  <a:gd name="T3" fmla="*/ 2 h 23"/>
                  <a:gd name="T4" fmla="*/ 24 w 24"/>
                  <a:gd name="T5" fmla="*/ 7 h 23"/>
                  <a:gd name="T6" fmla="*/ 8 w 24"/>
                  <a:gd name="T7" fmla="*/ 18 h 23"/>
                  <a:gd name="T8" fmla="*/ 0 w 24"/>
                  <a:gd name="T9" fmla="*/ 23 h 23"/>
                  <a:gd name="T10" fmla="*/ 0 w 24"/>
                  <a:gd name="T11" fmla="*/ 20 h 23"/>
                  <a:gd name="T12" fmla="*/ 3 w 24"/>
                  <a:gd name="T13" fmla="*/ 13 h 23"/>
                  <a:gd name="T14" fmla="*/ 6 w 24"/>
                  <a:gd name="T15" fmla="*/ 7 h 23"/>
                  <a:gd name="T16" fmla="*/ 11 w 24"/>
                  <a:gd name="T17" fmla="*/ 5 h 23"/>
                  <a:gd name="T18" fmla="*/ 16 w 24"/>
                  <a:gd name="T19" fmla="*/ 2 h 23"/>
                  <a:gd name="T20" fmla="*/ 21 w 24"/>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
                  <a:gd name="T34" fmla="*/ 0 h 23"/>
                  <a:gd name="T35" fmla="*/ 24 w 24"/>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 h="23">
                    <a:moveTo>
                      <a:pt x="21" y="0"/>
                    </a:moveTo>
                    <a:lnTo>
                      <a:pt x="24" y="2"/>
                    </a:lnTo>
                    <a:lnTo>
                      <a:pt x="24" y="7"/>
                    </a:lnTo>
                    <a:lnTo>
                      <a:pt x="8" y="18"/>
                    </a:lnTo>
                    <a:lnTo>
                      <a:pt x="0" y="23"/>
                    </a:lnTo>
                    <a:lnTo>
                      <a:pt x="0" y="20"/>
                    </a:lnTo>
                    <a:lnTo>
                      <a:pt x="3" y="13"/>
                    </a:lnTo>
                    <a:lnTo>
                      <a:pt x="6" y="7"/>
                    </a:lnTo>
                    <a:lnTo>
                      <a:pt x="11" y="5"/>
                    </a:lnTo>
                    <a:lnTo>
                      <a:pt x="16" y="2"/>
                    </a:lnTo>
                    <a:lnTo>
                      <a:pt x="21" y="0"/>
                    </a:lnTo>
                    <a:close/>
                  </a:path>
                </a:pathLst>
              </a:custGeom>
              <a:solidFill>
                <a:srgbClr val="84828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69" name="Freeform 227"/>
              <p:cNvSpPr>
                <a:spLocks/>
              </p:cNvSpPr>
              <p:nvPr/>
            </p:nvSpPr>
            <p:spPr bwMode="auto">
              <a:xfrm>
                <a:off x="5470" y="1935"/>
                <a:ext cx="7" cy="13"/>
              </a:xfrm>
              <a:custGeom>
                <a:avLst/>
                <a:gdLst>
                  <a:gd name="T0" fmla="*/ 5 w 7"/>
                  <a:gd name="T1" fmla="*/ 13 h 13"/>
                  <a:gd name="T2" fmla="*/ 5 w 7"/>
                  <a:gd name="T3" fmla="*/ 13 h 13"/>
                  <a:gd name="T4" fmla="*/ 7 w 7"/>
                  <a:gd name="T5" fmla="*/ 5 h 13"/>
                  <a:gd name="T6" fmla="*/ 5 w 7"/>
                  <a:gd name="T7" fmla="*/ 0 h 13"/>
                  <a:gd name="T8" fmla="*/ 0 w 7"/>
                  <a:gd name="T9" fmla="*/ 3 h 13"/>
                  <a:gd name="T10" fmla="*/ 2 w 7"/>
                  <a:gd name="T11" fmla="*/ 5 h 13"/>
                  <a:gd name="T12" fmla="*/ 2 w 7"/>
                  <a:gd name="T13" fmla="*/ 8 h 13"/>
                  <a:gd name="T14" fmla="*/ 2 w 7"/>
                  <a:gd name="T15" fmla="*/ 8 h 13"/>
                  <a:gd name="T16" fmla="*/ 5 w 7"/>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13"/>
                  <a:gd name="T29" fmla="*/ 7 w 7"/>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13">
                    <a:moveTo>
                      <a:pt x="5" y="13"/>
                    </a:moveTo>
                    <a:lnTo>
                      <a:pt x="5" y="13"/>
                    </a:lnTo>
                    <a:lnTo>
                      <a:pt x="7" y="5"/>
                    </a:lnTo>
                    <a:lnTo>
                      <a:pt x="5" y="0"/>
                    </a:lnTo>
                    <a:lnTo>
                      <a:pt x="0" y="3"/>
                    </a:lnTo>
                    <a:lnTo>
                      <a:pt x="2" y="5"/>
                    </a:lnTo>
                    <a:lnTo>
                      <a:pt x="2" y="8"/>
                    </a:lnTo>
                    <a:lnTo>
                      <a:pt x="5"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70" name="Freeform 228"/>
              <p:cNvSpPr>
                <a:spLocks/>
              </p:cNvSpPr>
              <p:nvPr/>
            </p:nvSpPr>
            <p:spPr bwMode="auto">
              <a:xfrm>
                <a:off x="5449" y="1943"/>
                <a:ext cx="26" cy="21"/>
              </a:xfrm>
              <a:custGeom>
                <a:avLst/>
                <a:gdLst>
                  <a:gd name="T0" fmla="*/ 2 w 26"/>
                  <a:gd name="T1" fmla="*/ 21 h 21"/>
                  <a:gd name="T2" fmla="*/ 0 w 26"/>
                  <a:gd name="T3" fmla="*/ 21 h 21"/>
                  <a:gd name="T4" fmla="*/ 13 w 26"/>
                  <a:gd name="T5" fmla="*/ 15 h 21"/>
                  <a:gd name="T6" fmla="*/ 26 w 26"/>
                  <a:gd name="T7" fmla="*/ 5 h 21"/>
                  <a:gd name="T8" fmla="*/ 23 w 26"/>
                  <a:gd name="T9" fmla="*/ 0 h 21"/>
                  <a:gd name="T10" fmla="*/ 10 w 26"/>
                  <a:gd name="T11" fmla="*/ 10 h 21"/>
                  <a:gd name="T12" fmla="*/ 2 w 26"/>
                  <a:gd name="T13" fmla="*/ 15 h 21"/>
                  <a:gd name="T14" fmla="*/ 2 w 26"/>
                  <a:gd name="T15" fmla="*/ 15 h 21"/>
                  <a:gd name="T16" fmla="*/ 2 w 26"/>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21"/>
                  <a:gd name="T29" fmla="*/ 26 w 26"/>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21">
                    <a:moveTo>
                      <a:pt x="2" y="21"/>
                    </a:moveTo>
                    <a:lnTo>
                      <a:pt x="0" y="21"/>
                    </a:lnTo>
                    <a:lnTo>
                      <a:pt x="13" y="15"/>
                    </a:lnTo>
                    <a:lnTo>
                      <a:pt x="26" y="5"/>
                    </a:lnTo>
                    <a:lnTo>
                      <a:pt x="23" y="0"/>
                    </a:lnTo>
                    <a:lnTo>
                      <a:pt x="10" y="10"/>
                    </a:lnTo>
                    <a:lnTo>
                      <a:pt x="2" y="15"/>
                    </a:lnTo>
                    <a:lnTo>
                      <a:pt x="2" y="2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71" name="Freeform 229"/>
              <p:cNvSpPr>
                <a:spLocks/>
              </p:cNvSpPr>
              <p:nvPr/>
            </p:nvSpPr>
            <p:spPr bwMode="auto">
              <a:xfrm>
                <a:off x="5449" y="1940"/>
                <a:ext cx="13" cy="24"/>
              </a:xfrm>
              <a:custGeom>
                <a:avLst/>
                <a:gdLst>
                  <a:gd name="T0" fmla="*/ 13 w 13"/>
                  <a:gd name="T1" fmla="*/ 0 h 24"/>
                  <a:gd name="T2" fmla="*/ 13 w 13"/>
                  <a:gd name="T3" fmla="*/ 0 h 24"/>
                  <a:gd name="T4" fmla="*/ 5 w 13"/>
                  <a:gd name="T5" fmla="*/ 5 h 24"/>
                  <a:gd name="T6" fmla="*/ 2 w 13"/>
                  <a:gd name="T7" fmla="*/ 11 h 24"/>
                  <a:gd name="T8" fmla="*/ 0 w 13"/>
                  <a:gd name="T9" fmla="*/ 18 h 24"/>
                  <a:gd name="T10" fmla="*/ 2 w 13"/>
                  <a:gd name="T11" fmla="*/ 24 h 24"/>
                  <a:gd name="T12" fmla="*/ 2 w 13"/>
                  <a:gd name="T13" fmla="*/ 18 h 24"/>
                  <a:gd name="T14" fmla="*/ 5 w 13"/>
                  <a:gd name="T15" fmla="*/ 18 h 24"/>
                  <a:gd name="T16" fmla="*/ 5 w 13"/>
                  <a:gd name="T17" fmla="*/ 13 h 24"/>
                  <a:gd name="T18" fmla="*/ 10 w 13"/>
                  <a:gd name="T19" fmla="*/ 8 h 24"/>
                  <a:gd name="T20" fmla="*/ 13 w 13"/>
                  <a:gd name="T21" fmla="*/ 5 h 24"/>
                  <a:gd name="T22" fmla="*/ 13 w 13"/>
                  <a:gd name="T23" fmla="*/ 5 h 24"/>
                  <a:gd name="T24" fmla="*/ 13 w 13"/>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
                  <a:gd name="T40" fmla="*/ 0 h 24"/>
                  <a:gd name="T41" fmla="*/ 13 w 13"/>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 h="24">
                    <a:moveTo>
                      <a:pt x="13" y="0"/>
                    </a:moveTo>
                    <a:lnTo>
                      <a:pt x="13" y="0"/>
                    </a:lnTo>
                    <a:lnTo>
                      <a:pt x="5" y="5"/>
                    </a:lnTo>
                    <a:lnTo>
                      <a:pt x="2" y="11"/>
                    </a:lnTo>
                    <a:lnTo>
                      <a:pt x="0" y="18"/>
                    </a:lnTo>
                    <a:lnTo>
                      <a:pt x="2" y="24"/>
                    </a:lnTo>
                    <a:lnTo>
                      <a:pt x="2" y="18"/>
                    </a:lnTo>
                    <a:lnTo>
                      <a:pt x="5" y="18"/>
                    </a:lnTo>
                    <a:lnTo>
                      <a:pt x="5" y="13"/>
                    </a:lnTo>
                    <a:lnTo>
                      <a:pt x="10" y="8"/>
                    </a:lnTo>
                    <a:lnTo>
                      <a:pt x="13" y="5"/>
                    </a:lnTo>
                    <a:lnTo>
                      <a:pt x="1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72" name="Freeform 230"/>
              <p:cNvSpPr>
                <a:spLocks/>
              </p:cNvSpPr>
              <p:nvPr/>
            </p:nvSpPr>
            <p:spPr bwMode="auto">
              <a:xfrm>
                <a:off x="5462" y="1935"/>
                <a:ext cx="13" cy="10"/>
              </a:xfrm>
              <a:custGeom>
                <a:avLst/>
                <a:gdLst>
                  <a:gd name="T0" fmla="*/ 13 w 13"/>
                  <a:gd name="T1" fmla="*/ 0 h 10"/>
                  <a:gd name="T2" fmla="*/ 8 w 13"/>
                  <a:gd name="T3" fmla="*/ 3 h 10"/>
                  <a:gd name="T4" fmla="*/ 5 w 13"/>
                  <a:gd name="T5" fmla="*/ 5 h 10"/>
                  <a:gd name="T6" fmla="*/ 0 w 13"/>
                  <a:gd name="T7" fmla="*/ 5 h 10"/>
                  <a:gd name="T8" fmla="*/ 0 w 13"/>
                  <a:gd name="T9" fmla="*/ 10 h 10"/>
                  <a:gd name="T10" fmla="*/ 5 w 13"/>
                  <a:gd name="T11" fmla="*/ 8 h 10"/>
                  <a:gd name="T12" fmla="*/ 13 w 13"/>
                  <a:gd name="T13" fmla="*/ 3 h 10"/>
                  <a:gd name="T14" fmla="*/ 8 w 13"/>
                  <a:gd name="T15" fmla="*/ 3 h 10"/>
                  <a:gd name="T16" fmla="*/ 13 w 13"/>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0"/>
                  <a:gd name="T29" fmla="*/ 13 w 13"/>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0">
                    <a:moveTo>
                      <a:pt x="13" y="0"/>
                    </a:moveTo>
                    <a:lnTo>
                      <a:pt x="8" y="3"/>
                    </a:lnTo>
                    <a:lnTo>
                      <a:pt x="5" y="5"/>
                    </a:lnTo>
                    <a:lnTo>
                      <a:pt x="0" y="5"/>
                    </a:lnTo>
                    <a:lnTo>
                      <a:pt x="0" y="10"/>
                    </a:lnTo>
                    <a:lnTo>
                      <a:pt x="5" y="8"/>
                    </a:lnTo>
                    <a:lnTo>
                      <a:pt x="13" y="3"/>
                    </a:lnTo>
                    <a:lnTo>
                      <a:pt x="8" y="3"/>
                    </a:lnTo>
                    <a:lnTo>
                      <a:pt x="1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73" name="Freeform 231"/>
              <p:cNvSpPr>
                <a:spLocks/>
              </p:cNvSpPr>
              <p:nvPr/>
            </p:nvSpPr>
            <p:spPr bwMode="auto">
              <a:xfrm>
                <a:off x="5477" y="1791"/>
                <a:ext cx="14" cy="21"/>
              </a:xfrm>
              <a:custGeom>
                <a:avLst/>
                <a:gdLst>
                  <a:gd name="T0" fmla="*/ 11 w 14"/>
                  <a:gd name="T1" fmla="*/ 21 h 21"/>
                  <a:gd name="T2" fmla="*/ 6 w 14"/>
                  <a:gd name="T3" fmla="*/ 21 h 21"/>
                  <a:gd name="T4" fmla="*/ 0 w 14"/>
                  <a:gd name="T5" fmla="*/ 16 h 21"/>
                  <a:gd name="T6" fmla="*/ 6 w 14"/>
                  <a:gd name="T7" fmla="*/ 8 h 21"/>
                  <a:gd name="T8" fmla="*/ 14 w 14"/>
                  <a:gd name="T9" fmla="*/ 3 h 21"/>
                  <a:gd name="T10" fmla="*/ 14 w 14"/>
                  <a:gd name="T11" fmla="*/ 0 h 21"/>
                  <a:gd name="T12" fmla="*/ 14 w 14"/>
                  <a:gd name="T13" fmla="*/ 5 h 21"/>
                  <a:gd name="T14" fmla="*/ 11 w 14"/>
                  <a:gd name="T15" fmla="*/ 13 h 21"/>
                  <a:gd name="T16" fmla="*/ 11 w 14"/>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21"/>
                  <a:gd name="T29" fmla="*/ 14 w 14"/>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21">
                    <a:moveTo>
                      <a:pt x="11" y="21"/>
                    </a:moveTo>
                    <a:lnTo>
                      <a:pt x="6" y="21"/>
                    </a:lnTo>
                    <a:lnTo>
                      <a:pt x="0" y="16"/>
                    </a:lnTo>
                    <a:lnTo>
                      <a:pt x="6" y="8"/>
                    </a:lnTo>
                    <a:lnTo>
                      <a:pt x="14" y="3"/>
                    </a:lnTo>
                    <a:lnTo>
                      <a:pt x="14" y="0"/>
                    </a:lnTo>
                    <a:lnTo>
                      <a:pt x="14" y="5"/>
                    </a:lnTo>
                    <a:lnTo>
                      <a:pt x="11" y="13"/>
                    </a:lnTo>
                    <a:lnTo>
                      <a:pt x="11" y="21"/>
                    </a:lnTo>
                    <a:close/>
                  </a:path>
                </a:pathLst>
              </a:custGeom>
              <a:solidFill>
                <a:srgbClr val="84828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74" name="Freeform 232"/>
              <p:cNvSpPr>
                <a:spLocks/>
              </p:cNvSpPr>
              <p:nvPr/>
            </p:nvSpPr>
            <p:spPr bwMode="auto">
              <a:xfrm>
                <a:off x="5477" y="1807"/>
                <a:ext cx="11" cy="8"/>
              </a:xfrm>
              <a:custGeom>
                <a:avLst/>
                <a:gdLst>
                  <a:gd name="T0" fmla="*/ 0 w 11"/>
                  <a:gd name="T1" fmla="*/ 0 h 8"/>
                  <a:gd name="T2" fmla="*/ 0 w 11"/>
                  <a:gd name="T3" fmla="*/ 0 h 8"/>
                  <a:gd name="T4" fmla="*/ 6 w 11"/>
                  <a:gd name="T5" fmla="*/ 5 h 8"/>
                  <a:gd name="T6" fmla="*/ 11 w 11"/>
                  <a:gd name="T7" fmla="*/ 8 h 8"/>
                  <a:gd name="T8" fmla="*/ 11 w 11"/>
                  <a:gd name="T9" fmla="*/ 3 h 8"/>
                  <a:gd name="T10" fmla="*/ 8 w 11"/>
                  <a:gd name="T11" fmla="*/ 3 h 8"/>
                  <a:gd name="T12" fmla="*/ 3 w 11"/>
                  <a:gd name="T13" fmla="*/ 0 h 8"/>
                  <a:gd name="T14" fmla="*/ 3 w 11"/>
                  <a:gd name="T15" fmla="*/ 0 h 8"/>
                  <a:gd name="T16" fmla="*/ 0 w 11"/>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8"/>
                  <a:gd name="T29" fmla="*/ 11 w 11"/>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8">
                    <a:moveTo>
                      <a:pt x="0" y="0"/>
                    </a:moveTo>
                    <a:lnTo>
                      <a:pt x="0" y="0"/>
                    </a:lnTo>
                    <a:lnTo>
                      <a:pt x="6" y="5"/>
                    </a:lnTo>
                    <a:lnTo>
                      <a:pt x="11" y="8"/>
                    </a:lnTo>
                    <a:lnTo>
                      <a:pt x="11" y="3"/>
                    </a:lnTo>
                    <a:lnTo>
                      <a:pt x="8" y="3"/>
                    </a:lnTo>
                    <a:lnTo>
                      <a:pt x="3" y="0"/>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75" name="Freeform 233"/>
              <p:cNvSpPr>
                <a:spLocks/>
              </p:cNvSpPr>
              <p:nvPr/>
            </p:nvSpPr>
            <p:spPr bwMode="auto">
              <a:xfrm>
                <a:off x="5477" y="1794"/>
                <a:ext cx="14" cy="13"/>
              </a:xfrm>
              <a:custGeom>
                <a:avLst/>
                <a:gdLst>
                  <a:gd name="T0" fmla="*/ 11 w 14"/>
                  <a:gd name="T1" fmla="*/ 0 h 13"/>
                  <a:gd name="T2" fmla="*/ 11 w 14"/>
                  <a:gd name="T3" fmla="*/ 0 h 13"/>
                  <a:gd name="T4" fmla="*/ 6 w 14"/>
                  <a:gd name="T5" fmla="*/ 5 h 13"/>
                  <a:gd name="T6" fmla="*/ 0 w 14"/>
                  <a:gd name="T7" fmla="*/ 13 h 13"/>
                  <a:gd name="T8" fmla="*/ 3 w 14"/>
                  <a:gd name="T9" fmla="*/ 13 h 13"/>
                  <a:gd name="T10" fmla="*/ 8 w 14"/>
                  <a:gd name="T11" fmla="*/ 8 h 13"/>
                  <a:gd name="T12" fmla="*/ 14 w 14"/>
                  <a:gd name="T13" fmla="*/ 0 h 13"/>
                  <a:gd name="T14" fmla="*/ 14 w 14"/>
                  <a:gd name="T15" fmla="*/ 0 h 13"/>
                  <a:gd name="T16" fmla="*/ 11 w 14"/>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3"/>
                  <a:gd name="T29" fmla="*/ 14 w 14"/>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3">
                    <a:moveTo>
                      <a:pt x="11" y="0"/>
                    </a:moveTo>
                    <a:lnTo>
                      <a:pt x="11" y="0"/>
                    </a:lnTo>
                    <a:lnTo>
                      <a:pt x="6" y="5"/>
                    </a:lnTo>
                    <a:lnTo>
                      <a:pt x="0" y="13"/>
                    </a:lnTo>
                    <a:lnTo>
                      <a:pt x="3" y="13"/>
                    </a:lnTo>
                    <a:lnTo>
                      <a:pt x="8" y="8"/>
                    </a:lnTo>
                    <a:lnTo>
                      <a:pt x="14" y="0"/>
                    </a:lnTo>
                    <a:lnTo>
                      <a:pt x="11"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76" name="Freeform 234"/>
              <p:cNvSpPr>
                <a:spLocks/>
              </p:cNvSpPr>
              <p:nvPr/>
            </p:nvSpPr>
            <p:spPr bwMode="auto">
              <a:xfrm>
                <a:off x="5488" y="1791"/>
                <a:ext cx="5" cy="8"/>
              </a:xfrm>
              <a:custGeom>
                <a:avLst/>
                <a:gdLst>
                  <a:gd name="T0" fmla="*/ 5 w 5"/>
                  <a:gd name="T1" fmla="*/ 8 h 8"/>
                  <a:gd name="T2" fmla="*/ 5 w 5"/>
                  <a:gd name="T3" fmla="*/ 8 h 8"/>
                  <a:gd name="T4" fmla="*/ 5 w 5"/>
                  <a:gd name="T5" fmla="*/ 0 h 8"/>
                  <a:gd name="T6" fmla="*/ 0 w 5"/>
                  <a:gd name="T7" fmla="*/ 3 h 8"/>
                  <a:gd name="T8" fmla="*/ 3 w 5"/>
                  <a:gd name="T9" fmla="*/ 3 h 8"/>
                  <a:gd name="T10" fmla="*/ 3 w 5"/>
                  <a:gd name="T11" fmla="*/ 3 h 8"/>
                  <a:gd name="T12" fmla="*/ 3 w 5"/>
                  <a:gd name="T13" fmla="*/ 5 h 8"/>
                  <a:gd name="T14" fmla="*/ 3 w 5"/>
                  <a:gd name="T15" fmla="*/ 5 h 8"/>
                  <a:gd name="T16" fmla="*/ 5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5" y="8"/>
                    </a:moveTo>
                    <a:lnTo>
                      <a:pt x="5" y="8"/>
                    </a:lnTo>
                    <a:lnTo>
                      <a:pt x="5" y="0"/>
                    </a:lnTo>
                    <a:lnTo>
                      <a:pt x="0" y="3"/>
                    </a:lnTo>
                    <a:lnTo>
                      <a:pt x="3" y="3"/>
                    </a:lnTo>
                    <a:lnTo>
                      <a:pt x="3" y="5"/>
                    </a:lnTo>
                    <a:lnTo>
                      <a:pt x="5"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77" name="Freeform 235"/>
              <p:cNvSpPr>
                <a:spLocks/>
              </p:cNvSpPr>
              <p:nvPr/>
            </p:nvSpPr>
            <p:spPr bwMode="auto">
              <a:xfrm>
                <a:off x="5485" y="1796"/>
                <a:ext cx="8" cy="19"/>
              </a:xfrm>
              <a:custGeom>
                <a:avLst/>
                <a:gdLst>
                  <a:gd name="T0" fmla="*/ 3 w 8"/>
                  <a:gd name="T1" fmla="*/ 19 h 19"/>
                  <a:gd name="T2" fmla="*/ 6 w 8"/>
                  <a:gd name="T3" fmla="*/ 14 h 19"/>
                  <a:gd name="T4" fmla="*/ 6 w 8"/>
                  <a:gd name="T5" fmla="*/ 8 h 19"/>
                  <a:gd name="T6" fmla="*/ 8 w 8"/>
                  <a:gd name="T7" fmla="*/ 3 h 19"/>
                  <a:gd name="T8" fmla="*/ 6 w 8"/>
                  <a:gd name="T9" fmla="*/ 0 h 19"/>
                  <a:gd name="T10" fmla="*/ 0 w 8"/>
                  <a:gd name="T11" fmla="*/ 8 h 19"/>
                  <a:gd name="T12" fmla="*/ 0 w 8"/>
                  <a:gd name="T13" fmla="*/ 16 h 19"/>
                  <a:gd name="T14" fmla="*/ 3 w 8"/>
                  <a:gd name="T15" fmla="*/ 14 h 19"/>
                  <a:gd name="T16" fmla="*/ 3 w 8"/>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3" y="19"/>
                    </a:moveTo>
                    <a:lnTo>
                      <a:pt x="6" y="14"/>
                    </a:lnTo>
                    <a:lnTo>
                      <a:pt x="6" y="8"/>
                    </a:lnTo>
                    <a:lnTo>
                      <a:pt x="8" y="3"/>
                    </a:lnTo>
                    <a:lnTo>
                      <a:pt x="6" y="0"/>
                    </a:lnTo>
                    <a:lnTo>
                      <a:pt x="0" y="8"/>
                    </a:lnTo>
                    <a:lnTo>
                      <a:pt x="0" y="16"/>
                    </a:lnTo>
                    <a:lnTo>
                      <a:pt x="3" y="14"/>
                    </a:lnTo>
                    <a:lnTo>
                      <a:pt x="3" y="1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78" name="Freeform 236"/>
              <p:cNvSpPr>
                <a:spLocks/>
              </p:cNvSpPr>
              <p:nvPr/>
            </p:nvSpPr>
            <p:spPr bwMode="auto">
              <a:xfrm>
                <a:off x="5480" y="1841"/>
                <a:ext cx="16" cy="3"/>
              </a:xfrm>
              <a:custGeom>
                <a:avLst/>
                <a:gdLst>
                  <a:gd name="T0" fmla="*/ 13 w 16"/>
                  <a:gd name="T1" fmla="*/ 3 h 3"/>
                  <a:gd name="T2" fmla="*/ 5 w 16"/>
                  <a:gd name="T3" fmla="*/ 3 h 3"/>
                  <a:gd name="T4" fmla="*/ 0 w 16"/>
                  <a:gd name="T5" fmla="*/ 3 h 3"/>
                  <a:gd name="T6" fmla="*/ 0 w 16"/>
                  <a:gd name="T7" fmla="*/ 0 h 3"/>
                  <a:gd name="T8" fmla="*/ 0 w 16"/>
                  <a:gd name="T9" fmla="*/ 0 h 3"/>
                  <a:gd name="T10" fmla="*/ 3 w 16"/>
                  <a:gd name="T11" fmla="*/ 0 h 3"/>
                  <a:gd name="T12" fmla="*/ 11 w 16"/>
                  <a:gd name="T13" fmla="*/ 0 h 3"/>
                  <a:gd name="T14" fmla="*/ 16 w 16"/>
                  <a:gd name="T15" fmla="*/ 0 h 3"/>
                  <a:gd name="T16" fmla="*/ 13 w 16"/>
                  <a:gd name="T17" fmla="*/ 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3"/>
                  <a:gd name="T29" fmla="*/ 16 w 16"/>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3">
                    <a:moveTo>
                      <a:pt x="13" y="3"/>
                    </a:moveTo>
                    <a:lnTo>
                      <a:pt x="5" y="3"/>
                    </a:lnTo>
                    <a:lnTo>
                      <a:pt x="0" y="3"/>
                    </a:lnTo>
                    <a:lnTo>
                      <a:pt x="0" y="0"/>
                    </a:lnTo>
                    <a:lnTo>
                      <a:pt x="3" y="0"/>
                    </a:lnTo>
                    <a:lnTo>
                      <a:pt x="11" y="0"/>
                    </a:lnTo>
                    <a:lnTo>
                      <a:pt x="16" y="0"/>
                    </a:lnTo>
                    <a:lnTo>
                      <a:pt x="13" y="3"/>
                    </a:lnTo>
                    <a:close/>
                  </a:path>
                </a:pathLst>
              </a:custGeom>
              <a:solidFill>
                <a:srgbClr val="DA251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79" name="Freeform 237"/>
              <p:cNvSpPr>
                <a:spLocks/>
              </p:cNvSpPr>
              <p:nvPr/>
            </p:nvSpPr>
            <p:spPr bwMode="auto">
              <a:xfrm>
                <a:off x="5477" y="1841"/>
                <a:ext cx="16" cy="5"/>
              </a:xfrm>
              <a:custGeom>
                <a:avLst/>
                <a:gdLst>
                  <a:gd name="T0" fmla="*/ 0 w 16"/>
                  <a:gd name="T1" fmla="*/ 3 h 5"/>
                  <a:gd name="T2" fmla="*/ 0 w 16"/>
                  <a:gd name="T3" fmla="*/ 3 h 5"/>
                  <a:gd name="T4" fmla="*/ 8 w 16"/>
                  <a:gd name="T5" fmla="*/ 5 h 5"/>
                  <a:gd name="T6" fmla="*/ 16 w 16"/>
                  <a:gd name="T7" fmla="*/ 5 h 5"/>
                  <a:gd name="T8" fmla="*/ 16 w 16"/>
                  <a:gd name="T9" fmla="*/ 0 h 5"/>
                  <a:gd name="T10" fmla="*/ 8 w 16"/>
                  <a:gd name="T11" fmla="*/ 3 h 5"/>
                  <a:gd name="T12" fmla="*/ 3 w 16"/>
                  <a:gd name="T13" fmla="*/ 3 h 5"/>
                  <a:gd name="T14" fmla="*/ 3 w 16"/>
                  <a:gd name="T15" fmla="*/ 3 h 5"/>
                  <a:gd name="T16" fmla="*/ 0 w 16"/>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5"/>
                  <a:gd name="T29" fmla="*/ 16 w 16"/>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5">
                    <a:moveTo>
                      <a:pt x="0" y="3"/>
                    </a:moveTo>
                    <a:lnTo>
                      <a:pt x="0" y="3"/>
                    </a:lnTo>
                    <a:lnTo>
                      <a:pt x="8" y="5"/>
                    </a:lnTo>
                    <a:lnTo>
                      <a:pt x="16" y="5"/>
                    </a:lnTo>
                    <a:lnTo>
                      <a:pt x="16" y="0"/>
                    </a:lnTo>
                    <a:lnTo>
                      <a:pt x="8" y="3"/>
                    </a:lnTo>
                    <a:lnTo>
                      <a:pt x="3" y="3"/>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80" name="Freeform 238"/>
              <p:cNvSpPr>
                <a:spLocks/>
              </p:cNvSpPr>
              <p:nvPr/>
            </p:nvSpPr>
            <p:spPr bwMode="auto">
              <a:xfrm>
                <a:off x="5477" y="1838"/>
                <a:ext cx="6" cy="6"/>
              </a:xfrm>
              <a:custGeom>
                <a:avLst/>
                <a:gdLst>
                  <a:gd name="T0" fmla="*/ 3 w 6"/>
                  <a:gd name="T1" fmla="*/ 0 h 6"/>
                  <a:gd name="T2" fmla="*/ 3 w 6"/>
                  <a:gd name="T3" fmla="*/ 0 h 6"/>
                  <a:gd name="T4" fmla="*/ 0 w 6"/>
                  <a:gd name="T5" fmla="*/ 3 h 6"/>
                  <a:gd name="T6" fmla="*/ 0 w 6"/>
                  <a:gd name="T7" fmla="*/ 6 h 6"/>
                  <a:gd name="T8" fmla="*/ 3 w 6"/>
                  <a:gd name="T9" fmla="*/ 6 h 6"/>
                  <a:gd name="T10" fmla="*/ 6 w 6"/>
                  <a:gd name="T11" fmla="*/ 6 h 6"/>
                  <a:gd name="T12" fmla="*/ 6 w 6"/>
                  <a:gd name="T13" fmla="*/ 6 h 6"/>
                  <a:gd name="T14" fmla="*/ 3 w 6"/>
                  <a:gd name="T15" fmla="*/ 6 h 6"/>
                  <a:gd name="T16" fmla="*/ 3 w 6"/>
                  <a:gd name="T17" fmla="*/ 0 h 6"/>
                  <a:gd name="T18" fmla="*/ 3 w 6"/>
                  <a:gd name="T19" fmla="*/ 0 h 6"/>
                  <a:gd name="T20" fmla="*/ 3 w 6"/>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
                  <a:gd name="T34" fmla="*/ 0 h 6"/>
                  <a:gd name="T35" fmla="*/ 6 w 6"/>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 h="6">
                    <a:moveTo>
                      <a:pt x="3" y="0"/>
                    </a:moveTo>
                    <a:lnTo>
                      <a:pt x="3" y="0"/>
                    </a:lnTo>
                    <a:lnTo>
                      <a:pt x="0" y="3"/>
                    </a:lnTo>
                    <a:lnTo>
                      <a:pt x="0" y="6"/>
                    </a:lnTo>
                    <a:lnTo>
                      <a:pt x="3" y="6"/>
                    </a:lnTo>
                    <a:lnTo>
                      <a:pt x="6" y="6"/>
                    </a:lnTo>
                    <a:lnTo>
                      <a:pt x="3" y="6"/>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81" name="Freeform 239"/>
              <p:cNvSpPr>
                <a:spLocks/>
              </p:cNvSpPr>
              <p:nvPr/>
            </p:nvSpPr>
            <p:spPr bwMode="auto">
              <a:xfrm>
                <a:off x="5480" y="1838"/>
                <a:ext cx="13" cy="6"/>
              </a:xfrm>
              <a:custGeom>
                <a:avLst/>
                <a:gdLst>
                  <a:gd name="T0" fmla="*/ 11 w 13"/>
                  <a:gd name="T1" fmla="*/ 0 h 6"/>
                  <a:gd name="T2" fmla="*/ 11 w 13"/>
                  <a:gd name="T3" fmla="*/ 0 h 6"/>
                  <a:gd name="T4" fmla="*/ 3 w 13"/>
                  <a:gd name="T5" fmla="*/ 3 h 6"/>
                  <a:gd name="T6" fmla="*/ 0 w 13"/>
                  <a:gd name="T7" fmla="*/ 0 h 6"/>
                  <a:gd name="T8" fmla="*/ 0 w 13"/>
                  <a:gd name="T9" fmla="*/ 6 h 6"/>
                  <a:gd name="T10" fmla="*/ 3 w 13"/>
                  <a:gd name="T11" fmla="*/ 6 h 6"/>
                  <a:gd name="T12" fmla="*/ 13 w 13"/>
                  <a:gd name="T13" fmla="*/ 6 h 6"/>
                  <a:gd name="T14" fmla="*/ 13 w 13"/>
                  <a:gd name="T15" fmla="*/ 6 h 6"/>
                  <a:gd name="T16" fmla="*/ 11 w 13"/>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6"/>
                  <a:gd name="T29" fmla="*/ 13 w 13"/>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6">
                    <a:moveTo>
                      <a:pt x="11" y="0"/>
                    </a:moveTo>
                    <a:lnTo>
                      <a:pt x="11" y="0"/>
                    </a:lnTo>
                    <a:lnTo>
                      <a:pt x="3" y="3"/>
                    </a:lnTo>
                    <a:lnTo>
                      <a:pt x="0" y="0"/>
                    </a:lnTo>
                    <a:lnTo>
                      <a:pt x="0" y="6"/>
                    </a:lnTo>
                    <a:lnTo>
                      <a:pt x="3" y="6"/>
                    </a:lnTo>
                    <a:lnTo>
                      <a:pt x="13" y="6"/>
                    </a:lnTo>
                    <a:lnTo>
                      <a:pt x="11"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82" name="Freeform 240"/>
              <p:cNvSpPr>
                <a:spLocks/>
              </p:cNvSpPr>
              <p:nvPr/>
            </p:nvSpPr>
            <p:spPr bwMode="auto">
              <a:xfrm>
                <a:off x="5491" y="1838"/>
                <a:ext cx="5" cy="8"/>
              </a:xfrm>
              <a:custGeom>
                <a:avLst/>
                <a:gdLst>
                  <a:gd name="T0" fmla="*/ 2 w 5"/>
                  <a:gd name="T1" fmla="*/ 8 h 8"/>
                  <a:gd name="T2" fmla="*/ 2 w 5"/>
                  <a:gd name="T3" fmla="*/ 8 h 8"/>
                  <a:gd name="T4" fmla="*/ 5 w 5"/>
                  <a:gd name="T5" fmla="*/ 3 h 8"/>
                  <a:gd name="T6" fmla="*/ 0 w 5"/>
                  <a:gd name="T7" fmla="*/ 0 h 8"/>
                  <a:gd name="T8" fmla="*/ 2 w 5"/>
                  <a:gd name="T9" fmla="*/ 6 h 8"/>
                  <a:gd name="T10" fmla="*/ 2 w 5"/>
                  <a:gd name="T11" fmla="*/ 6 h 8"/>
                  <a:gd name="T12" fmla="*/ 0 w 5"/>
                  <a:gd name="T13" fmla="*/ 3 h 8"/>
                  <a:gd name="T14" fmla="*/ 2 w 5"/>
                  <a:gd name="T15" fmla="*/ 3 h 8"/>
                  <a:gd name="T16" fmla="*/ 2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2" y="8"/>
                    </a:moveTo>
                    <a:lnTo>
                      <a:pt x="2" y="8"/>
                    </a:lnTo>
                    <a:lnTo>
                      <a:pt x="5" y="3"/>
                    </a:lnTo>
                    <a:lnTo>
                      <a:pt x="0" y="0"/>
                    </a:lnTo>
                    <a:lnTo>
                      <a:pt x="2" y="6"/>
                    </a:lnTo>
                    <a:lnTo>
                      <a:pt x="0" y="3"/>
                    </a:lnTo>
                    <a:lnTo>
                      <a:pt x="2" y="3"/>
                    </a:lnTo>
                    <a:lnTo>
                      <a:pt x="2"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83" name="Freeform 241"/>
              <p:cNvSpPr>
                <a:spLocks/>
              </p:cNvSpPr>
              <p:nvPr/>
            </p:nvSpPr>
            <p:spPr bwMode="auto">
              <a:xfrm>
                <a:off x="5543" y="1867"/>
                <a:ext cx="15" cy="16"/>
              </a:xfrm>
              <a:custGeom>
                <a:avLst/>
                <a:gdLst>
                  <a:gd name="T0" fmla="*/ 2 w 15"/>
                  <a:gd name="T1" fmla="*/ 3 h 16"/>
                  <a:gd name="T2" fmla="*/ 0 w 15"/>
                  <a:gd name="T3" fmla="*/ 5 h 16"/>
                  <a:gd name="T4" fmla="*/ 0 w 15"/>
                  <a:gd name="T5" fmla="*/ 10 h 16"/>
                  <a:gd name="T6" fmla="*/ 2 w 15"/>
                  <a:gd name="T7" fmla="*/ 13 h 16"/>
                  <a:gd name="T8" fmla="*/ 2 w 15"/>
                  <a:gd name="T9" fmla="*/ 13 h 16"/>
                  <a:gd name="T10" fmla="*/ 5 w 15"/>
                  <a:gd name="T11" fmla="*/ 16 h 16"/>
                  <a:gd name="T12" fmla="*/ 10 w 15"/>
                  <a:gd name="T13" fmla="*/ 13 h 16"/>
                  <a:gd name="T14" fmla="*/ 15 w 15"/>
                  <a:gd name="T15" fmla="*/ 8 h 16"/>
                  <a:gd name="T16" fmla="*/ 13 w 15"/>
                  <a:gd name="T17" fmla="*/ 0 h 16"/>
                  <a:gd name="T18" fmla="*/ 8 w 15"/>
                  <a:gd name="T19" fmla="*/ 0 h 16"/>
                  <a:gd name="T20" fmla="*/ 2 w 15"/>
                  <a:gd name="T21" fmla="*/ 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
                  <a:gd name="T34" fmla="*/ 0 h 16"/>
                  <a:gd name="T35" fmla="*/ 15 w 15"/>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 h="16">
                    <a:moveTo>
                      <a:pt x="2" y="3"/>
                    </a:moveTo>
                    <a:lnTo>
                      <a:pt x="0" y="5"/>
                    </a:lnTo>
                    <a:lnTo>
                      <a:pt x="0" y="10"/>
                    </a:lnTo>
                    <a:lnTo>
                      <a:pt x="2" y="13"/>
                    </a:lnTo>
                    <a:lnTo>
                      <a:pt x="5" y="16"/>
                    </a:lnTo>
                    <a:lnTo>
                      <a:pt x="10" y="13"/>
                    </a:lnTo>
                    <a:lnTo>
                      <a:pt x="15" y="8"/>
                    </a:lnTo>
                    <a:lnTo>
                      <a:pt x="13" y="0"/>
                    </a:lnTo>
                    <a:lnTo>
                      <a:pt x="8" y="0"/>
                    </a:lnTo>
                    <a:lnTo>
                      <a:pt x="2" y="3"/>
                    </a:lnTo>
                    <a:close/>
                  </a:path>
                </a:pathLst>
              </a:custGeom>
              <a:solidFill>
                <a:srgbClr val="EC916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84" name="Freeform 242"/>
              <p:cNvSpPr>
                <a:spLocks/>
              </p:cNvSpPr>
              <p:nvPr/>
            </p:nvSpPr>
            <p:spPr bwMode="auto">
              <a:xfrm>
                <a:off x="5543" y="1870"/>
                <a:ext cx="5" cy="7"/>
              </a:xfrm>
              <a:custGeom>
                <a:avLst/>
                <a:gdLst>
                  <a:gd name="T0" fmla="*/ 2 w 5"/>
                  <a:gd name="T1" fmla="*/ 5 h 7"/>
                  <a:gd name="T2" fmla="*/ 2 w 5"/>
                  <a:gd name="T3" fmla="*/ 5 h 7"/>
                  <a:gd name="T4" fmla="*/ 2 w 5"/>
                  <a:gd name="T5" fmla="*/ 5 h 7"/>
                  <a:gd name="T6" fmla="*/ 5 w 5"/>
                  <a:gd name="T7" fmla="*/ 2 h 7"/>
                  <a:gd name="T8" fmla="*/ 2 w 5"/>
                  <a:gd name="T9" fmla="*/ 0 h 7"/>
                  <a:gd name="T10" fmla="*/ 0 w 5"/>
                  <a:gd name="T11" fmla="*/ 2 h 7"/>
                  <a:gd name="T12" fmla="*/ 0 w 5"/>
                  <a:gd name="T13" fmla="*/ 7 h 7"/>
                  <a:gd name="T14" fmla="*/ 0 w 5"/>
                  <a:gd name="T15" fmla="*/ 7 h 7"/>
                  <a:gd name="T16" fmla="*/ 2 w 5"/>
                  <a:gd name="T17" fmla="*/ 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2" y="5"/>
                    </a:moveTo>
                    <a:lnTo>
                      <a:pt x="2" y="5"/>
                    </a:lnTo>
                    <a:lnTo>
                      <a:pt x="5" y="2"/>
                    </a:lnTo>
                    <a:lnTo>
                      <a:pt x="2" y="0"/>
                    </a:lnTo>
                    <a:lnTo>
                      <a:pt x="0" y="2"/>
                    </a:lnTo>
                    <a:lnTo>
                      <a:pt x="0" y="7"/>
                    </a:lnTo>
                    <a:lnTo>
                      <a:pt x="2"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85" name="Freeform 243"/>
              <p:cNvSpPr>
                <a:spLocks/>
              </p:cNvSpPr>
              <p:nvPr/>
            </p:nvSpPr>
            <p:spPr bwMode="auto">
              <a:xfrm>
                <a:off x="5543" y="1875"/>
                <a:ext cx="5" cy="8"/>
              </a:xfrm>
              <a:custGeom>
                <a:avLst/>
                <a:gdLst>
                  <a:gd name="T0" fmla="*/ 2 w 5"/>
                  <a:gd name="T1" fmla="*/ 5 h 8"/>
                  <a:gd name="T2" fmla="*/ 5 w 5"/>
                  <a:gd name="T3" fmla="*/ 5 h 8"/>
                  <a:gd name="T4" fmla="*/ 5 w 5"/>
                  <a:gd name="T5" fmla="*/ 5 h 8"/>
                  <a:gd name="T6" fmla="*/ 2 w 5"/>
                  <a:gd name="T7" fmla="*/ 0 h 8"/>
                  <a:gd name="T8" fmla="*/ 0 w 5"/>
                  <a:gd name="T9" fmla="*/ 2 h 8"/>
                  <a:gd name="T10" fmla="*/ 0 w 5"/>
                  <a:gd name="T11" fmla="*/ 8 h 8"/>
                  <a:gd name="T12" fmla="*/ 0 w 5"/>
                  <a:gd name="T13" fmla="*/ 5 h 8"/>
                  <a:gd name="T14" fmla="*/ 2 w 5"/>
                  <a:gd name="T15" fmla="*/ 8 h 8"/>
                  <a:gd name="T16" fmla="*/ 0 w 5"/>
                  <a:gd name="T17" fmla="*/ 5 h 8"/>
                  <a:gd name="T18" fmla="*/ 0 w 5"/>
                  <a:gd name="T19" fmla="*/ 8 h 8"/>
                  <a:gd name="T20" fmla="*/ 2 w 5"/>
                  <a:gd name="T21" fmla="*/ 8 h 8"/>
                  <a:gd name="T22" fmla="*/ 2 w 5"/>
                  <a:gd name="T23" fmla="*/ 5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8"/>
                  <a:gd name="T38" fmla="*/ 5 w 5"/>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8">
                    <a:moveTo>
                      <a:pt x="2" y="5"/>
                    </a:moveTo>
                    <a:lnTo>
                      <a:pt x="5" y="5"/>
                    </a:lnTo>
                    <a:lnTo>
                      <a:pt x="2" y="0"/>
                    </a:lnTo>
                    <a:lnTo>
                      <a:pt x="0" y="2"/>
                    </a:lnTo>
                    <a:lnTo>
                      <a:pt x="0" y="8"/>
                    </a:lnTo>
                    <a:lnTo>
                      <a:pt x="0" y="5"/>
                    </a:lnTo>
                    <a:lnTo>
                      <a:pt x="2" y="8"/>
                    </a:lnTo>
                    <a:lnTo>
                      <a:pt x="0" y="5"/>
                    </a:lnTo>
                    <a:lnTo>
                      <a:pt x="0" y="8"/>
                    </a:lnTo>
                    <a:lnTo>
                      <a:pt x="2" y="8"/>
                    </a:lnTo>
                    <a:lnTo>
                      <a:pt x="2"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86" name="Freeform 244"/>
              <p:cNvSpPr>
                <a:spLocks/>
              </p:cNvSpPr>
              <p:nvPr/>
            </p:nvSpPr>
            <p:spPr bwMode="auto">
              <a:xfrm>
                <a:off x="5545" y="1880"/>
                <a:ext cx="11" cy="3"/>
              </a:xfrm>
              <a:custGeom>
                <a:avLst/>
                <a:gdLst>
                  <a:gd name="T0" fmla="*/ 8 w 11"/>
                  <a:gd name="T1" fmla="*/ 0 h 3"/>
                  <a:gd name="T2" fmla="*/ 8 w 11"/>
                  <a:gd name="T3" fmla="*/ 0 h 3"/>
                  <a:gd name="T4" fmla="*/ 3 w 11"/>
                  <a:gd name="T5" fmla="*/ 0 h 3"/>
                  <a:gd name="T6" fmla="*/ 0 w 11"/>
                  <a:gd name="T7" fmla="*/ 0 h 3"/>
                  <a:gd name="T8" fmla="*/ 0 w 11"/>
                  <a:gd name="T9" fmla="*/ 3 h 3"/>
                  <a:gd name="T10" fmla="*/ 3 w 11"/>
                  <a:gd name="T11" fmla="*/ 3 h 3"/>
                  <a:gd name="T12" fmla="*/ 11 w 11"/>
                  <a:gd name="T13" fmla="*/ 3 h 3"/>
                  <a:gd name="T14" fmla="*/ 11 w 11"/>
                  <a:gd name="T15" fmla="*/ 3 h 3"/>
                  <a:gd name="T16" fmla="*/ 8 w 11"/>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
                  <a:gd name="T29" fmla="*/ 11 w 11"/>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
                    <a:moveTo>
                      <a:pt x="8" y="0"/>
                    </a:moveTo>
                    <a:lnTo>
                      <a:pt x="8" y="0"/>
                    </a:lnTo>
                    <a:lnTo>
                      <a:pt x="3" y="0"/>
                    </a:lnTo>
                    <a:lnTo>
                      <a:pt x="0" y="0"/>
                    </a:lnTo>
                    <a:lnTo>
                      <a:pt x="0" y="3"/>
                    </a:lnTo>
                    <a:lnTo>
                      <a:pt x="3" y="3"/>
                    </a:lnTo>
                    <a:lnTo>
                      <a:pt x="11" y="3"/>
                    </a:lnTo>
                    <a:lnTo>
                      <a:pt x="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87" name="Freeform 245"/>
              <p:cNvSpPr>
                <a:spLocks/>
              </p:cNvSpPr>
              <p:nvPr/>
            </p:nvSpPr>
            <p:spPr bwMode="auto">
              <a:xfrm>
                <a:off x="5553" y="1864"/>
                <a:ext cx="5" cy="19"/>
              </a:xfrm>
              <a:custGeom>
                <a:avLst/>
                <a:gdLst>
                  <a:gd name="T0" fmla="*/ 3 w 5"/>
                  <a:gd name="T1" fmla="*/ 3 h 19"/>
                  <a:gd name="T2" fmla="*/ 3 w 5"/>
                  <a:gd name="T3" fmla="*/ 3 h 19"/>
                  <a:gd name="T4" fmla="*/ 3 w 5"/>
                  <a:gd name="T5" fmla="*/ 11 h 19"/>
                  <a:gd name="T6" fmla="*/ 0 w 5"/>
                  <a:gd name="T7" fmla="*/ 16 h 19"/>
                  <a:gd name="T8" fmla="*/ 3 w 5"/>
                  <a:gd name="T9" fmla="*/ 19 h 19"/>
                  <a:gd name="T10" fmla="*/ 5 w 5"/>
                  <a:gd name="T11" fmla="*/ 11 h 19"/>
                  <a:gd name="T12" fmla="*/ 5 w 5"/>
                  <a:gd name="T13" fmla="*/ 0 h 19"/>
                  <a:gd name="T14" fmla="*/ 5 w 5"/>
                  <a:gd name="T15" fmla="*/ 0 h 19"/>
                  <a:gd name="T16" fmla="*/ 3 w 5"/>
                  <a:gd name="T17" fmla="*/ 3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9"/>
                  <a:gd name="T29" fmla="*/ 5 w 5"/>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9">
                    <a:moveTo>
                      <a:pt x="3" y="3"/>
                    </a:moveTo>
                    <a:lnTo>
                      <a:pt x="3" y="3"/>
                    </a:lnTo>
                    <a:lnTo>
                      <a:pt x="3" y="11"/>
                    </a:lnTo>
                    <a:lnTo>
                      <a:pt x="0" y="16"/>
                    </a:lnTo>
                    <a:lnTo>
                      <a:pt x="3" y="19"/>
                    </a:lnTo>
                    <a:lnTo>
                      <a:pt x="5" y="11"/>
                    </a:lnTo>
                    <a:lnTo>
                      <a:pt x="5" y="0"/>
                    </a:lnTo>
                    <a:lnTo>
                      <a:pt x="3"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88" name="Freeform 246"/>
              <p:cNvSpPr>
                <a:spLocks/>
              </p:cNvSpPr>
              <p:nvPr/>
            </p:nvSpPr>
            <p:spPr bwMode="auto">
              <a:xfrm>
                <a:off x="5545" y="1864"/>
                <a:ext cx="13" cy="8"/>
              </a:xfrm>
              <a:custGeom>
                <a:avLst/>
                <a:gdLst>
                  <a:gd name="T0" fmla="*/ 3 w 13"/>
                  <a:gd name="T1" fmla="*/ 8 h 8"/>
                  <a:gd name="T2" fmla="*/ 3 w 13"/>
                  <a:gd name="T3" fmla="*/ 8 h 8"/>
                  <a:gd name="T4" fmla="*/ 6 w 13"/>
                  <a:gd name="T5" fmla="*/ 6 h 8"/>
                  <a:gd name="T6" fmla="*/ 11 w 13"/>
                  <a:gd name="T7" fmla="*/ 3 h 8"/>
                  <a:gd name="T8" fmla="*/ 13 w 13"/>
                  <a:gd name="T9" fmla="*/ 0 h 8"/>
                  <a:gd name="T10" fmla="*/ 6 w 13"/>
                  <a:gd name="T11" fmla="*/ 0 h 8"/>
                  <a:gd name="T12" fmla="*/ 0 w 13"/>
                  <a:gd name="T13" fmla="*/ 6 h 8"/>
                  <a:gd name="T14" fmla="*/ 0 w 13"/>
                  <a:gd name="T15" fmla="*/ 6 h 8"/>
                  <a:gd name="T16" fmla="*/ 3 w 13"/>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8"/>
                  <a:gd name="T29" fmla="*/ 13 w 1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8">
                    <a:moveTo>
                      <a:pt x="3" y="8"/>
                    </a:moveTo>
                    <a:lnTo>
                      <a:pt x="3" y="8"/>
                    </a:lnTo>
                    <a:lnTo>
                      <a:pt x="6" y="6"/>
                    </a:lnTo>
                    <a:lnTo>
                      <a:pt x="11" y="3"/>
                    </a:lnTo>
                    <a:lnTo>
                      <a:pt x="13" y="0"/>
                    </a:lnTo>
                    <a:lnTo>
                      <a:pt x="6" y="0"/>
                    </a:lnTo>
                    <a:lnTo>
                      <a:pt x="0" y="6"/>
                    </a:lnTo>
                    <a:lnTo>
                      <a:pt x="3"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89" name="Freeform 247"/>
              <p:cNvSpPr>
                <a:spLocks/>
              </p:cNvSpPr>
              <p:nvPr/>
            </p:nvSpPr>
            <p:spPr bwMode="auto">
              <a:xfrm>
                <a:off x="5483" y="1846"/>
                <a:ext cx="23" cy="34"/>
              </a:xfrm>
              <a:custGeom>
                <a:avLst/>
                <a:gdLst>
                  <a:gd name="T0" fmla="*/ 23 w 23"/>
                  <a:gd name="T1" fmla="*/ 34 h 34"/>
                  <a:gd name="T2" fmla="*/ 15 w 23"/>
                  <a:gd name="T3" fmla="*/ 34 h 34"/>
                  <a:gd name="T4" fmla="*/ 0 w 23"/>
                  <a:gd name="T5" fmla="*/ 34 h 34"/>
                  <a:gd name="T6" fmla="*/ 0 w 23"/>
                  <a:gd name="T7" fmla="*/ 18 h 34"/>
                  <a:gd name="T8" fmla="*/ 5 w 23"/>
                  <a:gd name="T9" fmla="*/ 3 h 34"/>
                  <a:gd name="T10" fmla="*/ 5 w 23"/>
                  <a:gd name="T11" fmla="*/ 3 h 34"/>
                  <a:gd name="T12" fmla="*/ 10 w 23"/>
                  <a:gd name="T13" fmla="*/ 0 h 34"/>
                  <a:gd name="T14" fmla="*/ 18 w 23"/>
                  <a:gd name="T15" fmla="*/ 16 h 34"/>
                  <a:gd name="T16" fmla="*/ 23 w 23"/>
                  <a:gd name="T17" fmla="*/ 34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
                  <a:gd name="T28" fmla="*/ 0 h 34"/>
                  <a:gd name="T29" fmla="*/ 23 w 23"/>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 h="34">
                    <a:moveTo>
                      <a:pt x="23" y="34"/>
                    </a:moveTo>
                    <a:lnTo>
                      <a:pt x="15" y="34"/>
                    </a:lnTo>
                    <a:lnTo>
                      <a:pt x="0" y="34"/>
                    </a:lnTo>
                    <a:lnTo>
                      <a:pt x="0" y="18"/>
                    </a:lnTo>
                    <a:lnTo>
                      <a:pt x="5" y="3"/>
                    </a:lnTo>
                    <a:lnTo>
                      <a:pt x="10" y="0"/>
                    </a:lnTo>
                    <a:lnTo>
                      <a:pt x="18" y="16"/>
                    </a:lnTo>
                    <a:lnTo>
                      <a:pt x="23" y="34"/>
                    </a:lnTo>
                    <a:close/>
                  </a:path>
                </a:pathLst>
              </a:custGeom>
              <a:solidFill>
                <a:srgbClr val="EC916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90" name="Freeform 248"/>
              <p:cNvSpPr>
                <a:spLocks/>
              </p:cNvSpPr>
              <p:nvPr/>
            </p:nvSpPr>
            <p:spPr bwMode="auto">
              <a:xfrm>
                <a:off x="5483" y="1877"/>
                <a:ext cx="26" cy="6"/>
              </a:xfrm>
              <a:custGeom>
                <a:avLst/>
                <a:gdLst>
                  <a:gd name="T0" fmla="*/ 0 w 26"/>
                  <a:gd name="T1" fmla="*/ 6 h 6"/>
                  <a:gd name="T2" fmla="*/ 0 w 26"/>
                  <a:gd name="T3" fmla="*/ 6 h 6"/>
                  <a:gd name="T4" fmla="*/ 15 w 26"/>
                  <a:gd name="T5" fmla="*/ 6 h 6"/>
                  <a:gd name="T6" fmla="*/ 26 w 26"/>
                  <a:gd name="T7" fmla="*/ 3 h 6"/>
                  <a:gd name="T8" fmla="*/ 23 w 26"/>
                  <a:gd name="T9" fmla="*/ 0 h 6"/>
                  <a:gd name="T10" fmla="*/ 15 w 26"/>
                  <a:gd name="T11" fmla="*/ 3 h 6"/>
                  <a:gd name="T12" fmla="*/ 2 w 26"/>
                  <a:gd name="T13" fmla="*/ 3 h 6"/>
                  <a:gd name="T14" fmla="*/ 2 w 26"/>
                  <a:gd name="T15" fmla="*/ 3 h 6"/>
                  <a:gd name="T16" fmla="*/ 0 w 26"/>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6"/>
                  <a:gd name="T29" fmla="*/ 26 w 2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6">
                    <a:moveTo>
                      <a:pt x="0" y="6"/>
                    </a:moveTo>
                    <a:lnTo>
                      <a:pt x="0" y="6"/>
                    </a:lnTo>
                    <a:lnTo>
                      <a:pt x="15" y="6"/>
                    </a:lnTo>
                    <a:lnTo>
                      <a:pt x="26" y="3"/>
                    </a:lnTo>
                    <a:lnTo>
                      <a:pt x="23" y="0"/>
                    </a:lnTo>
                    <a:lnTo>
                      <a:pt x="15" y="3"/>
                    </a:lnTo>
                    <a:lnTo>
                      <a:pt x="2" y="3"/>
                    </a:lnTo>
                    <a:lnTo>
                      <a:pt x="0"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91" name="Freeform 249"/>
              <p:cNvSpPr>
                <a:spLocks/>
              </p:cNvSpPr>
              <p:nvPr/>
            </p:nvSpPr>
            <p:spPr bwMode="auto">
              <a:xfrm>
                <a:off x="5480" y="1846"/>
                <a:ext cx="8" cy="37"/>
              </a:xfrm>
              <a:custGeom>
                <a:avLst/>
                <a:gdLst>
                  <a:gd name="T0" fmla="*/ 5 w 8"/>
                  <a:gd name="T1" fmla="*/ 0 h 37"/>
                  <a:gd name="T2" fmla="*/ 5 w 8"/>
                  <a:gd name="T3" fmla="*/ 3 h 37"/>
                  <a:gd name="T4" fmla="*/ 0 w 8"/>
                  <a:gd name="T5" fmla="*/ 18 h 37"/>
                  <a:gd name="T6" fmla="*/ 3 w 8"/>
                  <a:gd name="T7" fmla="*/ 37 h 37"/>
                  <a:gd name="T8" fmla="*/ 5 w 8"/>
                  <a:gd name="T9" fmla="*/ 34 h 37"/>
                  <a:gd name="T10" fmla="*/ 5 w 8"/>
                  <a:gd name="T11" fmla="*/ 18 h 37"/>
                  <a:gd name="T12" fmla="*/ 8 w 8"/>
                  <a:gd name="T13" fmla="*/ 3 h 37"/>
                  <a:gd name="T14" fmla="*/ 8 w 8"/>
                  <a:gd name="T15" fmla="*/ 5 h 37"/>
                  <a:gd name="T16" fmla="*/ 5 w 8"/>
                  <a:gd name="T17" fmla="*/ 0 h 37"/>
                  <a:gd name="T18" fmla="*/ 5 w 8"/>
                  <a:gd name="T19" fmla="*/ 0 h 37"/>
                  <a:gd name="T20" fmla="*/ 5 w 8"/>
                  <a:gd name="T21" fmla="*/ 3 h 37"/>
                  <a:gd name="T22" fmla="*/ 5 w 8"/>
                  <a:gd name="T23" fmla="*/ 0 h 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37"/>
                  <a:gd name="T38" fmla="*/ 8 w 8"/>
                  <a:gd name="T39" fmla="*/ 37 h 3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37">
                    <a:moveTo>
                      <a:pt x="5" y="0"/>
                    </a:moveTo>
                    <a:lnTo>
                      <a:pt x="5" y="3"/>
                    </a:lnTo>
                    <a:lnTo>
                      <a:pt x="0" y="18"/>
                    </a:lnTo>
                    <a:lnTo>
                      <a:pt x="3" y="37"/>
                    </a:lnTo>
                    <a:lnTo>
                      <a:pt x="5" y="34"/>
                    </a:lnTo>
                    <a:lnTo>
                      <a:pt x="5" y="18"/>
                    </a:lnTo>
                    <a:lnTo>
                      <a:pt x="8" y="3"/>
                    </a:lnTo>
                    <a:lnTo>
                      <a:pt x="8" y="5"/>
                    </a:lnTo>
                    <a:lnTo>
                      <a:pt x="5" y="0"/>
                    </a:lnTo>
                    <a:lnTo>
                      <a:pt x="5" y="3"/>
                    </a:lnTo>
                    <a:lnTo>
                      <a:pt x="5"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92" name="Freeform 250"/>
              <p:cNvSpPr>
                <a:spLocks/>
              </p:cNvSpPr>
              <p:nvPr/>
            </p:nvSpPr>
            <p:spPr bwMode="auto">
              <a:xfrm>
                <a:off x="5485" y="1844"/>
                <a:ext cx="8" cy="7"/>
              </a:xfrm>
              <a:custGeom>
                <a:avLst/>
                <a:gdLst>
                  <a:gd name="T0" fmla="*/ 6 w 8"/>
                  <a:gd name="T1" fmla="*/ 0 h 7"/>
                  <a:gd name="T2" fmla="*/ 6 w 8"/>
                  <a:gd name="T3" fmla="*/ 0 h 7"/>
                  <a:gd name="T4" fmla="*/ 3 w 8"/>
                  <a:gd name="T5" fmla="*/ 2 h 7"/>
                  <a:gd name="T6" fmla="*/ 0 w 8"/>
                  <a:gd name="T7" fmla="*/ 2 h 7"/>
                  <a:gd name="T8" fmla="*/ 3 w 8"/>
                  <a:gd name="T9" fmla="*/ 7 h 7"/>
                  <a:gd name="T10" fmla="*/ 6 w 8"/>
                  <a:gd name="T11" fmla="*/ 5 h 7"/>
                  <a:gd name="T12" fmla="*/ 8 w 8"/>
                  <a:gd name="T13" fmla="*/ 5 h 7"/>
                  <a:gd name="T14" fmla="*/ 8 w 8"/>
                  <a:gd name="T15" fmla="*/ 5 h 7"/>
                  <a:gd name="T16" fmla="*/ 6 w 8"/>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6" y="0"/>
                    </a:moveTo>
                    <a:lnTo>
                      <a:pt x="6" y="0"/>
                    </a:lnTo>
                    <a:lnTo>
                      <a:pt x="3" y="2"/>
                    </a:lnTo>
                    <a:lnTo>
                      <a:pt x="0" y="2"/>
                    </a:lnTo>
                    <a:lnTo>
                      <a:pt x="3" y="7"/>
                    </a:lnTo>
                    <a:lnTo>
                      <a:pt x="6" y="5"/>
                    </a:lnTo>
                    <a:lnTo>
                      <a:pt x="8" y="5"/>
                    </a:lnTo>
                    <a:lnTo>
                      <a:pt x="6"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93" name="Freeform 251"/>
              <p:cNvSpPr>
                <a:spLocks/>
              </p:cNvSpPr>
              <p:nvPr/>
            </p:nvSpPr>
            <p:spPr bwMode="auto">
              <a:xfrm>
                <a:off x="5491" y="1844"/>
                <a:ext cx="18" cy="36"/>
              </a:xfrm>
              <a:custGeom>
                <a:avLst/>
                <a:gdLst>
                  <a:gd name="T0" fmla="*/ 18 w 18"/>
                  <a:gd name="T1" fmla="*/ 36 h 36"/>
                  <a:gd name="T2" fmla="*/ 18 w 18"/>
                  <a:gd name="T3" fmla="*/ 33 h 36"/>
                  <a:gd name="T4" fmla="*/ 13 w 18"/>
                  <a:gd name="T5" fmla="*/ 18 h 36"/>
                  <a:gd name="T6" fmla="*/ 0 w 18"/>
                  <a:gd name="T7" fmla="*/ 0 h 36"/>
                  <a:gd name="T8" fmla="*/ 2 w 18"/>
                  <a:gd name="T9" fmla="*/ 5 h 36"/>
                  <a:gd name="T10" fmla="*/ 7 w 18"/>
                  <a:gd name="T11" fmla="*/ 18 h 36"/>
                  <a:gd name="T12" fmla="*/ 15 w 18"/>
                  <a:gd name="T13" fmla="*/ 36 h 36"/>
                  <a:gd name="T14" fmla="*/ 15 w 18"/>
                  <a:gd name="T15" fmla="*/ 33 h 36"/>
                  <a:gd name="T16" fmla="*/ 18 w 18"/>
                  <a:gd name="T17" fmla="*/ 36 h 36"/>
                  <a:gd name="T18" fmla="*/ 18 w 18"/>
                  <a:gd name="T19" fmla="*/ 36 h 36"/>
                  <a:gd name="T20" fmla="*/ 18 w 18"/>
                  <a:gd name="T21" fmla="*/ 33 h 36"/>
                  <a:gd name="T22" fmla="*/ 18 w 18"/>
                  <a:gd name="T23" fmla="*/ 36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36"/>
                  <a:gd name="T38" fmla="*/ 18 w 18"/>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36">
                    <a:moveTo>
                      <a:pt x="18" y="36"/>
                    </a:moveTo>
                    <a:lnTo>
                      <a:pt x="18" y="33"/>
                    </a:lnTo>
                    <a:lnTo>
                      <a:pt x="13" y="18"/>
                    </a:lnTo>
                    <a:lnTo>
                      <a:pt x="0" y="0"/>
                    </a:lnTo>
                    <a:lnTo>
                      <a:pt x="2" y="5"/>
                    </a:lnTo>
                    <a:lnTo>
                      <a:pt x="7" y="18"/>
                    </a:lnTo>
                    <a:lnTo>
                      <a:pt x="15" y="36"/>
                    </a:lnTo>
                    <a:lnTo>
                      <a:pt x="15" y="33"/>
                    </a:lnTo>
                    <a:lnTo>
                      <a:pt x="18" y="36"/>
                    </a:lnTo>
                    <a:lnTo>
                      <a:pt x="18" y="33"/>
                    </a:lnTo>
                    <a:lnTo>
                      <a:pt x="18" y="3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94" name="Freeform 252"/>
              <p:cNvSpPr>
                <a:spLocks/>
              </p:cNvSpPr>
              <p:nvPr/>
            </p:nvSpPr>
            <p:spPr bwMode="auto">
              <a:xfrm>
                <a:off x="5506" y="1877"/>
                <a:ext cx="55" cy="40"/>
              </a:xfrm>
              <a:custGeom>
                <a:avLst/>
                <a:gdLst>
                  <a:gd name="T0" fmla="*/ 8 w 55"/>
                  <a:gd name="T1" fmla="*/ 40 h 40"/>
                  <a:gd name="T2" fmla="*/ 5 w 55"/>
                  <a:gd name="T3" fmla="*/ 24 h 40"/>
                  <a:gd name="T4" fmla="*/ 0 w 55"/>
                  <a:gd name="T5" fmla="*/ 6 h 40"/>
                  <a:gd name="T6" fmla="*/ 11 w 55"/>
                  <a:gd name="T7" fmla="*/ 8 h 40"/>
                  <a:gd name="T8" fmla="*/ 16 w 55"/>
                  <a:gd name="T9" fmla="*/ 6 h 40"/>
                  <a:gd name="T10" fmla="*/ 21 w 55"/>
                  <a:gd name="T11" fmla="*/ 3 h 40"/>
                  <a:gd name="T12" fmla="*/ 26 w 55"/>
                  <a:gd name="T13" fmla="*/ 0 h 40"/>
                  <a:gd name="T14" fmla="*/ 29 w 55"/>
                  <a:gd name="T15" fmla="*/ 0 h 40"/>
                  <a:gd name="T16" fmla="*/ 32 w 55"/>
                  <a:gd name="T17" fmla="*/ 0 h 40"/>
                  <a:gd name="T18" fmla="*/ 39 w 55"/>
                  <a:gd name="T19" fmla="*/ 3 h 40"/>
                  <a:gd name="T20" fmla="*/ 47 w 55"/>
                  <a:gd name="T21" fmla="*/ 11 h 40"/>
                  <a:gd name="T22" fmla="*/ 55 w 55"/>
                  <a:gd name="T23" fmla="*/ 27 h 40"/>
                  <a:gd name="T24" fmla="*/ 55 w 55"/>
                  <a:gd name="T25" fmla="*/ 34 h 40"/>
                  <a:gd name="T26" fmla="*/ 47 w 55"/>
                  <a:gd name="T27" fmla="*/ 34 h 40"/>
                  <a:gd name="T28" fmla="*/ 32 w 55"/>
                  <a:gd name="T29" fmla="*/ 32 h 40"/>
                  <a:gd name="T30" fmla="*/ 24 w 55"/>
                  <a:gd name="T31" fmla="*/ 32 h 40"/>
                  <a:gd name="T32" fmla="*/ 16 w 55"/>
                  <a:gd name="T33" fmla="*/ 32 h 40"/>
                  <a:gd name="T34" fmla="*/ 11 w 55"/>
                  <a:gd name="T35" fmla="*/ 34 h 40"/>
                  <a:gd name="T36" fmla="*/ 8 w 55"/>
                  <a:gd name="T37" fmla="*/ 4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5"/>
                  <a:gd name="T58" fmla="*/ 0 h 40"/>
                  <a:gd name="T59" fmla="*/ 55 w 55"/>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5" h="40">
                    <a:moveTo>
                      <a:pt x="8" y="40"/>
                    </a:moveTo>
                    <a:lnTo>
                      <a:pt x="5" y="24"/>
                    </a:lnTo>
                    <a:lnTo>
                      <a:pt x="0" y="6"/>
                    </a:lnTo>
                    <a:lnTo>
                      <a:pt x="11" y="8"/>
                    </a:lnTo>
                    <a:lnTo>
                      <a:pt x="16" y="6"/>
                    </a:lnTo>
                    <a:lnTo>
                      <a:pt x="21" y="3"/>
                    </a:lnTo>
                    <a:lnTo>
                      <a:pt x="26" y="0"/>
                    </a:lnTo>
                    <a:lnTo>
                      <a:pt x="29" y="0"/>
                    </a:lnTo>
                    <a:lnTo>
                      <a:pt x="32" y="0"/>
                    </a:lnTo>
                    <a:lnTo>
                      <a:pt x="39" y="3"/>
                    </a:lnTo>
                    <a:lnTo>
                      <a:pt x="47" y="11"/>
                    </a:lnTo>
                    <a:lnTo>
                      <a:pt x="55" y="27"/>
                    </a:lnTo>
                    <a:lnTo>
                      <a:pt x="55" y="34"/>
                    </a:lnTo>
                    <a:lnTo>
                      <a:pt x="47" y="34"/>
                    </a:lnTo>
                    <a:lnTo>
                      <a:pt x="32" y="32"/>
                    </a:lnTo>
                    <a:lnTo>
                      <a:pt x="24" y="32"/>
                    </a:lnTo>
                    <a:lnTo>
                      <a:pt x="16" y="32"/>
                    </a:lnTo>
                    <a:lnTo>
                      <a:pt x="11" y="34"/>
                    </a:lnTo>
                    <a:lnTo>
                      <a:pt x="8" y="40"/>
                    </a:lnTo>
                    <a:close/>
                  </a:path>
                </a:pathLst>
              </a:custGeom>
              <a:solidFill>
                <a:srgbClr val="4176B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95" name="Freeform 253"/>
              <p:cNvSpPr>
                <a:spLocks/>
              </p:cNvSpPr>
              <p:nvPr/>
            </p:nvSpPr>
            <p:spPr bwMode="auto">
              <a:xfrm>
                <a:off x="5506" y="1883"/>
                <a:ext cx="8" cy="34"/>
              </a:xfrm>
              <a:custGeom>
                <a:avLst/>
                <a:gdLst>
                  <a:gd name="T0" fmla="*/ 0 w 8"/>
                  <a:gd name="T1" fmla="*/ 0 h 34"/>
                  <a:gd name="T2" fmla="*/ 0 w 8"/>
                  <a:gd name="T3" fmla="*/ 2 h 34"/>
                  <a:gd name="T4" fmla="*/ 5 w 8"/>
                  <a:gd name="T5" fmla="*/ 18 h 34"/>
                  <a:gd name="T6" fmla="*/ 5 w 8"/>
                  <a:gd name="T7" fmla="*/ 34 h 34"/>
                  <a:gd name="T8" fmla="*/ 8 w 8"/>
                  <a:gd name="T9" fmla="*/ 34 h 34"/>
                  <a:gd name="T10" fmla="*/ 8 w 8"/>
                  <a:gd name="T11" fmla="*/ 18 h 34"/>
                  <a:gd name="T12" fmla="*/ 0 w 8"/>
                  <a:gd name="T13" fmla="*/ 0 h 34"/>
                  <a:gd name="T14" fmla="*/ 0 w 8"/>
                  <a:gd name="T15" fmla="*/ 2 h 34"/>
                  <a:gd name="T16" fmla="*/ 0 w 8"/>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34"/>
                  <a:gd name="T29" fmla="*/ 8 w 8"/>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34">
                    <a:moveTo>
                      <a:pt x="0" y="0"/>
                    </a:moveTo>
                    <a:lnTo>
                      <a:pt x="0" y="2"/>
                    </a:lnTo>
                    <a:lnTo>
                      <a:pt x="5" y="18"/>
                    </a:lnTo>
                    <a:lnTo>
                      <a:pt x="5" y="34"/>
                    </a:lnTo>
                    <a:lnTo>
                      <a:pt x="8" y="34"/>
                    </a:lnTo>
                    <a:lnTo>
                      <a:pt x="8" y="18"/>
                    </a:lnTo>
                    <a:lnTo>
                      <a:pt x="0" y="0"/>
                    </a:lnTo>
                    <a:lnTo>
                      <a:pt x="0" y="2"/>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96" name="Freeform 254"/>
              <p:cNvSpPr>
                <a:spLocks/>
              </p:cNvSpPr>
              <p:nvPr/>
            </p:nvSpPr>
            <p:spPr bwMode="auto">
              <a:xfrm>
                <a:off x="5506" y="1875"/>
                <a:ext cx="47" cy="16"/>
              </a:xfrm>
              <a:custGeom>
                <a:avLst/>
                <a:gdLst>
                  <a:gd name="T0" fmla="*/ 47 w 47"/>
                  <a:gd name="T1" fmla="*/ 13 h 16"/>
                  <a:gd name="T2" fmla="*/ 47 w 47"/>
                  <a:gd name="T3" fmla="*/ 13 h 16"/>
                  <a:gd name="T4" fmla="*/ 39 w 47"/>
                  <a:gd name="T5" fmla="*/ 5 h 16"/>
                  <a:gd name="T6" fmla="*/ 34 w 47"/>
                  <a:gd name="T7" fmla="*/ 0 h 16"/>
                  <a:gd name="T8" fmla="*/ 29 w 47"/>
                  <a:gd name="T9" fmla="*/ 0 h 16"/>
                  <a:gd name="T10" fmla="*/ 24 w 47"/>
                  <a:gd name="T11" fmla="*/ 2 h 16"/>
                  <a:gd name="T12" fmla="*/ 21 w 47"/>
                  <a:gd name="T13" fmla="*/ 5 h 16"/>
                  <a:gd name="T14" fmla="*/ 16 w 47"/>
                  <a:gd name="T15" fmla="*/ 8 h 16"/>
                  <a:gd name="T16" fmla="*/ 11 w 47"/>
                  <a:gd name="T17" fmla="*/ 8 h 16"/>
                  <a:gd name="T18" fmla="*/ 0 w 47"/>
                  <a:gd name="T19" fmla="*/ 8 h 16"/>
                  <a:gd name="T20" fmla="*/ 0 w 47"/>
                  <a:gd name="T21" fmla="*/ 10 h 16"/>
                  <a:gd name="T22" fmla="*/ 11 w 47"/>
                  <a:gd name="T23" fmla="*/ 13 h 16"/>
                  <a:gd name="T24" fmla="*/ 18 w 47"/>
                  <a:gd name="T25" fmla="*/ 10 h 16"/>
                  <a:gd name="T26" fmla="*/ 24 w 47"/>
                  <a:gd name="T27" fmla="*/ 8 h 16"/>
                  <a:gd name="T28" fmla="*/ 26 w 47"/>
                  <a:gd name="T29" fmla="*/ 5 h 16"/>
                  <a:gd name="T30" fmla="*/ 29 w 47"/>
                  <a:gd name="T31" fmla="*/ 5 h 16"/>
                  <a:gd name="T32" fmla="*/ 32 w 47"/>
                  <a:gd name="T33" fmla="*/ 5 h 16"/>
                  <a:gd name="T34" fmla="*/ 37 w 47"/>
                  <a:gd name="T35" fmla="*/ 8 h 16"/>
                  <a:gd name="T36" fmla="*/ 45 w 47"/>
                  <a:gd name="T37" fmla="*/ 16 h 16"/>
                  <a:gd name="T38" fmla="*/ 45 w 47"/>
                  <a:gd name="T39" fmla="*/ 16 h 16"/>
                  <a:gd name="T40" fmla="*/ 47 w 47"/>
                  <a:gd name="T41" fmla="*/ 13 h 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16"/>
                  <a:gd name="T65" fmla="*/ 47 w 47"/>
                  <a:gd name="T66" fmla="*/ 16 h 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16">
                    <a:moveTo>
                      <a:pt x="47" y="13"/>
                    </a:moveTo>
                    <a:lnTo>
                      <a:pt x="47" y="13"/>
                    </a:lnTo>
                    <a:lnTo>
                      <a:pt x="39" y="5"/>
                    </a:lnTo>
                    <a:lnTo>
                      <a:pt x="34" y="0"/>
                    </a:lnTo>
                    <a:lnTo>
                      <a:pt x="29" y="0"/>
                    </a:lnTo>
                    <a:lnTo>
                      <a:pt x="24" y="2"/>
                    </a:lnTo>
                    <a:lnTo>
                      <a:pt x="21" y="5"/>
                    </a:lnTo>
                    <a:lnTo>
                      <a:pt x="16" y="8"/>
                    </a:lnTo>
                    <a:lnTo>
                      <a:pt x="11" y="8"/>
                    </a:lnTo>
                    <a:lnTo>
                      <a:pt x="0" y="8"/>
                    </a:lnTo>
                    <a:lnTo>
                      <a:pt x="0" y="10"/>
                    </a:lnTo>
                    <a:lnTo>
                      <a:pt x="11" y="13"/>
                    </a:lnTo>
                    <a:lnTo>
                      <a:pt x="18" y="10"/>
                    </a:lnTo>
                    <a:lnTo>
                      <a:pt x="24" y="8"/>
                    </a:lnTo>
                    <a:lnTo>
                      <a:pt x="26" y="5"/>
                    </a:lnTo>
                    <a:lnTo>
                      <a:pt x="29" y="5"/>
                    </a:lnTo>
                    <a:lnTo>
                      <a:pt x="32" y="5"/>
                    </a:lnTo>
                    <a:lnTo>
                      <a:pt x="37" y="8"/>
                    </a:lnTo>
                    <a:lnTo>
                      <a:pt x="45" y="16"/>
                    </a:lnTo>
                    <a:lnTo>
                      <a:pt x="47"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97" name="Freeform 255"/>
              <p:cNvSpPr>
                <a:spLocks/>
              </p:cNvSpPr>
              <p:nvPr/>
            </p:nvSpPr>
            <p:spPr bwMode="auto">
              <a:xfrm>
                <a:off x="5551" y="1888"/>
                <a:ext cx="13" cy="26"/>
              </a:xfrm>
              <a:custGeom>
                <a:avLst/>
                <a:gdLst>
                  <a:gd name="T0" fmla="*/ 10 w 13"/>
                  <a:gd name="T1" fmla="*/ 26 h 26"/>
                  <a:gd name="T2" fmla="*/ 13 w 13"/>
                  <a:gd name="T3" fmla="*/ 23 h 26"/>
                  <a:gd name="T4" fmla="*/ 10 w 13"/>
                  <a:gd name="T5" fmla="*/ 16 h 26"/>
                  <a:gd name="T6" fmla="*/ 2 w 13"/>
                  <a:gd name="T7" fmla="*/ 0 h 26"/>
                  <a:gd name="T8" fmla="*/ 0 w 13"/>
                  <a:gd name="T9" fmla="*/ 3 h 26"/>
                  <a:gd name="T10" fmla="*/ 7 w 13"/>
                  <a:gd name="T11" fmla="*/ 16 h 26"/>
                  <a:gd name="T12" fmla="*/ 7 w 13"/>
                  <a:gd name="T13" fmla="*/ 23 h 26"/>
                  <a:gd name="T14" fmla="*/ 10 w 13"/>
                  <a:gd name="T15" fmla="*/ 21 h 26"/>
                  <a:gd name="T16" fmla="*/ 10 w 13"/>
                  <a:gd name="T17" fmla="*/ 26 h 26"/>
                  <a:gd name="T18" fmla="*/ 10 w 13"/>
                  <a:gd name="T19" fmla="*/ 26 h 26"/>
                  <a:gd name="T20" fmla="*/ 13 w 13"/>
                  <a:gd name="T21" fmla="*/ 23 h 26"/>
                  <a:gd name="T22" fmla="*/ 10 w 13"/>
                  <a:gd name="T23" fmla="*/ 26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26"/>
                  <a:gd name="T38" fmla="*/ 13 w 13"/>
                  <a:gd name="T39" fmla="*/ 26 h 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26">
                    <a:moveTo>
                      <a:pt x="10" y="26"/>
                    </a:moveTo>
                    <a:lnTo>
                      <a:pt x="13" y="23"/>
                    </a:lnTo>
                    <a:lnTo>
                      <a:pt x="10" y="16"/>
                    </a:lnTo>
                    <a:lnTo>
                      <a:pt x="2" y="0"/>
                    </a:lnTo>
                    <a:lnTo>
                      <a:pt x="0" y="3"/>
                    </a:lnTo>
                    <a:lnTo>
                      <a:pt x="7" y="16"/>
                    </a:lnTo>
                    <a:lnTo>
                      <a:pt x="7" y="23"/>
                    </a:lnTo>
                    <a:lnTo>
                      <a:pt x="10" y="21"/>
                    </a:lnTo>
                    <a:lnTo>
                      <a:pt x="10" y="26"/>
                    </a:lnTo>
                    <a:lnTo>
                      <a:pt x="13" y="23"/>
                    </a:lnTo>
                    <a:lnTo>
                      <a:pt x="10" y="2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98" name="Freeform 256"/>
              <p:cNvSpPr>
                <a:spLocks/>
              </p:cNvSpPr>
              <p:nvPr/>
            </p:nvSpPr>
            <p:spPr bwMode="auto">
              <a:xfrm>
                <a:off x="5511" y="1906"/>
                <a:ext cx="50" cy="11"/>
              </a:xfrm>
              <a:custGeom>
                <a:avLst/>
                <a:gdLst>
                  <a:gd name="T0" fmla="*/ 0 w 50"/>
                  <a:gd name="T1" fmla="*/ 11 h 11"/>
                  <a:gd name="T2" fmla="*/ 3 w 50"/>
                  <a:gd name="T3" fmla="*/ 11 h 11"/>
                  <a:gd name="T4" fmla="*/ 6 w 50"/>
                  <a:gd name="T5" fmla="*/ 8 h 11"/>
                  <a:gd name="T6" fmla="*/ 11 w 50"/>
                  <a:gd name="T7" fmla="*/ 5 h 11"/>
                  <a:gd name="T8" fmla="*/ 19 w 50"/>
                  <a:gd name="T9" fmla="*/ 5 h 11"/>
                  <a:gd name="T10" fmla="*/ 27 w 50"/>
                  <a:gd name="T11" fmla="*/ 5 h 11"/>
                  <a:gd name="T12" fmla="*/ 42 w 50"/>
                  <a:gd name="T13" fmla="*/ 5 h 11"/>
                  <a:gd name="T14" fmla="*/ 50 w 50"/>
                  <a:gd name="T15" fmla="*/ 8 h 11"/>
                  <a:gd name="T16" fmla="*/ 50 w 50"/>
                  <a:gd name="T17" fmla="*/ 3 h 11"/>
                  <a:gd name="T18" fmla="*/ 42 w 50"/>
                  <a:gd name="T19" fmla="*/ 3 h 11"/>
                  <a:gd name="T20" fmla="*/ 27 w 50"/>
                  <a:gd name="T21" fmla="*/ 0 h 11"/>
                  <a:gd name="T22" fmla="*/ 16 w 50"/>
                  <a:gd name="T23" fmla="*/ 0 h 11"/>
                  <a:gd name="T24" fmla="*/ 8 w 50"/>
                  <a:gd name="T25" fmla="*/ 3 h 11"/>
                  <a:gd name="T26" fmla="*/ 3 w 50"/>
                  <a:gd name="T27" fmla="*/ 5 h 11"/>
                  <a:gd name="T28" fmla="*/ 0 w 50"/>
                  <a:gd name="T29" fmla="*/ 11 h 11"/>
                  <a:gd name="T30" fmla="*/ 3 w 50"/>
                  <a:gd name="T31" fmla="*/ 11 h 11"/>
                  <a:gd name="T32" fmla="*/ 0 w 50"/>
                  <a:gd name="T33" fmla="*/ 11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
                  <a:gd name="T52" fmla="*/ 0 h 11"/>
                  <a:gd name="T53" fmla="*/ 50 w 50"/>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 h="11">
                    <a:moveTo>
                      <a:pt x="0" y="11"/>
                    </a:moveTo>
                    <a:lnTo>
                      <a:pt x="3" y="11"/>
                    </a:lnTo>
                    <a:lnTo>
                      <a:pt x="6" y="8"/>
                    </a:lnTo>
                    <a:lnTo>
                      <a:pt x="11" y="5"/>
                    </a:lnTo>
                    <a:lnTo>
                      <a:pt x="19" y="5"/>
                    </a:lnTo>
                    <a:lnTo>
                      <a:pt x="27" y="5"/>
                    </a:lnTo>
                    <a:lnTo>
                      <a:pt x="42" y="5"/>
                    </a:lnTo>
                    <a:lnTo>
                      <a:pt x="50" y="8"/>
                    </a:lnTo>
                    <a:lnTo>
                      <a:pt x="50" y="3"/>
                    </a:lnTo>
                    <a:lnTo>
                      <a:pt x="42" y="3"/>
                    </a:lnTo>
                    <a:lnTo>
                      <a:pt x="27" y="0"/>
                    </a:lnTo>
                    <a:lnTo>
                      <a:pt x="16" y="0"/>
                    </a:lnTo>
                    <a:lnTo>
                      <a:pt x="8" y="3"/>
                    </a:lnTo>
                    <a:lnTo>
                      <a:pt x="3" y="5"/>
                    </a:lnTo>
                    <a:lnTo>
                      <a:pt x="0" y="11"/>
                    </a:lnTo>
                    <a:lnTo>
                      <a:pt x="3" y="11"/>
                    </a:lnTo>
                    <a:lnTo>
                      <a:pt x="0" y="1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99" name="Freeform 257"/>
              <p:cNvSpPr>
                <a:spLocks/>
              </p:cNvSpPr>
              <p:nvPr/>
            </p:nvSpPr>
            <p:spPr bwMode="auto">
              <a:xfrm>
                <a:off x="5472" y="1919"/>
                <a:ext cx="5" cy="19"/>
              </a:xfrm>
              <a:custGeom>
                <a:avLst/>
                <a:gdLst>
                  <a:gd name="T0" fmla="*/ 0 w 5"/>
                  <a:gd name="T1" fmla="*/ 19 h 19"/>
                  <a:gd name="T2" fmla="*/ 3 w 5"/>
                  <a:gd name="T3" fmla="*/ 13 h 19"/>
                  <a:gd name="T4" fmla="*/ 5 w 5"/>
                  <a:gd name="T5" fmla="*/ 0 h 19"/>
                  <a:gd name="T6" fmla="*/ 3 w 5"/>
                  <a:gd name="T7" fmla="*/ 5 h 19"/>
                  <a:gd name="T8" fmla="*/ 0 w 5"/>
                  <a:gd name="T9" fmla="*/ 19 h 19"/>
                  <a:gd name="T10" fmla="*/ 0 60000 65536"/>
                  <a:gd name="T11" fmla="*/ 0 60000 65536"/>
                  <a:gd name="T12" fmla="*/ 0 60000 65536"/>
                  <a:gd name="T13" fmla="*/ 0 60000 65536"/>
                  <a:gd name="T14" fmla="*/ 0 60000 65536"/>
                  <a:gd name="T15" fmla="*/ 0 w 5"/>
                  <a:gd name="T16" fmla="*/ 0 h 19"/>
                  <a:gd name="T17" fmla="*/ 5 w 5"/>
                  <a:gd name="T18" fmla="*/ 19 h 19"/>
                </a:gdLst>
                <a:ahLst/>
                <a:cxnLst>
                  <a:cxn ang="T10">
                    <a:pos x="T0" y="T1"/>
                  </a:cxn>
                  <a:cxn ang="T11">
                    <a:pos x="T2" y="T3"/>
                  </a:cxn>
                  <a:cxn ang="T12">
                    <a:pos x="T4" y="T5"/>
                  </a:cxn>
                  <a:cxn ang="T13">
                    <a:pos x="T6" y="T7"/>
                  </a:cxn>
                  <a:cxn ang="T14">
                    <a:pos x="T8" y="T9"/>
                  </a:cxn>
                </a:cxnLst>
                <a:rect l="T15" t="T16" r="T17" b="T18"/>
                <a:pathLst>
                  <a:path w="5" h="19">
                    <a:moveTo>
                      <a:pt x="0" y="19"/>
                    </a:moveTo>
                    <a:lnTo>
                      <a:pt x="3" y="13"/>
                    </a:lnTo>
                    <a:lnTo>
                      <a:pt x="5" y="0"/>
                    </a:lnTo>
                    <a:lnTo>
                      <a:pt x="3" y="5"/>
                    </a:lnTo>
                    <a:lnTo>
                      <a:pt x="0" y="1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00" name="Freeform 258"/>
              <p:cNvSpPr>
                <a:spLocks/>
              </p:cNvSpPr>
              <p:nvPr/>
            </p:nvSpPr>
            <p:spPr bwMode="auto">
              <a:xfrm>
                <a:off x="5470" y="1919"/>
                <a:ext cx="10" cy="19"/>
              </a:xfrm>
              <a:custGeom>
                <a:avLst/>
                <a:gdLst>
                  <a:gd name="T0" fmla="*/ 5 w 10"/>
                  <a:gd name="T1" fmla="*/ 0 h 19"/>
                  <a:gd name="T2" fmla="*/ 5 w 10"/>
                  <a:gd name="T3" fmla="*/ 0 h 19"/>
                  <a:gd name="T4" fmla="*/ 2 w 10"/>
                  <a:gd name="T5" fmla="*/ 11 h 19"/>
                  <a:gd name="T6" fmla="*/ 0 w 10"/>
                  <a:gd name="T7" fmla="*/ 19 h 19"/>
                  <a:gd name="T8" fmla="*/ 2 w 10"/>
                  <a:gd name="T9" fmla="*/ 19 h 19"/>
                  <a:gd name="T10" fmla="*/ 7 w 10"/>
                  <a:gd name="T11" fmla="*/ 13 h 19"/>
                  <a:gd name="T12" fmla="*/ 10 w 10"/>
                  <a:gd name="T13" fmla="*/ 0 h 19"/>
                  <a:gd name="T14" fmla="*/ 10 w 10"/>
                  <a:gd name="T15" fmla="*/ 0 h 19"/>
                  <a:gd name="T16" fmla="*/ 5 w 10"/>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9"/>
                  <a:gd name="T29" fmla="*/ 10 w 10"/>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9">
                    <a:moveTo>
                      <a:pt x="5" y="0"/>
                    </a:moveTo>
                    <a:lnTo>
                      <a:pt x="5" y="0"/>
                    </a:lnTo>
                    <a:lnTo>
                      <a:pt x="2" y="11"/>
                    </a:lnTo>
                    <a:lnTo>
                      <a:pt x="0" y="19"/>
                    </a:lnTo>
                    <a:lnTo>
                      <a:pt x="2" y="19"/>
                    </a:lnTo>
                    <a:lnTo>
                      <a:pt x="7" y="13"/>
                    </a:lnTo>
                    <a:lnTo>
                      <a:pt x="10" y="0"/>
                    </a:lnTo>
                    <a:lnTo>
                      <a:pt x="5"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01" name="Freeform 259"/>
              <p:cNvSpPr>
                <a:spLocks/>
              </p:cNvSpPr>
              <p:nvPr/>
            </p:nvSpPr>
            <p:spPr bwMode="auto">
              <a:xfrm>
                <a:off x="5470" y="1919"/>
                <a:ext cx="10" cy="21"/>
              </a:xfrm>
              <a:custGeom>
                <a:avLst/>
                <a:gdLst>
                  <a:gd name="T0" fmla="*/ 0 w 10"/>
                  <a:gd name="T1" fmla="*/ 19 h 21"/>
                  <a:gd name="T2" fmla="*/ 2 w 10"/>
                  <a:gd name="T3" fmla="*/ 21 h 21"/>
                  <a:gd name="T4" fmla="*/ 7 w 10"/>
                  <a:gd name="T5" fmla="*/ 5 h 21"/>
                  <a:gd name="T6" fmla="*/ 5 w 10"/>
                  <a:gd name="T7" fmla="*/ 0 h 21"/>
                  <a:gd name="T8" fmla="*/ 10 w 10"/>
                  <a:gd name="T9" fmla="*/ 0 h 21"/>
                  <a:gd name="T10" fmla="*/ 2 w 10"/>
                  <a:gd name="T11" fmla="*/ 5 h 21"/>
                  <a:gd name="T12" fmla="*/ 0 w 10"/>
                  <a:gd name="T13" fmla="*/ 16 h 21"/>
                  <a:gd name="T14" fmla="*/ 2 w 10"/>
                  <a:gd name="T15" fmla="*/ 19 h 21"/>
                  <a:gd name="T16" fmla="*/ 0 w 10"/>
                  <a:gd name="T17" fmla="*/ 19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21"/>
                  <a:gd name="T29" fmla="*/ 10 w 10"/>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21">
                    <a:moveTo>
                      <a:pt x="0" y="19"/>
                    </a:moveTo>
                    <a:lnTo>
                      <a:pt x="2" y="21"/>
                    </a:lnTo>
                    <a:lnTo>
                      <a:pt x="7" y="5"/>
                    </a:lnTo>
                    <a:lnTo>
                      <a:pt x="5" y="0"/>
                    </a:lnTo>
                    <a:lnTo>
                      <a:pt x="10" y="0"/>
                    </a:lnTo>
                    <a:lnTo>
                      <a:pt x="2" y="5"/>
                    </a:lnTo>
                    <a:lnTo>
                      <a:pt x="0" y="16"/>
                    </a:lnTo>
                    <a:lnTo>
                      <a:pt x="2" y="19"/>
                    </a:lnTo>
                    <a:lnTo>
                      <a:pt x="0" y="1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02" name="Freeform 260"/>
              <p:cNvSpPr>
                <a:spLocks/>
              </p:cNvSpPr>
              <p:nvPr/>
            </p:nvSpPr>
            <p:spPr bwMode="auto">
              <a:xfrm>
                <a:off x="5527" y="1906"/>
                <a:ext cx="34" cy="11"/>
              </a:xfrm>
              <a:custGeom>
                <a:avLst/>
                <a:gdLst>
                  <a:gd name="T0" fmla="*/ 0 w 34"/>
                  <a:gd name="T1" fmla="*/ 3 h 11"/>
                  <a:gd name="T2" fmla="*/ 8 w 34"/>
                  <a:gd name="T3" fmla="*/ 0 h 11"/>
                  <a:gd name="T4" fmla="*/ 18 w 34"/>
                  <a:gd name="T5" fmla="*/ 0 h 11"/>
                  <a:gd name="T6" fmla="*/ 24 w 34"/>
                  <a:gd name="T7" fmla="*/ 5 h 11"/>
                  <a:gd name="T8" fmla="*/ 29 w 34"/>
                  <a:gd name="T9" fmla="*/ 11 h 11"/>
                  <a:gd name="T10" fmla="*/ 31 w 34"/>
                  <a:gd name="T11" fmla="*/ 8 h 11"/>
                  <a:gd name="T12" fmla="*/ 34 w 34"/>
                  <a:gd name="T13" fmla="*/ 5 h 11"/>
                  <a:gd name="T14" fmla="*/ 31 w 34"/>
                  <a:gd name="T15" fmla="*/ 5 h 11"/>
                  <a:gd name="T16" fmla="*/ 26 w 34"/>
                  <a:gd name="T17" fmla="*/ 3 h 11"/>
                  <a:gd name="T18" fmla="*/ 21 w 34"/>
                  <a:gd name="T19" fmla="*/ 0 h 11"/>
                  <a:gd name="T20" fmla="*/ 16 w 34"/>
                  <a:gd name="T21" fmla="*/ 0 h 11"/>
                  <a:gd name="T22" fmla="*/ 8 w 34"/>
                  <a:gd name="T23" fmla="*/ 0 h 11"/>
                  <a:gd name="T24" fmla="*/ 3 w 34"/>
                  <a:gd name="T25" fmla="*/ 3 h 11"/>
                  <a:gd name="T26" fmla="*/ 0 w 34"/>
                  <a:gd name="T27" fmla="*/ 3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4"/>
                  <a:gd name="T43" fmla="*/ 0 h 11"/>
                  <a:gd name="T44" fmla="*/ 34 w 34"/>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4" h="11">
                    <a:moveTo>
                      <a:pt x="0" y="3"/>
                    </a:moveTo>
                    <a:lnTo>
                      <a:pt x="8" y="0"/>
                    </a:lnTo>
                    <a:lnTo>
                      <a:pt x="18" y="0"/>
                    </a:lnTo>
                    <a:lnTo>
                      <a:pt x="24" y="5"/>
                    </a:lnTo>
                    <a:lnTo>
                      <a:pt x="29" y="11"/>
                    </a:lnTo>
                    <a:lnTo>
                      <a:pt x="31" y="8"/>
                    </a:lnTo>
                    <a:lnTo>
                      <a:pt x="34" y="5"/>
                    </a:lnTo>
                    <a:lnTo>
                      <a:pt x="31" y="5"/>
                    </a:lnTo>
                    <a:lnTo>
                      <a:pt x="26" y="3"/>
                    </a:lnTo>
                    <a:lnTo>
                      <a:pt x="21" y="0"/>
                    </a:lnTo>
                    <a:lnTo>
                      <a:pt x="16" y="0"/>
                    </a:lnTo>
                    <a:lnTo>
                      <a:pt x="8" y="0"/>
                    </a:lnTo>
                    <a:lnTo>
                      <a:pt x="3" y="3"/>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03" name="Freeform 261"/>
              <p:cNvSpPr>
                <a:spLocks/>
              </p:cNvSpPr>
              <p:nvPr/>
            </p:nvSpPr>
            <p:spPr bwMode="auto">
              <a:xfrm>
                <a:off x="5527" y="1904"/>
                <a:ext cx="18" cy="7"/>
              </a:xfrm>
              <a:custGeom>
                <a:avLst/>
                <a:gdLst>
                  <a:gd name="T0" fmla="*/ 18 w 18"/>
                  <a:gd name="T1" fmla="*/ 0 h 7"/>
                  <a:gd name="T2" fmla="*/ 18 w 18"/>
                  <a:gd name="T3" fmla="*/ 0 h 7"/>
                  <a:gd name="T4" fmla="*/ 8 w 18"/>
                  <a:gd name="T5" fmla="*/ 2 h 7"/>
                  <a:gd name="T6" fmla="*/ 0 w 18"/>
                  <a:gd name="T7" fmla="*/ 5 h 7"/>
                  <a:gd name="T8" fmla="*/ 3 w 18"/>
                  <a:gd name="T9" fmla="*/ 7 h 7"/>
                  <a:gd name="T10" fmla="*/ 8 w 18"/>
                  <a:gd name="T11" fmla="*/ 5 h 7"/>
                  <a:gd name="T12" fmla="*/ 18 w 18"/>
                  <a:gd name="T13" fmla="*/ 5 h 7"/>
                  <a:gd name="T14" fmla="*/ 18 w 18"/>
                  <a:gd name="T15" fmla="*/ 5 h 7"/>
                  <a:gd name="T16" fmla="*/ 18 w 18"/>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7"/>
                  <a:gd name="T29" fmla="*/ 18 w 1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7">
                    <a:moveTo>
                      <a:pt x="18" y="0"/>
                    </a:moveTo>
                    <a:lnTo>
                      <a:pt x="18" y="0"/>
                    </a:lnTo>
                    <a:lnTo>
                      <a:pt x="8" y="2"/>
                    </a:lnTo>
                    <a:lnTo>
                      <a:pt x="0" y="5"/>
                    </a:lnTo>
                    <a:lnTo>
                      <a:pt x="3" y="7"/>
                    </a:lnTo>
                    <a:lnTo>
                      <a:pt x="8" y="5"/>
                    </a:lnTo>
                    <a:lnTo>
                      <a:pt x="18" y="5"/>
                    </a:lnTo>
                    <a:lnTo>
                      <a:pt x="1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04" name="Freeform 262"/>
              <p:cNvSpPr>
                <a:spLocks/>
              </p:cNvSpPr>
              <p:nvPr/>
            </p:nvSpPr>
            <p:spPr bwMode="auto">
              <a:xfrm>
                <a:off x="5545" y="1904"/>
                <a:ext cx="11" cy="13"/>
              </a:xfrm>
              <a:custGeom>
                <a:avLst/>
                <a:gdLst>
                  <a:gd name="T0" fmla="*/ 11 w 11"/>
                  <a:gd name="T1" fmla="*/ 10 h 13"/>
                  <a:gd name="T2" fmla="*/ 11 w 11"/>
                  <a:gd name="T3" fmla="*/ 10 h 13"/>
                  <a:gd name="T4" fmla="*/ 8 w 11"/>
                  <a:gd name="T5" fmla="*/ 5 h 13"/>
                  <a:gd name="T6" fmla="*/ 0 w 11"/>
                  <a:gd name="T7" fmla="*/ 0 h 13"/>
                  <a:gd name="T8" fmla="*/ 0 w 11"/>
                  <a:gd name="T9" fmla="*/ 5 h 13"/>
                  <a:gd name="T10" fmla="*/ 6 w 11"/>
                  <a:gd name="T11" fmla="*/ 7 h 13"/>
                  <a:gd name="T12" fmla="*/ 8 w 11"/>
                  <a:gd name="T13" fmla="*/ 13 h 13"/>
                  <a:gd name="T14" fmla="*/ 8 w 11"/>
                  <a:gd name="T15" fmla="*/ 13 h 13"/>
                  <a:gd name="T16" fmla="*/ 11 w 11"/>
                  <a:gd name="T17" fmla="*/ 1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11" y="10"/>
                    </a:moveTo>
                    <a:lnTo>
                      <a:pt x="11" y="10"/>
                    </a:lnTo>
                    <a:lnTo>
                      <a:pt x="8" y="5"/>
                    </a:lnTo>
                    <a:lnTo>
                      <a:pt x="0" y="0"/>
                    </a:lnTo>
                    <a:lnTo>
                      <a:pt x="0" y="5"/>
                    </a:lnTo>
                    <a:lnTo>
                      <a:pt x="6" y="7"/>
                    </a:lnTo>
                    <a:lnTo>
                      <a:pt x="8" y="13"/>
                    </a:lnTo>
                    <a:lnTo>
                      <a:pt x="11" y="1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05" name="Freeform 263"/>
              <p:cNvSpPr>
                <a:spLocks/>
              </p:cNvSpPr>
              <p:nvPr/>
            </p:nvSpPr>
            <p:spPr bwMode="auto">
              <a:xfrm>
                <a:off x="5553" y="1909"/>
                <a:ext cx="8" cy="8"/>
              </a:xfrm>
              <a:custGeom>
                <a:avLst/>
                <a:gdLst>
                  <a:gd name="T0" fmla="*/ 8 w 8"/>
                  <a:gd name="T1" fmla="*/ 0 h 8"/>
                  <a:gd name="T2" fmla="*/ 8 w 8"/>
                  <a:gd name="T3" fmla="*/ 0 h 8"/>
                  <a:gd name="T4" fmla="*/ 3 w 8"/>
                  <a:gd name="T5" fmla="*/ 5 h 8"/>
                  <a:gd name="T6" fmla="*/ 3 w 8"/>
                  <a:gd name="T7" fmla="*/ 5 h 8"/>
                  <a:gd name="T8" fmla="*/ 0 w 8"/>
                  <a:gd name="T9" fmla="*/ 8 h 8"/>
                  <a:gd name="T10" fmla="*/ 5 w 8"/>
                  <a:gd name="T11" fmla="*/ 8 h 8"/>
                  <a:gd name="T12" fmla="*/ 8 w 8"/>
                  <a:gd name="T13" fmla="*/ 5 h 8"/>
                  <a:gd name="T14" fmla="*/ 8 w 8"/>
                  <a:gd name="T15" fmla="*/ 5 h 8"/>
                  <a:gd name="T16" fmla="*/ 8 w 8"/>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8" y="0"/>
                    </a:moveTo>
                    <a:lnTo>
                      <a:pt x="8" y="0"/>
                    </a:lnTo>
                    <a:lnTo>
                      <a:pt x="3" y="5"/>
                    </a:lnTo>
                    <a:lnTo>
                      <a:pt x="0" y="8"/>
                    </a:lnTo>
                    <a:lnTo>
                      <a:pt x="5" y="8"/>
                    </a:lnTo>
                    <a:lnTo>
                      <a:pt x="8" y="5"/>
                    </a:lnTo>
                    <a:lnTo>
                      <a:pt x="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06" name="Freeform 264"/>
              <p:cNvSpPr>
                <a:spLocks/>
              </p:cNvSpPr>
              <p:nvPr/>
            </p:nvSpPr>
            <p:spPr bwMode="auto">
              <a:xfrm>
                <a:off x="5551" y="1909"/>
                <a:ext cx="10" cy="5"/>
              </a:xfrm>
              <a:custGeom>
                <a:avLst/>
                <a:gdLst>
                  <a:gd name="T0" fmla="*/ 0 w 10"/>
                  <a:gd name="T1" fmla="*/ 2 h 5"/>
                  <a:gd name="T2" fmla="*/ 0 w 10"/>
                  <a:gd name="T3" fmla="*/ 2 h 5"/>
                  <a:gd name="T4" fmla="*/ 7 w 10"/>
                  <a:gd name="T5" fmla="*/ 5 h 5"/>
                  <a:gd name="T6" fmla="*/ 10 w 10"/>
                  <a:gd name="T7" fmla="*/ 0 h 5"/>
                  <a:gd name="T8" fmla="*/ 10 w 10"/>
                  <a:gd name="T9" fmla="*/ 5 h 5"/>
                  <a:gd name="T10" fmla="*/ 10 w 10"/>
                  <a:gd name="T11" fmla="*/ 0 h 5"/>
                  <a:gd name="T12" fmla="*/ 2 w 10"/>
                  <a:gd name="T13" fmla="*/ 0 h 5"/>
                  <a:gd name="T14" fmla="*/ 2 w 10"/>
                  <a:gd name="T15" fmla="*/ 0 h 5"/>
                  <a:gd name="T16" fmla="*/ 0 w 10"/>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0" y="2"/>
                    </a:moveTo>
                    <a:lnTo>
                      <a:pt x="0" y="2"/>
                    </a:lnTo>
                    <a:lnTo>
                      <a:pt x="7" y="5"/>
                    </a:lnTo>
                    <a:lnTo>
                      <a:pt x="10" y="0"/>
                    </a:lnTo>
                    <a:lnTo>
                      <a:pt x="10" y="5"/>
                    </a:lnTo>
                    <a:lnTo>
                      <a:pt x="10" y="0"/>
                    </a:lnTo>
                    <a:lnTo>
                      <a:pt x="2"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07" name="Freeform 265"/>
              <p:cNvSpPr>
                <a:spLocks/>
              </p:cNvSpPr>
              <p:nvPr/>
            </p:nvSpPr>
            <p:spPr bwMode="auto">
              <a:xfrm>
                <a:off x="5543" y="1904"/>
                <a:ext cx="10" cy="7"/>
              </a:xfrm>
              <a:custGeom>
                <a:avLst/>
                <a:gdLst>
                  <a:gd name="T0" fmla="*/ 0 w 10"/>
                  <a:gd name="T1" fmla="*/ 2 h 7"/>
                  <a:gd name="T2" fmla="*/ 0 w 10"/>
                  <a:gd name="T3" fmla="*/ 2 h 7"/>
                  <a:gd name="T4" fmla="*/ 5 w 10"/>
                  <a:gd name="T5" fmla="*/ 2 h 7"/>
                  <a:gd name="T6" fmla="*/ 8 w 10"/>
                  <a:gd name="T7" fmla="*/ 7 h 7"/>
                  <a:gd name="T8" fmla="*/ 10 w 10"/>
                  <a:gd name="T9" fmla="*/ 5 h 7"/>
                  <a:gd name="T10" fmla="*/ 5 w 10"/>
                  <a:gd name="T11" fmla="*/ 0 h 7"/>
                  <a:gd name="T12" fmla="*/ 0 w 10"/>
                  <a:gd name="T13" fmla="*/ 0 h 7"/>
                  <a:gd name="T14" fmla="*/ 0 w 10"/>
                  <a:gd name="T15" fmla="*/ 0 h 7"/>
                  <a:gd name="T16" fmla="*/ 0 w 10"/>
                  <a:gd name="T17" fmla="*/ 2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7"/>
                  <a:gd name="T29" fmla="*/ 10 w 10"/>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7">
                    <a:moveTo>
                      <a:pt x="0" y="2"/>
                    </a:moveTo>
                    <a:lnTo>
                      <a:pt x="0" y="2"/>
                    </a:lnTo>
                    <a:lnTo>
                      <a:pt x="5" y="2"/>
                    </a:lnTo>
                    <a:lnTo>
                      <a:pt x="8" y="7"/>
                    </a:lnTo>
                    <a:lnTo>
                      <a:pt x="10" y="5"/>
                    </a:lnTo>
                    <a:lnTo>
                      <a:pt x="5" y="0"/>
                    </a:lnTo>
                    <a:lnTo>
                      <a:pt x="0"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08" name="Freeform 266"/>
              <p:cNvSpPr>
                <a:spLocks/>
              </p:cNvSpPr>
              <p:nvPr/>
            </p:nvSpPr>
            <p:spPr bwMode="auto">
              <a:xfrm>
                <a:off x="5530" y="1904"/>
                <a:ext cx="13" cy="7"/>
              </a:xfrm>
              <a:custGeom>
                <a:avLst/>
                <a:gdLst>
                  <a:gd name="T0" fmla="*/ 0 w 13"/>
                  <a:gd name="T1" fmla="*/ 7 h 7"/>
                  <a:gd name="T2" fmla="*/ 0 w 13"/>
                  <a:gd name="T3" fmla="*/ 7 h 7"/>
                  <a:gd name="T4" fmla="*/ 5 w 13"/>
                  <a:gd name="T5" fmla="*/ 5 h 7"/>
                  <a:gd name="T6" fmla="*/ 13 w 13"/>
                  <a:gd name="T7" fmla="*/ 2 h 7"/>
                  <a:gd name="T8" fmla="*/ 13 w 13"/>
                  <a:gd name="T9" fmla="*/ 0 h 7"/>
                  <a:gd name="T10" fmla="*/ 5 w 13"/>
                  <a:gd name="T11" fmla="*/ 2 h 7"/>
                  <a:gd name="T12" fmla="*/ 0 w 13"/>
                  <a:gd name="T13" fmla="*/ 2 h 7"/>
                  <a:gd name="T14" fmla="*/ 0 w 13"/>
                  <a:gd name="T15" fmla="*/ 2 h 7"/>
                  <a:gd name="T16" fmla="*/ 0 w 13"/>
                  <a:gd name="T17" fmla="*/ 7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7"/>
                  <a:gd name="T29" fmla="*/ 13 w 13"/>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7">
                    <a:moveTo>
                      <a:pt x="0" y="7"/>
                    </a:moveTo>
                    <a:lnTo>
                      <a:pt x="0" y="7"/>
                    </a:lnTo>
                    <a:lnTo>
                      <a:pt x="5" y="5"/>
                    </a:lnTo>
                    <a:lnTo>
                      <a:pt x="13" y="2"/>
                    </a:lnTo>
                    <a:lnTo>
                      <a:pt x="13" y="0"/>
                    </a:lnTo>
                    <a:lnTo>
                      <a:pt x="5" y="2"/>
                    </a:lnTo>
                    <a:lnTo>
                      <a:pt x="0" y="2"/>
                    </a:lnTo>
                    <a:lnTo>
                      <a:pt x="0" y="7"/>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09" name="Freeform 267"/>
              <p:cNvSpPr>
                <a:spLocks/>
              </p:cNvSpPr>
              <p:nvPr/>
            </p:nvSpPr>
            <p:spPr bwMode="auto">
              <a:xfrm>
                <a:off x="5527" y="1906"/>
                <a:ext cx="3" cy="5"/>
              </a:xfrm>
              <a:custGeom>
                <a:avLst/>
                <a:gdLst>
                  <a:gd name="T0" fmla="*/ 0 w 3"/>
                  <a:gd name="T1" fmla="*/ 3 h 5"/>
                  <a:gd name="T2" fmla="*/ 0 w 3"/>
                  <a:gd name="T3" fmla="*/ 5 h 5"/>
                  <a:gd name="T4" fmla="*/ 3 w 3"/>
                  <a:gd name="T5" fmla="*/ 5 h 5"/>
                  <a:gd name="T6" fmla="*/ 3 w 3"/>
                  <a:gd name="T7" fmla="*/ 0 h 5"/>
                  <a:gd name="T8" fmla="*/ 0 w 3"/>
                  <a:gd name="T9" fmla="*/ 3 h 5"/>
                  <a:gd name="T10" fmla="*/ 0 w 3"/>
                  <a:gd name="T11" fmla="*/ 3 h 5"/>
                  <a:gd name="T12" fmla="*/ 0 60000 65536"/>
                  <a:gd name="T13" fmla="*/ 0 60000 65536"/>
                  <a:gd name="T14" fmla="*/ 0 60000 65536"/>
                  <a:gd name="T15" fmla="*/ 0 60000 65536"/>
                  <a:gd name="T16" fmla="*/ 0 60000 65536"/>
                  <a:gd name="T17" fmla="*/ 0 60000 65536"/>
                  <a:gd name="T18" fmla="*/ 0 w 3"/>
                  <a:gd name="T19" fmla="*/ 0 h 5"/>
                  <a:gd name="T20" fmla="*/ 3 w 3"/>
                  <a:gd name="T21" fmla="*/ 5 h 5"/>
                </a:gdLst>
                <a:ahLst/>
                <a:cxnLst>
                  <a:cxn ang="T12">
                    <a:pos x="T0" y="T1"/>
                  </a:cxn>
                  <a:cxn ang="T13">
                    <a:pos x="T2" y="T3"/>
                  </a:cxn>
                  <a:cxn ang="T14">
                    <a:pos x="T4" y="T5"/>
                  </a:cxn>
                  <a:cxn ang="T15">
                    <a:pos x="T6" y="T7"/>
                  </a:cxn>
                  <a:cxn ang="T16">
                    <a:pos x="T8" y="T9"/>
                  </a:cxn>
                  <a:cxn ang="T17">
                    <a:pos x="T10" y="T11"/>
                  </a:cxn>
                </a:cxnLst>
                <a:rect l="T18" t="T19" r="T20" b="T21"/>
                <a:pathLst>
                  <a:path w="3" h="5">
                    <a:moveTo>
                      <a:pt x="0" y="3"/>
                    </a:moveTo>
                    <a:lnTo>
                      <a:pt x="0" y="5"/>
                    </a:lnTo>
                    <a:lnTo>
                      <a:pt x="3" y="5"/>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10" name="Freeform 268"/>
              <p:cNvSpPr>
                <a:spLocks/>
              </p:cNvSpPr>
              <p:nvPr/>
            </p:nvSpPr>
            <p:spPr bwMode="auto">
              <a:xfrm>
                <a:off x="5561" y="1917"/>
                <a:ext cx="24" cy="13"/>
              </a:xfrm>
              <a:custGeom>
                <a:avLst/>
                <a:gdLst>
                  <a:gd name="T0" fmla="*/ 0 w 24"/>
                  <a:gd name="T1" fmla="*/ 0 h 13"/>
                  <a:gd name="T2" fmla="*/ 0 w 24"/>
                  <a:gd name="T3" fmla="*/ 2 h 13"/>
                  <a:gd name="T4" fmla="*/ 5 w 24"/>
                  <a:gd name="T5" fmla="*/ 5 h 13"/>
                  <a:gd name="T6" fmla="*/ 16 w 24"/>
                  <a:gd name="T7" fmla="*/ 10 h 13"/>
                  <a:gd name="T8" fmla="*/ 24 w 24"/>
                  <a:gd name="T9" fmla="*/ 13 h 13"/>
                  <a:gd name="T10" fmla="*/ 13 w 24"/>
                  <a:gd name="T11" fmla="*/ 7 h 13"/>
                  <a:gd name="T12" fmla="*/ 0 w 24"/>
                  <a:gd name="T13" fmla="*/ 0 h 13"/>
                  <a:gd name="T14" fmla="*/ 0 60000 65536"/>
                  <a:gd name="T15" fmla="*/ 0 60000 65536"/>
                  <a:gd name="T16" fmla="*/ 0 60000 65536"/>
                  <a:gd name="T17" fmla="*/ 0 60000 65536"/>
                  <a:gd name="T18" fmla="*/ 0 60000 65536"/>
                  <a:gd name="T19" fmla="*/ 0 60000 65536"/>
                  <a:gd name="T20" fmla="*/ 0 60000 65536"/>
                  <a:gd name="T21" fmla="*/ 0 w 24"/>
                  <a:gd name="T22" fmla="*/ 0 h 13"/>
                  <a:gd name="T23" fmla="*/ 24 w 24"/>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13">
                    <a:moveTo>
                      <a:pt x="0" y="0"/>
                    </a:moveTo>
                    <a:lnTo>
                      <a:pt x="0" y="2"/>
                    </a:lnTo>
                    <a:lnTo>
                      <a:pt x="5" y="5"/>
                    </a:lnTo>
                    <a:lnTo>
                      <a:pt x="16" y="10"/>
                    </a:lnTo>
                    <a:lnTo>
                      <a:pt x="24" y="13"/>
                    </a:lnTo>
                    <a:lnTo>
                      <a:pt x="13" y="7"/>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11" name="Freeform 269"/>
              <p:cNvSpPr>
                <a:spLocks/>
              </p:cNvSpPr>
              <p:nvPr/>
            </p:nvSpPr>
            <p:spPr bwMode="auto">
              <a:xfrm>
                <a:off x="5558" y="1917"/>
                <a:ext cx="8" cy="7"/>
              </a:xfrm>
              <a:custGeom>
                <a:avLst/>
                <a:gdLst>
                  <a:gd name="T0" fmla="*/ 8 w 8"/>
                  <a:gd name="T1" fmla="*/ 5 h 7"/>
                  <a:gd name="T2" fmla="*/ 8 w 8"/>
                  <a:gd name="T3" fmla="*/ 5 h 7"/>
                  <a:gd name="T4" fmla="*/ 6 w 8"/>
                  <a:gd name="T5" fmla="*/ 2 h 7"/>
                  <a:gd name="T6" fmla="*/ 6 w 8"/>
                  <a:gd name="T7" fmla="*/ 0 h 7"/>
                  <a:gd name="T8" fmla="*/ 0 w 8"/>
                  <a:gd name="T9" fmla="*/ 0 h 7"/>
                  <a:gd name="T10" fmla="*/ 3 w 8"/>
                  <a:gd name="T11" fmla="*/ 5 h 7"/>
                  <a:gd name="T12" fmla="*/ 6 w 8"/>
                  <a:gd name="T13" fmla="*/ 7 h 7"/>
                  <a:gd name="T14" fmla="*/ 6 w 8"/>
                  <a:gd name="T15" fmla="*/ 7 h 7"/>
                  <a:gd name="T16" fmla="*/ 8 w 8"/>
                  <a:gd name="T17" fmla="*/ 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8" y="5"/>
                    </a:moveTo>
                    <a:lnTo>
                      <a:pt x="8" y="5"/>
                    </a:lnTo>
                    <a:lnTo>
                      <a:pt x="6" y="2"/>
                    </a:lnTo>
                    <a:lnTo>
                      <a:pt x="6" y="0"/>
                    </a:lnTo>
                    <a:lnTo>
                      <a:pt x="0" y="0"/>
                    </a:lnTo>
                    <a:lnTo>
                      <a:pt x="3" y="5"/>
                    </a:lnTo>
                    <a:lnTo>
                      <a:pt x="6" y="7"/>
                    </a:lnTo>
                    <a:lnTo>
                      <a:pt x="8"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12" name="Freeform 270"/>
              <p:cNvSpPr>
                <a:spLocks/>
              </p:cNvSpPr>
              <p:nvPr/>
            </p:nvSpPr>
            <p:spPr bwMode="auto">
              <a:xfrm>
                <a:off x="5564" y="1922"/>
                <a:ext cx="21" cy="10"/>
              </a:xfrm>
              <a:custGeom>
                <a:avLst/>
                <a:gdLst>
                  <a:gd name="T0" fmla="*/ 21 w 21"/>
                  <a:gd name="T1" fmla="*/ 5 h 10"/>
                  <a:gd name="T2" fmla="*/ 21 w 21"/>
                  <a:gd name="T3" fmla="*/ 5 h 10"/>
                  <a:gd name="T4" fmla="*/ 13 w 21"/>
                  <a:gd name="T5" fmla="*/ 2 h 10"/>
                  <a:gd name="T6" fmla="*/ 2 w 21"/>
                  <a:gd name="T7" fmla="*/ 0 h 10"/>
                  <a:gd name="T8" fmla="*/ 0 w 21"/>
                  <a:gd name="T9" fmla="*/ 2 h 10"/>
                  <a:gd name="T10" fmla="*/ 10 w 21"/>
                  <a:gd name="T11" fmla="*/ 8 h 10"/>
                  <a:gd name="T12" fmla="*/ 21 w 21"/>
                  <a:gd name="T13" fmla="*/ 10 h 10"/>
                  <a:gd name="T14" fmla="*/ 21 w 21"/>
                  <a:gd name="T15" fmla="*/ 10 h 10"/>
                  <a:gd name="T16" fmla="*/ 21 w 21"/>
                  <a:gd name="T17" fmla="*/ 5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0"/>
                  <a:gd name="T29" fmla="*/ 21 w 21"/>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0">
                    <a:moveTo>
                      <a:pt x="21" y="5"/>
                    </a:moveTo>
                    <a:lnTo>
                      <a:pt x="21" y="5"/>
                    </a:lnTo>
                    <a:lnTo>
                      <a:pt x="13" y="2"/>
                    </a:lnTo>
                    <a:lnTo>
                      <a:pt x="2" y="0"/>
                    </a:lnTo>
                    <a:lnTo>
                      <a:pt x="0" y="2"/>
                    </a:lnTo>
                    <a:lnTo>
                      <a:pt x="10" y="8"/>
                    </a:lnTo>
                    <a:lnTo>
                      <a:pt x="21" y="10"/>
                    </a:lnTo>
                    <a:lnTo>
                      <a:pt x="21"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13" name="Freeform 271"/>
              <p:cNvSpPr>
                <a:spLocks/>
              </p:cNvSpPr>
              <p:nvPr/>
            </p:nvSpPr>
            <p:spPr bwMode="auto">
              <a:xfrm>
                <a:off x="5558" y="1917"/>
                <a:ext cx="27" cy="15"/>
              </a:xfrm>
              <a:custGeom>
                <a:avLst/>
                <a:gdLst>
                  <a:gd name="T0" fmla="*/ 6 w 27"/>
                  <a:gd name="T1" fmla="*/ 0 h 15"/>
                  <a:gd name="T2" fmla="*/ 0 w 27"/>
                  <a:gd name="T3" fmla="*/ 0 h 15"/>
                  <a:gd name="T4" fmla="*/ 16 w 27"/>
                  <a:gd name="T5" fmla="*/ 10 h 15"/>
                  <a:gd name="T6" fmla="*/ 27 w 27"/>
                  <a:gd name="T7" fmla="*/ 10 h 15"/>
                  <a:gd name="T8" fmla="*/ 27 w 27"/>
                  <a:gd name="T9" fmla="*/ 15 h 15"/>
                  <a:gd name="T10" fmla="*/ 19 w 27"/>
                  <a:gd name="T11" fmla="*/ 7 h 15"/>
                  <a:gd name="T12" fmla="*/ 6 w 27"/>
                  <a:gd name="T13" fmla="*/ 0 h 15"/>
                  <a:gd name="T14" fmla="*/ 0 w 27"/>
                  <a:gd name="T15" fmla="*/ 0 h 15"/>
                  <a:gd name="T16" fmla="*/ 6 w 27"/>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5"/>
                  <a:gd name="T29" fmla="*/ 27 w 27"/>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5">
                    <a:moveTo>
                      <a:pt x="6" y="0"/>
                    </a:moveTo>
                    <a:lnTo>
                      <a:pt x="0" y="0"/>
                    </a:lnTo>
                    <a:lnTo>
                      <a:pt x="16" y="10"/>
                    </a:lnTo>
                    <a:lnTo>
                      <a:pt x="27" y="10"/>
                    </a:lnTo>
                    <a:lnTo>
                      <a:pt x="27" y="15"/>
                    </a:lnTo>
                    <a:lnTo>
                      <a:pt x="19" y="7"/>
                    </a:lnTo>
                    <a:lnTo>
                      <a:pt x="6" y="0"/>
                    </a:lnTo>
                    <a:lnTo>
                      <a:pt x="0" y="0"/>
                    </a:lnTo>
                    <a:lnTo>
                      <a:pt x="6"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14" name="Freeform 272"/>
              <p:cNvSpPr>
                <a:spLocks/>
              </p:cNvSpPr>
              <p:nvPr/>
            </p:nvSpPr>
            <p:spPr bwMode="auto">
              <a:xfrm>
                <a:off x="5548" y="1888"/>
                <a:ext cx="8" cy="16"/>
              </a:xfrm>
              <a:custGeom>
                <a:avLst/>
                <a:gdLst>
                  <a:gd name="T0" fmla="*/ 8 w 8"/>
                  <a:gd name="T1" fmla="*/ 16 h 16"/>
                  <a:gd name="T2" fmla="*/ 8 w 8"/>
                  <a:gd name="T3" fmla="*/ 10 h 16"/>
                  <a:gd name="T4" fmla="*/ 5 w 8"/>
                  <a:gd name="T5" fmla="*/ 5 h 16"/>
                  <a:gd name="T6" fmla="*/ 0 w 8"/>
                  <a:gd name="T7" fmla="*/ 0 h 16"/>
                  <a:gd name="T8" fmla="*/ 0 w 8"/>
                  <a:gd name="T9" fmla="*/ 0 h 16"/>
                  <a:gd name="T10" fmla="*/ 3 w 8"/>
                  <a:gd name="T11" fmla="*/ 5 h 16"/>
                  <a:gd name="T12" fmla="*/ 8 w 8"/>
                  <a:gd name="T13" fmla="*/ 16 h 16"/>
                  <a:gd name="T14" fmla="*/ 0 60000 65536"/>
                  <a:gd name="T15" fmla="*/ 0 60000 65536"/>
                  <a:gd name="T16" fmla="*/ 0 60000 65536"/>
                  <a:gd name="T17" fmla="*/ 0 60000 65536"/>
                  <a:gd name="T18" fmla="*/ 0 60000 65536"/>
                  <a:gd name="T19" fmla="*/ 0 60000 65536"/>
                  <a:gd name="T20" fmla="*/ 0 60000 65536"/>
                  <a:gd name="T21" fmla="*/ 0 w 8"/>
                  <a:gd name="T22" fmla="*/ 0 h 16"/>
                  <a:gd name="T23" fmla="*/ 8 w 8"/>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16">
                    <a:moveTo>
                      <a:pt x="8" y="16"/>
                    </a:moveTo>
                    <a:lnTo>
                      <a:pt x="8" y="10"/>
                    </a:lnTo>
                    <a:lnTo>
                      <a:pt x="5" y="5"/>
                    </a:lnTo>
                    <a:lnTo>
                      <a:pt x="0" y="0"/>
                    </a:lnTo>
                    <a:lnTo>
                      <a:pt x="3" y="5"/>
                    </a:lnTo>
                    <a:lnTo>
                      <a:pt x="8" y="1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15" name="Freeform 273"/>
              <p:cNvSpPr>
                <a:spLocks/>
              </p:cNvSpPr>
              <p:nvPr/>
            </p:nvSpPr>
            <p:spPr bwMode="auto">
              <a:xfrm>
                <a:off x="5553" y="1891"/>
                <a:ext cx="5" cy="13"/>
              </a:xfrm>
              <a:custGeom>
                <a:avLst/>
                <a:gdLst>
                  <a:gd name="T0" fmla="*/ 0 w 5"/>
                  <a:gd name="T1" fmla="*/ 2 h 13"/>
                  <a:gd name="T2" fmla="*/ 0 w 5"/>
                  <a:gd name="T3" fmla="*/ 2 h 13"/>
                  <a:gd name="T4" fmla="*/ 3 w 5"/>
                  <a:gd name="T5" fmla="*/ 7 h 13"/>
                  <a:gd name="T6" fmla="*/ 3 w 5"/>
                  <a:gd name="T7" fmla="*/ 13 h 13"/>
                  <a:gd name="T8" fmla="*/ 5 w 5"/>
                  <a:gd name="T9" fmla="*/ 13 h 13"/>
                  <a:gd name="T10" fmla="*/ 5 w 5"/>
                  <a:gd name="T11" fmla="*/ 7 h 13"/>
                  <a:gd name="T12" fmla="*/ 3 w 5"/>
                  <a:gd name="T13" fmla="*/ 0 h 13"/>
                  <a:gd name="T14" fmla="*/ 3 w 5"/>
                  <a:gd name="T15" fmla="*/ 0 h 13"/>
                  <a:gd name="T16" fmla="*/ 0 w 5"/>
                  <a:gd name="T17" fmla="*/ 2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3"/>
                  <a:gd name="T29" fmla="*/ 5 w 5"/>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3">
                    <a:moveTo>
                      <a:pt x="0" y="2"/>
                    </a:moveTo>
                    <a:lnTo>
                      <a:pt x="0" y="2"/>
                    </a:lnTo>
                    <a:lnTo>
                      <a:pt x="3" y="7"/>
                    </a:lnTo>
                    <a:lnTo>
                      <a:pt x="3" y="13"/>
                    </a:lnTo>
                    <a:lnTo>
                      <a:pt x="5" y="13"/>
                    </a:lnTo>
                    <a:lnTo>
                      <a:pt x="5" y="7"/>
                    </a:lnTo>
                    <a:lnTo>
                      <a:pt x="3"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16" name="Freeform 274"/>
              <p:cNvSpPr>
                <a:spLocks/>
              </p:cNvSpPr>
              <p:nvPr/>
            </p:nvSpPr>
            <p:spPr bwMode="auto">
              <a:xfrm>
                <a:off x="5545" y="1885"/>
                <a:ext cx="11" cy="8"/>
              </a:xfrm>
              <a:custGeom>
                <a:avLst/>
                <a:gdLst>
                  <a:gd name="T0" fmla="*/ 3 w 11"/>
                  <a:gd name="T1" fmla="*/ 0 h 8"/>
                  <a:gd name="T2" fmla="*/ 0 w 11"/>
                  <a:gd name="T3" fmla="*/ 6 h 8"/>
                  <a:gd name="T4" fmla="*/ 3 w 11"/>
                  <a:gd name="T5" fmla="*/ 6 h 8"/>
                  <a:gd name="T6" fmla="*/ 8 w 11"/>
                  <a:gd name="T7" fmla="*/ 8 h 8"/>
                  <a:gd name="T8" fmla="*/ 11 w 11"/>
                  <a:gd name="T9" fmla="*/ 6 h 8"/>
                  <a:gd name="T10" fmla="*/ 6 w 11"/>
                  <a:gd name="T11" fmla="*/ 3 h 8"/>
                  <a:gd name="T12" fmla="*/ 3 w 11"/>
                  <a:gd name="T13" fmla="*/ 0 h 8"/>
                  <a:gd name="T14" fmla="*/ 0 w 11"/>
                  <a:gd name="T15" fmla="*/ 3 h 8"/>
                  <a:gd name="T16" fmla="*/ 3 w 11"/>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8"/>
                  <a:gd name="T29" fmla="*/ 11 w 11"/>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8">
                    <a:moveTo>
                      <a:pt x="3" y="0"/>
                    </a:moveTo>
                    <a:lnTo>
                      <a:pt x="0" y="6"/>
                    </a:lnTo>
                    <a:lnTo>
                      <a:pt x="3" y="6"/>
                    </a:lnTo>
                    <a:lnTo>
                      <a:pt x="8" y="8"/>
                    </a:lnTo>
                    <a:lnTo>
                      <a:pt x="11" y="6"/>
                    </a:lnTo>
                    <a:lnTo>
                      <a:pt x="6" y="3"/>
                    </a:lnTo>
                    <a:lnTo>
                      <a:pt x="3" y="0"/>
                    </a:lnTo>
                    <a:lnTo>
                      <a:pt x="0" y="3"/>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17" name="Freeform 275"/>
              <p:cNvSpPr>
                <a:spLocks/>
              </p:cNvSpPr>
              <p:nvPr/>
            </p:nvSpPr>
            <p:spPr bwMode="auto">
              <a:xfrm>
                <a:off x="5545" y="1885"/>
                <a:ext cx="13" cy="19"/>
              </a:xfrm>
              <a:custGeom>
                <a:avLst/>
                <a:gdLst>
                  <a:gd name="T0" fmla="*/ 11 w 13"/>
                  <a:gd name="T1" fmla="*/ 19 h 19"/>
                  <a:gd name="T2" fmla="*/ 13 w 13"/>
                  <a:gd name="T3" fmla="*/ 19 h 19"/>
                  <a:gd name="T4" fmla="*/ 8 w 13"/>
                  <a:gd name="T5" fmla="*/ 6 h 19"/>
                  <a:gd name="T6" fmla="*/ 3 w 13"/>
                  <a:gd name="T7" fmla="*/ 0 h 19"/>
                  <a:gd name="T8" fmla="*/ 0 w 13"/>
                  <a:gd name="T9" fmla="*/ 3 h 19"/>
                  <a:gd name="T10" fmla="*/ 6 w 13"/>
                  <a:gd name="T11" fmla="*/ 8 h 19"/>
                  <a:gd name="T12" fmla="*/ 11 w 13"/>
                  <a:gd name="T13" fmla="*/ 19 h 19"/>
                  <a:gd name="T14" fmla="*/ 13 w 13"/>
                  <a:gd name="T15" fmla="*/ 19 h 19"/>
                  <a:gd name="T16" fmla="*/ 11 w 13"/>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9"/>
                  <a:gd name="T29" fmla="*/ 13 w 13"/>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9">
                    <a:moveTo>
                      <a:pt x="11" y="19"/>
                    </a:moveTo>
                    <a:lnTo>
                      <a:pt x="13" y="19"/>
                    </a:lnTo>
                    <a:lnTo>
                      <a:pt x="8" y="6"/>
                    </a:lnTo>
                    <a:lnTo>
                      <a:pt x="3" y="0"/>
                    </a:lnTo>
                    <a:lnTo>
                      <a:pt x="0" y="3"/>
                    </a:lnTo>
                    <a:lnTo>
                      <a:pt x="6" y="8"/>
                    </a:lnTo>
                    <a:lnTo>
                      <a:pt x="11" y="19"/>
                    </a:lnTo>
                    <a:lnTo>
                      <a:pt x="13" y="19"/>
                    </a:lnTo>
                    <a:lnTo>
                      <a:pt x="11" y="1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18" name="Freeform 276"/>
              <p:cNvSpPr>
                <a:spLocks/>
              </p:cNvSpPr>
              <p:nvPr/>
            </p:nvSpPr>
            <p:spPr bwMode="auto">
              <a:xfrm>
                <a:off x="5556" y="1864"/>
                <a:ext cx="10" cy="21"/>
              </a:xfrm>
              <a:custGeom>
                <a:avLst/>
                <a:gdLst>
                  <a:gd name="T0" fmla="*/ 0 w 10"/>
                  <a:gd name="T1" fmla="*/ 21 h 21"/>
                  <a:gd name="T2" fmla="*/ 0 w 10"/>
                  <a:gd name="T3" fmla="*/ 21 h 21"/>
                  <a:gd name="T4" fmla="*/ 5 w 10"/>
                  <a:gd name="T5" fmla="*/ 19 h 21"/>
                  <a:gd name="T6" fmla="*/ 8 w 10"/>
                  <a:gd name="T7" fmla="*/ 19 h 21"/>
                  <a:gd name="T8" fmla="*/ 10 w 10"/>
                  <a:gd name="T9" fmla="*/ 13 h 21"/>
                  <a:gd name="T10" fmla="*/ 10 w 10"/>
                  <a:gd name="T11" fmla="*/ 11 h 21"/>
                  <a:gd name="T12" fmla="*/ 10 w 10"/>
                  <a:gd name="T13" fmla="*/ 6 h 21"/>
                  <a:gd name="T14" fmla="*/ 5 w 10"/>
                  <a:gd name="T15" fmla="*/ 3 h 21"/>
                  <a:gd name="T16" fmla="*/ 2 w 10"/>
                  <a:gd name="T17" fmla="*/ 0 h 21"/>
                  <a:gd name="T18" fmla="*/ 2 w 10"/>
                  <a:gd name="T19" fmla="*/ 3 h 21"/>
                  <a:gd name="T20" fmla="*/ 2 w 10"/>
                  <a:gd name="T21" fmla="*/ 16 h 21"/>
                  <a:gd name="T22" fmla="*/ 0 w 10"/>
                  <a:gd name="T23" fmla="*/ 21 h 21"/>
                  <a:gd name="T24" fmla="*/ 0 w 10"/>
                  <a:gd name="T25" fmla="*/ 21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21"/>
                  <a:gd name="T41" fmla="*/ 10 w 10"/>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21">
                    <a:moveTo>
                      <a:pt x="0" y="21"/>
                    </a:moveTo>
                    <a:lnTo>
                      <a:pt x="0" y="21"/>
                    </a:lnTo>
                    <a:lnTo>
                      <a:pt x="5" y="19"/>
                    </a:lnTo>
                    <a:lnTo>
                      <a:pt x="8" y="19"/>
                    </a:lnTo>
                    <a:lnTo>
                      <a:pt x="10" y="13"/>
                    </a:lnTo>
                    <a:lnTo>
                      <a:pt x="10" y="11"/>
                    </a:lnTo>
                    <a:lnTo>
                      <a:pt x="10" y="6"/>
                    </a:lnTo>
                    <a:lnTo>
                      <a:pt x="5" y="3"/>
                    </a:lnTo>
                    <a:lnTo>
                      <a:pt x="2" y="0"/>
                    </a:lnTo>
                    <a:lnTo>
                      <a:pt x="2" y="3"/>
                    </a:lnTo>
                    <a:lnTo>
                      <a:pt x="2" y="16"/>
                    </a:lnTo>
                    <a:lnTo>
                      <a:pt x="0" y="2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19" name="Freeform 277"/>
              <p:cNvSpPr>
                <a:spLocks/>
              </p:cNvSpPr>
              <p:nvPr/>
            </p:nvSpPr>
            <p:spPr bwMode="auto">
              <a:xfrm>
                <a:off x="5553" y="1880"/>
                <a:ext cx="8" cy="5"/>
              </a:xfrm>
              <a:custGeom>
                <a:avLst/>
                <a:gdLst>
                  <a:gd name="T0" fmla="*/ 8 w 8"/>
                  <a:gd name="T1" fmla="*/ 0 h 5"/>
                  <a:gd name="T2" fmla="*/ 8 w 8"/>
                  <a:gd name="T3" fmla="*/ 0 h 5"/>
                  <a:gd name="T4" fmla="*/ 3 w 8"/>
                  <a:gd name="T5" fmla="*/ 3 h 5"/>
                  <a:gd name="T6" fmla="*/ 0 w 8"/>
                  <a:gd name="T7" fmla="*/ 5 h 5"/>
                  <a:gd name="T8" fmla="*/ 5 w 8"/>
                  <a:gd name="T9" fmla="*/ 5 h 5"/>
                  <a:gd name="T10" fmla="*/ 5 w 8"/>
                  <a:gd name="T11" fmla="*/ 5 h 5"/>
                  <a:gd name="T12" fmla="*/ 8 w 8"/>
                  <a:gd name="T13" fmla="*/ 5 h 5"/>
                  <a:gd name="T14" fmla="*/ 8 w 8"/>
                  <a:gd name="T15" fmla="*/ 5 h 5"/>
                  <a:gd name="T16" fmla="*/ 8 w 8"/>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8" y="0"/>
                    </a:moveTo>
                    <a:lnTo>
                      <a:pt x="8" y="0"/>
                    </a:lnTo>
                    <a:lnTo>
                      <a:pt x="3" y="3"/>
                    </a:lnTo>
                    <a:lnTo>
                      <a:pt x="0" y="5"/>
                    </a:lnTo>
                    <a:lnTo>
                      <a:pt x="5" y="5"/>
                    </a:lnTo>
                    <a:lnTo>
                      <a:pt x="8" y="5"/>
                    </a:lnTo>
                    <a:lnTo>
                      <a:pt x="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20" name="Freeform 278"/>
              <p:cNvSpPr>
                <a:spLocks/>
              </p:cNvSpPr>
              <p:nvPr/>
            </p:nvSpPr>
            <p:spPr bwMode="auto">
              <a:xfrm>
                <a:off x="5561" y="1870"/>
                <a:ext cx="8" cy="15"/>
              </a:xfrm>
              <a:custGeom>
                <a:avLst/>
                <a:gdLst>
                  <a:gd name="T0" fmla="*/ 3 w 8"/>
                  <a:gd name="T1" fmla="*/ 2 h 15"/>
                  <a:gd name="T2" fmla="*/ 3 w 8"/>
                  <a:gd name="T3" fmla="*/ 2 h 15"/>
                  <a:gd name="T4" fmla="*/ 3 w 8"/>
                  <a:gd name="T5" fmla="*/ 5 h 15"/>
                  <a:gd name="T6" fmla="*/ 3 w 8"/>
                  <a:gd name="T7" fmla="*/ 7 h 15"/>
                  <a:gd name="T8" fmla="*/ 0 w 8"/>
                  <a:gd name="T9" fmla="*/ 10 h 15"/>
                  <a:gd name="T10" fmla="*/ 0 w 8"/>
                  <a:gd name="T11" fmla="*/ 10 h 15"/>
                  <a:gd name="T12" fmla="*/ 0 w 8"/>
                  <a:gd name="T13" fmla="*/ 15 h 15"/>
                  <a:gd name="T14" fmla="*/ 5 w 8"/>
                  <a:gd name="T15" fmla="*/ 13 h 15"/>
                  <a:gd name="T16" fmla="*/ 5 w 8"/>
                  <a:gd name="T17" fmla="*/ 7 h 15"/>
                  <a:gd name="T18" fmla="*/ 8 w 8"/>
                  <a:gd name="T19" fmla="*/ 5 h 15"/>
                  <a:gd name="T20" fmla="*/ 5 w 8"/>
                  <a:gd name="T21" fmla="*/ 0 h 15"/>
                  <a:gd name="T22" fmla="*/ 5 w 8"/>
                  <a:gd name="T23" fmla="*/ 0 h 15"/>
                  <a:gd name="T24" fmla="*/ 3 w 8"/>
                  <a:gd name="T25" fmla="*/ 2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
                  <a:gd name="T40" fmla="*/ 0 h 15"/>
                  <a:gd name="T41" fmla="*/ 8 w 8"/>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 h="15">
                    <a:moveTo>
                      <a:pt x="3" y="2"/>
                    </a:moveTo>
                    <a:lnTo>
                      <a:pt x="3" y="2"/>
                    </a:lnTo>
                    <a:lnTo>
                      <a:pt x="3" y="5"/>
                    </a:lnTo>
                    <a:lnTo>
                      <a:pt x="3" y="7"/>
                    </a:lnTo>
                    <a:lnTo>
                      <a:pt x="0" y="10"/>
                    </a:lnTo>
                    <a:lnTo>
                      <a:pt x="0" y="15"/>
                    </a:lnTo>
                    <a:lnTo>
                      <a:pt x="5" y="13"/>
                    </a:lnTo>
                    <a:lnTo>
                      <a:pt x="5" y="7"/>
                    </a:lnTo>
                    <a:lnTo>
                      <a:pt x="8" y="5"/>
                    </a:lnTo>
                    <a:lnTo>
                      <a:pt x="5" y="0"/>
                    </a:lnTo>
                    <a:lnTo>
                      <a:pt x="3"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21" name="Freeform 279"/>
              <p:cNvSpPr>
                <a:spLocks/>
              </p:cNvSpPr>
              <p:nvPr/>
            </p:nvSpPr>
            <p:spPr bwMode="auto">
              <a:xfrm>
                <a:off x="5556" y="1862"/>
                <a:ext cx="10" cy="10"/>
              </a:xfrm>
              <a:custGeom>
                <a:avLst/>
                <a:gdLst>
                  <a:gd name="T0" fmla="*/ 0 w 10"/>
                  <a:gd name="T1" fmla="*/ 2 h 10"/>
                  <a:gd name="T2" fmla="*/ 0 w 10"/>
                  <a:gd name="T3" fmla="*/ 2 h 10"/>
                  <a:gd name="T4" fmla="*/ 5 w 10"/>
                  <a:gd name="T5" fmla="*/ 5 h 10"/>
                  <a:gd name="T6" fmla="*/ 8 w 10"/>
                  <a:gd name="T7" fmla="*/ 10 h 10"/>
                  <a:gd name="T8" fmla="*/ 10 w 10"/>
                  <a:gd name="T9" fmla="*/ 8 h 10"/>
                  <a:gd name="T10" fmla="*/ 8 w 10"/>
                  <a:gd name="T11" fmla="*/ 2 h 10"/>
                  <a:gd name="T12" fmla="*/ 2 w 10"/>
                  <a:gd name="T13" fmla="*/ 0 h 10"/>
                  <a:gd name="T14" fmla="*/ 2 w 10"/>
                  <a:gd name="T15" fmla="*/ 0 h 10"/>
                  <a:gd name="T16" fmla="*/ 0 w 10"/>
                  <a:gd name="T17" fmla="*/ 2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0"/>
                  <a:gd name="T29" fmla="*/ 10 w 10"/>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0">
                    <a:moveTo>
                      <a:pt x="0" y="2"/>
                    </a:moveTo>
                    <a:lnTo>
                      <a:pt x="0" y="2"/>
                    </a:lnTo>
                    <a:lnTo>
                      <a:pt x="5" y="5"/>
                    </a:lnTo>
                    <a:lnTo>
                      <a:pt x="8" y="10"/>
                    </a:lnTo>
                    <a:lnTo>
                      <a:pt x="10" y="8"/>
                    </a:lnTo>
                    <a:lnTo>
                      <a:pt x="8" y="2"/>
                    </a:lnTo>
                    <a:lnTo>
                      <a:pt x="2"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22" name="Freeform 280"/>
              <p:cNvSpPr>
                <a:spLocks/>
              </p:cNvSpPr>
              <p:nvPr/>
            </p:nvSpPr>
            <p:spPr bwMode="auto">
              <a:xfrm>
                <a:off x="5556" y="1862"/>
                <a:ext cx="5" cy="18"/>
              </a:xfrm>
              <a:custGeom>
                <a:avLst/>
                <a:gdLst>
                  <a:gd name="T0" fmla="*/ 5 w 5"/>
                  <a:gd name="T1" fmla="*/ 18 h 18"/>
                  <a:gd name="T2" fmla="*/ 5 w 5"/>
                  <a:gd name="T3" fmla="*/ 18 h 18"/>
                  <a:gd name="T4" fmla="*/ 5 w 5"/>
                  <a:gd name="T5" fmla="*/ 5 h 18"/>
                  <a:gd name="T6" fmla="*/ 0 w 5"/>
                  <a:gd name="T7" fmla="*/ 2 h 18"/>
                  <a:gd name="T8" fmla="*/ 2 w 5"/>
                  <a:gd name="T9" fmla="*/ 0 h 18"/>
                  <a:gd name="T10" fmla="*/ 2 w 5"/>
                  <a:gd name="T11" fmla="*/ 5 h 18"/>
                  <a:gd name="T12" fmla="*/ 2 w 5"/>
                  <a:gd name="T13" fmla="*/ 15 h 18"/>
                  <a:gd name="T14" fmla="*/ 2 w 5"/>
                  <a:gd name="T15" fmla="*/ 15 h 18"/>
                  <a:gd name="T16" fmla="*/ 5 w 5"/>
                  <a:gd name="T17" fmla="*/ 18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8"/>
                  <a:gd name="T29" fmla="*/ 5 w 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8">
                    <a:moveTo>
                      <a:pt x="5" y="18"/>
                    </a:moveTo>
                    <a:lnTo>
                      <a:pt x="5" y="18"/>
                    </a:lnTo>
                    <a:lnTo>
                      <a:pt x="5" y="5"/>
                    </a:lnTo>
                    <a:lnTo>
                      <a:pt x="0" y="2"/>
                    </a:lnTo>
                    <a:lnTo>
                      <a:pt x="2" y="0"/>
                    </a:lnTo>
                    <a:lnTo>
                      <a:pt x="2" y="5"/>
                    </a:lnTo>
                    <a:lnTo>
                      <a:pt x="2" y="15"/>
                    </a:lnTo>
                    <a:lnTo>
                      <a:pt x="5" y="1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23" name="Freeform 281"/>
              <p:cNvSpPr>
                <a:spLocks/>
              </p:cNvSpPr>
              <p:nvPr/>
            </p:nvSpPr>
            <p:spPr bwMode="auto">
              <a:xfrm>
                <a:off x="5553" y="1877"/>
                <a:ext cx="8" cy="11"/>
              </a:xfrm>
              <a:custGeom>
                <a:avLst/>
                <a:gdLst>
                  <a:gd name="T0" fmla="*/ 0 w 8"/>
                  <a:gd name="T1" fmla="*/ 8 h 11"/>
                  <a:gd name="T2" fmla="*/ 3 w 8"/>
                  <a:gd name="T3" fmla="*/ 8 h 11"/>
                  <a:gd name="T4" fmla="*/ 5 w 8"/>
                  <a:gd name="T5" fmla="*/ 11 h 11"/>
                  <a:gd name="T6" fmla="*/ 8 w 8"/>
                  <a:gd name="T7" fmla="*/ 3 h 11"/>
                  <a:gd name="T8" fmla="*/ 5 w 8"/>
                  <a:gd name="T9" fmla="*/ 0 h 11"/>
                  <a:gd name="T10" fmla="*/ 0 w 8"/>
                  <a:gd name="T11" fmla="*/ 8 h 11"/>
                  <a:gd name="T12" fmla="*/ 5 w 8"/>
                  <a:gd name="T13" fmla="*/ 11 h 11"/>
                  <a:gd name="T14" fmla="*/ 5 w 8"/>
                  <a:gd name="T15" fmla="*/ 8 h 11"/>
                  <a:gd name="T16" fmla="*/ 5 w 8"/>
                  <a:gd name="T17" fmla="*/ 11 h 11"/>
                  <a:gd name="T18" fmla="*/ 5 w 8"/>
                  <a:gd name="T19" fmla="*/ 11 h 11"/>
                  <a:gd name="T20" fmla="*/ 5 w 8"/>
                  <a:gd name="T21" fmla="*/ 8 h 11"/>
                  <a:gd name="T22" fmla="*/ 0 w 8"/>
                  <a:gd name="T23" fmla="*/ 8 h 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1"/>
                  <a:gd name="T38" fmla="*/ 8 w 8"/>
                  <a:gd name="T39" fmla="*/ 11 h 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1">
                    <a:moveTo>
                      <a:pt x="0" y="8"/>
                    </a:moveTo>
                    <a:lnTo>
                      <a:pt x="3" y="8"/>
                    </a:lnTo>
                    <a:lnTo>
                      <a:pt x="5" y="11"/>
                    </a:lnTo>
                    <a:lnTo>
                      <a:pt x="8" y="3"/>
                    </a:lnTo>
                    <a:lnTo>
                      <a:pt x="5" y="0"/>
                    </a:lnTo>
                    <a:lnTo>
                      <a:pt x="0" y="8"/>
                    </a:lnTo>
                    <a:lnTo>
                      <a:pt x="5" y="11"/>
                    </a:lnTo>
                    <a:lnTo>
                      <a:pt x="5" y="8"/>
                    </a:lnTo>
                    <a:lnTo>
                      <a:pt x="5" y="11"/>
                    </a:lnTo>
                    <a:lnTo>
                      <a:pt x="5" y="8"/>
                    </a:lnTo>
                    <a:lnTo>
                      <a:pt x="0"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24" name="Freeform 282"/>
              <p:cNvSpPr>
                <a:spLocks/>
              </p:cNvSpPr>
              <p:nvPr/>
            </p:nvSpPr>
            <p:spPr bwMode="auto">
              <a:xfrm>
                <a:off x="5459" y="1943"/>
                <a:ext cx="16" cy="13"/>
              </a:xfrm>
              <a:custGeom>
                <a:avLst/>
                <a:gdLst>
                  <a:gd name="T0" fmla="*/ 11 w 16"/>
                  <a:gd name="T1" fmla="*/ 0 h 13"/>
                  <a:gd name="T2" fmla="*/ 13 w 16"/>
                  <a:gd name="T3" fmla="*/ 0 h 13"/>
                  <a:gd name="T4" fmla="*/ 16 w 16"/>
                  <a:gd name="T5" fmla="*/ 2 h 13"/>
                  <a:gd name="T6" fmla="*/ 3 w 16"/>
                  <a:gd name="T7" fmla="*/ 10 h 13"/>
                  <a:gd name="T8" fmla="*/ 0 w 16"/>
                  <a:gd name="T9" fmla="*/ 13 h 13"/>
                  <a:gd name="T10" fmla="*/ 3 w 16"/>
                  <a:gd name="T11" fmla="*/ 8 h 13"/>
                  <a:gd name="T12" fmla="*/ 11 w 16"/>
                  <a:gd name="T13" fmla="*/ 0 h 13"/>
                  <a:gd name="T14" fmla="*/ 0 60000 65536"/>
                  <a:gd name="T15" fmla="*/ 0 60000 65536"/>
                  <a:gd name="T16" fmla="*/ 0 60000 65536"/>
                  <a:gd name="T17" fmla="*/ 0 60000 65536"/>
                  <a:gd name="T18" fmla="*/ 0 60000 65536"/>
                  <a:gd name="T19" fmla="*/ 0 60000 65536"/>
                  <a:gd name="T20" fmla="*/ 0 60000 65536"/>
                  <a:gd name="T21" fmla="*/ 0 w 16"/>
                  <a:gd name="T22" fmla="*/ 0 h 13"/>
                  <a:gd name="T23" fmla="*/ 16 w 16"/>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3">
                    <a:moveTo>
                      <a:pt x="11" y="0"/>
                    </a:moveTo>
                    <a:lnTo>
                      <a:pt x="13" y="0"/>
                    </a:lnTo>
                    <a:lnTo>
                      <a:pt x="16" y="2"/>
                    </a:lnTo>
                    <a:lnTo>
                      <a:pt x="3" y="10"/>
                    </a:lnTo>
                    <a:lnTo>
                      <a:pt x="0" y="13"/>
                    </a:lnTo>
                    <a:lnTo>
                      <a:pt x="3" y="8"/>
                    </a:lnTo>
                    <a:lnTo>
                      <a:pt x="11"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25" name="Freeform 283"/>
              <p:cNvSpPr>
                <a:spLocks/>
              </p:cNvSpPr>
              <p:nvPr/>
            </p:nvSpPr>
            <p:spPr bwMode="auto">
              <a:xfrm>
                <a:off x="5470" y="1940"/>
                <a:ext cx="5" cy="8"/>
              </a:xfrm>
              <a:custGeom>
                <a:avLst/>
                <a:gdLst>
                  <a:gd name="T0" fmla="*/ 2 w 5"/>
                  <a:gd name="T1" fmla="*/ 8 h 8"/>
                  <a:gd name="T2" fmla="*/ 2 w 5"/>
                  <a:gd name="T3" fmla="*/ 8 h 8"/>
                  <a:gd name="T4" fmla="*/ 5 w 5"/>
                  <a:gd name="T5" fmla="*/ 3 h 8"/>
                  <a:gd name="T6" fmla="*/ 2 w 5"/>
                  <a:gd name="T7" fmla="*/ 0 h 8"/>
                  <a:gd name="T8" fmla="*/ 0 w 5"/>
                  <a:gd name="T9" fmla="*/ 3 h 8"/>
                  <a:gd name="T10" fmla="*/ 2 w 5"/>
                  <a:gd name="T11" fmla="*/ 5 h 8"/>
                  <a:gd name="T12" fmla="*/ 5 w 5"/>
                  <a:gd name="T13" fmla="*/ 3 h 8"/>
                  <a:gd name="T14" fmla="*/ 5 w 5"/>
                  <a:gd name="T15" fmla="*/ 3 h 8"/>
                  <a:gd name="T16" fmla="*/ 2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2" y="8"/>
                    </a:moveTo>
                    <a:lnTo>
                      <a:pt x="2" y="8"/>
                    </a:lnTo>
                    <a:lnTo>
                      <a:pt x="5" y="3"/>
                    </a:lnTo>
                    <a:lnTo>
                      <a:pt x="2" y="0"/>
                    </a:lnTo>
                    <a:lnTo>
                      <a:pt x="0" y="3"/>
                    </a:lnTo>
                    <a:lnTo>
                      <a:pt x="2" y="5"/>
                    </a:lnTo>
                    <a:lnTo>
                      <a:pt x="5" y="3"/>
                    </a:lnTo>
                    <a:lnTo>
                      <a:pt x="2"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26" name="Freeform 284"/>
              <p:cNvSpPr>
                <a:spLocks/>
              </p:cNvSpPr>
              <p:nvPr/>
            </p:nvSpPr>
            <p:spPr bwMode="auto">
              <a:xfrm>
                <a:off x="5457" y="1943"/>
                <a:ext cx="18" cy="15"/>
              </a:xfrm>
              <a:custGeom>
                <a:avLst/>
                <a:gdLst>
                  <a:gd name="T0" fmla="*/ 0 w 18"/>
                  <a:gd name="T1" fmla="*/ 15 h 15"/>
                  <a:gd name="T2" fmla="*/ 0 w 18"/>
                  <a:gd name="T3" fmla="*/ 15 h 15"/>
                  <a:gd name="T4" fmla="*/ 7 w 18"/>
                  <a:gd name="T5" fmla="*/ 13 h 15"/>
                  <a:gd name="T6" fmla="*/ 15 w 18"/>
                  <a:gd name="T7" fmla="*/ 5 h 15"/>
                  <a:gd name="T8" fmla="*/ 18 w 18"/>
                  <a:gd name="T9" fmla="*/ 0 h 15"/>
                  <a:gd name="T10" fmla="*/ 5 w 18"/>
                  <a:gd name="T11" fmla="*/ 8 h 15"/>
                  <a:gd name="T12" fmla="*/ 5 w 18"/>
                  <a:gd name="T13" fmla="*/ 13 h 15"/>
                  <a:gd name="T14" fmla="*/ 5 w 18"/>
                  <a:gd name="T15" fmla="*/ 13 h 15"/>
                  <a:gd name="T16" fmla="*/ 0 w 18"/>
                  <a:gd name="T17" fmla="*/ 15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5"/>
                  <a:gd name="T29" fmla="*/ 18 w 18"/>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5">
                    <a:moveTo>
                      <a:pt x="0" y="15"/>
                    </a:moveTo>
                    <a:lnTo>
                      <a:pt x="0" y="15"/>
                    </a:lnTo>
                    <a:lnTo>
                      <a:pt x="7" y="13"/>
                    </a:lnTo>
                    <a:lnTo>
                      <a:pt x="15" y="5"/>
                    </a:lnTo>
                    <a:lnTo>
                      <a:pt x="18" y="0"/>
                    </a:lnTo>
                    <a:lnTo>
                      <a:pt x="5" y="8"/>
                    </a:lnTo>
                    <a:lnTo>
                      <a:pt x="5" y="13"/>
                    </a:lnTo>
                    <a:lnTo>
                      <a:pt x="0" y="1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27" name="Freeform 285"/>
              <p:cNvSpPr>
                <a:spLocks/>
              </p:cNvSpPr>
              <p:nvPr/>
            </p:nvSpPr>
            <p:spPr bwMode="auto">
              <a:xfrm>
                <a:off x="5457" y="1940"/>
                <a:ext cx="15" cy="18"/>
              </a:xfrm>
              <a:custGeom>
                <a:avLst/>
                <a:gdLst>
                  <a:gd name="T0" fmla="*/ 15 w 15"/>
                  <a:gd name="T1" fmla="*/ 0 h 18"/>
                  <a:gd name="T2" fmla="*/ 13 w 15"/>
                  <a:gd name="T3" fmla="*/ 0 h 18"/>
                  <a:gd name="T4" fmla="*/ 5 w 15"/>
                  <a:gd name="T5" fmla="*/ 8 h 18"/>
                  <a:gd name="T6" fmla="*/ 0 w 15"/>
                  <a:gd name="T7" fmla="*/ 18 h 18"/>
                  <a:gd name="T8" fmla="*/ 5 w 15"/>
                  <a:gd name="T9" fmla="*/ 16 h 18"/>
                  <a:gd name="T10" fmla="*/ 7 w 15"/>
                  <a:gd name="T11" fmla="*/ 11 h 18"/>
                  <a:gd name="T12" fmla="*/ 15 w 15"/>
                  <a:gd name="T13" fmla="*/ 3 h 18"/>
                  <a:gd name="T14" fmla="*/ 13 w 15"/>
                  <a:gd name="T15" fmla="*/ 3 h 18"/>
                  <a:gd name="T16" fmla="*/ 15 w 15"/>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8"/>
                  <a:gd name="T29" fmla="*/ 15 w 1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8">
                    <a:moveTo>
                      <a:pt x="15" y="0"/>
                    </a:moveTo>
                    <a:lnTo>
                      <a:pt x="13" y="0"/>
                    </a:lnTo>
                    <a:lnTo>
                      <a:pt x="5" y="8"/>
                    </a:lnTo>
                    <a:lnTo>
                      <a:pt x="0" y="18"/>
                    </a:lnTo>
                    <a:lnTo>
                      <a:pt x="5" y="16"/>
                    </a:lnTo>
                    <a:lnTo>
                      <a:pt x="7" y="11"/>
                    </a:lnTo>
                    <a:lnTo>
                      <a:pt x="15" y="3"/>
                    </a:lnTo>
                    <a:lnTo>
                      <a:pt x="13" y="3"/>
                    </a:lnTo>
                    <a:lnTo>
                      <a:pt x="15"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28" name="Freeform 286"/>
              <p:cNvSpPr>
                <a:spLocks/>
              </p:cNvSpPr>
              <p:nvPr/>
            </p:nvSpPr>
            <p:spPr bwMode="auto">
              <a:xfrm>
                <a:off x="5462" y="1901"/>
                <a:ext cx="18" cy="31"/>
              </a:xfrm>
              <a:custGeom>
                <a:avLst/>
                <a:gdLst>
                  <a:gd name="T0" fmla="*/ 2 w 18"/>
                  <a:gd name="T1" fmla="*/ 31 h 31"/>
                  <a:gd name="T2" fmla="*/ 2 w 18"/>
                  <a:gd name="T3" fmla="*/ 23 h 31"/>
                  <a:gd name="T4" fmla="*/ 0 w 18"/>
                  <a:gd name="T5" fmla="*/ 8 h 31"/>
                  <a:gd name="T6" fmla="*/ 0 w 18"/>
                  <a:gd name="T7" fmla="*/ 3 h 31"/>
                  <a:gd name="T8" fmla="*/ 5 w 18"/>
                  <a:gd name="T9" fmla="*/ 0 h 31"/>
                  <a:gd name="T10" fmla="*/ 13 w 18"/>
                  <a:gd name="T11" fmla="*/ 0 h 31"/>
                  <a:gd name="T12" fmla="*/ 18 w 18"/>
                  <a:gd name="T13" fmla="*/ 0 h 31"/>
                  <a:gd name="T14" fmla="*/ 10 w 18"/>
                  <a:gd name="T15" fmla="*/ 3 h 31"/>
                  <a:gd name="T16" fmla="*/ 0 w 18"/>
                  <a:gd name="T17" fmla="*/ 10 h 31"/>
                  <a:gd name="T18" fmla="*/ 2 w 18"/>
                  <a:gd name="T19" fmla="*/ 23 h 31"/>
                  <a:gd name="T20" fmla="*/ 2 w 18"/>
                  <a:gd name="T21" fmla="*/ 31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31"/>
                  <a:gd name="T35" fmla="*/ 18 w 18"/>
                  <a:gd name="T36" fmla="*/ 31 h 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31">
                    <a:moveTo>
                      <a:pt x="2" y="31"/>
                    </a:moveTo>
                    <a:lnTo>
                      <a:pt x="2" y="23"/>
                    </a:lnTo>
                    <a:lnTo>
                      <a:pt x="0" y="8"/>
                    </a:lnTo>
                    <a:lnTo>
                      <a:pt x="0" y="3"/>
                    </a:lnTo>
                    <a:lnTo>
                      <a:pt x="5" y="0"/>
                    </a:lnTo>
                    <a:lnTo>
                      <a:pt x="13" y="0"/>
                    </a:lnTo>
                    <a:lnTo>
                      <a:pt x="18" y="0"/>
                    </a:lnTo>
                    <a:lnTo>
                      <a:pt x="10" y="3"/>
                    </a:lnTo>
                    <a:lnTo>
                      <a:pt x="0" y="10"/>
                    </a:lnTo>
                    <a:lnTo>
                      <a:pt x="2" y="23"/>
                    </a:lnTo>
                    <a:lnTo>
                      <a:pt x="2" y="3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29" name="Freeform 287"/>
              <p:cNvSpPr>
                <a:spLocks/>
              </p:cNvSpPr>
              <p:nvPr/>
            </p:nvSpPr>
            <p:spPr bwMode="auto">
              <a:xfrm>
                <a:off x="5459" y="1909"/>
                <a:ext cx="8" cy="23"/>
              </a:xfrm>
              <a:custGeom>
                <a:avLst/>
                <a:gdLst>
                  <a:gd name="T0" fmla="*/ 0 w 8"/>
                  <a:gd name="T1" fmla="*/ 2 h 23"/>
                  <a:gd name="T2" fmla="*/ 0 w 8"/>
                  <a:gd name="T3" fmla="*/ 2 h 23"/>
                  <a:gd name="T4" fmla="*/ 3 w 8"/>
                  <a:gd name="T5" fmla="*/ 15 h 23"/>
                  <a:gd name="T6" fmla="*/ 3 w 8"/>
                  <a:gd name="T7" fmla="*/ 23 h 23"/>
                  <a:gd name="T8" fmla="*/ 8 w 8"/>
                  <a:gd name="T9" fmla="*/ 23 h 23"/>
                  <a:gd name="T10" fmla="*/ 5 w 8"/>
                  <a:gd name="T11" fmla="*/ 15 h 23"/>
                  <a:gd name="T12" fmla="*/ 3 w 8"/>
                  <a:gd name="T13" fmla="*/ 0 h 23"/>
                  <a:gd name="T14" fmla="*/ 3 w 8"/>
                  <a:gd name="T15" fmla="*/ 0 h 23"/>
                  <a:gd name="T16" fmla="*/ 0 w 8"/>
                  <a:gd name="T17" fmla="*/ 2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23"/>
                  <a:gd name="T29" fmla="*/ 8 w 8"/>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23">
                    <a:moveTo>
                      <a:pt x="0" y="2"/>
                    </a:moveTo>
                    <a:lnTo>
                      <a:pt x="0" y="2"/>
                    </a:lnTo>
                    <a:lnTo>
                      <a:pt x="3" y="15"/>
                    </a:lnTo>
                    <a:lnTo>
                      <a:pt x="3" y="23"/>
                    </a:lnTo>
                    <a:lnTo>
                      <a:pt x="8" y="23"/>
                    </a:lnTo>
                    <a:lnTo>
                      <a:pt x="5" y="15"/>
                    </a:lnTo>
                    <a:lnTo>
                      <a:pt x="3"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30" name="Freeform 288"/>
              <p:cNvSpPr>
                <a:spLocks/>
              </p:cNvSpPr>
              <p:nvPr/>
            </p:nvSpPr>
            <p:spPr bwMode="auto">
              <a:xfrm>
                <a:off x="5459" y="1898"/>
                <a:ext cx="21" cy="13"/>
              </a:xfrm>
              <a:custGeom>
                <a:avLst/>
                <a:gdLst>
                  <a:gd name="T0" fmla="*/ 21 w 21"/>
                  <a:gd name="T1" fmla="*/ 0 h 13"/>
                  <a:gd name="T2" fmla="*/ 21 w 21"/>
                  <a:gd name="T3" fmla="*/ 0 h 13"/>
                  <a:gd name="T4" fmla="*/ 16 w 21"/>
                  <a:gd name="T5" fmla="*/ 0 h 13"/>
                  <a:gd name="T6" fmla="*/ 8 w 21"/>
                  <a:gd name="T7" fmla="*/ 0 h 13"/>
                  <a:gd name="T8" fmla="*/ 0 w 21"/>
                  <a:gd name="T9" fmla="*/ 6 h 13"/>
                  <a:gd name="T10" fmla="*/ 0 w 21"/>
                  <a:gd name="T11" fmla="*/ 13 h 13"/>
                  <a:gd name="T12" fmla="*/ 3 w 21"/>
                  <a:gd name="T13" fmla="*/ 11 h 13"/>
                  <a:gd name="T14" fmla="*/ 3 w 21"/>
                  <a:gd name="T15" fmla="*/ 8 h 13"/>
                  <a:gd name="T16" fmla="*/ 8 w 21"/>
                  <a:gd name="T17" fmla="*/ 6 h 13"/>
                  <a:gd name="T18" fmla="*/ 16 w 21"/>
                  <a:gd name="T19" fmla="*/ 3 h 13"/>
                  <a:gd name="T20" fmla="*/ 18 w 21"/>
                  <a:gd name="T21" fmla="*/ 3 h 13"/>
                  <a:gd name="T22" fmla="*/ 18 w 21"/>
                  <a:gd name="T23" fmla="*/ 3 h 13"/>
                  <a:gd name="T24" fmla="*/ 21 w 21"/>
                  <a:gd name="T25" fmla="*/ 0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13"/>
                  <a:gd name="T41" fmla="*/ 21 w 21"/>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13">
                    <a:moveTo>
                      <a:pt x="21" y="0"/>
                    </a:moveTo>
                    <a:lnTo>
                      <a:pt x="21" y="0"/>
                    </a:lnTo>
                    <a:lnTo>
                      <a:pt x="16" y="0"/>
                    </a:lnTo>
                    <a:lnTo>
                      <a:pt x="8" y="0"/>
                    </a:lnTo>
                    <a:lnTo>
                      <a:pt x="0" y="6"/>
                    </a:lnTo>
                    <a:lnTo>
                      <a:pt x="0" y="13"/>
                    </a:lnTo>
                    <a:lnTo>
                      <a:pt x="3" y="11"/>
                    </a:lnTo>
                    <a:lnTo>
                      <a:pt x="3" y="8"/>
                    </a:lnTo>
                    <a:lnTo>
                      <a:pt x="8" y="6"/>
                    </a:lnTo>
                    <a:lnTo>
                      <a:pt x="16" y="3"/>
                    </a:lnTo>
                    <a:lnTo>
                      <a:pt x="18" y="3"/>
                    </a:lnTo>
                    <a:lnTo>
                      <a:pt x="21"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31" name="Freeform 289"/>
              <p:cNvSpPr>
                <a:spLocks/>
              </p:cNvSpPr>
              <p:nvPr/>
            </p:nvSpPr>
            <p:spPr bwMode="auto">
              <a:xfrm>
                <a:off x="5462" y="1898"/>
                <a:ext cx="18" cy="13"/>
              </a:xfrm>
              <a:custGeom>
                <a:avLst/>
                <a:gdLst>
                  <a:gd name="T0" fmla="*/ 2 w 18"/>
                  <a:gd name="T1" fmla="*/ 13 h 13"/>
                  <a:gd name="T2" fmla="*/ 2 w 18"/>
                  <a:gd name="T3" fmla="*/ 13 h 13"/>
                  <a:gd name="T4" fmla="*/ 13 w 18"/>
                  <a:gd name="T5" fmla="*/ 6 h 13"/>
                  <a:gd name="T6" fmla="*/ 18 w 18"/>
                  <a:gd name="T7" fmla="*/ 0 h 13"/>
                  <a:gd name="T8" fmla="*/ 15 w 18"/>
                  <a:gd name="T9" fmla="*/ 3 h 13"/>
                  <a:gd name="T10" fmla="*/ 10 w 18"/>
                  <a:gd name="T11" fmla="*/ 3 h 13"/>
                  <a:gd name="T12" fmla="*/ 0 w 18"/>
                  <a:gd name="T13" fmla="*/ 13 h 13"/>
                  <a:gd name="T14" fmla="*/ 0 w 18"/>
                  <a:gd name="T15" fmla="*/ 13 h 13"/>
                  <a:gd name="T16" fmla="*/ 2 w 18"/>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3"/>
                  <a:gd name="T29" fmla="*/ 18 w 1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3">
                    <a:moveTo>
                      <a:pt x="2" y="13"/>
                    </a:moveTo>
                    <a:lnTo>
                      <a:pt x="2" y="13"/>
                    </a:lnTo>
                    <a:lnTo>
                      <a:pt x="13" y="6"/>
                    </a:lnTo>
                    <a:lnTo>
                      <a:pt x="18" y="0"/>
                    </a:lnTo>
                    <a:lnTo>
                      <a:pt x="15" y="3"/>
                    </a:lnTo>
                    <a:lnTo>
                      <a:pt x="10" y="3"/>
                    </a:lnTo>
                    <a:lnTo>
                      <a:pt x="0" y="13"/>
                    </a:lnTo>
                    <a:lnTo>
                      <a:pt x="2"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32" name="Freeform 290"/>
              <p:cNvSpPr>
                <a:spLocks/>
              </p:cNvSpPr>
              <p:nvPr/>
            </p:nvSpPr>
            <p:spPr bwMode="auto">
              <a:xfrm>
                <a:off x="5462" y="1911"/>
                <a:ext cx="5" cy="21"/>
              </a:xfrm>
              <a:custGeom>
                <a:avLst/>
                <a:gdLst>
                  <a:gd name="T0" fmla="*/ 0 w 5"/>
                  <a:gd name="T1" fmla="*/ 21 h 21"/>
                  <a:gd name="T2" fmla="*/ 5 w 5"/>
                  <a:gd name="T3" fmla="*/ 21 h 21"/>
                  <a:gd name="T4" fmla="*/ 2 w 5"/>
                  <a:gd name="T5" fmla="*/ 13 h 21"/>
                  <a:gd name="T6" fmla="*/ 2 w 5"/>
                  <a:gd name="T7" fmla="*/ 0 h 21"/>
                  <a:gd name="T8" fmla="*/ 0 w 5"/>
                  <a:gd name="T9" fmla="*/ 0 h 21"/>
                  <a:gd name="T10" fmla="*/ 0 w 5"/>
                  <a:gd name="T11" fmla="*/ 13 h 21"/>
                  <a:gd name="T12" fmla="*/ 0 w 5"/>
                  <a:gd name="T13" fmla="*/ 21 h 21"/>
                  <a:gd name="T14" fmla="*/ 5 w 5"/>
                  <a:gd name="T15" fmla="*/ 21 h 21"/>
                  <a:gd name="T16" fmla="*/ 0 w 5"/>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21"/>
                  <a:gd name="T29" fmla="*/ 5 w 5"/>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21">
                    <a:moveTo>
                      <a:pt x="0" y="21"/>
                    </a:moveTo>
                    <a:lnTo>
                      <a:pt x="5" y="21"/>
                    </a:lnTo>
                    <a:lnTo>
                      <a:pt x="2" y="13"/>
                    </a:lnTo>
                    <a:lnTo>
                      <a:pt x="2" y="0"/>
                    </a:lnTo>
                    <a:lnTo>
                      <a:pt x="0" y="0"/>
                    </a:lnTo>
                    <a:lnTo>
                      <a:pt x="0" y="13"/>
                    </a:lnTo>
                    <a:lnTo>
                      <a:pt x="0" y="21"/>
                    </a:lnTo>
                    <a:lnTo>
                      <a:pt x="5" y="21"/>
                    </a:lnTo>
                    <a:lnTo>
                      <a:pt x="0" y="2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33" name="Freeform 291"/>
              <p:cNvSpPr>
                <a:spLocks/>
              </p:cNvSpPr>
              <p:nvPr/>
            </p:nvSpPr>
            <p:spPr bwMode="auto">
              <a:xfrm>
                <a:off x="5514" y="1870"/>
                <a:ext cx="13" cy="15"/>
              </a:xfrm>
              <a:custGeom>
                <a:avLst/>
                <a:gdLst>
                  <a:gd name="T0" fmla="*/ 0 w 13"/>
                  <a:gd name="T1" fmla="*/ 15 h 15"/>
                  <a:gd name="T2" fmla="*/ 5 w 13"/>
                  <a:gd name="T3" fmla="*/ 15 h 15"/>
                  <a:gd name="T4" fmla="*/ 13 w 13"/>
                  <a:gd name="T5" fmla="*/ 13 h 15"/>
                  <a:gd name="T6" fmla="*/ 10 w 13"/>
                  <a:gd name="T7" fmla="*/ 5 h 15"/>
                  <a:gd name="T8" fmla="*/ 5 w 13"/>
                  <a:gd name="T9" fmla="*/ 0 h 15"/>
                  <a:gd name="T10" fmla="*/ 8 w 13"/>
                  <a:gd name="T11" fmla="*/ 2 h 15"/>
                  <a:gd name="T12" fmla="*/ 10 w 13"/>
                  <a:gd name="T13" fmla="*/ 7 h 15"/>
                  <a:gd name="T14" fmla="*/ 10 w 13"/>
                  <a:gd name="T15" fmla="*/ 10 h 15"/>
                  <a:gd name="T16" fmla="*/ 8 w 13"/>
                  <a:gd name="T17" fmla="*/ 13 h 15"/>
                  <a:gd name="T18" fmla="*/ 5 w 13"/>
                  <a:gd name="T19" fmla="*/ 13 h 15"/>
                  <a:gd name="T20" fmla="*/ 0 w 13"/>
                  <a:gd name="T21" fmla="*/ 15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
                  <a:gd name="T34" fmla="*/ 0 h 15"/>
                  <a:gd name="T35" fmla="*/ 13 w 13"/>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 h="15">
                    <a:moveTo>
                      <a:pt x="0" y="15"/>
                    </a:moveTo>
                    <a:lnTo>
                      <a:pt x="5" y="15"/>
                    </a:lnTo>
                    <a:lnTo>
                      <a:pt x="13" y="13"/>
                    </a:lnTo>
                    <a:lnTo>
                      <a:pt x="10" y="5"/>
                    </a:lnTo>
                    <a:lnTo>
                      <a:pt x="5" y="0"/>
                    </a:lnTo>
                    <a:lnTo>
                      <a:pt x="8" y="2"/>
                    </a:lnTo>
                    <a:lnTo>
                      <a:pt x="10" y="7"/>
                    </a:lnTo>
                    <a:lnTo>
                      <a:pt x="10" y="10"/>
                    </a:lnTo>
                    <a:lnTo>
                      <a:pt x="8" y="13"/>
                    </a:lnTo>
                    <a:lnTo>
                      <a:pt x="5" y="13"/>
                    </a:lnTo>
                    <a:lnTo>
                      <a:pt x="0" y="1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34" name="Freeform 292"/>
              <p:cNvSpPr>
                <a:spLocks/>
              </p:cNvSpPr>
              <p:nvPr/>
            </p:nvSpPr>
            <p:spPr bwMode="auto">
              <a:xfrm>
                <a:off x="5514" y="1880"/>
                <a:ext cx="16" cy="8"/>
              </a:xfrm>
              <a:custGeom>
                <a:avLst/>
                <a:gdLst>
                  <a:gd name="T0" fmla="*/ 10 w 16"/>
                  <a:gd name="T1" fmla="*/ 0 h 8"/>
                  <a:gd name="T2" fmla="*/ 10 w 16"/>
                  <a:gd name="T3" fmla="*/ 0 h 8"/>
                  <a:gd name="T4" fmla="*/ 5 w 16"/>
                  <a:gd name="T5" fmla="*/ 3 h 8"/>
                  <a:gd name="T6" fmla="*/ 0 w 16"/>
                  <a:gd name="T7" fmla="*/ 3 h 8"/>
                  <a:gd name="T8" fmla="*/ 0 w 16"/>
                  <a:gd name="T9" fmla="*/ 8 h 8"/>
                  <a:gd name="T10" fmla="*/ 5 w 16"/>
                  <a:gd name="T11" fmla="*/ 8 h 8"/>
                  <a:gd name="T12" fmla="*/ 16 w 16"/>
                  <a:gd name="T13" fmla="*/ 3 h 8"/>
                  <a:gd name="T14" fmla="*/ 16 w 16"/>
                  <a:gd name="T15" fmla="*/ 3 h 8"/>
                  <a:gd name="T16" fmla="*/ 10 w 16"/>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8"/>
                  <a:gd name="T29" fmla="*/ 16 w 1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8">
                    <a:moveTo>
                      <a:pt x="10" y="0"/>
                    </a:moveTo>
                    <a:lnTo>
                      <a:pt x="10" y="0"/>
                    </a:lnTo>
                    <a:lnTo>
                      <a:pt x="5" y="3"/>
                    </a:lnTo>
                    <a:lnTo>
                      <a:pt x="0" y="3"/>
                    </a:lnTo>
                    <a:lnTo>
                      <a:pt x="0" y="8"/>
                    </a:lnTo>
                    <a:lnTo>
                      <a:pt x="5" y="8"/>
                    </a:lnTo>
                    <a:lnTo>
                      <a:pt x="16" y="3"/>
                    </a:lnTo>
                    <a:lnTo>
                      <a:pt x="1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35" name="Freeform 293"/>
              <p:cNvSpPr>
                <a:spLocks/>
              </p:cNvSpPr>
              <p:nvPr/>
            </p:nvSpPr>
            <p:spPr bwMode="auto">
              <a:xfrm>
                <a:off x="5519" y="1870"/>
                <a:ext cx="11" cy="13"/>
              </a:xfrm>
              <a:custGeom>
                <a:avLst/>
                <a:gdLst>
                  <a:gd name="T0" fmla="*/ 3 w 11"/>
                  <a:gd name="T1" fmla="*/ 0 h 13"/>
                  <a:gd name="T2" fmla="*/ 0 w 11"/>
                  <a:gd name="T3" fmla="*/ 2 h 13"/>
                  <a:gd name="T4" fmla="*/ 3 w 11"/>
                  <a:gd name="T5" fmla="*/ 5 h 13"/>
                  <a:gd name="T6" fmla="*/ 5 w 11"/>
                  <a:gd name="T7" fmla="*/ 10 h 13"/>
                  <a:gd name="T8" fmla="*/ 11 w 11"/>
                  <a:gd name="T9" fmla="*/ 13 h 13"/>
                  <a:gd name="T10" fmla="*/ 8 w 11"/>
                  <a:gd name="T11" fmla="*/ 5 h 13"/>
                  <a:gd name="T12" fmla="*/ 3 w 11"/>
                  <a:gd name="T13" fmla="*/ 0 h 13"/>
                  <a:gd name="T14" fmla="*/ 0 w 11"/>
                  <a:gd name="T15" fmla="*/ 2 h 13"/>
                  <a:gd name="T16" fmla="*/ 3 w 11"/>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3" y="0"/>
                    </a:moveTo>
                    <a:lnTo>
                      <a:pt x="0" y="2"/>
                    </a:lnTo>
                    <a:lnTo>
                      <a:pt x="3" y="5"/>
                    </a:lnTo>
                    <a:lnTo>
                      <a:pt x="5" y="10"/>
                    </a:lnTo>
                    <a:lnTo>
                      <a:pt x="11" y="13"/>
                    </a:lnTo>
                    <a:lnTo>
                      <a:pt x="8" y="5"/>
                    </a:lnTo>
                    <a:lnTo>
                      <a:pt x="3" y="0"/>
                    </a:lnTo>
                    <a:lnTo>
                      <a:pt x="0" y="2"/>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36" name="Freeform 294"/>
              <p:cNvSpPr>
                <a:spLocks/>
              </p:cNvSpPr>
              <p:nvPr/>
            </p:nvSpPr>
            <p:spPr bwMode="auto">
              <a:xfrm>
                <a:off x="5514" y="1870"/>
                <a:ext cx="10" cy="18"/>
              </a:xfrm>
              <a:custGeom>
                <a:avLst/>
                <a:gdLst>
                  <a:gd name="T0" fmla="*/ 0 w 10"/>
                  <a:gd name="T1" fmla="*/ 13 h 18"/>
                  <a:gd name="T2" fmla="*/ 0 w 10"/>
                  <a:gd name="T3" fmla="*/ 18 h 18"/>
                  <a:gd name="T4" fmla="*/ 5 w 10"/>
                  <a:gd name="T5" fmla="*/ 15 h 18"/>
                  <a:gd name="T6" fmla="*/ 10 w 10"/>
                  <a:gd name="T7" fmla="*/ 13 h 18"/>
                  <a:gd name="T8" fmla="*/ 10 w 10"/>
                  <a:gd name="T9" fmla="*/ 10 h 18"/>
                  <a:gd name="T10" fmla="*/ 10 w 10"/>
                  <a:gd name="T11" fmla="*/ 7 h 18"/>
                  <a:gd name="T12" fmla="*/ 10 w 10"/>
                  <a:gd name="T13" fmla="*/ 2 h 18"/>
                  <a:gd name="T14" fmla="*/ 8 w 10"/>
                  <a:gd name="T15" fmla="*/ 0 h 18"/>
                  <a:gd name="T16" fmla="*/ 5 w 10"/>
                  <a:gd name="T17" fmla="*/ 2 h 18"/>
                  <a:gd name="T18" fmla="*/ 5 w 10"/>
                  <a:gd name="T19" fmla="*/ 5 h 18"/>
                  <a:gd name="T20" fmla="*/ 8 w 10"/>
                  <a:gd name="T21" fmla="*/ 7 h 18"/>
                  <a:gd name="T22" fmla="*/ 8 w 10"/>
                  <a:gd name="T23" fmla="*/ 10 h 18"/>
                  <a:gd name="T24" fmla="*/ 8 w 10"/>
                  <a:gd name="T25" fmla="*/ 10 h 18"/>
                  <a:gd name="T26" fmla="*/ 5 w 10"/>
                  <a:gd name="T27" fmla="*/ 13 h 18"/>
                  <a:gd name="T28" fmla="*/ 0 w 10"/>
                  <a:gd name="T29" fmla="*/ 13 h 18"/>
                  <a:gd name="T30" fmla="*/ 0 w 10"/>
                  <a:gd name="T31" fmla="*/ 18 h 18"/>
                  <a:gd name="T32" fmla="*/ 0 w 10"/>
                  <a:gd name="T33" fmla="*/ 13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
                  <a:gd name="T52" fmla="*/ 0 h 18"/>
                  <a:gd name="T53" fmla="*/ 10 w 10"/>
                  <a:gd name="T54" fmla="*/ 18 h 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 h="18">
                    <a:moveTo>
                      <a:pt x="0" y="13"/>
                    </a:moveTo>
                    <a:lnTo>
                      <a:pt x="0" y="18"/>
                    </a:lnTo>
                    <a:lnTo>
                      <a:pt x="5" y="15"/>
                    </a:lnTo>
                    <a:lnTo>
                      <a:pt x="10" y="13"/>
                    </a:lnTo>
                    <a:lnTo>
                      <a:pt x="10" y="10"/>
                    </a:lnTo>
                    <a:lnTo>
                      <a:pt x="10" y="7"/>
                    </a:lnTo>
                    <a:lnTo>
                      <a:pt x="10" y="2"/>
                    </a:lnTo>
                    <a:lnTo>
                      <a:pt x="8" y="0"/>
                    </a:lnTo>
                    <a:lnTo>
                      <a:pt x="5" y="2"/>
                    </a:lnTo>
                    <a:lnTo>
                      <a:pt x="5" y="5"/>
                    </a:lnTo>
                    <a:lnTo>
                      <a:pt x="8" y="7"/>
                    </a:lnTo>
                    <a:lnTo>
                      <a:pt x="8" y="10"/>
                    </a:lnTo>
                    <a:lnTo>
                      <a:pt x="5" y="13"/>
                    </a:lnTo>
                    <a:lnTo>
                      <a:pt x="0" y="13"/>
                    </a:lnTo>
                    <a:lnTo>
                      <a:pt x="0" y="18"/>
                    </a:lnTo>
                    <a:lnTo>
                      <a:pt x="0"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37" name="Freeform 295"/>
              <p:cNvSpPr>
                <a:spLocks/>
              </p:cNvSpPr>
              <p:nvPr/>
            </p:nvSpPr>
            <p:spPr bwMode="auto">
              <a:xfrm>
                <a:off x="5491" y="1849"/>
                <a:ext cx="13" cy="36"/>
              </a:xfrm>
              <a:custGeom>
                <a:avLst/>
                <a:gdLst>
                  <a:gd name="T0" fmla="*/ 13 w 13"/>
                  <a:gd name="T1" fmla="*/ 34 h 36"/>
                  <a:gd name="T2" fmla="*/ 7 w 13"/>
                  <a:gd name="T3" fmla="*/ 34 h 36"/>
                  <a:gd name="T4" fmla="*/ 0 w 13"/>
                  <a:gd name="T5" fmla="*/ 36 h 36"/>
                  <a:gd name="T6" fmla="*/ 2 w 13"/>
                  <a:gd name="T7" fmla="*/ 34 h 36"/>
                  <a:gd name="T8" fmla="*/ 10 w 13"/>
                  <a:gd name="T9" fmla="*/ 31 h 36"/>
                  <a:gd name="T10" fmla="*/ 7 w 13"/>
                  <a:gd name="T11" fmla="*/ 15 h 36"/>
                  <a:gd name="T12" fmla="*/ 5 w 13"/>
                  <a:gd name="T13" fmla="*/ 0 h 36"/>
                  <a:gd name="T14" fmla="*/ 10 w 13"/>
                  <a:gd name="T15" fmla="*/ 13 h 36"/>
                  <a:gd name="T16" fmla="*/ 13 w 13"/>
                  <a:gd name="T17" fmla="*/ 34 h 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36"/>
                  <a:gd name="T29" fmla="*/ 13 w 13"/>
                  <a:gd name="T30" fmla="*/ 36 h 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36">
                    <a:moveTo>
                      <a:pt x="13" y="34"/>
                    </a:moveTo>
                    <a:lnTo>
                      <a:pt x="7" y="34"/>
                    </a:lnTo>
                    <a:lnTo>
                      <a:pt x="0" y="36"/>
                    </a:lnTo>
                    <a:lnTo>
                      <a:pt x="2" y="34"/>
                    </a:lnTo>
                    <a:lnTo>
                      <a:pt x="10" y="31"/>
                    </a:lnTo>
                    <a:lnTo>
                      <a:pt x="7" y="15"/>
                    </a:lnTo>
                    <a:lnTo>
                      <a:pt x="5" y="0"/>
                    </a:lnTo>
                    <a:lnTo>
                      <a:pt x="10" y="13"/>
                    </a:lnTo>
                    <a:lnTo>
                      <a:pt x="13" y="34"/>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38" name="Freeform 296"/>
              <p:cNvSpPr>
                <a:spLocks/>
              </p:cNvSpPr>
              <p:nvPr/>
            </p:nvSpPr>
            <p:spPr bwMode="auto">
              <a:xfrm>
                <a:off x="5491" y="1880"/>
                <a:ext cx="13" cy="5"/>
              </a:xfrm>
              <a:custGeom>
                <a:avLst/>
                <a:gdLst>
                  <a:gd name="T0" fmla="*/ 0 w 13"/>
                  <a:gd name="T1" fmla="*/ 5 h 5"/>
                  <a:gd name="T2" fmla="*/ 0 w 13"/>
                  <a:gd name="T3" fmla="*/ 5 h 5"/>
                  <a:gd name="T4" fmla="*/ 7 w 13"/>
                  <a:gd name="T5" fmla="*/ 5 h 5"/>
                  <a:gd name="T6" fmla="*/ 13 w 13"/>
                  <a:gd name="T7" fmla="*/ 3 h 5"/>
                  <a:gd name="T8" fmla="*/ 10 w 13"/>
                  <a:gd name="T9" fmla="*/ 0 h 5"/>
                  <a:gd name="T10" fmla="*/ 7 w 13"/>
                  <a:gd name="T11" fmla="*/ 3 h 5"/>
                  <a:gd name="T12" fmla="*/ 2 w 13"/>
                  <a:gd name="T13" fmla="*/ 3 h 5"/>
                  <a:gd name="T14" fmla="*/ 2 w 13"/>
                  <a:gd name="T15" fmla="*/ 3 h 5"/>
                  <a:gd name="T16" fmla="*/ 0 w 13"/>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0" y="5"/>
                    </a:moveTo>
                    <a:lnTo>
                      <a:pt x="0" y="5"/>
                    </a:lnTo>
                    <a:lnTo>
                      <a:pt x="7" y="5"/>
                    </a:lnTo>
                    <a:lnTo>
                      <a:pt x="13" y="3"/>
                    </a:lnTo>
                    <a:lnTo>
                      <a:pt x="10" y="0"/>
                    </a:lnTo>
                    <a:lnTo>
                      <a:pt x="7" y="3"/>
                    </a:lnTo>
                    <a:lnTo>
                      <a:pt x="2" y="3"/>
                    </a:lnTo>
                    <a:lnTo>
                      <a:pt x="0"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39" name="Freeform 297"/>
              <p:cNvSpPr>
                <a:spLocks/>
              </p:cNvSpPr>
              <p:nvPr/>
            </p:nvSpPr>
            <p:spPr bwMode="auto">
              <a:xfrm>
                <a:off x="5491" y="1880"/>
                <a:ext cx="13" cy="5"/>
              </a:xfrm>
              <a:custGeom>
                <a:avLst/>
                <a:gdLst>
                  <a:gd name="T0" fmla="*/ 7 w 13"/>
                  <a:gd name="T1" fmla="*/ 0 h 5"/>
                  <a:gd name="T2" fmla="*/ 7 w 13"/>
                  <a:gd name="T3" fmla="*/ 0 h 5"/>
                  <a:gd name="T4" fmla="*/ 2 w 13"/>
                  <a:gd name="T5" fmla="*/ 0 h 5"/>
                  <a:gd name="T6" fmla="*/ 0 w 13"/>
                  <a:gd name="T7" fmla="*/ 5 h 5"/>
                  <a:gd name="T8" fmla="*/ 2 w 13"/>
                  <a:gd name="T9" fmla="*/ 3 h 5"/>
                  <a:gd name="T10" fmla="*/ 5 w 13"/>
                  <a:gd name="T11" fmla="*/ 5 h 5"/>
                  <a:gd name="T12" fmla="*/ 13 w 13"/>
                  <a:gd name="T13" fmla="*/ 0 h 5"/>
                  <a:gd name="T14" fmla="*/ 13 w 13"/>
                  <a:gd name="T15" fmla="*/ 0 h 5"/>
                  <a:gd name="T16" fmla="*/ 7 w 13"/>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7" y="0"/>
                    </a:moveTo>
                    <a:lnTo>
                      <a:pt x="7" y="0"/>
                    </a:lnTo>
                    <a:lnTo>
                      <a:pt x="2" y="0"/>
                    </a:lnTo>
                    <a:lnTo>
                      <a:pt x="0" y="5"/>
                    </a:lnTo>
                    <a:lnTo>
                      <a:pt x="2" y="3"/>
                    </a:lnTo>
                    <a:lnTo>
                      <a:pt x="5" y="5"/>
                    </a:lnTo>
                    <a:lnTo>
                      <a:pt x="13" y="0"/>
                    </a:lnTo>
                    <a:lnTo>
                      <a:pt x="7"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40" name="Freeform 298"/>
              <p:cNvSpPr>
                <a:spLocks/>
              </p:cNvSpPr>
              <p:nvPr/>
            </p:nvSpPr>
            <p:spPr bwMode="auto">
              <a:xfrm>
                <a:off x="5493" y="1846"/>
                <a:ext cx="11" cy="34"/>
              </a:xfrm>
              <a:custGeom>
                <a:avLst/>
                <a:gdLst>
                  <a:gd name="T0" fmla="*/ 0 w 11"/>
                  <a:gd name="T1" fmla="*/ 3 h 34"/>
                  <a:gd name="T2" fmla="*/ 0 w 11"/>
                  <a:gd name="T3" fmla="*/ 3 h 34"/>
                  <a:gd name="T4" fmla="*/ 5 w 11"/>
                  <a:gd name="T5" fmla="*/ 18 h 34"/>
                  <a:gd name="T6" fmla="*/ 5 w 11"/>
                  <a:gd name="T7" fmla="*/ 34 h 34"/>
                  <a:gd name="T8" fmla="*/ 11 w 11"/>
                  <a:gd name="T9" fmla="*/ 34 h 34"/>
                  <a:gd name="T10" fmla="*/ 8 w 11"/>
                  <a:gd name="T11" fmla="*/ 16 h 34"/>
                  <a:gd name="T12" fmla="*/ 3 w 11"/>
                  <a:gd name="T13" fmla="*/ 0 h 34"/>
                  <a:gd name="T14" fmla="*/ 3 w 11"/>
                  <a:gd name="T15" fmla="*/ 0 h 34"/>
                  <a:gd name="T16" fmla="*/ 0 w 11"/>
                  <a:gd name="T17" fmla="*/ 3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4"/>
                  <a:gd name="T29" fmla="*/ 11 w 11"/>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4">
                    <a:moveTo>
                      <a:pt x="0" y="3"/>
                    </a:moveTo>
                    <a:lnTo>
                      <a:pt x="0" y="3"/>
                    </a:lnTo>
                    <a:lnTo>
                      <a:pt x="5" y="18"/>
                    </a:lnTo>
                    <a:lnTo>
                      <a:pt x="5" y="34"/>
                    </a:lnTo>
                    <a:lnTo>
                      <a:pt x="11" y="34"/>
                    </a:lnTo>
                    <a:lnTo>
                      <a:pt x="8" y="16"/>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41" name="Freeform 299"/>
              <p:cNvSpPr>
                <a:spLocks/>
              </p:cNvSpPr>
              <p:nvPr/>
            </p:nvSpPr>
            <p:spPr bwMode="auto">
              <a:xfrm>
                <a:off x="5493" y="1846"/>
                <a:ext cx="11" cy="37"/>
              </a:xfrm>
              <a:custGeom>
                <a:avLst/>
                <a:gdLst>
                  <a:gd name="T0" fmla="*/ 11 w 11"/>
                  <a:gd name="T1" fmla="*/ 37 h 37"/>
                  <a:gd name="T2" fmla="*/ 11 w 11"/>
                  <a:gd name="T3" fmla="*/ 37 h 37"/>
                  <a:gd name="T4" fmla="*/ 8 w 11"/>
                  <a:gd name="T5" fmla="*/ 16 h 37"/>
                  <a:gd name="T6" fmla="*/ 0 w 11"/>
                  <a:gd name="T7" fmla="*/ 3 h 37"/>
                  <a:gd name="T8" fmla="*/ 3 w 11"/>
                  <a:gd name="T9" fmla="*/ 0 h 37"/>
                  <a:gd name="T10" fmla="*/ 5 w 11"/>
                  <a:gd name="T11" fmla="*/ 18 h 37"/>
                  <a:gd name="T12" fmla="*/ 8 w 11"/>
                  <a:gd name="T13" fmla="*/ 34 h 37"/>
                  <a:gd name="T14" fmla="*/ 8 w 11"/>
                  <a:gd name="T15" fmla="*/ 34 h 37"/>
                  <a:gd name="T16" fmla="*/ 11 w 11"/>
                  <a:gd name="T17" fmla="*/ 37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7"/>
                  <a:gd name="T29" fmla="*/ 11 w 11"/>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7">
                    <a:moveTo>
                      <a:pt x="11" y="37"/>
                    </a:moveTo>
                    <a:lnTo>
                      <a:pt x="11" y="37"/>
                    </a:lnTo>
                    <a:lnTo>
                      <a:pt x="8" y="16"/>
                    </a:lnTo>
                    <a:lnTo>
                      <a:pt x="0" y="3"/>
                    </a:lnTo>
                    <a:lnTo>
                      <a:pt x="3" y="0"/>
                    </a:lnTo>
                    <a:lnTo>
                      <a:pt x="5" y="18"/>
                    </a:lnTo>
                    <a:lnTo>
                      <a:pt x="8" y="34"/>
                    </a:lnTo>
                    <a:lnTo>
                      <a:pt x="11" y="37"/>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42" name="Freeform 300"/>
              <p:cNvSpPr>
                <a:spLocks/>
              </p:cNvSpPr>
              <p:nvPr/>
            </p:nvSpPr>
            <p:spPr bwMode="auto">
              <a:xfrm>
                <a:off x="5483" y="1828"/>
                <a:ext cx="8" cy="21"/>
              </a:xfrm>
              <a:custGeom>
                <a:avLst/>
                <a:gdLst>
                  <a:gd name="T0" fmla="*/ 8 w 8"/>
                  <a:gd name="T1" fmla="*/ 21 h 21"/>
                  <a:gd name="T2" fmla="*/ 5 w 8"/>
                  <a:gd name="T3" fmla="*/ 21 h 21"/>
                  <a:gd name="T4" fmla="*/ 0 w 8"/>
                  <a:gd name="T5" fmla="*/ 21 h 21"/>
                  <a:gd name="T6" fmla="*/ 0 w 8"/>
                  <a:gd name="T7" fmla="*/ 10 h 21"/>
                  <a:gd name="T8" fmla="*/ 0 w 8"/>
                  <a:gd name="T9" fmla="*/ 0 h 21"/>
                  <a:gd name="T10" fmla="*/ 0 w 8"/>
                  <a:gd name="T11" fmla="*/ 0 h 21"/>
                  <a:gd name="T12" fmla="*/ 0 w 8"/>
                  <a:gd name="T13" fmla="*/ 8 h 21"/>
                  <a:gd name="T14" fmla="*/ 0 w 8"/>
                  <a:gd name="T15" fmla="*/ 13 h 21"/>
                  <a:gd name="T16" fmla="*/ 2 w 8"/>
                  <a:gd name="T17" fmla="*/ 16 h 21"/>
                  <a:gd name="T18" fmla="*/ 5 w 8"/>
                  <a:gd name="T19" fmla="*/ 21 h 21"/>
                  <a:gd name="T20" fmla="*/ 8 w 8"/>
                  <a:gd name="T21" fmla="*/ 21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
                  <a:gd name="T34" fmla="*/ 0 h 21"/>
                  <a:gd name="T35" fmla="*/ 8 w 8"/>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 h="21">
                    <a:moveTo>
                      <a:pt x="8" y="21"/>
                    </a:moveTo>
                    <a:lnTo>
                      <a:pt x="5" y="21"/>
                    </a:lnTo>
                    <a:lnTo>
                      <a:pt x="0" y="21"/>
                    </a:lnTo>
                    <a:lnTo>
                      <a:pt x="0" y="10"/>
                    </a:lnTo>
                    <a:lnTo>
                      <a:pt x="0" y="0"/>
                    </a:lnTo>
                    <a:lnTo>
                      <a:pt x="0" y="8"/>
                    </a:lnTo>
                    <a:lnTo>
                      <a:pt x="0" y="13"/>
                    </a:lnTo>
                    <a:lnTo>
                      <a:pt x="2" y="16"/>
                    </a:lnTo>
                    <a:lnTo>
                      <a:pt x="5" y="21"/>
                    </a:lnTo>
                    <a:lnTo>
                      <a:pt x="8" y="2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43" name="Freeform 301"/>
              <p:cNvSpPr>
                <a:spLocks/>
              </p:cNvSpPr>
              <p:nvPr/>
            </p:nvSpPr>
            <p:spPr bwMode="auto">
              <a:xfrm>
                <a:off x="5480" y="1846"/>
                <a:ext cx="11" cy="5"/>
              </a:xfrm>
              <a:custGeom>
                <a:avLst/>
                <a:gdLst>
                  <a:gd name="T0" fmla="*/ 0 w 11"/>
                  <a:gd name="T1" fmla="*/ 3 h 5"/>
                  <a:gd name="T2" fmla="*/ 0 w 11"/>
                  <a:gd name="T3" fmla="*/ 3 h 5"/>
                  <a:gd name="T4" fmla="*/ 8 w 11"/>
                  <a:gd name="T5" fmla="*/ 5 h 5"/>
                  <a:gd name="T6" fmla="*/ 11 w 11"/>
                  <a:gd name="T7" fmla="*/ 5 h 5"/>
                  <a:gd name="T8" fmla="*/ 11 w 11"/>
                  <a:gd name="T9" fmla="*/ 0 h 5"/>
                  <a:gd name="T10" fmla="*/ 8 w 11"/>
                  <a:gd name="T11" fmla="*/ 0 h 5"/>
                  <a:gd name="T12" fmla="*/ 3 w 11"/>
                  <a:gd name="T13" fmla="*/ 0 h 5"/>
                  <a:gd name="T14" fmla="*/ 3 w 11"/>
                  <a:gd name="T15" fmla="*/ 0 h 5"/>
                  <a:gd name="T16" fmla="*/ 0 w 11"/>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5"/>
                  <a:gd name="T29" fmla="*/ 11 w 11"/>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5">
                    <a:moveTo>
                      <a:pt x="0" y="3"/>
                    </a:moveTo>
                    <a:lnTo>
                      <a:pt x="0" y="3"/>
                    </a:lnTo>
                    <a:lnTo>
                      <a:pt x="8" y="5"/>
                    </a:lnTo>
                    <a:lnTo>
                      <a:pt x="11" y="5"/>
                    </a:lnTo>
                    <a:lnTo>
                      <a:pt x="11" y="0"/>
                    </a:lnTo>
                    <a:lnTo>
                      <a:pt x="8" y="0"/>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44" name="Freeform 302"/>
              <p:cNvSpPr>
                <a:spLocks/>
              </p:cNvSpPr>
              <p:nvPr/>
            </p:nvSpPr>
            <p:spPr bwMode="auto">
              <a:xfrm>
                <a:off x="5480" y="1828"/>
                <a:ext cx="5" cy="21"/>
              </a:xfrm>
              <a:custGeom>
                <a:avLst/>
                <a:gdLst>
                  <a:gd name="T0" fmla="*/ 0 w 5"/>
                  <a:gd name="T1" fmla="*/ 0 h 21"/>
                  <a:gd name="T2" fmla="*/ 0 w 5"/>
                  <a:gd name="T3" fmla="*/ 0 h 21"/>
                  <a:gd name="T4" fmla="*/ 0 w 5"/>
                  <a:gd name="T5" fmla="*/ 10 h 21"/>
                  <a:gd name="T6" fmla="*/ 0 w 5"/>
                  <a:gd name="T7" fmla="*/ 21 h 21"/>
                  <a:gd name="T8" fmla="*/ 3 w 5"/>
                  <a:gd name="T9" fmla="*/ 18 h 21"/>
                  <a:gd name="T10" fmla="*/ 3 w 5"/>
                  <a:gd name="T11" fmla="*/ 10 h 21"/>
                  <a:gd name="T12" fmla="*/ 5 w 5"/>
                  <a:gd name="T13" fmla="*/ 0 h 21"/>
                  <a:gd name="T14" fmla="*/ 5 w 5"/>
                  <a:gd name="T15" fmla="*/ 0 h 21"/>
                  <a:gd name="T16" fmla="*/ 0 w 5"/>
                  <a:gd name="T17" fmla="*/ 0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21"/>
                  <a:gd name="T29" fmla="*/ 5 w 5"/>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21">
                    <a:moveTo>
                      <a:pt x="0" y="0"/>
                    </a:moveTo>
                    <a:lnTo>
                      <a:pt x="0" y="0"/>
                    </a:lnTo>
                    <a:lnTo>
                      <a:pt x="0" y="10"/>
                    </a:lnTo>
                    <a:lnTo>
                      <a:pt x="0" y="21"/>
                    </a:lnTo>
                    <a:lnTo>
                      <a:pt x="3" y="18"/>
                    </a:lnTo>
                    <a:lnTo>
                      <a:pt x="3" y="10"/>
                    </a:lnTo>
                    <a:lnTo>
                      <a:pt x="5" y="0"/>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45" name="Freeform 303"/>
              <p:cNvSpPr>
                <a:spLocks/>
              </p:cNvSpPr>
              <p:nvPr/>
            </p:nvSpPr>
            <p:spPr bwMode="auto">
              <a:xfrm>
                <a:off x="5480" y="1828"/>
                <a:ext cx="11" cy="23"/>
              </a:xfrm>
              <a:custGeom>
                <a:avLst/>
                <a:gdLst>
                  <a:gd name="T0" fmla="*/ 11 w 11"/>
                  <a:gd name="T1" fmla="*/ 23 h 23"/>
                  <a:gd name="T2" fmla="*/ 11 w 11"/>
                  <a:gd name="T3" fmla="*/ 18 h 23"/>
                  <a:gd name="T4" fmla="*/ 8 w 11"/>
                  <a:gd name="T5" fmla="*/ 18 h 23"/>
                  <a:gd name="T6" fmla="*/ 5 w 11"/>
                  <a:gd name="T7" fmla="*/ 16 h 23"/>
                  <a:gd name="T8" fmla="*/ 5 w 11"/>
                  <a:gd name="T9" fmla="*/ 13 h 23"/>
                  <a:gd name="T10" fmla="*/ 5 w 11"/>
                  <a:gd name="T11" fmla="*/ 8 h 23"/>
                  <a:gd name="T12" fmla="*/ 5 w 11"/>
                  <a:gd name="T13" fmla="*/ 0 h 23"/>
                  <a:gd name="T14" fmla="*/ 0 w 11"/>
                  <a:gd name="T15" fmla="*/ 0 h 23"/>
                  <a:gd name="T16" fmla="*/ 5 w 11"/>
                  <a:gd name="T17" fmla="*/ 0 h 23"/>
                  <a:gd name="T18" fmla="*/ 0 w 11"/>
                  <a:gd name="T19" fmla="*/ 0 h 23"/>
                  <a:gd name="T20" fmla="*/ 0 w 11"/>
                  <a:gd name="T21" fmla="*/ 8 h 23"/>
                  <a:gd name="T22" fmla="*/ 0 w 11"/>
                  <a:gd name="T23" fmla="*/ 13 h 23"/>
                  <a:gd name="T24" fmla="*/ 3 w 11"/>
                  <a:gd name="T25" fmla="*/ 18 h 23"/>
                  <a:gd name="T26" fmla="*/ 5 w 11"/>
                  <a:gd name="T27" fmla="*/ 21 h 23"/>
                  <a:gd name="T28" fmla="*/ 11 w 11"/>
                  <a:gd name="T29" fmla="*/ 23 h 23"/>
                  <a:gd name="T30" fmla="*/ 11 w 11"/>
                  <a:gd name="T31" fmla="*/ 18 h 23"/>
                  <a:gd name="T32" fmla="*/ 11 w 11"/>
                  <a:gd name="T33" fmla="*/ 23 h 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23"/>
                  <a:gd name="T53" fmla="*/ 11 w 11"/>
                  <a:gd name="T54" fmla="*/ 23 h 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23">
                    <a:moveTo>
                      <a:pt x="11" y="23"/>
                    </a:moveTo>
                    <a:lnTo>
                      <a:pt x="11" y="18"/>
                    </a:lnTo>
                    <a:lnTo>
                      <a:pt x="8" y="18"/>
                    </a:lnTo>
                    <a:lnTo>
                      <a:pt x="5" y="16"/>
                    </a:lnTo>
                    <a:lnTo>
                      <a:pt x="5" y="13"/>
                    </a:lnTo>
                    <a:lnTo>
                      <a:pt x="5" y="8"/>
                    </a:lnTo>
                    <a:lnTo>
                      <a:pt x="5" y="0"/>
                    </a:lnTo>
                    <a:lnTo>
                      <a:pt x="0" y="0"/>
                    </a:lnTo>
                    <a:lnTo>
                      <a:pt x="5" y="0"/>
                    </a:lnTo>
                    <a:lnTo>
                      <a:pt x="0" y="0"/>
                    </a:lnTo>
                    <a:lnTo>
                      <a:pt x="0" y="8"/>
                    </a:lnTo>
                    <a:lnTo>
                      <a:pt x="0" y="13"/>
                    </a:lnTo>
                    <a:lnTo>
                      <a:pt x="3" y="18"/>
                    </a:lnTo>
                    <a:lnTo>
                      <a:pt x="5" y="21"/>
                    </a:lnTo>
                    <a:lnTo>
                      <a:pt x="11" y="23"/>
                    </a:lnTo>
                    <a:lnTo>
                      <a:pt x="11" y="18"/>
                    </a:lnTo>
                    <a:lnTo>
                      <a:pt x="11" y="2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46" name="Freeform 304"/>
              <p:cNvSpPr>
                <a:spLocks/>
              </p:cNvSpPr>
              <p:nvPr/>
            </p:nvSpPr>
            <p:spPr bwMode="auto">
              <a:xfrm>
                <a:off x="5491" y="1904"/>
                <a:ext cx="18" cy="13"/>
              </a:xfrm>
              <a:custGeom>
                <a:avLst/>
                <a:gdLst>
                  <a:gd name="T0" fmla="*/ 0 w 18"/>
                  <a:gd name="T1" fmla="*/ 13 h 13"/>
                  <a:gd name="T2" fmla="*/ 7 w 18"/>
                  <a:gd name="T3" fmla="*/ 13 h 13"/>
                  <a:gd name="T4" fmla="*/ 18 w 18"/>
                  <a:gd name="T5" fmla="*/ 13 h 13"/>
                  <a:gd name="T6" fmla="*/ 18 w 18"/>
                  <a:gd name="T7" fmla="*/ 7 h 13"/>
                  <a:gd name="T8" fmla="*/ 18 w 18"/>
                  <a:gd name="T9" fmla="*/ 0 h 13"/>
                  <a:gd name="T10" fmla="*/ 18 w 18"/>
                  <a:gd name="T11" fmla="*/ 0 h 13"/>
                  <a:gd name="T12" fmla="*/ 15 w 18"/>
                  <a:gd name="T13" fmla="*/ 5 h 13"/>
                  <a:gd name="T14" fmla="*/ 10 w 18"/>
                  <a:gd name="T15" fmla="*/ 10 h 13"/>
                  <a:gd name="T16" fmla="*/ 0 w 18"/>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3"/>
                  <a:gd name="T29" fmla="*/ 18 w 1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3">
                    <a:moveTo>
                      <a:pt x="0" y="13"/>
                    </a:moveTo>
                    <a:lnTo>
                      <a:pt x="7" y="13"/>
                    </a:lnTo>
                    <a:lnTo>
                      <a:pt x="18" y="13"/>
                    </a:lnTo>
                    <a:lnTo>
                      <a:pt x="18" y="7"/>
                    </a:lnTo>
                    <a:lnTo>
                      <a:pt x="18" y="0"/>
                    </a:lnTo>
                    <a:lnTo>
                      <a:pt x="15" y="5"/>
                    </a:lnTo>
                    <a:lnTo>
                      <a:pt x="10" y="10"/>
                    </a:lnTo>
                    <a:lnTo>
                      <a:pt x="0"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47" name="Freeform 305"/>
              <p:cNvSpPr>
                <a:spLocks/>
              </p:cNvSpPr>
              <p:nvPr/>
            </p:nvSpPr>
            <p:spPr bwMode="auto">
              <a:xfrm>
                <a:off x="5491" y="1914"/>
                <a:ext cx="20" cy="5"/>
              </a:xfrm>
              <a:custGeom>
                <a:avLst/>
                <a:gdLst>
                  <a:gd name="T0" fmla="*/ 20 w 20"/>
                  <a:gd name="T1" fmla="*/ 0 h 5"/>
                  <a:gd name="T2" fmla="*/ 20 w 20"/>
                  <a:gd name="T3" fmla="*/ 0 h 5"/>
                  <a:gd name="T4" fmla="*/ 7 w 20"/>
                  <a:gd name="T5" fmla="*/ 0 h 5"/>
                  <a:gd name="T6" fmla="*/ 0 w 20"/>
                  <a:gd name="T7" fmla="*/ 0 h 5"/>
                  <a:gd name="T8" fmla="*/ 0 w 20"/>
                  <a:gd name="T9" fmla="*/ 5 h 5"/>
                  <a:gd name="T10" fmla="*/ 7 w 20"/>
                  <a:gd name="T11" fmla="*/ 5 h 5"/>
                  <a:gd name="T12" fmla="*/ 18 w 20"/>
                  <a:gd name="T13" fmla="*/ 5 h 5"/>
                  <a:gd name="T14" fmla="*/ 18 w 20"/>
                  <a:gd name="T15" fmla="*/ 5 h 5"/>
                  <a:gd name="T16" fmla="*/ 20 w 20"/>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5"/>
                  <a:gd name="T29" fmla="*/ 20 w 2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5">
                    <a:moveTo>
                      <a:pt x="20" y="0"/>
                    </a:moveTo>
                    <a:lnTo>
                      <a:pt x="20" y="0"/>
                    </a:lnTo>
                    <a:lnTo>
                      <a:pt x="7" y="0"/>
                    </a:lnTo>
                    <a:lnTo>
                      <a:pt x="0" y="0"/>
                    </a:lnTo>
                    <a:lnTo>
                      <a:pt x="0" y="5"/>
                    </a:lnTo>
                    <a:lnTo>
                      <a:pt x="7" y="5"/>
                    </a:lnTo>
                    <a:lnTo>
                      <a:pt x="18" y="5"/>
                    </a:lnTo>
                    <a:lnTo>
                      <a:pt x="2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48" name="Freeform 306"/>
              <p:cNvSpPr>
                <a:spLocks/>
              </p:cNvSpPr>
              <p:nvPr/>
            </p:nvSpPr>
            <p:spPr bwMode="auto">
              <a:xfrm>
                <a:off x="5506" y="1901"/>
                <a:ext cx="5" cy="18"/>
              </a:xfrm>
              <a:custGeom>
                <a:avLst/>
                <a:gdLst>
                  <a:gd name="T0" fmla="*/ 0 w 5"/>
                  <a:gd name="T1" fmla="*/ 0 h 18"/>
                  <a:gd name="T2" fmla="*/ 0 w 5"/>
                  <a:gd name="T3" fmla="*/ 0 h 18"/>
                  <a:gd name="T4" fmla="*/ 3 w 5"/>
                  <a:gd name="T5" fmla="*/ 10 h 18"/>
                  <a:gd name="T6" fmla="*/ 5 w 5"/>
                  <a:gd name="T7" fmla="*/ 13 h 18"/>
                  <a:gd name="T8" fmla="*/ 3 w 5"/>
                  <a:gd name="T9" fmla="*/ 18 h 18"/>
                  <a:gd name="T10" fmla="*/ 5 w 5"/>
                  <a:gd name="T11" fmla="*/ 10 h 18"/>
                  <a:gd name="T12" fmla="*/ 5 w 5"/>
                  <a:gd name="T13" fmla="*/ 3 h 18"/>
                  <a:gd name="T14" fmla="*/ 5 w 5"/>
                  <a:gd name="T15" fmla="*/ 3 h 18"/>
                  <a:gd name="T16" fmla="*/ 0 w 5"/>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8"/>
                  <a:gd name="T29" fmla="*/ 5 w 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8">
                    <a:moveTo>
                      <a:pt x="0" y="0"/>
                    </a:moveTo>
                    <a:lnTo>
                      <a:pt x="0" y="0"/>
                    </a:lnTo>
                    <a:lnTo>
                      <a:pt x="3" y="10"/>
                    </a:lnTo>
                    <a:lnTo>
                      <a:pt x="5" y="13"/>
                    </a:lnTo>
                    <a:lnTo>
                      <a:pt x="3" y="18"/>
                    </a:lnTo>
                    <a:lnTo>
                      <a:pt x="5" y="10"/>
                    </a:lnTo>
                    <a:lnTo>
                      <a:pt x="5" y="3"/>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49" name="Freeform 307"/>
              <p:cNvSpPr>
                <a:spLocks/>
              </p:cNvSpPr>
              <p:nvPr/>
            </p:nvSpPr>
            <p:spPr bwMode="auto">
              <a:xfrm>
                <a:off x="5491" y="1901"/>
                <a:ext cx="20" cy="18"/>
              </a:xfrm>
              <a:custGeom>
                <a:avLst/>
                <a:gdLst>
                  <a:gd name="T0" fmla="*/ 0 w 20"/>
                  <a:gd name="T1" fmla="*/ 13 h 18"/>
                  <a:gd name="T2" fmla="*/ 0 w 20"/>
                  <a:gd name="T3" fmla="*/ 18 h 18"/>
                  <a:gd name="T4" fmla="*/ 13 w 20"/>
                  <a:gd name="T5" fmla="*/ 16 h 18"/>
                  <a:gd name="T6" fmla="*/ 18 w 20"/>
                  <a:gd name="T7" fmla="*/ 8 h 18"/>
                  <a:gd name="T8" fmla="*/ 20 w 20"/>
                  <a:gd name="T9" fmla="*/ 3 h 18"/>
                  <a:gd name="T10" fmla="*/ 15 w 20"/>
                  <a:gd name="T11" fmla="*/ 0 h 18"/>
                  <a:gd name="T12" fmla="*/ 20 w 20"/>
                  <a:gd name="T13" fmla="*/ 3 h 18"/>
                  <a:gd name="T14" fmla="*/ 15 w 20"/>
                  <a:gd name="T15" fmla="*/ 3 h 18"/>
                  <a:gd name="T16" fmla="*/ 15 w 20"/>
                  <a:gd name="T17" fmla="*/ 8 h 18"/>
                  <a:gd name="T18" fmla="*/ 10 w 20"/>
                  <a:gd name="T19" fmla="*/ 10 h 18"/>
                  <a:gd name="T20" fmla="*/ 0 w 20"/>
                  <a:gd name="T21" fmla="*/ 13 h 18"/>
                  <a:gd name="T22" fmla="*/ 0 w 20"/>
                  <a:gd name="T23" fmla="*/ 18 h 18"/>
                  <a:gd name="T24" fmla="*/ 0 w 20"/>
                  <a:gd name="T25" fmla="*/ 13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18"/>
                  <a:gd name="T41" fmla="*/ 20 w 20"/>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18">
                    <a:moveTo>
                      <a:pt x="0" y="13"/>
                    </a:moveTo>
                    <a:lnTo>
                      <a:pt x="0" y="18"/>
                    </a:lnTo>
                    <a:lnTo>
                      <a:pt x="13" y="16"/>
                    </a:lnTo>
                    <a:lnTo>
                      <a:pt x="18" y="8"/>
                    </a:lnTo>
                    <a:lnTo>
                      <a:pt x="20" y="3"/>
                    </a:lnTo>
                    <a:lnTo>
                      <a:pt x="15" y="0"/>
                    </a:lnTo>
                    <a:lnTo>
                      <a:pt x="20" y="3"/>
                    </a:lnTo>
                    <a:lnTo>
                      <a:pt x="15" y="3"/>
                    </a:lnTo>
                    <a:lnTo>
                      <a:pt x="15" y="8"/>
                    </a:lnTo>
                    <a:lnTo>
                      <a:pt x="10" y="10"/>
                    </a:lnTo>
                    <a:lnTo>
                      <a:pt x="0" y="13"/>
                    </a:lnTo>
                    <a:lnTo>
                      <a:pt x="0" y="18"/>
                    </a:lnTo>
                    <a:lnTo>
                      <a:pt x="0"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50" name="Freeform 308"/>
              <p:cNvSpPr>
                <a:spLocks/>
              </p:cNvSpPr>
              <p:nvPr/>
            </p:nvSpPr>
            <p:spPr bwMode="auto">
              <a:xfrm>
                <a:off x="5483" y="1896"/>
                <a:ext cx="5" cy="5"/>
              </a:xfrm>
              <a:custGeom>
                <a:avLst/>
                <a:gdLst>
                  <a:gd name="T0" fmla="*/ 2 w 5"/>
                  <a:gd name="T1" fmla="*/ 5 h 5"/>
                  <a:gd name="T2" fmla="*/ 2 w 5"/>
                  <a:gd name="T3" fmla="*/ 2 h 5"/>
                  <a:gd name="T4" fmla="*/ 0 w 5"/>
                  <a:gd name="T5" fmla="*/ 2 h 5"/>
                  <a:gd name="T6" fmla="*/ 2 w 5"/>
                  <a:gd name="T7" fmla="*/ 0 h 5"/>
                  <a:gd name="T8" fmla="*/ 5 w 5"/>
                  <a:gd name="T9" fmla="*/ 0 h 5"/>
                  <a:gd name="T10" fmla="*/ 2 w 5"/>
                  <a:gd name="T11" fmla="*/ 0 h 5"/>
                  <a:gd name="T12" fmla="*/ 2 w 5"/>
                  <a:gd name="T13" fmla="*/ 5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2" y="5"/>
                    </a:moveTo>
                    <a:lnTo>
                      <a:pt x="2" y="2"/>
                    </a:lnTo>
                    <a:lnTo>
                      <a:pt x="0" y="2"/>
                    </a:lnTo>
                    <a:lnTo>
                      <a:pt x="2" y="0"/>
                    </a:lnTo>
                    <a:lnTo>
                      <a:pt x="5" y="0"/>
                    </a:lnTo>
                    <a:lnTo>
                      <a:pt x="2" y="0"/>
                    </a:lnTo>
                    <a:lnTo>
                      <a:pt x="2"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51" name="Freeform 309"/>
              <p:cNvSpPr>
                <a:spLocks/>
              </p:cNvSpPr>
              <p:nvPr/>
            </p:nvSpPr>
            <p:spPr bwMode="auto">
              <a:xfrm>
                <a:off x="5483" y="1896"/>
                <a:ext cx="5" cy="5"/>
              </a:xfrm>
              <a:custGeom>
                <a:avLst/>
                <a:gdLst>
                  <a:gd name="T0" fmla="*/ 0 w 5"/>
                  <a:gd name="T1" fmla="*/ 2 h 5"/>
                  <a:gd name="T2" fmla="*/ 0 w 5"/>
                  <a:gd name="T3" fmla="*/ 2 h 5"/>
                  <a:gd name="T4" fmla="*/ 0 w 5"/>
                  <a:gd name="T5" fmla="*/ 5 h 5"/>
                  <a:gd name="T6" fmla="*/ 0 w 5"/>
                  <a:gd name="T7" fmla="*/ 5 h 5"/>
                  <a:gd name="T8" fmla="*/ 5 w 5"/>
                  <a:gd name="T9" fmla="*/ 5 h 5"/>
                  <a:gd name="T10" fmla="*/ 2 w 5"/>
                  <a:gd name="T11" fmla="*/ 2 h 5"/>
                  <a:gd name="T12" fmla="*/ 0 w 5"/>
                  <a:gd name="T13" fmla="*/ 0 h 5"/>
                  <a:gd name="T14" fmla="*/ 0 w 5"/>
                  <a:gd name="T15" fmla="*/ 0 h 5"/>
                  <a:gd name="T16" fmla="*/ 0 w 5"/>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0" y="2"/>
                    </a:moveTo>
                    <a:lnTo>
                      <a:pt x="0" y="2"/>
                    </a:lnTo>
                    <a:lnTo>
                      <a:pt x="0" y="5"/>
                    </a:lnTo>
                    <a:lnTo>
                      <a:pt x="5" y="5"/>
                    </a:lnTo>
                    <a:lnTo>
                      <a:pt x="2" y="2"/>
                    </a:lnTo>
                    <a:lnTo>
                      <a:pt x="0"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52" name="Freeform 310"/>
              <p:cNvSpPr>
                <a:spLocks/>
              </p:cNvSpPr>
              <p:nvPr/>
            </p:nvSpPr>
            <p:spPr bwMode="auto">
              <a:xfrm>
                <a:off x="5483" y="1893"/>
                <a:ext cx="8" cy="5"/>
              </a:xfrm>
              <a:custGeom>
                <a:avLst/>
                <a:gdLst>
                  <a:gd name="T0" fmla="*/ 8 w 8"/>
                  <a:gd name="T1" fmla="*/ 3 h 5"/>
                  <a:gd name="T2" fmla="*/ 5 w 8"/>
                  <a:gd name="T3" fmla="*/ 0 h 5"/>
                  <a:gd name="T4" fmla="*/ 2 w 8"/>
                  <a:gd name="T5" fmla="*/ 0 h 5"/>
                  <a:gd name="T6" fmla="*/ 0 w 8"/>
                  <a:gd name="T7" fmla="*/ 5 h 5"/>
                  <a:gd name="T8" fmla="*/ 0 w 8"/>
                  <a:gd name="T9" fmla="*/ 3 h 5"/>
                  <a:gd name="T10" fmla="*/ 2 w 8"/>
                  <a:gd name="T11" fmla="*/ 5 h 5"/>
                  <a:gd name="T12" fmla="*/ 8 w 8"/>
                  <a:gd name="T13" fmla="*/ 3 h 5"/>
                  <a:gd name="T14" fmla="*/ 5 w 8"/>
                  <a:gd name="T15" fmla="*/ 0 h 5"/>
                  <a:gd name="T16" fmla="*/ 8 w 8"/>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8" y="3"/>
                    </a:moveTo>
                    <a:lnTo>
                      <a:pt x="5" y="0"/>
                    </a:lnTo>
                    <a:lnTo>
                      <a:pt x="2" y="0"/>
                    </a:lnTo>
                    <a:lnTo>
                      <a:pt x="0" y="5"/>
                    </a:lnTo>
                    <a:lnTo>
                      <a:pt x="0" y="3"/>
                    </a:lnTo>
                    <a:lnTo>
                      <a:pt x="2" y="5"/>
                    </a:lnTo>
                    <a:lnTo>
                      <a:pt x="8" y="3"/>
                    </a:lnTo>
                    <a:lnTo>
                      <a:pt x="5" y="0"/>
                    </a:lnTo>
                    <a:lnTo>
                      <a:pt x="8"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53" name="Freeform 311"/>
              <p:cNvSpPr>
                <a:spLocks/>
              </p:cNvSpPr>
              <p:nvPr/>
            </p:nvSpPr>
            <p:spPr bwMode="auto">
              <a:xfrm>
                <a:off x="5483" y="1893"/>
                <a:ext cx="8" cy="8"/>
              </a:xfrm>
              <a:custGeom>
                <a:avLst/>
                <a:gdLst>
                  <a:gd name="T0" fmla="*/ 0 w 8"/>
                  <a:gd name="T1" fmla="*/ 8 h 8"/>
                  <a:gd name="T2" fmla="*/ 5 w 8"/>
                  <a:gd name="T3" fmla="*/ 8 h 8"/>
                  <a:gd name="T4" fmla="*/ 5 w 8"/>
                  <a:gd name="T5" fmla="*/ 5 h 8"/>
                  <a:gd name="T6" fmla="*/ 8 w 8"/>
                  <a:gd name="T7" fmla="*/ 3 h 8"/>
                  <a:gd name="T8" fmla="*/ 5 w 8"/>
                  <a:gd name="T9" fmla="*/ 0 h 8"/>
                  <a:gd name="T10" fmla="*/ 2 w 8"/>
                  <a:gd name="T11" fmla="*/ 3 h 8"/>
                  <a:gd name="T12" fmla="*/ 0 w 8"/>
                  <a:gd name="T13" fmla="*/ 8 h 8"/>
                  <a:gd name="T14" fmla="*/ 5 w 8"/>
                  <a:gd name="T15" fmla="*/ 8 h 8"/>
                  <a:gd name="T16" fmla="*/ 0 w 8"/>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0" y="8"/>
                    </a:moveTo>
                    <a:lnTo>
                      <a:pt x="5" y="8"/>
                    </a:lnTo>
                    <a:lnTo>
                      <a:pt x="5" y="5"/>
                    </a:lnTo>
                    <a:lnTo>
                      <a:pt x="8" y="3"/>
                    </a:lnTo>
                    <a:lnTo>
                      <a:pt x="5" y="0"/>
                    </a:lnTo>
                    <a:lnTo>
                      <a:pt x="2" y="3"/>
                    </a:lnTo>
                    <a:lnTo>
                      <a:pt x="0" y="8"/>
                    </a:lnTo>
                    <a:lnTo>
                      <a:pt x="5" y="8"/>
                    </a:lnTo>
                    <a:lnTo>
                      <a:pt x="0"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54" name="Freeform 312"/>
              <p:cNvSpPr>
                <a:spLocks/>
              </p:cNvSpPr>
              <p:nvPr/>
            </p:nvSpPr>
            <p:spPr bwMode="auto">
              <a:xfrm>
                <a:off x="5477" y="1799"/>
                <a:ext cx="8" cy="13"/>
              </a:xfrm>
              <a:custGeom>
                <a:avLst/>
                <a:gdLst>
                  <a:gd name="T0" fmla="*/ 6 w 8"/>
                  <a:gd name="T1" fmla="*/ 13 h 13"/>
                  <a:gd name="T2" fmla="*/ 0 w 8"/>
                  <a:gd name="T3" fmla="*/ 11 h 13"/>
                  <a:gd name="T4" fmla="*/ 0 w 8"/>
                  <a:gd name="T5" fmla="*/ 5 h 13"/>
                  <a:gd name="T6" fmla="*/ 6 w 8"/>
                  <a:gd name="T7" fmla="*/ 3 h 13"/>
                  <a:gd name="T8" fmla="*/ 8 w 8"/>
                  <a:gd name="T9" fmla="*/ 0 h 13"/>
                  <a:gd name="T10" fmla="*/ 6 w 8"/>
                  <a:gd name="T11" fmla="*/ 3 h 13"/>
                  <a:gd name="T12" fmla="*/ 6 w 8"/>
                  <a:gd name="T13" fmla="*/ 13 h 13"/>
                  <a:gd name="T14" fmla="*/ 0 60000 65536"/>
                  <a:gd name="T15" fmla="*/ 0 60000 65536"/>
                  <a:gd name="T16" fmla="*/ 0 60000 65536"/>
                  <a:gd name="T17" fmla="*/ 0 60000 65536"/>
                  <a:gd name="T18" fmla="*/ 0 60000 65536"/>
                  <a:gd name="T19" fmla="*/ 0 60000 65536"/>
                  <a:gd name="T20" fmla="*/ 0 60000 65536"/>
                  <a:gd name="T21" fmla="*/ 0 w 8"/>
                  <a:gd name="T22" fmla="*/ 0 h 13"/>
                  <a:gd name="T23" fmla="*/ 8 w 8"/>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13">
                    <a:moveTo>
                      <a:pt x="6" y="13"/>
                    </a:moveTo>
                    <a:lnTo>
                      <a:pt x="0" y="11"/>
                    </a:lnTo>
                    <a:lnTo>
                      <a:pt x="0" y="5"/>
                    </a:lnTo>
                    <a:lnTo>
                      <a:pt x="6" y="3"/>
                    </a:lnTo>
                    <a:lnTo>
                      <a:pt x="8" y="0"/>
                    </a:lnTo>
                    <a:lnTo>
                      <a:pt x="6" y="3"/>
                    </a:lnTo>
                    <a:lnTo>
                      <a:pt x="6"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55" name="Freeform 313"/>
              <p:cNvSpPr>
                <a:spLocks/>
              </p:cNvSpPr>
              <p:nvPr/>
            </p:nvSpPr>
            <p:spPr bwMode="auto">
              <a:xfrm>
                <a:off x="5477" y="1804"/>
                <a:ext cx="6" cy="11"/>
              </a:xfrm>
              <a:custGeom>
                <a:avLst/>
                <a:gdLst>
                  <a:gd name="T0" fmla="*/ 0 w 6"/>
                  <a:gd name="T1" fmla="*/ 0 h 11"/>
                  <a:gd name="T2" fmla="*/ 0 w 6"/>
                  <a:gd name="T3" fmla="*/ 0 h 11"/>
                  <a:gd name="T4" fmla="*/ 0 w 6"/>
                  <a:gd name="T5" fmla="*/ 8 h 11"/>
                  <a:gd name="T6" fmla="*/ 3 w 6"/>
                  <a:gd name="T7" fmla="*/ 11 h 11"/>
                  <a:gd name="T8" fmla="*/ 6 w 6"/>
                  <a:gd name="T9" fmla="*/ 8 h 11"/>
                  <a:gd name="T10" fmla="*/ 3 w 6"/>
                  <a:gd name="T11" fmla="*/ 6 h 11"/>
                  <a:gd name="T12" fmla="*/ 3 w 6"/>
                  <a:gd name="T13" fmla="*/ 3 h 11"/>
                  <a:gd name="T14" fmla="*/ 3 w 6"/>
                  <a:gd name="T15" fmla="*/ 3 h 11"/>
                  <a:gd name="T16" fmla="*/ 0 w 6"/>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11"/>
                  <a:gd name="T29" fmla="*/ 6 w 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11">
                    <a:moveTo>
                      <a:pt x="0" y="0"/>
                    </a:moveTo>
                    <a:lnTo>
                      <a:pt x="0" y="0"/>
                    </a:lnTo>
                    <a:lnTo>
                      <a:pt x="0" y="8"/>
                    </a:lnTo>
                    <a:lnTo>
                      <a:pt x="3" y="11"/>
                    </a:lnTo>
                    <a:lnTo>
                      <a:pt x="6" y="8"/>
                    </a:lnTo>
                    <a:lnTo>
                      <a:pt x="3" y="6"/>
                    </a:lnTo>
                    <a:lnTo>
                      <a:pt x="3" y="3"/>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56" name="Freeform 314"/>
              <p:cNvSpPr>
                <a:spLocks/>
              </p:cNvSpPr>
              <p:nvPr/>
            </p:nvSpPr>
            <p:spPr bwMode="auto">
              <a:xfrm>
                <a:off x="5477" y="1796"/>
                <a:ext cx="11" cy="11"/>
              </a:xfrm>
              <a:custGeom>
                <a:avLst/>
                <a:gdLst>
                  <a:gd name="T0" fmla="*/ 8 w 11"/>
                  <a:gd name="T1" fmla="*/ 0 h 11"/>
                  <a:gd name="T2" fmla="*/ 8 w 11"/>
                  <a:gd name="T3" fmla="*/ 0 h 11"/>
                  <a:gd name="T4" fmla="*/ 3 w 11"/>
                  <a:gd name="T5" fmla="*/ 3 h 11"/>
                  <a:gd name="T6" fmla="*/ 0 w 11"/>
                  <a:gd name="T7" fmla="*/ 8 h 11"/>
                  <a:gd name="T8" fmla="*/ 3 w 11"/>
                  <a:gd name="T9" fmla="*/ 11 h 11"/>
                  <a:gd name="T10" fmla="*/ 6 w 11"/>
                  <a:gd name="T11" fmla="*/ 8 h 11"/>
                  <a:gd name="T12" fmla="*/ 11 w 11"/>
                  <a:gd name="T13" fmla="*/ 3 h 11"/>
                  <a:gd name="T14" fmla="*/ 11 w 11"/>
                  <a:gd name="T15" fmla="*/ 3 h 11"/>
                  <a:gd name="T16" fmla="*/ 8 w 11"/>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1"/>
                  <a:gd name="T29" fmla="*/ 11 w 11"/>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1">
                    <a:moveTo>
                      <a:pt x="8" y="0"/>
                    </a:moveTo>
                    <a:lnTo>
                      <a:pt x="8" y="0"/>
                    </a:lnTo>
                    <a:lnTo>
                      <a:pt x="3" y="3"/>
                    </a:lnTo>
                    <a:lnTo>
                      <a:pt x="0" y="8"/>
                    </a:lnTo>
                    <a:lnTo>
                      <a:pt x="3" y="11"/>
                    </a:lnTo>
                    <a:lnTo>
                      <a:pt x="6" y="8"/>
                    </a:lnTo>
                    <a:lnTo>
                      <a:pt x="11" y="3"/>
                    </a:lnTo>
                    <a:lnTo>
                      <a:pt x="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57" name="Freeform 315"/>
              <p:cNvSpPr>
                <a:spLocks/>
              </p:cNvSpPr>
              <p:nvPr/>
            </p:nvSpPr>
            <p:spPr bwMode="auto">
              <a:xfrm>
                <a:off x="5480" y="1796"/>
                <a:ext cx="8" cy="19"/>
              </a:xfrm>
              <a:custGeom>
                <a:avLst/>
                <a:gdLst>
                  <a:gd name="T0" fmla="*/ 0 w 8"/>
                  <a:gd name="T1" fmla="*/ 19 h 19"/>
                  <a:gd name="T2" fmla="*/ 3 w 8"/>
                  <a:gd name="T3" fmla="*/ 16 h 19"/>
                  <a:gd name="T4" fmla="*/ 3 w 8"/>
                  <a:gd name="T5" fmla="*/ 8 h 19"/>
                  <a:gd name="T6" fmla="*/ 5 w 8"/>
                  <a:gd name="T7" fmla="*/ 0 h 19"/>
                  <a:gd name="T8" fmla="*/ 8 w 8"/>
                  <a:gd name="T9" fmla="*/ 3 h 19"/>
                  <a:gd name="T10" fmla="*/ 0 w 8"/>
                  <a:gd name="T11" fmla="*/ 6 h 19"/>
                  <a:gd name="T12" fmla="*/ 0 w 8"/>
                  <a:gd name="T13" fmla="*/ 19 h 19"/>
                  <a:gd name="T14" fmla="*/ 3 w 8"/>
                  <a:gd name="T15" fmla="*/ 16 h 19"/>
                  <a:gd name="T16" fmla="*/ 0 w 8"/>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0" y="19"/>
                    </a:moveTo>
                    <a:lnTo>
                      <a:pt x="3" y="16"/>
                    </a:lnTo>
                    <a:lnTo>
                      <a:pt x="3" y="8"/>
                    </a:lnTo>
                    <a:lnTo>
                      <a:pt x="5" y="0"/>
                    </a:lnTo>
                    <a:lnTo>
                      <a:pt x="8" y="3"/>
                    </a:lnTo>
                    <a:lnTo>
                      <a:pt x="0" y="6"/>
                    </a:lnTo>
                    <a:lnTo>
                      <a:pt x="0" y="19"/>
                    </a:lnTo>
                    <a:lnTo>
                      <a:pt x="3" y="16"/>
                    </a:lnTo>
                    <a:lnTo>
                      <a:pt x="0" y="1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58" name="Freeform 316"/>
              <p:cNvSpPr>
                <a:spLocks/>
              </p:cNvSpPr>
              <p:nvPr/>
            </p:nvSpPr>
            <p:spPr bwMode="auto">
              <a:xfrm>
                <a:off x="5598" y="1930"/>
                <a:ext cx="10" cy="2"/>
              </a:xfrm>
              <a:custGeom>
                <a:avLst/>
                <a:gdLst>
                  <a:gd name="T0" fmla="*/ 10 w 10"/>
                  <a:gd name="T1" fmla="*/ 0 h 2"/>
                  <a:gd name="T2" fmla="*/ 5 w 10"/>
                  <a:gd name="T3" fmla="*/ 2 h 2"/>
                  <a:gd name="T4" fmla="*/ 0 w 10"/>
                  <a:gd name="T5" fmla="*/ 2 h 2"/>
                  <a:gd name="T6" fmla="*/ 0 w 10"/>
                  <a:gd name="T7" fmla="*/ 0 h 2"/>
                  <a:gd name="T8" fmla="*/ 10 w 10"/>
                  <a:gd name="T9" fmla="*/ 0 h 2"/>
                  <a:gd name="T10" fmla="*/ 0 60000 65536"/>
                  <a:gd name="T11" fmla="*/ 0 60000 65536"/>
                  <a:gd name="T12" fmla="*/ 0 60000 65536"/>
                  <a:gd name="T13" fmla="*/ 0 60000 65536"/>
                  <a:gd name="T14" fmla="*/ 0 60000 65536"/>
                  <a:gd name="T15" fmla="*/ 0 w 10"/>
                  <a:gd name="T16" fmla="*/ 0 h 2"/>
                  <a:gd name="T17" fmla="*/ 10 w 10"/>
                  <a:gd name="T18" fmla="*/ 2 h 2"/>
                </a:gdLst>
                <a:ahLst/>
                <a:cxnLst>
                  <a:cxn ang="T10">
                    <a:pos x="T0" y="T1"/>
                  </a:cxn>
                  <a:cxn ang="T11">
                    <a:pos x="T2" y="T3"/>
                  </a:cxn>
                  <a:cxn ang="T12">
                    <a:pos x="T4" y="T5"/>
                  </a:cxn>
                  <a:cxn ang="T13">
                    <a:pos x="T6" y="T7"/>
                  </a:cxn>
                  <a:cxn ang="T14">
                    <a:pos x="T8" y="T9"/>
                  </a:cxn>
                </a:cxnLst>
                <a:rect l="T15" t="T16" r="T17" b="T18"/>
                <a:pathLst>
                  <a:path w="10" h="2">
                    <a:moveTo>
                      <a:pt x="10" y="0"/>
                    </a:moveTo>
                    <a:lnTo>
                      <a:pt x="5" y="2"/>
                    </a:lnTo>
                    <a:lnTo>
                      <a:pt x="0" y="2"/>
                    </a:lnTo>
                    <a:lnTo>
                      <a:pt x="0" y="0"/>
                    </a:lnTo>
                    <a:lnTo>
                      <a:pt x="1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59" name="Freeform 317"/>
              <p:cNvSpPr>
                <a:spLocks/>
              </p:cNvSpPr>
              <p:nvPr/>
            </p:nvSpPr>
            <p:spPr bwMode="auto">
              <a:xfrm>
                <a:off x="5598" y="1930"/>
                <a:ext cx="10" cy="5"/>
              </a:xfrm>
              <a:custGeom>
                <a:avLst/>
                <a:gdLst>
                  <a:gd name="T0" fmla="*/ 2 w 10"/>
                  <a:gd name="T1" fmla="*/ 5 h 5"/>
                  <a:gd name="T2" fmla="*/ 2 w 10"/>
                  <a:gd name="T3" fmla="*/ 5 h 5"/>
                  <a:gd name="T4" fmla="*/ 7 w 10"/>
                  <a:gd name="T5" fmla="*/ 2 h 5"/>
                  <a:gd name="T6" fmla="*/ 10 w 10"/>
                  <a:gd name="T7" fmla="*/ 2 h 5"/>
                  <a:gd name="T8" fmla="*/ 10 w 10"/>
                  <a:gd name="T9" fmla="*/ 0 h 5"/>
                  <a:gd name="T10" fmla="*/ 5 w 10"/>
                  <a:gd name="T11" fmla="*/ 0 h 5"/>
                  <a:gd name="T12" fmla="*/ 0 w 10"/>
                  <a:gd name="T13" fmla="*/ 2 h 5"/>
                  <a:gd name="T14" fmla="*/ 0 w 10"/>
                  <a:gd name="T15" fmla="*/ 2 h 5"/>
                  <a:gd name="T16" fmla="*/ 2 w 10"/>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2" y="5"/>
                    </a:moveTo>
                    <a:lnTo>
                      <a:pt x="2" y="5"/>
                    </a:lnTo>
                    <a:lnTo>
                      <a:pt x="7" y="2"/>
                    </a:lnTo>
                    <a:lnTo>
                      <a:pt x="10" y="2"/>
                    </a:lnTo>
                    <a:lnTo>
                      <a:pt x="10" y="0"/>
                    </a:lnTo>
                    <a:lnTo>
                      <a:pt x="5" y="0"/>
                    </a:lnTo>
                    <a:lnTo>
                      <a:pt x="0" y="2"/>
                    </a:lnTo>
                    <a:lnTo>
                      <a:pt x="2"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60" name="Freeform 318"/>
              <p:cNvSpPr>
                <a:spLocks/>
              </p:cNvSpPr>
              <p:nvPr/>
            </p:nvSpPr>
            <p:spPr bwMode="auto">
              <a:xfrm>
                <a:off x="5598" y="1930"/>
                <a:ext cx="10" cy="5"/>
              </a:xfrm>
              <a:custGeom>
                <a:avLst/>
                <a:gdLst>
                  <a:gd name="T0" fmla="*/ 10 w 10"/>
                  <a:gd name="T1" fmla="*/ 2 h 5"/>
                  <a:gd name="T2" fmla="*/ 10 w 10"/>
                  <a:gd name="T3" fmla="*/ 0 h 5"/>
                  <a:gd name="T4" fmla="*/ 0 w 10"/>
                  <a:gd name="T5" fmla="*/ 0 h 5"/>
                  <a:gd name="T6" fmla="*/ 2 w 10"/>
                  <a:gd name="T7" fmla="*/ 5 h 5"/>
                  <a:gd name="T8" fmla="*/ 0 w 10"/>
                  <a:gd name="T9" fmla="*/ 2 h 5"/>
                  <a:gd name="T10" fmla="*/ 2 w 10"/>
                  <a:gd name="T11" fmla="*/ 2 h 5"/>
                  <a:gd name="T12" fmla="*/ 7 w 10"/>
                  <a:gd name="T13" fmla="*/ 2 h 5"/>
                  <a:gd name="T14" fmla="*/ 10 w 10"/>
                  <a:gd name="T15" fmla="*/ 0 h 5"/>
                  <a:gd name="T16" fmla="*/ 10 w 10"/>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10" y="2"/>
                    </a:moveTo>
                    <a:lnTo>
                      <a:pt x="10" y="0"/>
                    </a:lnTo>
                    <a:lnTo>
                      <a:pt x="0" y="0"/>
                    </a:lnTo>
                    <a:lnTo>
                      <a:pt x="2" y="5"/>
                    </a:lnTo>
                    <a:lnTo>
                      <a:pt x="0" y="2"/>
                    </a:lnTo>
                    <a:lnTo>
                      <a:pt x="2" y="2"/>
                    </a:lnTo>
                    <a:lnTo>
                      <a:pt x="7" y="2"/>
                    </a:lnTo>
                    <a:lnTo>
                      <a:pt x="10" y="0"/>
                    </a:lnTo>
                    <a:lnTo>
                      <a:pt x="1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61" name="Freeform 319"/>
              <p:cNvSpPr>
                <a:spLocks/>
              </p:cNvSpPr>
              <p:nvPr/>
            </p:nvSpPr>
            <p:spPr bwMode="auto">
              <a:xfrm>
                <a:off x="5524" y="1841"/>
                <a:ext cx="27" cy="26"/>
              </a:xfrm>
              <a:custGeom>
                <a:avLst/>
                <a:gdLst>
                  <a:gd name="T0" fmla="*/ 8 w 27"/>
                  <a:gd name="T1" fmla="*/ 26 h 26"/>
                  <a:gd name="T2" fmla="*/ 6 w 27"/>
                  <a:gd name="T3" fmla="*/ 23 h 26"/>
                  <a:gd name="T4" fmla="*/ 6 w 27"/>
                  <a:gd name="T5" fmla="*/ 16 h 26"/>
                  <a:gd name="T6" fmla="*/ 14 w 27"/>
                  <a:gd name="T7" fmla="*/ 8 h 26"/>
                  <a:gd name="T8" fmla="*/ 19 w 27"/>
                  <a:gd name="T9" fmla="*/ 3 h 26"/>
                  <a:gd name="T10" fmla="*/ 21 w 27"/>
                  <a:gd name="T11" fmla="*/ 3 h 26"/>
                  <a:gd name="T12" fmla="*/ 27 w 27"/>
                  <a:gd name="T13" fmla="*/ 0 h 26"/>
                  <a:gd name="T14" fmla="*/ 24 w 27"/>
                  <a:gd name="T15" fmla="*/ 0 h 26"/>
                  <a:gd name="T16" fmla="*/ 19 w 27"/>
                  <a:gd name="T17" fmla="*/ 0 h 26"/>
                  <a:gd name="T18" fmla="*/ 14 w 27"/>
                  <a:gd name="T19" fmla="*/ 5 h 26"/>
                  <a:gd name="T20" fmla="*/ 3 w 27"/>
                  <a:gd name="T21" fmla="*/ 16 h 26"/>
                  <a:gd name="T22" fmla="*/ 0 w 27"/>
                  <a:gd name="T23" fmla="*/ 18 h 26"/>
                  <a:gd name="T24" fmla="*/ 3 w 27"/>
                  <a:gd name="T25" fmla="*/ 21 h 26"/>
                  <a:gd name="T26" fmla="*/ 6 w 27"/>
                  <a:gd name="T27" fmla="*/ 23 h 26"/>
                  <a:gd name="T28" fmla="*/ 8 w 27"/>
                  <a:gd name="T29" fmla="*/ 26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
                  <a:gd name="T46" fmla="*/ 0 h 26"/>
                  <a:gd name="T47" fmla="*/ 27 w 27"/>
                  <a:gd name="T48" fmla="*/ 26 h 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 h="26">
                    <a:moveTo>
                      <a:pt x="8" y="26"/>
                    </a:moveTo>
                    <a:lnTo>
                      <a:pt x="6" y="23"/>
                    </a:lnTo>
                    <a:lnTo>
                      <a:pt x="6" y="16"/>
                    </a:lnTo>
                    <a:lnTo>
                      <a:pt x="14" y="8"/>
                    </a:lnTo>
                    <a:lnTo>
                      <a:pt x="19" y="3"/>
                    </a:lnTo>
                    <a:lnTo>
                      <a:pt x="21" y="3"/>
                    </a:lnTo>
                    <a:lnTo>
                      <a:pt x="27" y="0"/>
                    </a:lnTo>
                    <a:lnTo>
                      <a:pt x="24" y="0"/>
                    </a:lnTo>
                    <a:lnTo>
                      <a:pt x="19" y="0"/>
                    </a:lnTo>
                    <a:lnTo>
                      <a:pt x="14" y="5"/>
                    </a:lnTo>
                    <a:lnTo>
                      <a:pt x="3" y="16"/>
                    </a:lnTo>
                    <a:lnTo>
                      <a:pt x="0" y="18"/>
                    </a:lnTo>
                    <a:lnTo>
                      <a:pt x="3" y="21"/>
                    </a:lnTo>
                    <a:lnTo>
                      <a:pt x="6" y="23"/>
                    </a:lnTo>
                    <a:lnTo>
                      <a:pt x="8" y="2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62" name="Freeform 320"/>
              <p:cNvSpPr>
                <a:spLocks/>
              </p:cNvSpPr>
              <p:nvPr/>
            </p:nvSpPr>
            <p:spPr bwMode="auto">
              <a:xfrm>
                <a:off x="5527" y="1854"/>
                <a:ext cx="8" cy="16"/>
              </a:xfrm>
              <a:custGeom>
                <a:avLst/>
                <a:gdLst>
                  <a:gd name="T0" fmla="*/ 3 w 8"/>
                  <a:gd name="T1" fmla="*/ 0 h 16"/>
                  <a:gd name="T2" fmla="*/ 3 w 8"/>
                  <a:gd name="T3" fmla="*/ 0 h 16"/>
                  <a:gd name="T4" fmla="*/ 0 w 8"/>
                  <a:gd name="T5" fmla="*/ 10 h 16"/>
                  <a:gd name="T6" fmla="*/ 5 w 8"/>
                  <a:gd name="T7" fmla="*/ 16 h 16"/>
                  <a:gd name="T8" fmla="*/ 8 w 8"/>
                  <a:gd name="T9" fmla="*/ 13 h 16"/>
                  <a:gd name="T10" fmla="*/ 5 w 8"/>
                  <a:gd name="T11" fmla="*/ 8 h 16"/>
                  <a:gd name="T12" fmla="*/ 3 w 8"/>
                  <a:gd name="T13" fmla="*/ 5 h 16"/>
                  <a:gd name="T14" fmla="*/ 3 w 8"/>
                  <a:gd name="T15" fmla="*/ 5 h 16"/>
                  <a:gd name="T16" fmla="*/ 3 w 8"/>
                  <a:gd name="T17" fmla="*/ 0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6"/>
                  <a:gd name="T29" fmla="*/ 8 w 8"/>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6">
                    <a:moveTo>
                      <a:pt x="3" y="0"/>
                    </a:moveTo>
                    <a:lnTo>
                      <a:pt x="3" y="0"/>
                    </a:lnTo>
                    <a:lnTo>
                      <a:pt x="0" y="10"/>
                    </a:lnTo>
                    <a:lnTo>
                      <a:pt x="5" y="16"/>
                    </a:lnTo>
                    <a:lnTo>
                      <a:pt x="8" y="13"/>
                    </a:lnTo>
                    <a:lnTo>
                      <a:pt x="5" y="8"/>
                    </a:lnTo>
                    <a:lnTo>
                      <a:pt x="3" y="5"/>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63" name="Freeform 321"/>
              <p:cNvSpPr>
                <a:spLocks/>
              </p:cNvSpPr>
              <p:nvPr/>
            </p:nvSpPr>
            <p:spPr bwMode="auto">
              <a:xfrm>
                <a:off x="5530" y="1841"/>
                <a:ext cx="13" cy="18"/>
              </a:xfrm>
              <a:custGeom>
                <a:avLst/>
                <a:gdLst>
                  <a:gd name="T0" fmla="*/ 13 w 13"/>
                  <a:gd name="T1" fmla="*/ 0 h 18"/>
                  <a:gd name="T2" fmla="*/ 10 w 13"/>
                  <a:gd name="T3" fmla="*/ 0 h 18"/>
                  <a:gd name="T4" fmla="*/ 5 w 13"/>
                  <a:gd name="T5" fmla="*/ 8 h 18"/>
                  <a:gd name="T6" fmla="*/ 0 w 13"/>
                  <a:gd name="T7" fmla="*/ 13 h 18"/>
                  <a:gd name="T8" fmla="*/ 0 w 13"/>
                  <a:gd name="T9" fmla="*/ 18 h 18"/>
                  <a:gd name="T10" fmla="*/ 8 w 13"/>
                  <a:gd name="T11" fmla="*/ 10 h 18"/>
                  <a:gd name="T12" fmla="*/ 13 w 13"/>
                  <a:gd name="T13" fmla="*/ 3 h 18"/>
                  <a:gd name="T14" fmla="*/ 13 w 13"/>
                  <a:gd name="T15" fmla="*/ 5 h 18"/>
                  <a:gd name="T16" fmla="*/ 13 w 13"/>
                  <a:gd name="T17" fmla="*/ 0 h 18"/>
                  <a:gd name="T18" fmla="*/ 10 w 13"/>
                  <a:gd name="T19" fmla="*/ 0 h 18"/>
                  <a:gd name="T20" fmla="*/ 10 w 13"/>
                  <a:gd name="T21" fmla="*/ 0 h 18"/>
                  <a:gd name="T22" fmla="*/ 13 w 13"/>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18"/>
                  <a:gd name="T38" fmla="*/ 13 w 13"/>
                  <a:gd name="T39" fmla="*/ 18 h 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18">
                    <a:moveTo>
                      <a:pt x="13" y="0"/>
                    </a:moveTo>
                    <a:lnTo>
                      <a:pt x="10" y="0"/>
                    </a:lnTo>
                    <a:lnTo>
                      <a:pt x="5" y="8"/>
                    </a:lnTo>
                    <a:lnTo>
                      <a:pt x="0" y="13"/>
                    </a:lnTo>
                    <a:lnTo>
                      <a:pt x="0" y="18"/>
                    </a:lnTo>
                    <a:lnTo>
                      <a:pt x="8" y="10"/>
                    </a:lnTo>
                    <a:lnTo>
                      <a:pt x="13" y="3"/>
                    </a:lnTo>
                    <a:lnTo>
                      <a:pt x="13" y="5"/>
                    </a:lnTo>
                    <a:lnTo>
                      <a:pt x="13" y="0"/>
                    </a:lnTo>
                    <a:lnTo>
                      <a:pt x="10" y="0"/>
                    </a:lnTo>
                    <a:lnTo>
                      <a:pt x="1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64" name="Freeform 322"/>
              <p:cNvSpPr>
                <a:spLocks/>
              </p:cNvSpPr>
              <p:nvPr/>
            </p:nvSpPr>
            <p:spPr bwMode="auto">
              <a:xfrm>
                <a:off x="5543" y="1841"/>
                <a:ext cx="10" cy="5"/>
              </a:xfrm>
              <a:custGeom>
                <a:avLst/>
                <a:gdLst>
                  <a:gd name="T0" fmla="*/ 8 w 10"/>
                  <a:gd name="T1" fmla="*/ 0 h 5"/>
                  <a:gd name="T2" fmla="*/ 8 w 10"/>
                  <a:gd name="T3" fmla="*/ 0 h 5"/>
                  <a:gd name="T4" fmla="*/ 2 w 10"/>
                  <a:gd name="T5" fmla="*/ 0 h 5"/>
                  <a:gd name="T6" fmla="*/ 0 w 10"/>
                  <a:gd name="T7" fmla="*/ 0 h 5"/>
                  <a:gd name="T8" fmla="*/ 0 w 10"/>
                  <a:gd name="T9" fmla="*/ 5 h 5"/>
                  <a:gd name="T10" fmla="*/ 2 w 10"/>
                  <a:gd name="T11" fmla="*/ 5 h 5"/>
                  <a:gd name="T12" fmla="*/ 10 w 10"/>
                  <a:gd name="T13" fmla="*/ 3 h 5"/>
                  <a:gd name="T14" fmla="*/ 10 w 10"/>
                  <a:gd name="T15" fmla="*/ 3 h 5"/>
                  <a:gd name="T16" fmla="*/ 8 w 10"/>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8" y="0"/>
                    </a:moveTo>
                    <a:lnTo>
                      <a:pt x="8" y="0"/>
                    </a:lnTo>
                    <a:lnTo>
                      <a:pt x="2" y="0"/>
                    </a:lnTo>
                    <a:lnTo>
                      <a:pt x="0" y="0"/>
                    </a:lnTo>
                    <a:lnTo>
                      <a:pt x="0" y="5"/>
                    </a:lnTo>
                    <a:lnTo>
                      <a:pt x="2" y="5"/>
                    </a:lnTo>
                    <a:lnTo>
                      <a:pt x="10" y="3"/>
                    </a:lnTo>
                    <a:lnTo>
                      <a:pt x="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65" name="Freeform 323"/>
              <p:cNvSpPr>
                <a:spLocks/>
              </p:cNvSpPr>
              <p:nvPr/>
            </p:nvSpPr>
            <p:spPr bwMode="auto">
              <a:xfrm>
                <a:off x="5540" y="1841"/>
                <a:ext cx="13" cy="3"/>
              </a:xfrm>
              <a:custGeom>
                <a:avLst/>
                <a:gdLst>
                  <a:gd name="T0" fmla="*/ 0 w 13"/>
                  <a:gd name="T1" fmla="*/ 3 h 3"/>
                  <a:gd name="T2" fmla="*/ 0 w 13"/>
                  <a:gd name="T3" fmla="*/ 3 h 3"/>
                  <a:gd name="T4" fmla="*/ 8 w 13"/>
                  <a:gd name="T5" fmla="*/ 3 h 3"/>
                  <a:gd name="T6" fmla="*/ 11 w 13"/>
                  <a:gd name="T7" fmla="*/ 0 h 3"/>
                  <a:gd name="T8" fmla="*/ 13 w 13"/>
                  <a:gd name="T9" fmla="*/ 3 h 3"/>
                  <a:gd name="T10" fmla="*/ 8 w 13"/>
                  <a:gd name="T11" fmla="*/ 0 h 3"/>
                  <a:gd name="T12" fmla="*/ 3 w 13"/>
                  <a:gd name="T13" fmla="*/ 0 h 3"/>
                  <a:gd name="T14" fmla="*/ 3 w 13"/>
                  <a:gd name="T15" fmla="*/ 0 h 3"/>
                  <a:gd name="T16" fmla="*/ 0 w 13"/>
                  <a:gd name="T17" fmla="*/ 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3"/>
                  <a:gd name="T29" fmla="*/ 13 w 13"/>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3">
                    <a:moveTo>
                      <a:pt x="0" y="3"/>
                    </a:moveTo>
                    <a:lnTo>
                      <a:pt x="0" y="3"/>
                    </a:lnTo>
                    <a:lnTo>
                      <a:pt x="8" y="3"/>
                    </a:lnTo>
                    <a:lnTo>
                      <a:pt x="11" y="0"/>
                    </a:lnTo>
                    <a:lnTo>
                      <a:pt x="13" y="3"/>
                    </a:lnTo>
                    <a:lnTo>
                      <a:pt x="8" y="0"/>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66" name="Freeform 324"/>
              <p:cNvSpPr>
                <a:spLocks/>
              </p:cNvSpPr>
              <p:nvPr/>
            </p:nvSpPr>
            <p:spPr bwMode="auto">
              <a:xfrm>
                <a:off x="5527" y="1841"/>
                <a:ext cx="16" cy="16"/>
              </a:xfrm>
              <a:custGeom>
                <a:avLst/>
                <a:gdLst>
                  <a:gd name="T0" fmla="*/ 3 w 16"/>
                  <a:gd name="T1" fmla="*/ 16 h 16"/>
                  <a:gd name="T2" fmla="*/ 3 w 16"/>
                  <a:gd name="T3" fmla="*/ 16 h 16"/>
                  <a:gd name="T4" fmla="*/ 11 w 16"/>
                  <a:gd name="T5" fmla="*/ 8 h 16"/>
                  <a:gd name="T6" fmla="*/ 13 w 16"/>
                  <a:gd name="T7" fmla="*/ 3 h 16"/>
                  <a:gd name="T8" fmla="*/ 16 w 16"/>
                  <a:gd name="T9" fmla="*/ 0 h 16"/>
                  <a:gd name="T10" fmla="*/ 8 w 16"/>
                  <a:gd name="T11" fmla="*/ 5 h 16"/>
                  <a:gd name="T12" fmla="*/ 0 w 16"/>
                  <a:gd name="T13" fmla="*/ 13 h 16"/>
                  <a:gd name="T14" fmla="*/ 0 w 16"/>
                  <a:gd name="T15" fmla="*/ 13 h 16"/>
                  <a:gd name="T16" fmla="*/ 3 w 16"/>
                  <a:gd name="T17" fmla="*/ 16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6"/>
                  <a:gd name="T29" fmla="*/ 16 w 16"/>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6">
                    <a:moveTo>
                      <a:pt x="3" y="16"/>
                    </a:moveTo>
                    <a:lnTo>
                      <a:pt x="3" y="16"/>
                    </a:lnTo>
                    <a:lnTo>
                      <a:pt x="11" y="8"/>
                    </a:lnTo>
                    <a:lnTo>
                      <a:pt x="13" y="3"/>
                    </a:lnTo>
                    <a:lnTo>
                      <a:pt x="16" y="0"/>
                    </a:lnTo>
                    <a:lnTo>
                      <a:pt x="8" y="5"/>
                    </a:lnTo>
                    <a:lnTo>
                      <a:pt x="0" y="13"/>
                    </a:lnTo>
                    <a:lnTo>
                      <a:pt x="3" y="1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67" name="Freeform 325"/>
              <p:cNvSpPr>
                <a:spLocks/>
              </p:cNvSpPr>
              <p:nvPr/>
            </p:nvSpPr>
            <p:spPr bwMode="auto">
              <a:xfrm>
                <a:off x="5524" y="1854"/>
                <a:ext cx="11" cy="16"/>
              </a:xfrm>
              <a:custGeom>
                <a:avLst/>
                <a:gdLst>
                  <a:gd name="T0" fmla="*/ 8 w 11"/>
                  <a:gd name="T1" fmla="*/ 16 h 16"/>
                  <a:gd name="T2" fmla="*/ 11 w 11"/>
                  <a:gd name="T3" fmla="*/ 13 h 16"/>
                  <a:gd name="T4" fmla="*/ 8 w 11"/>
                  <a:gd name="T5" fmla="*/ 10 h 16"/>
                  <a:gd name="T6" fmla="*/ 6 w 11"/>
                  <a:gd name="T7" fmla="*/ 8 h 16"/>
                  <a:gd name="T8" fmla="*/ 3 w 11"/>
                  <a:gd name="T9" fmla="*/ 5 h 16"/>
                  <a:gd name="T10" fmla="*/ 6 w 11"/>
                  <a:gd name="T11" fmla="*/ 3 h 16"/>
                  <a:gd name="T12" fmla="*/ 3 w 11"/>
                  <a:gd name="T13" fmla="*/ 0 h 16"/>
                  <a:gd name="T14" fmla="*/ 0 w 11"/>
                  <a:gd name="T15" fmla="*/ 5 h 16"/>
                  <a:gd name="T16" fmla="*/ 0 w 11"/>
                  <a:gd name="T17" fmla="*/ 8 h 16"/>
                  <a:gd name="T18" fmla="*/ 6 w 11"/>
                  <a:gd name="T19" fmla="*/ 13 h 16"/>
                  <a:gd name="T20" fmla="*/ 8 w 11"/>
                  <a:gd name="T21" fmla="*/ 16 h 16"/>
                  <a:gd name="T22" fmla="*/ 11 w 11"/>
                  <a:gd name="T23" fmla="*/ 13 h 16"/>
                  <a:gd name="T24" fmla="*/ 8 w 11"/>
                  <a:gd name="T25" fmla="*/ 16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16"/>
                  <a:gd name="T41" fmla="*/ 11 w 11"/>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16">
                    <a:moveTo>
                      <a:pt x="8" y="16"/>
                    </a:moveTo>
                    <a:lnTo>
                      <a:pt x="11" y="13"/>
                    </a:lnTo>
                    <a:lnTo>
                      <a:pt x="8" y="10"/>
                    </a:lnTo>
                    <a:lnTo>
                      <a:pt x="6" y="8"/>
                    </a:lnTo>
                    <a:lnTo>
                      <a:pt x="3" y="5"/>
                    </a:lnTo>
                    <a:lnTo>
                      <a:pt x="6" y="3"/>
                    </a:lnTo>
                    <a:lnTo>
                      <a:pt x="3" y="0"/>
                    </a:lnTo>
                    <a:lnTo>
                      <a:pt x="0" y="5"/>
                    </a:lnTo>
                    <a:lnTo>
                      <a:pt x="0" y="8"/>
                    </a:lnTo>
                    <a:lnTo>
                      <a:pt x="6" y="13"/>
                    </a:lnTo>
                    <a:lnTo>
                      <a:pt x="8" y="16"/>
                    </a:lnTo>
                    <a:lnTo>
                      <a:pt x="11" y="13"/>
                    </a:lnTo>
                    <a:lnTo>
                      <a:pt x="8" y="1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68" name="Freeform 326"/>
              <p:cNvSpPr>
                <a:spLocks/>
              </p:cNvSpPr>
              <p:nvPr/>
            </p:nvSpPr>
            <p:spPr bwMode="auto">
              <a:xfrm>
                <a:off x="5535" y="1789"/>
                <a:ext cx="5" cy="5"/>
              </a:xfrm>
              <a:custGeom>
                <a:avLst/>
                <a:gdLst>
                  <a:gd name="T0" fmla="*/ 3 w 5"/>
                  <a:gd name="T1" fmla="*/ 0 h 5"/>
                  <a:gd name="T2" fmla="*/ 3 w 5"/>
                  <a:gd name="T3" fmla="*/ 2 h 5"/>
                  <a:gd name="T4" fmla="*/ 5 w 5"/>
                  <a:gd name="T5" fmla="*/ 5 h 5"/>
                  <a:gd name="T6" fmla="*/ 5 w 5"/>
                  <a:gd name="T7" fmla="*/ 5 h 5"/>
                  <a:gd name="T8" fmla="*/ 0 w 5"/>
                  <a:gd name="T9" fmla="*/ 5 h 5"/>
                  <a:gd name="T10" fmla="*/ 3 w 5"/>
                  <a:gd name="T11" fmla="*/ 5 h 5"/>
                  <a:gd name="T12" fmla="*/ 3 w 5"/>
                  <a:gd name="T13" fmla="*/ 0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3" y="0"/>
                    </a:moveTo>
                    <a:lnTo>
                      <a:pt x="3" y="2"/>
                    </a:lnTo>
                    <a:lnTo>
                      <a:pt x="5" y="5"/>
                    </a:lnTo>
                    <a:lnTo>
                      <a:pt x="0" y="5"/>
                    </a:lnTo>
                    <a:lnTo>
                      <a:pt x="3" y="5"/>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69" name="Freeform 327"/>
              <p:cNvSpPr>
                <a:spLocks/>
              </p:cNvSpPr>
              <p:nvPr/>
            </p:nvSpPr>
            <p:spPr bwMode="auto">
              <a:xfrm>
                <a:off x="5535" y="1789"/>
                <a:ext cx="5" cy="5"/>
              </a:xfrm>
              <a:custGeom>
                <a:avLst/>
                <a:gdLst>
                  <a:gd name="T0" fmla="*/ 5 w 5"/>
                  <a:gd name="T1" fmla="*/ 2 h 5"/>
                  <a:gd name="T2" fmla="*/ 5 w 5"/>
                  <a:gd name="T3" fmla="*/ 2 h 5"/>
                  <a:gd name="T4" fmla="*/ 5 w 5"/>
                  <a:gd name="T5" fmla="*/ 0 h 5"/>
                  <a:gd name="T6" fmla="*/ 3 w 5"/>
                  <a:gd name="T7" fmla="*/ 0 h 5"/>
                  <a:gd name="T8" fmla="*/ 0 w 5"/>
                  <a:gd name="T9" fmla="*/ 2 h 5"/>
                  <a:gd name="T10" fmla="*/ 3 w 5"/>
                  <a:gd name="T11" fmla="*/ 5 h 5"/>
                  <a:gd name="T12" fmla="*/ 5 w 5"/>
                  <a:gd name="T13" fmla="*/ 5 h 5"/>
                  <a:gd name="T14" fmla="*/ 5 w 5"/>
                  <a:gd name="T15" fmla="*/ 5 h 5"/>
                  <a:gd name="T16" fmla="*/ 5 w 5"/>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5" y="2"/>
                    </a:moveTo>
                    <a:lnTo>
                      <a:pt x="5" y="2"/>
                    </a:lnTo>
                    <a:lnTo>
                      <a:pt x="5" y="0"/>
                    </a:lnTo>
                    <a:lnTo>
                      <a:pt x="3" y="0"/>
                    </a:lnTo>
                    <a:lnTo>
                      <a:pt x="0" y="2"/>
                    </a:lnTo>
                    <a:lnTo>
                      <a:pt x="3" y="5"/>
                    </a:lnTo>
                    <a:lnTo>
                      <a:pt x="5" y="5"/>
                    </a:lnTo>
                    <a:lnTo>
                      <a:pt x="5"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70" name="Freeform 328"/>
              <p:cNvSpPr>
                <a:spLocks/>
              </p:cNvSpPr>
              <p:nvPr/>
            </p:nvSpPr>
            <p:spPr bwMode="auto">
              <a:xfrm>
                <a:off x="5535" y="1791"/>
                <a:ext cx="5" cy="5"/>
              </a:xfrm>
              <a:custGeom>
                <a:avLst/>
                <a:gdLst>
                  <a:gd name="T0" fmla="*/ 3 w 5"/>
                  <a:gd name="T1" fmla="*/ 5 h 5"/>
                  <a:gd name="T2" fmla="*/ 3 w 5"/>
                  <a:gd name="T3" fmla="*/ 5 h 5"/>
                  <a:gd name="T4" fmla="*/ 5 w 5"/>
                  <a:gd name="T5" fmla="*/ 3 h 5"/>
                  <a:gd name="T6" fmla="*/ 5 w 5"/>
                  <a:gd name="T7" fmla="*/ 0 h 5"/>
                  <a:gd name="T8" fmla="*/ 5 w 5"/>
                  <a:gd name="T9" fmla="*/ 3 h 5"/>
                  <a:gd name="T10" fmla="*/ 5 w 5"/>
                  <a:gd name="T11" fmla="*/ 0 h 5"/>
                  <a:gd name="T12" fmla="*/ 0 w 5"/>
                  <a:gd name="T13" fmla="*/ 3 h 5"/>
                  <a:gd name="T14" fmla="*/ 0 w 5"/>
                  <a:gd name="T15" fmla="*/ 3 h 5"/>
                  <a:gd name="T16" fmla="*/ 3 w 5"/>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3" y="5"/>
                    </a:moveTo>
                    <a:lnTo>
                      <a:pt x="3" y="5"/>
                    </a:lnTo>
                    <a:lnTo>
                      <a:pt x="5" y="3"/>
                    </a:lnTo>
                    <a:lnTo>
                      <a:pt x="5" y="0"/>
                    </a:lnTo>
                    <a:lnTo>
                      <a:pt x="5" y="3"/>
                    </a:lnTo>
                    <a:lnTo>
                      <a:pt x="5" y="0"/>
                    </a:lnTo>
                    <a:lnTo>
                      <a:pt x="0" y="3"/>
                    </a:lnTo>
                    <a:lnTo>
                      <a:pt x="3"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71" name="Freeform 329"/>
              <p:cNvSpPr>
                <a:spLocks/>
              </p:cNvSpPr>
              <p:nvPr/>
            </p:nvSpPr>
            <p:spPr bwMode="auto">
              <a:xfrm>
                <a:off x="5535" y="1789"/>
                <a:ext cx="3" cy="7"/>
              </a:xfrm>
              <a:custGeom>
                <a:avLst/>
                <a:gdLst>
                  <a:gd name="T0" fmla="*/ 3 w 3"/>
                  <a:gd name="T1" fmla="*/ 0 h 7"/>
                  <a:gd name="T2" fmla="*/ 0 w 3"/>
                  <a:gd name="T3" fmla="*/ 2 h 7"/>
                  <a:gd name="T4" fmla="*/ 0 w 3"/>
                  <a:gd name="T5" fmla="*/ 5 h 7"/>
                  <a:gd name="T6" fmla="*/ 3 w 3"/>
                  <a:gd name="T7" fmla="*/ 7 h 7"/>
                  <a:gd name="T8" fmla="*/ 0 w 3"/>
                  <a:gd name="T9" fmla="*/ 5 h 7"/>
                  <a:gd name="T10" fmla="*/ 3 w 3"/>
                  <a:gd name="T11" fmla="*/ 5 h 7"/>
                  <a:gd name="T12" fmla="*/ 3 w 3"/>
                  <a:gd name="T13" fmla="*/ 0 h 7"/>
                  <a:gd name="T14" fmla="*/ 0 w 3"/>
                  <a:gd name="T15" fmla="*/ 2 h 7"/>
                  <a:gd name="T16" fmla="*/ 3 w 3"/>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7"/>
                  <a:gd name="T29" fmla="*/ 3 w 3"/>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7">
                    <a:moveTo>
                      <a:pt x="3" y="0"/>
                    </a:moveTo>
                    <a:lnTo>
                      <a:pt x="0" y="2"/>
                    </a:lnTo>
                    <a:lnTo>
                      <a:pt x="0" y="5"/>
                    </a:lnTo>
                    <a:lnTo>
                      <a:pt x="3" y="7"/>
                    </a:lnTo>
                    <a:lnTo>
                      <a:pt x="0" y="5"/>
                    </a:lnTo>
                    <a:lnTo>
                      <a:pt x="3" y="5"/>
                    </a:lnTo>
                    <a:lnTo>
                      <a:pt x="3" y="0"/>
                    </a:lnTo>
                    <a:lnTo>
                      <a:pt x="0" y="2"/>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72" name="Freeform 330"/>
              <p:cNvSpPr>
                <a:spLocks/>
              </p:cNvSpPr>
              <p:nvPr/>
            </p:nvSpPr>
            <p:spPr bwMode="auto">
              <a:xfrm>
                <a:off x="5530" y="1799"/>
                <a:ext cx="23" cy="8"/>
              </a:xfrm>
              <a:custGeom>
                <a:avLst/>
                <a:gdLst>
                  <a:gd name="T0" fmla="*/ 23 w 23"/>
                  <a:gd name="T1" fmla="*/ 0 h 8"/>
                  <a:gd name="T2" fmla="*/ 21 w 23"/>
                  <a:gd name="T3" fmla="*/ 3 h 8"/>
                  <a:gd name="T4" fmla="*/ 13 w 23"/>
                  <a:gd name="T5" fmla="*/ 8 h 8"/>
                  <a:gd name="T6" fmla="*/ 5 w 23"/>
                  <a:gd name="T7" fmla="*/ 5 h 8"/>
                  <a:gd name="T8" fmla="*/ 0 w 23"/>
                  <a:gd name="T9" fmla="*/ 3 h 8"/>
                  <a:gd name="T10" fmla="*/ 2 w 23"/>
                  <a:gd name="T11" fmla="*/ 5 h 8"/>
                  <a:gd name="T12" fmla="*/ 8 w 23"/>
                  <a:gd name="T13" fmla="*/ 8 h 8"/>
                  <a:gd name="T14" fmla="*/ 10 w 23"/>
                  <a:gd name="T15" fmla="*/ 8 h 8"/>
                  <a:gd name="T16" fmla="*/ 13 w 23"/>
                  <a:gd name="T17" fmla="*/ 8 h 8"/>
                  <a:gd name="T18" fmla="*/ 18 w 23"/>
                  <a:gd name="T19" fmla="*/ 5 h 8"/>
                  <a:gd name="T20" fmla="*/ 23 w 23"/>
                  <a:gd name="T21" fmla="*/ 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8"/>
                  <a:gd name="T35" fmla="*/ 23 w 23"/>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8">
                    <a:moveTo>
                      <a:pt x="23" y="0"/>
                    </a:moveTo>
                    <a:lnTo>
                      <a:pt x="21" y="3"/>
                    </a:lnTo>
                    <a:lnTo>
                      <a:pt x="13" y="8"/>
                    </a:lnTo>
                    <a:lnTo>
                      <a:pt x="5" y="5"/>
                    </a:lnTo>
                    <a:lnTo>
                      <a:pt x="0" y="3"/>
                    </a:lnTo>
                    <a:lnTo>
                      <a:pt x="2" y="5"/>
                    </a:lnTo>
                    <a:lnTo>
                      <a:pt x="8" y="8"/>
                    </a:lnTo>
                    <a:lnTo>
                      <a:pt x="10" y="8"/>
                    </a:lnTo>
                    <a:lnTo>
                      <a:pt x="13" y="8"/>
                    </a:lnTo>
                    <a:lnTo>
                      <a:pt x="18" y="5"/>
                    </a:lnTo>
                    <a:lnTo>
                      <a:pt x="2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73" name="Freeform 331"/>
              <p:cNvSpPr>
                <a:spLocks/>
              </p:cNvSpPr>
              <p:nvPr/>
            </p:nvSpPr>
            <p:spPr bwMode="auto">
              <a:xfrm>
                <a:off x="5543" y="1799"/>
                <a:ext cx="13" cy="11"/>
              </a:xfrm>
              <a:custGeom>
                <a:avLst/>
                <a:gdLst>
                  <a:gd name="T0" fmla="*/ 0 w 13"/>
                  <a:gd name="T1" fmla="*/ 11 h 11"/>
                  <a:gd name="T2" fmla="*/ 0 w 13"/>
                  <a:gd name="T3" fmla="*/ 11 h 11"/>
                  <a:gd name="T4" fmla="*/ 8 w 13"/>
                  <a:gd name="T5" fmla="*/ 5 h 11"/>
                  <a:gd name="T6" fmla="*/ 13 w 13"/>
                  <a:gd name="T7" fmla="*/ 0 h 11"/>
                  <a:gd name="T8" fmla="*/ 8 w 13"/>
                  <a:gd name="T9" fmla="*/ 0 h 11"/>
                  <a:gd name="T10" fmla="*/ 5 w 13"/>
                  <a:gd name="T11" fmla="*/ 3 h 11"/>
                  <a:gd name="T12" fmla="*/ 0 w 13"/>
                  <a:gd name="T13" fmla="*/ 8 h 11"/>
                  <a:gd name="T14" fmla="*/ 0 w 13"/>
                  <a:gd name="T15" fmla="*/ 8 h 11"/>
                  <a:gd name="T16" fmla="*/ 0 w 1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1"/>
                  <a:gd name="T29" fmla="*/ 13 w 1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1">
                    <a:moveTo>
                      <a:pt x="0" y="11"/>
                    </a:moveTo>
                    <a:lnTo>
                      <a:pt x="0" y="11"/>
                    </a:lnTo>
                    <a:lnTo>
                      <a:pt x="8" y="5"/>
                    </a:lnTo>
                    <a:lnTo>
                      <a:pt x="13" y="0"/>
                    </a:lnTo>
                    <a:lnTo>
                      <a:pt x="8" y="0"/>
                    </a:lnTo>
                    <a:lnTo>
                      <a:pt x="5" y="3"/>
                    </a:lnTo>
                    <a:lnTo>
                      <a:pt x="0" y="8"/>
                    </a:lnTo>
                    <a:lnTo>
                      <a:pt x="0" y="1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74" name="Freeform 332"/>
              <p:cNvSpPr>
                <a:spLocks/>
              </p:cNvSpPr>
              <p:nvPr/>
            </p:nvSpPr>
            <p:spPr bwMode="auto">
              <a:xfrm>
                <a:off x="5527" y="1799"/>
                <a:ext cx="16" cy="11"/>
              </a:xfrm>
              <a:custGeom>
                <a:avLst/>
                <a:gdLst>
                  <a:gd name="T0" fmla="*/ 5 w 16"/>
                  <a:gd name="T1" fmla="*/ 3 h 11"/>
                  <a:gd name="T2" fmla="*/ 0 w 16"/>
                  <a:gd name="T3" fmla="*/ 3 h 11"/>
                  <a:gd name="T4" fmla="*/ 5 w 16"/>
                  <a:gd name="T5" fmla="*/ 8 h 11"/>
                  <a:gd name="T6" fmla="*/ 16 w 16"/>
                  <a:gd name="T7" fmla="*/ 11 h 11"/>
                  <a:gd name="T8" fmla="*/ 16 w 16"/>
                  <a:gd name="T9" fmla="*/ 8 h 11"/>
                  <a:gd name="T10" fmla="*/ 8 w 16"/>
                  <a:gd name="T11" fmla="*/ 5 h 11"/>
                  <a:gd name="T12" fmla="*/ 5 w 16"/>
                  <a:gd name="T13" fmla="*/ 0 h 11"/>
                  <a:gd name="T14" fmla="*/ 0 w 16"/>
                  <a:gd name="T15" fmla="*/ 3 h 11"/>
                  <a:gd name="T16" fmla="*/ 5 w 16"/>
                  <a:gd name="T17" fmla="*/ 3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1"/>
                  <a:gd name="T29" fmla="*/ 16 w 1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1">
                    <a:moveTo>
                      <a:pt x="5" y="3"/>
                    </a:moveTo>
                    <a:lnTo>
                      <a:pt x="0" y="3"/>
                    </a:lnTo>
                    <a:lnTo>
                      <a:pt x="5" y="8"/>
                    </a:lnTo>
                    <a:lnTo>
                      <a:pt x="16" y="11"/>
                    </a:lnTo>
                    <a:lnTo>
                      <a:pt x="16" y="8"/>
                    </a:lnTo>
                    <a:lnTo>
                      <a:pt x="8" y="5"/>
                    </a:lnTo>
                    <a:lnTo>
                      <a:pt x="5" y="0"/>
                    </a:lnTo>
                    <a:lnTo>
                      <a:pt x="0" y="3"/>
                    </a:lnTo>
                    <a:lnTo>
                      <a:pt x="5"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75" name="Freeform 333"/>
              <p:cNvSpPr>
                <a:spLocks/>
              </p:cNvSpPr>
              <p:nvPr/>
            </p:nvSpPr>
            <p:spPr bwMode="auto">
              <a:xfrm>
                <a:off x="5527" y="1796"/>
                <a:ext cx="29" cy="14"/>
              </a:xfrm>
              <a:custGeom>
                <a:avLst/>
                <a:gdLst>
                  <a:gd name="T0" fmla="*/ 29 w 29"/>
                  <a:gd name="T1" fmla="*/ 3 h 14"/>
                  <a:gd name="T2" fmla="*/ 24 w 29"/>
                  <a:gd name="T3" fmla="*/ 0 h 14"/>
                  <a:gd name="T4" fmla="*/ 21 w 29"/>
                  <a:gd name="T5" fmla="*/ 6 h 14"/>
                  <a:gd name="T6" fmla="*/ 16 w 29"/>
                  <a:gd name="T7" fmla="*/ 8 h 14"/>
                  <a:gd name="T8" fmla="*/ 13 w 29"/>
                  <a:gd name="T9" fmla="*/ 11 h 14"/>
                  <a:gd name="T10" fmla="*/ 11 w 29"/>
                  <a:gd name="T11" fmla="*/ 8 h 14"/>
                  <a:gd name="T12" fmla="*/ 5 w 29"/>
                  <a:gd name="T13" fmla="*/ 6 h 14"/>
                  <a:gd name="T14" fmla="*/ 5 w 29"/>
                  <a:gd name="T15" fmla="*/ 6 h 14"/>
                  <a:gd name="T16" fmla="*/ 0 w 29"/>
                  <a:gd name="T17" fmla="*/ 6 h 14"/>
                  <a:gd name="T18" fmla="*/ 3 w 29"/>
                  <a:gd name="T19" fmla="*/ 8 h 14"/>
                  <a:gd name="T20" fmla="*/ 8 w 29"/>
                  <a:gd name="T21" fmla="*/ 14 h 14"/>
                  <a:gd name="T22" fmla="*/ 13 w 29"/>
                  <a:gd name="T23" fmla="*/ 14 h 14"/>
                  <a:gd name="T24" fmla="*/ 18 w 29"/>
                  <a:gd name="T25" fmla="*/ 14 h 14"/>
                  <a:gd name="T26" fmla="*/ 24 w 29"/>
                  <a:gd name="T27" fmla="*/ 8 h 14"/>
                  <a:gd name="T28" fmla="*/ 29 w 29"/>
                  <a:gd name="T29" fmla="*/ 3 h 14"/>
                  <a:gd name="T30" fmla="*/ 24 w 29"/>
                  <a:gd name="T31" fmla="*/ 3 h 14"/>
                  <a:gd name="T32" fmla="*/ 29 w 29"/>
                  <a:gd name="T33" fmla="*/ 3 h 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14"/>
                  <a:gd name="T53" fmla="*/ 29 w 29"/>
                  <a:gd name="T54" fmla="*/ 14 h 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14">
                    <a:moveTo>
                      <a:pt x="29" y="3"/>
                    </a:moveTo>
                    <a:lnTo>
                      <a:pt x="24" y="0"/>
                    </a:lnTo>
                    <a:lnTo>
                      <a:pt x="21" y="6"/>
                    </a:lnTo>
                    <a:lnTo>
                      <a:pt x="16" y="8"/>
                    </a:lnTo>
                    <a:lnTo>
                      <a:pt x="13" y="11"/>
                    </a:lnTo>
                    <a:lnTo>
                      <a:pt x="11" y="8"/>
                    </a:lnTo>
                    <a:lnTo>
                      <a:pt x="5" y="6"/>
                    </a:lnTo>
                    <a:lnTo>
                      <a:pt x="0" y="6"/>
                    </a:lnTo>
                    <a:lnTo>
                      <a:pt x="3" y="8"/>
                    </a:lnTo>
                    <a:lnTo>
                      <a:pt x="8" y="14"/>
                    </a:lnTo>
                    <a:lnTo>
                      <a:pt x="13" y="14"/>
                    </a:lnTo>
                    <a:lnTo>
                      <a:pt x="18" y="14"/>
                    </a:lnTo>
                    <a:lnTo>
                      <a:pt x="24" y="8"/>
                    </a:lnTo>
                    <a:lnTo>
                      <a:pt x="29" y="3"/>
                    </a:lnTo>
                    <a:lnTo>
                      <a:pt x="24" y="3"/>
                    </a:lnTo>
                    <a:lnTo>
                      <a:pt x="29"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76" name="Freeform 334"/>
              <p:cNvSpPr>
                <a:spLocks/>
              </p:cNvSpPr>
              <p:nvPr/>
            </p:nvSpPr>
            <p:spPr bwMode="auto">
              <a:xfrm>
                <a:off x="5543" y="1791"/>
                <a:ext cx="5" cy="5"/>
              </a:xfrm>
              <a:custGeom>
                <a:avLst/>
                <a:gdLst>
                  <a:gd name="T0" fmla="*/ 0 w 5"/>
                  <a:gd name="T1" fmla="*/ 3 h 5"/>
                  <a:gd name="T2" fmla="*/ 2 w 5"/>
                  <a:gd name="T3" fmla="*/ 0 h 5"/>
                  <a:gd name="T4" fmla="*/ 5 w 5"/>
                  <a:gd name="T5" fmla="*/ 0 h 5"/>
                  <a:gd name="T6" fmla="*/ 5 w 5"/>
                  <a:gd name="T7" fmla="*/ 0 h 5"/>
                  <a:gd name="T8" fmla="*/ 5 w 5"/>
                  <a:gd name="T9" fmla="*/ 5 h 5"/>
                  <a:gd name="T10" fmla="*/ 5 w 5"/>
                  <a:gd name="T11" fmla="*/ 3 h 5"/>
                  <a:gd name="T12" fmla="*/ 0 w 5"/>
                  <a:gd name="T13" fmla="*/ 3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0" y="3"/>
                    </a:moveTo>
                    <a:lnTo>
                      <a:pt x="2" y="0"/>
                    </a:lnTo>
                    <a:lnTo>
                      <a:pt x="5" y="0"/>
                    </a:lnTo>
                    <a:lnTo>
                      <a:pt x="5" y="5"/>
                    </a:lnTo>
                    <a:lnTo>
                      <a:pt x="5" y="3"/>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77" name="Freeform 335"/>
              <p:cNvSpPr>
                <a:spLocks/>
              </p:cNvSpPr>
              <p:nvPr/>
            </p:nvSpPr>
            <p:spPr bwMode="auto">
              <a:xfrm>
                <a:off x="5543" y="1789"/>
                <a:ext cx="8" cy="5"/>
              </a:xfrm>
              <a:custGeom>
                <a:avLst/>
                <a:gdLst>
                  <a:gd name="T0" fmla="*/ 2 w 8"/>
                  <a:gd name="T1" fmla="*/ 2 h 5"/>
                  <a:gd name="T2" fmla="*/ 2 w 8"/>
                  <a:gd name="T3" fmla="*/ 0 h 5"/>
                  <a:gd name="T4" fmla="*/ 0 w 8"/>
                  <a:gd name="T5" fmla="*/ 2 h 5"/>
                  <a:gd name="T6" fmla="*/ 0 w 8"/>
                  <a:gd name="T7" fmla="*/ 2 h 5"/>
                  <a:gd name="T8" fmla="*/ 0 w 8"/>
                  <a:gd name="T9" fmla="*/ 5 h 5"/>
                  <a:gd name="T10" fmla="*/ 2 w 8"/>
                  <a:gd name="T11" fmla="*/ 5 h 5"/>
                  <a:gd name="T12" fmla="*/ 8 w 8"/>
                  <a:gd name="T13" fmla="*/ 2 h 5"/>
                  <a:gd name="T14" fmla="*/ 8 w 8"/>
                  <a:gd name="T15" fmla="*/ 2 h 5"/>
                  <a:gd name="T16" fmla="*/ 2 w 8"/>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2" y="2"/>
                    </a:moveTo>
                    <a:lnTo>
                      <a:pt x="2" y="0"/>
                    </a:lnTo>
                    <a:lnTo>
                      <a:pt x="0" y="2"/>
                    </a:lnTo>
                    <a:lnTo>
                      <a:pt x="0" y="5"/>
                    </a:lnTo>
                    <a:lnTo>
                      <a:pt x="2" y="5"/>
                    </a:lnTo>
                    <a:lnTo>
                      <a:pt x="8" y="2"/>
                    </a:lnTo>
                    <a:lnTo>
                      <a:pt x="2"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78" name="Freeform 336"/>
              <p:cNvSpPr>
                <a:spLocks/>
              </p:cNvSpPr>
              <p:nvPr/>
            </p:nvSpPr>
            <p:spPr bwMode="auto">
              <a:xfrm>
                <a:off x="5545" y="1791"/>
                <a:ext cx="6" cy="5"/>
              </a:xfrm>
              <a:custGeom>
                <a:avLst/>
                <a:gdLst>
                  <a:gd name="T0" fmla="*/ 6 w 6"/>
                  <a:gd name="T1" fmla="*/ 3 h 5"/>
                  <a:gd name="T2" fmla="*/ 6 w 6"/>
                  <a:gd name="T3" fmla="*/ 3 h 5"/>
                  <a:gd name="T4" fmla="*/ 3 w 6"/>
                  <a:gd name="T5" fmla="*/ 0 h 5"/>
                  <a:gd name="T6" fmla="*/ 0 w 6"/>
                  <a:gd name="T7" fmla="*/ 0 h 5"/>
                  <a:gd name="T8" fmla="*/ 6 w 6"/>
                  <a:gd name="T9" fmla="*/ 0 h 5"/>
                  <a:gd name="T10" fmla="*/ 0 w 6"/>
                  <a:gd name="T11" fmla="*/ 0 h 5"/>
                  <a:gd name="T12" fmla="*/ 3 w 6"/>
                  <a:gd name="T13" fmla="*/ 5 h 5"/>
                  <a:gd name="T14" fmla="*/ 3 w 6"/>
                  <a:gd name="T15" fmla="*/ 5 h 5"/>
                  <a:gd name="T16" fmla="*/ 6 w 6"/>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5"/>
                  <a:gd name="T29" fmla="*/ 6 w 6"/>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5">
                    <a:moveTo>
                      <a:pt x="6" y="3"/>
                    </a:moveTo>
                    <a:lnTo>
                      <a:pt x="6" y="3"/>
                    </a:lnTo>
                    <a:lnTo>
                      <a:pt x="3" y="0"/>
                    </a:lnTo>
                    <a:lnTo>
                      <a:pt x="0" y="0"/>
                    </a:lnTo>
                    <a:lnTo>
                      <a:pt x="6" y="0"/>
                    </a:lnTo>
                    <a:lnTo>
                      <a:pt x="0" y="0"/>
                    </a:lnTo>
                    <a:lnTo>
                      <a:pt x="3" y="5"/>
                    </a:lnTo>
                    <a:lnTo>
                      <a:pt x="6"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79" name="Freeform 337"/>
              <p:cNvSpPr>
                <a:spLocks/>
              </p:cNvSpPr>
              <p:nvPr/>
            </p:nvSpPr>
            <p:spPr bwMode="auto">
              <a:xfrm>
                <a:off x="5543" y="1791"/>
                <a:ext cx="8" cy="5"/>
              </a:xfrm>
              <a:custGeom>
                <a:avLst/>
                <a:gdLst>
                  <a:gd name="T0" fmla="*/ 0 w 8"/>
                  <a:gd name="T1" fmla="*/ 0 h 5"/>
                  <a:gd name="T2" fmla="*/ 0 w 8"/>
                  <a:gd name="T3" fmla="*/ 3 h 5"/>
                  <a:gd name="T4" fmla="*/ 5 w 8"/>
                  <a:gd name="T5" fmla="*/ 5 h 5"/>
                  <a:gd name="T6" fmla="*/ 8 w 8"/>
                  <a:gd name="T7" fmla="*/ 3 h 5"/>
                  <a:gd name="T8" fmla="*/ 5 w 8"/>
                  <a:gd name="T9" fmla="*/ 5 h 5"/>
                  <a:gd name="T10" fmla="*/ 5 w 8"/>
                  <a:gd name="T11" fmla="*/ 0 h 5"/>
                  <a:gd name="T12" fmla="*/ 0 w 8"/>
                  <a:gd name="T13" fmla="*/ 0 h 5"/>
                  <a:gd name="T14" fmla="*/ 0 w 8"/>
                  <a:gd name="T15" fmla="*/ 3 h 5"/>
                  <a:gd name="T16" fmla="*/ 0 w 8"/>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0" y="0"/>
                    </a:moveTo>
                    <a:lnTo>
                      <a:pt x="0" y="3"/>
                    </a:lnTo>
                    <a:lnTo>
                      <a:pt x="5" y="5"/>
                    </a:lnTo>
                    <a:lnTo>
                      <a:pt x="8" y="3"/>
                    </a:lnTo>
                    <a:lnTo>
                      <a:pt x="5" y="5"/>
                    </a:lnTo>
                    <a:lnTo>
                      <a:pt x="5" y="0"/>
                    </a:lnTo>
                    <a:lnTo>
                      <a:pt x="0" y="0"/>
                    </a:lnTo>
                    <a:lnTo>
                      <a:pt x="0" y="3"/>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80" name="Freeform 338"/>
              <p:cNvSpPr>
                <a:spLocks/>
              </p:cNvSpPr>
              <p:nvPr/>
            </p:nvSpPr>
            <p:spPr bwMode="auto">
              <a:xfrm>
                <a:off x="5530" y="1796"/>
                <a:ext cx="5" cy="6"/>
              </a:xfrm>
              <a:custGeom>
                <a:avLst/>
                <a:gdLst>
                  <a:gd name="T0" fmla="*/ 5 w 5"/>
                  <a:gd name="T1" fmla="*/ 0 h 6"/>
                  <a:gd name="T2" fmla="*/ 2 w 5"/>
                  <a:gd name="T3" fmla="*/ 3 h 6"/>
                  <a:gd name="T4" fmla="*/ 0 w 5"/>
                  <a:gd name="T5" fmla="*/ 3 h 6"/>
                  <a:gd name="T6" fmla="*/ 2 w 5"/>
                  <a:gd name="T7" fmla="*/ 3 h 6"/>
                  <a:gd name="T8" fmla="*/ 5 w 5"/>
                  <a:gd name="T9" fmla="*/ 6 h 6"/>
                  <a:gd name="T10" fmla="*/ 5 w 5"/>
                  <a:gd name="T11" fmla="*/ 3 h 6"/>
                  <a:gd name="T12" fmla="*/ 5 w 5"/>
                  <a:gd name="T13" fmla="*/ 0 h 6"/>
                  <a:gd name="T14" fmla="*/ 0 60000 65536"/>
                  <a:gd name="T15" fmla="*/ 0 60000 65536"/>
                  <a:gd name="T16" fmla="*/ 0 60000 65536"/>
                  <a:gd name="T17" fmla="*/ 0 60000 65536"/>
                  <a:gd name="T18" fmla="*/ 0 60000 65536"/>
                  <a:gd name="T19" fmla="*/ 0 60000 65536"/>
                  <a:gd name="T20" fmla="*/ 0 60000 65536"/>
                  <a:gd name="T21" fmla="*/ 0 w 5"/>
                  <a:gd name="T22" fmla="*/ 0 h 6"/>
                  <a:gd name="T23" fmla="*/ 5 w 5"/>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6">
                    <a:moveTo>
                      <a:pt x="5" y="0"/>
                    </a:moveTo>
                    <a:lnTo>
                      <a:pt x="2" y="3"/>
                    </a:lnTo>
                    <a:lnTo>
                      <a:pt x="0" y="3"/>
                    </a:lnTo>
                    <a:lnTo>
                      <a:pt x="2" y="3"/>
                    </a:lnTo>
                    <a:lnTo>
                      <a:pt x="5" y="6"/>
                    </a:lnTo>
                    <a:lnTo>
                      <a:pt x="5" y="3"/>
                    </a:lnTo>
                    <a:lnTo>
                      <a:pt x="5"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81" name="Freeform 339"/>
              <p:cNvSpPr>
                <a:spLocks/>
              </p:cNvSpPr>
              <p:nvPr/>
            </p:nvSpPr>
            <p:spPr bwMode="auto">
              <a:xfrm>
                <a:off x="5530" y="1796"/>
                <a:ext cx="5" cy="6"/>
              </a:xfrm>
              <a:custGeom>
                <a:avLst/>
                <a:gdLst>
                  <a:gd name="T0" fmla="*/ 0 w 5"/>
                  <a:gd name="T1" fmla="*/ 6 h 6"/>
                  <a:gd name="T2" fmla="*/ 0 w 5"/>
                  <a:gd name="T3" fmla="*/ 6 h 6"/>
                  <a:gd name="T4" fmla="*/ 5 w 5"/>
                  <a:gd name="T5" fmla="*/ 3 h 6"/>
                  <a:gd name="T6" fmla="*/ 5 w 5"/>
                  <a:gd name="T7" fmla="*/ 0 h 6"/>
                  <a:gd name="T8" fmla="*/ 2 w 5"/>
                  <a:gd name="T9" fmla="*/ 0 h 6"/>
                  <a:gd name="T10" fmla="*/ 2 w 5"/>
                  <a:gd name="T11" fmla="*/ 0 h 6"/>
                  <a:gd name="T12" fmla="*/ 0 w 5"/>
                  <a:gd name="T13" fmla="*/ 0 h 6"/>
                  <a:gd name="T14" fmla="*/ 0 w 5"/>
                  <a:gd name="T15" fmla="*/ 0 h 6"/>
                  <a:gd name="T16" fmla="*/ 0 w 5"/>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6"/>
                  <a:gd name="T29" fmla="*/ 5 w 5"/>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6">
                    <a:moveTo>
                      <a:pt x="0" y="6"/>
                    </a:moveTo>
                    <a:lnTo>
                      <a:pt x="0" y="6"/>
                    </a:lnTo>
                    <a:lnTo>
                      <a:pt x="5" y="3"/>
                    </a:lnTo>
                    <a:lnTo>
                      <a:pt x="5" y="0"/>
                    </a:lnTo>
                    <a:lnTo>
                      <a:pt x="2" y="0"/>
                    </a:lnTo>
                    <a:lnTo>
                      <a:pt x="0" y="0"/>
                    </a:lnTo>
                    <a:lnTo>
                      <a:pt x="0"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82" name="Freeform 340"/>
              <p:cNvSpPr>
                <a:spLocks/>
              </p:cNvSpPr>
              <p:nvPr/>
            </p:nvSpPr>
            <p:spPr bwMode="auto">
              <a:xfrm>
                <a:off x="5530" y="1796"/>
                <a:ext cx="8" cy="6"/>
              </a:xfrm>
              <a:custGeom>
                <a:avLst/>
                <a:gdLst>
                  <a:gd name="T0" fmla="*/ 8 w 8"/>
                  <a:gd name="T1" fmla="*/ 6 h 6"/>
                  <a:gd name="T2" fmla="*/ 8 w 8"/>
                  <a:gd name="T3" fmla="*/ 6 h 6"/>
                  <a:gd name="T4" fmla="*/ 2 w 8"/>
                  <a:gd name="T5" fmla="*/ 3 h 6"/>
                  <a:gd name="T6" fmla="*/ 0 w 8"/>
                  <a:gd name="T7" fmla="*/ 6 h 6"/>
                  <a:gd name="T8" fmla="*/ 0 w 8"/>
                  <a:gd name="T9" fmla="*/ 0 h 6"/>
                  <a:gd name="T10" fmla="*/ 2 w 8"/>
                  <a:gd name="T11" fmla="*/ 6 h 6"/>
                  <a:gd name="T12" fmla="*/ 5 w 8"/>
                  <a:gd name="T13" fmla="*/ 6 h 6"/>
                  <a:gd name="T14" fmla="*/ 5 w 8"/>
                  <a:gd name="T15" fmla="*/ 6 h 6"/>
                  <a:gd name="T16" fmla="*/ 8 w 8"/>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6"/>
                  <a:gd name="T29" fmla="*/ 8 w 8"/>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6">
                    <a:moveTo>
                      <a:pt x="8" y="6"/>
                    </a:moveTo>
                    <a:lnTo>
                      <a:pt x="8" y="6"/>
                    </a:lnTo>
                    <a:lnTo>
                      <a:pt x="2" y="3"/>
                    </a:lnTo>
                    <a:lnTo>
                      <a:pt x="0" y="6"/>
                    </a:lnTo>
                    <a:lnTo>
                      <a:pt x="0" y="0"/>
                    </a:lnTo>
                    <a:lnTo>
                      <a:pt x="2" y="6"/>
                    </a:lnTo>
                    <a:lnTo>
                      <a:pt x="5" y="6"/>
                    </a:lnTo>
                    <a:lnTo>
                      <a:pt x="8"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83" name="Freeform 341"/>
              <p:cNvSpPr>
                <a:spLocks/>
              </p:cNvSpPr>
              <p:nvPr/>
            </p:nvSpPr>
            <p:spPr bwMode="auto">
              <a:xfrm>
                <a:off x="5532" y="1796"/>
                <a:ext cx="6" cy="6"/>
              </a:xfrm>
              <a:custGeom>
                <a:avLst/>
                <a:gdLst>
                  <a:gd name="T0" fmla="*/ 3 w 6"/>
                  <a:gd name="T1" fmla="*/ 0 h 6"/>
                  <a:gd name="T2" fmla="*/ 3 w 6"/>
                  <a:gd name="T3" fmla="*/ 0 h 6"/>
                  <a:gd name="T4" fmla="*/ 0 w 6"/>
                  <a:gd name="T5" fmla="*/ 6 h 6"/>
                  <a:gd name="T6" fmla="*/ 6 w 6"/>
                  <a:gd name="T7" fmla="*/ 6 h 6"/>
                  <a:gd name="T8" fmla="*/ 3 w 6"/>
                  <a:gd name="T9" fmla="*/ 6 h 6"/>
                  <a:gd name="T10" fmla="*/ 6 w 6"/>
                  <a:gd name="T11" fmla="*/ 3 h 6"/>
                  <a:gd name="T12" fmla="*/ 0 w 6"/>
                  <a:gd name="T13" fmla="*/ 0 h 6"/>
                  <a:gd name="T14" fmla="*/ 0 w 6"/>
                  <a:gd name="T15" fmla="*/ 0 h 6"/>
                  <a:gd name="T16" fmla="*/ 3 w 6"/>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6"/>
                  <a:gd name="T29" fmla="*/ 6 w 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6">
                    <a:moveTo>
                      <a:pt x="3" y="0"/>
                    </a:moveTo>
                    <a:lnTo>
                      <a:pt x="3" y="0"/>
                    </a:lnTo>
                    <a:lnTo>
                      <a:pt x="0" y="6"/>
                    </a:lnTo>
                    <a:lnTo>
                      <a:pt x="6" y="6"/>
                    </a:lnTo>
                    <a:lnTo>
                      <a:pt x="3" y="6"/>
                    </a:lnTo>
                    <a:lnTo>
                      <a:pt x="6" y="3"/>
                    </a:lnTo>
                    <a:lnTo>
                      <a:pt x="0" y="0"/>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84" name="Freeform 342"/>
              <p:cNvSpPr>
                <a:spLocks/>
              </p:cNvSpPr>
              <p:nvPr/>
            </p:nvSpPr>
            <p:spPr bwMode="auto">
              <a:xfrm>
                <a:off x="5530" y="1789"/>
                <a:ext cx="2" cy="5"/>
              </a:xfrm>
              <a:custGeom>
                <a:avLst/>
                <a:gdLst>
                  <a:gd name="T0" fmla="*/ 2 w 2"/>
                  <a:gd name="T1" fmla="*/ 0 h 5"/>
                  <a:gd name="T2" fmla="*/ 2 w 2"/>
                  <a:gd name="T3" fmla="*/ 2 h 5"/>
                  <a:gd name="T4" fmla="*/ 2 w 2"/>
                  <a:gd name="T5" fmla="*/ 5 h 5"/>
                  <a:gd name="T6" fmla="*/ 2 w 2"/>
                  <a:gd name="T7" fmla="*/ 5 h 5"/>
                  <a:gd name="T8" fmla="*/ 0 w 2"/>
                  <a:gd name="T9" fmla="*/ 5 h 5"/>
                  <a:gd name="T10" fmla="*/ 0 w 2"/>
                  <a:gd name="T11" fmla="*/ 2 h 5"/>
                  <a:gd name="T12" fmla="*/ 2 w 2"/>
                  <a:gd name="T13" fmla="*/ 0 h 5"/>
                  <a:gd name="T14" fmla="*/ 0 60000 65536"/>
                  <a:gd name="T15" fmla="*/ 0 60000 65536"/>
                  <a:gd name="T16" fmla="*/ 0 60000 65536"/>
                  <a:gd name="T17" fmla="*/ 0 60000 65536"/>
                  <a:gd name="T18" fmla="*/ 0 60000 65536"/>
                  <a:gd name="T19" fmla="*/ 0 60000 65536"/>
                  <a:gd name="T20" fmla="*/ 0 60000 65536"/>
                  <a:gd name="T21" fmla="*/ 0 w 2"/>
                  <a:gd name="T22" fmla="*/ 0 h 5"/>
                  <a:gd name="T23" fmla="*/ 2 w 2"/>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
                    <a:moveTo>
                      <a:pt x="2" y="0"/>
                    </a:moveTo>
                    <a:lnTo>
                      <a:pt x="2" y="2"/>
                    </a:lnTo>
                    <a:lnTo>
                      <a:pt x="2" y="5"/>
                    </a:lnTo>
                    <a:lnTo>
                      <a:pt x="0" y="5"/>
                    </a:lnTo>
                    <a:lnTo>
                      <a:pt x="0" y="2"/>
                    </a:lnTo>
                    <a:lnTo>
                      <a:pt x="2"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85" name="Freeform 343"/>
              <p:cNvSpPr>
                <a:spLocks/>
              </p:cNvSpPr>
              <p:nvPr/>
            </p:nvSpPr>
            <p:spPr bwMode="auto">
              <a:xfrm>
                <a:off x="5530" y="1789"/>
                <a:ext cx="5" cy="7"/>
              </a:xfrm>
              <a:custGeom>
                <a:avLst/>
                <a:gdLst>
                  <a:gd name="T0" fmla="*/ 5 w 5"/>
                  <a:gd name="T1" fmla="*/ 2 h 7"/>
                  <a:gd name="T2" fmla="*/ 2 w 5"/>
                  <a:gd name="T3" fmla="*/ 2 h 7"/>
                  <a:gd name="T4" fmla="*/ 5 w 5"/>
                  <a:gd name="T5" fmla="*/ 2 h 7"/>
                  <a:gd name="T6" fmla="*/ 5 w 5"/>
                  <a:gd name="T7" fmla="*/ 0 h 7"/>
                  <a:gd name="T8" fmla="*/ 0 w 5"/>
                  <a:gd name="T9" fmla="*/ 0 h 7"/>
                  <a:gd name="T10" fmla="*/ 0 w 5"/>
                  <a:gd name="T11" fmla="*/ 2 h 7"/>
                  <a:gd name="T12" fmla="*/ 2 w 5"/>
                  <a:gd name="T13" fmla="*/ 7 h 7"/>
                  <a:gd name="T14" fmla="*/ 2 w 5"/>
                  <a:gd name="T15" fmla="*/ 7 h 7"/>
                  <a:gd name="T16" fmla="*/ 5 w 5"/>
                  <a:gd name="T17" fmla="*/ 2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5" y="2"/>
                    </a:moveTo>
                    <a:lnTo>
                      <a:pt x="2" y="2"/>
                    </a:lnTo>
                    <a:lnTo>
                      <a:pt x="5" y="2"/>
                    </a:lnTo>
                    <a:lnTo>
                      <a:pt x="5" y="0"/>
                    </a:lnTo>
                    <a:lnTo>
                      <a:pt x="0" y="0"/>
                    </a:lnTo>
                    <a:lnTo>
                      <a:pt x="0" y="2"/>
                    </a:lnTo>
                    <a:lnTo>
                      <a:pt x="2" y="7"/>
                    </a:lnTo>
                    <a:lnTo>
                      <a:pt x="5"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86" name="Freeform 344"/>
              <p:cNvSpPr>
                <a:spLocks/>
              </p:cNvSpPr>
              <p:nvPr/>
            </p:nvSpPr>
            <p:spPr bwMode="auto">
              <a:xfrm>
                <a:off x="5530" y="1791"/>
                <a:ext cx="5" cy="5"/>
              </a:xfrm>
              <a:custGeom>
                <a:avLst/>
                <a:gdLst>
                  <a:gd name="T0" fmla="*/ 0 w 5"/>
                  <a:gd name="T1" fmla="*/ 3 h 5"/>
                  <a:gd name="T2" fmla="*/ 0 w 5"/>
                  <a:gd name="T3" fmla="*/ 3 h 5"/>
                  <a:gd name="T4" fmla="*/ 2 w 5"/>
                  <a:gd name="T5" fmla="*/ 5 h 5"/>
                  <a:gd name="T6" fmla="*/ 5 w 5"/>
                  <a:gd name="T7" fmla="*/ 0 h 5"/>
                  <a:gd name="T8" fmla="*/ 2 w 5"/>
                  <a:gd name="T9" fmla="*/ 5 h 5"/>
                  <a:gd name="T10" fmla="*/ 2 w 5"/>
                  <a:gd name="T11" fmla="*/ 0 h 5"/>
                  <a:gd name="T12" fmla="*/ 0 w 5"/>
                  <a:gd name="T13" fmla="*/ 0 h 5"/>
                  <a:gd name="T14" fmla="*/ 0 w 5"/>
                  <a:gd name="T15" fmla="*/ 0 h 5"/>
                  <a:gd name="T16" fmla="*/ 0 w 5"/>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0" y="3"/>
                    </a:moveTo>
                    <a:lnTo>
                      <a:pt x="0" y="3"/>
                    </a:lnTo>
                    <a:lnTo>
                      <a:pt x="2" y="5"/>
                    </a:lnTo>
                    <a:lnTo>
                      <a:pt x="5" y="0"/>
                    </a:lnTo>
                    <a:lnTo>
                      <a:pt x="2" y="5"/>
                    </a:lnTo>
                    <a:lnTo>
                      <a:pt x="2" y="0"/>
                    </a:lnTo>
                    <a:lnTo>
                      <a:pt x="0"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87" name="Freeform 345"/>
              <p:cNvSpPr>
                <a:spLocks/>
              </p:cNvSpPr>
              <p:nvPr/>
            </p:nvSpPr>
            <p:spPr bwMode="auto">
              <a:xfrm>
                <a:off x="5530" y="1789"/>
                <a:ext cx="5" cy="5"/>
              </a:xfrm>
              <a:custGeom>
                <a:avLst/>
                <a:gdLst>
                  <a:gd name="T0" fmla="*/ 5 w 5"/>
                  <a:gd name="T1" fmla="*/ 0 h 5"/>
                  <a:gd name="T2" fmla="*/ 0 w 5"/>
                  <a:gd name="T3" fmla="*/ 0 h 5"/>
                  <a:gd name="T4" fmla="*/ 0 w 5"/>
                  <a:gd name="T5" fmla="*/ 2 h 5"/>
                  <a:gd name="T6" fmla="*/ 0 w 5"/>
                  <a:gd name="T7" fmla="*/ 5 h 5"/>
                  <a:gd name="T8" fmla="*/ 0 w 5"/>
                  <a:gd name="T9" fmla="*/ 2 h 5"/>
                  <a:gd name="T10" fmla="*/ 2 w 5"/>
                  <a:gd name="T11" fmla="*/ 5 h 5"/>
                  <a:gd name="T12" fmla="*/ 5 w 5"/>
                  <a:gd name="T13" fmla="*/ 0 h 5"/>
                  <a:gd name="T14" fmla="*/ 0 w 5"/>
                  <a:gd name="T15" fmla="*/ 0 h 5"/>
                  <a:gd name="T16" fmla="*/ 5 w 5"/>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5" y="0"/>
                    </a:moveTo>
                    <a:lnTo>
                      <a:pt x="0" y="0"/>
                    </a:lnTo>
                    <a:lnTo>
                      <a:pt x="0" y="2"/>
                    </a:lnTo>
                    <a:lnTo>
                      <a:pt x="0" y="5"/>
                    </a:lnTo>
                    <a:lnTo>
                      <a:pt x="0" y="2"/>
                    </a:lnTo>
                    <a:lnTo>
                      <a:pt x="2" y="5"/>
                    </a:lnTo>
                    <a:lnTo>
                      <a:pt x="5" y="0"/>
                    </a:lnTo>
                    <a:lnTo>
                      <a:pt x="0" y="0"/>
                    </a:lnTo>
                    <a:lnTo>
                      <a:pt x="5"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88" name="Freeform 346"/>
              <p:cNvSpPr>
                <a:spLocks/>
              </p:cNvSpPr>
              <p:nvPr/>
            </p:nvSpPr>
            <p:spPr bwMode="auto">
              <a:xfrm>
                <a:off x="5511" y="1893"/>
                <a:ext cx="16" cy="11"/>
              </a:xfrm>
              <a:custGeom>
                <a:avLst/>
                <a:gdLst>
                  <a:gd name="T0" fmla="*/ 8 w 16"/>
                  <a:gd name="T1" fmla="*/ 11 h 11"/>
                  <a:gd name="T2" fmla="*/ 6 w 16"/>
                  <a:gd name="T3" fmla="*/ 8 h 11"/>
                  <a:gd name="T4" fmla="*/ 0 w 16"/>
                  <a:gd name="T5" fmla="*/ 0 h 11"/>
                  <a:gd name="T6" fmla="*/ 3 w 16"/>
                  <a:gd name="T7" fmla="*/ 5 h 11"/>
                  <a:gd name="T8" fmla="*/ 13 w 16"/>
                  <a:gd name="T9" fmla="*/ 11 h 11"/>
                  <a:gd name="T10" fmla="*/ 16 w 16"/>
                  <a:gd name="T11" fmla="*/ 11 h 11"/>
                  <a:gd name="T12" fmla="*/ 8 w 16"/>
                  <a:gd name="T13" fmla="*/ 11 h 11"/>
                  <a:gd name="T14" fmla="*/ 0 60000 65536"/>
                  <a:gd name="T15" fmla="*/ 0 60000 65536"/>
                  <a:gd name="T16" fmla="*/ 0 60000 65536"/>
                  <a:gd name="T17" fmla="*/ 0 60000 65536"/>
                  <a:gd name="T18" fmla="*/ 0 60000 65536"/>
                  <a:gd name="T19" fmla="*/ 0 60000 65536"/>
                  <a:gd name="T20" fmla="*/ 0 60000 65536"/>
                  <a:gd name="T21" fmla="*/ 0 w 16"/>
                  <a:gd name="T22" fmla="*/ 0 h 11"/>
                  <a:gd name="T23" fmla="*/ 16 w 16"/>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1">
                    <a:moveTo>
                      <a:pt x="8" y="11"/>
                    </a:moveTo>
                    <a:lnTo>
                      <a:pt x="6" y="8"/>
                    </a:lnTo>
                    <a:lnTo>
                      <a:pt x="0" y="0"/>
                    </a:lnTo>
                    <a:lnTo>
                      <a:pt x="3" y="5"/>
                    </a:lnTo>
                    <a:lnTo>
                      <a:pt x="13" y="11"/>
                    </a:lnTo>
                    <a:lnTo>
                      <a:pt x="16" y="11"/>
                    </a:lnTo>
                    <a:lnTo>
                      <a:pt x="8" y="1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89" name="Freeform 347"/>
              <p:cNvSpPr>
                <a:spLocks/>
              </p:cNvSpPr>
              <p:nvPr/>
            </p:nvSpPr>
            <p:spPr bwMode="auto">
              <a:xfrm>
                <a:off x="5511" y="1893"/>
                <a:ext cx="11" cy="13"/>
              </a:xfrm>
              <a:custGeom>
                <a:avLst/>
                <a:gdLst>
                  <a:gd name="T0" fmla="*/ 0 w 11"/>
                  <a:gd name="T1" fmla="*/ 3 h 13"/>
                  <a:gd name="T2" fmla="*/ 0 w 11"/>
                  <a:gd name="T3" fmla="*/ 3 h 13"/>
                  <a:gd name="T4" fmla="*/ 6 w 11"/>
                  <a:gd name="T5" fmla="*/ 8 h 13"/>
                  <a:gd name="T6" fmla="*/ 8 w 11"/>
                  <a:gd name="T7" fmla="*/ 13 h 13"/>
                  <a:gd name="T8" fmla="*/ 11 w 11"/>
                  <a:gd name="T9" fmla="*/ 11 h 13"/>
                  <a:gd name="T10" fmla="*/ 8 w 11"/>
                  <a:gd name="T11" fmla="*/ 5 h 13"/>
                  <a:gd name="T12" fmla="*/ 3 w 11"/>
                  <a:gd name="T13" fmla="*/ 0 h 13"/>
                  <a:gd name="T14" fmla="*/ 3 w 11"/>
                  <a:gd name="T15" fmla="*/ 0 h 13"/>
                  <a:gd name="T16" fmla="*/ 0 w 11"/>
                  <a:gd name="T17" fmla="*/ 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0" y="3"/>
                    </a:moveTo>
                    <a:lnTo>
                      <a:pt x="0" y="3"/>
                    </a:lnTo>
                    <a:lnTo>
                      <a:pt x="6" y="8"/>
                    </a:lnTo>
                    <a:lnTo>
                      <a:pt x="8" y="13"/>
                    </a:lnTo>
                    <a:lnTo>
                      <a:pt x="11" y="11"/>
                    </a:lnTo>
                    <a:lnTo>
                      <a:pt x="8" y="5"/>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90" name="Freeform 348"/>
              <p:cNvSpPr>
                <a:spLocks/>
              </p:cNvSpPr>
              <p:nvPr/>
            </p:nvSpPr>
            <p:spPr bwMode="auto">
              <a:xfrm>
                <a:off x="5511" y="1893"/>
                <a:ext cx="13" cy="13"/>
              </a:xfrm>
              <a:custGeom>
                <a:avLst/>
                <a:gdLst>
                  <a:gd name="T0" fmla="*/ 13 w 13"/>
                  <a:gd name="T1" fmla="*/ 11 h 13"/>
                  <a:gd name="T2" fmla="*/ 13 w 13"/>
                  <a:gd name="T3" fmla="*/ 11 h 13"/>
                  <a:gd name="T4" fmla="*/ 6 w 13"/>
                  <a:gd name="T5" fmla="*/ 3 h 13"/>
                  <a:gd name="T6" fmla="*/ 0 w 13"/>
                  <a:gd name="T7" fmla="*/ 3 h 13"/>
                  <a:gd name="T8" fmla="*/ 3 w 13"/>
                  <a:gd name="T9" fmla="*/ 0 h 13"/>
                  <a:gd name="T10" fmla="*/ 3 w 13"/>
                  <a:gd name="T11" fmla="*/ 5 h 13"/>
                  <a:gd name="T12" fmla="*/ 13 w 13"/>
                  <a:gd name="T13" fmla="*/ 13 h 13"/>
                  <a:gd name="T14" fmla="*/ 13 w 13"/>
                  <a:gd name="T15" fmla="*/ 13 h 13"/>
                  <a:gd name="T16" fmla="*/ 13 w 13"/>
                  <a:gd name="T17" fmla="*/ 11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3"/>
                  <a:gd name="T29" fmla="*/ 13 w 13"/>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3">
                    <a:moveTo>
                      <a:pt x="13" y="11"/>
                    </a:moveTo>
                    <a:lnTo>
                      <a:pt x="13" y="11"/>
                    </a:lnTo>
                    <a:lnTo>
                      <a:pt x="6" y="3"/>
                    </a:lnTo>
                    <a:lnTo>
                      <a:pt x="0" y="3"/>
                    </a:lnTo>
                    <a:lnTo>
                      <a:pt x="3" y="0"/>
                    </a:lnTo>
                    <a:lnTo>
                      <a:pt x="3" y="5"/>
                    </a:lnTo>
                    <a:lnTo>
                      <a:pt x="13" y="13"/>
                    </a:lnTo>
                    <a:lnTo>
                      <a:pt x="13" y="1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291" name="Freeform 349"/>
              <p:cNvSpPr>
                <a:spLocks/>
              </p:cNvSpPr>
              <p:nvPr/>
            </p:nvSpPr>
            <p:spPr bwMode="auto">
              <a:xfrm>
                <a:off x="5519" y="1904"/>
                <a:ext cx="8" cy="2"/>
              </a:xfrm>
              <a:custGeom>
                <a:avLst/>
                <a:gdLst>
                  <a:gd name="T0" fmla="*/ 0 w 8"/>
                  <a:gd name="T1" fmla="*/ 2 h 2"/>
                  <a:gd name="T2" fmla="*/ 3 w 8"/>
                  <a:gd name="T3" fmla="*/ 2 h 2"/>
                  <a:gd name="T4" fmla="*/ 8 w 8"/>
                  <a:gd name="T5" fmla="*/ 2 h 2"/>
                  <a:gd name="T6" fmla="*/ 5 w 8"/>
                  <a:gd name="T7" fmla="*/ 0 h 2"/>
                  <a:gd name="T8" fmla="*/ 5 w 8"/>
                  <a:gd name="T9" fmla="*/ 2 h 2"/>
                  <a:gd name="T10" fmla="*/ 8 w 8"/>
                  <a:gd name="T11" fmla="*/ 0 h 2"/>
                  <a:gd name="T12" fmla="*/ 0 w 8"/>
                  <a:gd name="T13" fmla="*/ 0 h 2"/>
                  <a:gd name="T14" fmla="*/ 3 w 8"/>
                  <a:gd name="T15" fmla="*/ 0 h 2"/>
                  <a:gd name="T16" fmla="*/ 0 w 8"/>
                  <a:gd name="T17" fmla="*/ 2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2"/>
                  <a:gd name="T29" fmla="*/ 8 w 8"/>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2">
                    <a:moveTo>
                      <a:pt x="0" y="2"/>
                    </a:moveTo>
                    <a:lnTo>
                      <a:pt x="3" y="2"/>
                    </a:lnTo>
                    <a:lnTo>
                      <a:pt x="8" y="2"/>
                    </a:lnTo>
                    <a:lnTo>
                      <a:pt x="5" y="0"/>
                    </a:lnTo>
                    <a:lnTo>
                      <a:pt x="5" y="2"/>
                    </a:lnTo>
                    <a:lnTo>
                      <a:pt x="8" y="0"/>
                    </a:lnTo>
                    <a:lnTo>
                      <a:pt x="0" y="0"/>
                    </a:lnTo>
                    <a:lnTo>
                      <a:pt x="3"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grpSp>
      <p:grpSp>
        <p:nvGrpSpPr>
          <p:cNvPr id="8" name="Group 350"/>
          <p:cNvGrpSpPr>
            <a:grpSpLocks/>
          </p:cNvGrpSpPr>
          <p:nvPr/>
        </p:nvGrpSpPr>
        <p:grpSpPr bwMode="auto">
          <a:xfrm>
            <a:off x="6119813" y="2374900"/>
            <a:ext cx="990600" cy="1125538"/>
            <a:chOff x="4666" y="2982"/>
            <a:chExt cx="624" cy="709"/>
          </a:xfrm>
        </p:grpSpPr>
        <p:grpSp>
          <p:nvGrpSpPr>
            <p:cNvPr id="23971" name="Group 351"/>
            <p:cNvGrpSpPr>
              <a:grpSpLocks/>
            </p:cNvGrpSpPr>
            <p:nvPr/>
          </p:nvGrpSpPr>
          <p:grpSpPr bwMode="auto">
            <a:xfrm flipH="1">
              <a:off x="4666" y="2982"/>
              <a:ext cx="624" cy="709"/>
              <a:chOff x="4666" y="2982"/>
              <a:chExt cx="481" cy="568"/>
            </a:xfrm>
          </p:grpSpPr>
          <p:sp>
            <p:nvSpPr>
              <p:cNvPr id="24122" name="AutoShape 352"/>
              <p:cNvSpPr>
                <a:spLocks noChangeAspect="1" noChangeArrowheads="1" noTextEdit="1"/>
              </p:cNvSpPr>
              <p:nvPr/>
            </p:nvSpPr>
            <p:spPr bwMode="auto">
              <a:xfrm>
                <a:off x="4666" y="2982"/>
                <a:ext cx="481" cy="5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nb-NO"/>
              </a:p>
            </p:txBody>
          </p:sp>
          <p:sp>
            <p:nvSpPr>
              <p:cNvPr id="24123" name="Freeform 353"/>
              <p:cNvSpPr>
                <a:spLocks/>
              </p:cNvSpPr>
              <p:nvPr/>
            </p:nvSpPr>
            <p:spPr bwMode="auto">
              <a:xfrm>
                <a:off x="4666" y="2982"/>
                <a:ext cx="362" cy="517"/>
              </a:xfrm>
              <a:custGeom>
                <a:avLst/>
                <a:gdLst>
                  <a:gd name="T0" fmla="*/ 152 w 724"/>
                  <a:gd name="T1" fmla="*/ 56 h 1033"/>
                  <a:gd name="T2" fmla="*/ 31 w 724"/>
                  <a:gd name="T3" fmla="*/ 642 h 1033"/>
                  <a:gd name="T4" fmla="*/ 132 w 724"/>
                  <a:gd name="T5" fmla="*/ 719 h 1033"/>
                  <a:gd name="T6" fmla="*/ 143 w 724"/>
                  <a:gd name="T7" fmla="*/ 720 h 1033"/>
                  <a:gd name="T8" fmla="*/ 169 w 724"/>
                  <a:gd name="T9" fmla="*/ 721 h 1033"/>
                  <a:gd name="T10" fmla="*/ 209 w 724"/>
                  <a:gd name="T11" fmla="*/ 725 h 1033"/>
                  <a:gd name="T12" fmla="*/ 255 w 724"/>
                  <a:gd name="T13" fmla="*/ 728 h 1033"/>
                  <a:gd name="T14" fmla="*/ 302 w 724"/>
                  <a:gd name="T15" fmla="*/ 733 h 1033"/>
                  <a:gd name="T16" fmla="*/ 348 w 724"/>
                  <a:gd name="T17" fmla="*/ 736 h 1033"/>
                  <a:gd name="T18" fmla="*/ 387 w 724"/>
                  <a:gd name="T19" fmla="*/ 740 h 1033"/>
                  <a:gd name="T20" fmla="*/ 414 w 724"/>
                  <a:gd name="T21" fmla="*/ 743 h 1033"/>
                  <a:gd name="T22" fmla="*/ 415 w 724"/>
                  <a:gd name="T23" fmla="*/ 752 h 1033"/>
                  <a:gd name="T24" fmla="*/ 414 w 724"/>
                  <a:gd name="T25" fmla="*/ 777 h 1033"/>
                  <a:gd name="T26" fmla="*/ 407 w 724"/>
                  <a:gd name="T27" fmla="*/ 811 h 1033"/>
                  <a:gd name="T28" fmla="*/ 387 w 724"/>
                  <a:gd name="T29" fmla="*/ 853 h 1033"/>
                  <a:gd name="T30" fmla="*/ 377 w 724"/>
                  <a:gd name="T31" fmla="*/ 854 h 1033"/>
                  <a:gd name="T32" fmla="*/ 350 w 724"/>
                  <a:gd name="T33" fmla="*/ 857 h 1033"/>
                  <a:gd name="T34" fmla="*/ 313 w 724"/>
                  <a:gd name="T35" fmla="*/ 862 h 1033"/>
                  <a:gd name="T36" fmla="*/ 268 w 724"/>
                  <a:gd name="T37" fmla="*/ 869 h 1033"/>
                  <a:gd name="T38" fmla="*/ 222 w 724"/>
                  <a:gd name="T39" fmla="*/ 876 h 1033"/>
                  <a:gd name="T40" fmla="*/ 181 w 724"/>
                  <a:gd name="T41" fmla="*/ 884 h 1033"/>
                  <a:gd name="T42" fmla="*/ 146 w 724"/>
                  <a:gd name="T43" fmla="*/ 891 h 1033"/>
                  <a:gd name="T44" fmla="*/ 127 w 724"/>
                  <a:gd name="T45" fmla="*/ 899 h 1033"/>
                  <a:gd name="T46" fmla="*/ 113 w 724"/>
                  <a:gd name="T47" fmla="*/ 914 h 1033"/>
                  <a:gd name="T48" fmla="*/ 109 w 724"/>
                  <a:gd name="T49" fmla="*/ 930 h 1033"/>
                  <a:gd name="T50" fmla="*/ 118 w 724"/>
                  <a:gd name="T51" fmla="*/ 951 h 1033"/>
                  <a:gd name="T52" fmla="*/ 136 w 724"/>
                  <a:gd name="T53" fmla="*/ 963 h 1033"/>
                  <a:gd name="T54" fmla="*/ 156 w 724"/>
                  <a:gd name="T55" fmla="*/ 969 h 1033"/>
                  <a:gd name="T56" fmla="*/ 190 w 724"/>
                  <a:gd name="T57" fmla="*/ 978 h 1033"/>
                  <a:gd name="T58" fmla="*/ 235 w 724"/>
                  <a:gd name="T59" fmla="*/ 990 h 1033"/>
                  <a:gd name="T60" fmla="*/ 285 w 724"/>
                  <a:gd name="T61" fmla="*/ 1001 h 1033"/>
                  <a:gd name="T62" fmla="*/ 335 w 724"/>
                  <a:gd name="T63" fmla="*/ 1014 h 1033"/>
                  <a:gd name="T64" fmla="*/ 384 w 724"/>
                  <a:gd name="T65" fmla="*/ 1024 h 1033"/>
                  <a:gd name="T66" fmla="*/ 425 w 724"/>
                  <a:gd name="T67" fmla="*/ 1031 h 1033"/>
                  <a:gd name="T68" fmla="*/ 455 w 724"/>
                  <a:gd name="T69" fmla="*/ 1033 h 1033"/>
                  <a:gd name="T70" fmla="*/ 483 w 724"/>
                  <a:gd name="T71" fmla="*/ 1030 h 1033"/>
                  <a:gd name="T72" fmla="*/ 517 w 724"/>
                  <a:gd name="T73" fmla="*/ 1020 h 1033"/>
                  <a:gd name="T74" fmla="*/ 555 w 724"/>
                  <a:gd name="T75" fmla="*/ 1005 h 1033"/>
                  <a:gd name="T76" fmla="*/ 594 w 724"/>
                  <a:gd name="T77" fmla="*/ 987 h 1033"/>
                  <a:gd name="T78" fmla="*/ 631 w 724"/>
                  <a:gd name="T79" fmla="*/ 969 h 1033"/>
                  <a:gd name="T80" fmla="*/ 664 w 724"/>
                  <a:gd name="T81" fmla="*/ 952 h 1033"/>
                  <a:gd name="T82" fmla="*/ 687 w 724"/>
                  <a:gd name="T83" fmla="*/ 936 h 1033"/>
                  <a:gd name="T84" fmla="*/ 699 w 724"/>
                  <a:gd name="T85" fmla="*/ 925 h 1033"/>
                  <a:gd name="T86" fmla="*/ 699 w 724"/>
                  <a:gd name="T87" fmla="*/ 910 h 1033"/>
                  <a:gd name="T88" fmla="*/ 682 w 724"/>
                  <a:gd name="T89" fmla="*/ 900 h 1033"/>
                  <a:gd name="T90" fmla="*/ 657 w 724"/>
                  <a:gd name="T91" fmla="*/ 892 h 1033"/>
                  <a:gd name="T92" fmla="*/ 634 w 724"/>
                  <a:gd name="T93" fmla="*/ 886 h 1033"/>
                  <a:gd name="T94" fmla="*/ 631 w 724"/>
                  <a:gd name="T95" fmla="*/ 861 h 1033"/>
                  <a:gd name="T96" fmla="*/ 623 w 724"/>
                  <a:gd name="T97" fmla="*/ 798 h 1033"/>
                  <a:gd name="T98" fmla="*/ 611 w 724"/>
                  <a:gd name="T99" fmla="*/ 720 h 1033"/>
                  <a:gd name="T100" fmla="*/ 592 w 724"/>
                  <a:gd name="T101" fmla="*/ 647 h 1033"/>
                  <a:gd name="T102" fmla="*/ 697 w 724"/>
                  <a:gd name="T103" fmla="*/ 86 h 1033"/>
                  <a:gd name="T104" fmla="*/ 643 w 724"/>
                  <a:gd name="T105" fmla="*/ 0 h 1033"/>
                  <a:gd name="T106" fmla="*/ 179 w 724"/>
                  <a:gd name="T107" fmla="*/ 62 h 10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24"/>
                  <a:gd name="T163" fmla="*/ 0 h 1033"/>
                  <a:gd name="T164" fmla="*/ 724 w 724"/>
                  <a:gd name="T165" fmla="*/ 1033 h 103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24" h="1033">
                    <a:moveTo>
                      <a:pt x="179" y="62"/>
                    </a:moveTo>
                    <a:lnTo>
                      <a:pt x="152" y="56"/>
                    </a:lnTo>
                    <a:lnTo>
                      <a:pt x="0" y="623"/>
                    </a:lnTo>
                    <a:lnTo>
                      <a:pt x="31" y="642"/>
                    </a:lnTo>
                    <a:lnTo>
                      <a:pt x="31" y="671"/>
                    </a:lnTo>
                    <a:lnTo>
                      <a:pt x="132" y="719"/>
                    </a:lnTo>
                    <a:lnTo>
                      <a:pt x="135" y="719"/>
                    </a:lnTo>
                    <a:lnTo>
                      <a:pt x="143" y="720"/>
                    </a:lnTo>
                    <a:lnTo>
                      <a:pt x="154" y="720"/>
                    </a:lnTo>
                    <a:lnTo>
                      <a:pt x="169" y="721"/>
                    </a:lnTo>
                    <a:lnTo>
                      <a:pt x="188" y="724"/>
                    </a:lnTo>
                    <a:lnTo>
                      <a:pt x="209" y="725"/>
                    </a:lnTo>
                    <a:lnTo>
                      <a:pt x="230" y="727"/>
                    </a:lnTo>
                    <a:lnTo>
                      <a:pt x="255" y="728"/>
                    </a:lnTo>
                    <a:lnTo>
                      <a:pt x="278" y="730"/>
                    </a:lnTo>
                    <a:lnTo>
                      <a:pt x="302" y="733"/>
                    </a:lnTo>
                    <a:lnTo>
                      <a:pt x="326" y="734"/>
                    </a:lnTo>
                    <a:lnTo>
                      <a:pt x="348" y="736"/>
                    </a:lnTo>
                    <a:lnTo>
                      <a:pt x="369" y="739"/>
                    </a:lnTo>
                    <a:lnTo>
                      <a:pt x="387" y="740"/>
                    </a:lnTo>
                    <a:lnTo>
                      <a:pt x="402" y="742"/>
                    </a:lnTo>
                    <a:lnTo>
                      <a:pt x="414" y="743"/>
                    </a:lnTo>
                    <a:lnTo>
                      <a:pt x="414" y="745"/>
                    </a:lnTo>
                    <a:lnTo>
                      <a:pt x="415" y="752"/>
                    </a:lnTo>
                    <a:lnTo>
                      <a:pt x="415" y="763"/>
                    </a:lnTo>
                    <a:lnTo>
                      <a:pt x="414" y="777"/>
                    </a:lnTo>
                    <a:lnTo>
                      <a:pt x="411" y="793"/>
                    </a:lnTo>
                    <a:lnTo>
                      <a:pt x="407" y="811"/>
                    </a:lnTo>
                    <a:lnTo>
                      <a:pt x="399" y="832"/>
                    </a:lnTo>
                    <a:lnTo>
                      <a:pt x="387" y="853"/>
                    </a:lnTo>
                    <a:lnTo>
                      <a:pt x="385" y="853"/>
                    </a:lnTo>
                    <a:lnTo>
                      <a:pt x="377" y="854"/>
                    </a:lnTo>
                    <a:lnTo>
                      <a:pt x="365" y="855"/>
                    </a:lnTo>
                    <a:lnTo>
                      <a:pt x="350" y="857"/>
                    </a:lnTo>
                    <a:lnTo>
                      <a:pt x="333" y="859"/>
                    </a:lnTo>
                    <a:lnTo>
                      <a:pt x="313" y="862"/>
                    </a:lnTo>
                    <a:lnTo>
                      <a:pt x="291" y="865"/>
                    </a:lnTo>
                    <a:lnTo>
                      <a:pt x="268" y="869"/>
                    </a:lnTo>
                    <a:lnTo>
                      <a:pt x="245" y="872"/>
                    </a:lnTo>
                    <a:lnTo>
                      <a:pt x="222" y="876"/>
                    </a:lnTo>
                    <a:lnTo>
                      <a:pt x="200" y="879"/>
                    </a:lnTo>
                    <a:lnTo>
                      <a:pt x="181" y="884"/>
                    </a:lnTo>
                    <a:lnTo>
                      <a:pt x="162" y="887"/>
                    </a:lnTo>
                    <a:lnTo>
                      <a:pt x="146" y="891"/>
                    </a:lnTo>
                    <a:lnTo>
                      <a:pt x="135" y="895"/>
                    </a:lnTo>
                    <a:lnTo>
                      <a:pt x="127" y="899"/>
                    </a:lnTo>
                    <a:lnTo>
                      <a:pt x="119" y="906"/>
                    </a:lnTo>
                    <a:lnTo>
                      <a:pt x="113" y="914"/>
                    </a:lnTo>
                    <a:lnTo>
                      <a:pt x="111" y="922"/>
                    </a:lnTo>
                    <a:lnTo>
                      <a:pt x="109" y="930"/>
                    </a:lnTo>
                    <a:lnTo>
                      <a:pt x="112" y="940"/>
                    </a:lnTo>
                    <a:lnTo>
                      <a:pt x="118" y="951"/>
                    </a:lnTo>
                    <a:lnTo>
                      <a:pt x="126" y="959"/>
                    </a:lnTo>
                    <a:lnTo>
                      <a:pt x="136" y="963"/>
                    </a:lnTo>
                    <a:lnTo>
                      <a:pt x="144" y="965"/>
                    </a:lnTo>
                    <a:lnTo>
                      <a:pt x="156" y="969"/>
                    </a:lnTo>
                    <a:lnTo>
                      <a:pt x="172" y="974"/>
                    </a:lnTo>
                    <a:lnTo>
                      <a:pt x="190" y="978"/>
                    </a:lnTo>
                    <a:lnTo>
                      <a:pt x="212" y="984"/>
                    </a:lnTo>
                    <a:lnTo>
                      <a:pt x="235" y="990"/>
                    </a:lnTo>
                    <a:lnTo>
                      <a:pt x="259" y="995"/>
                    </a:lnTo>
                    <a:lnTo>
                      <a:pt x="285" y="1001"/>
                    </a:lnTo>
                    <a:lnTo>
                      <a:pt x="310" y="1008"/>
                    </a:lnTo>
                    <a:lnTo>
                      <a:pt x="335" y="1014"/>
                    </a:lnTo>
                    <a:lnTo>
                      <a:pt x="361" y="1018"/>
                    </a:lnTo>
                    <a:lnTo>
                      <a:pt x="384" y="1024"/>
                    </a:lnTo>
                    <a:lnTo>
                      <a:pt x="406" y="1028"/>
                    </a:lnTo>
                    <a:lnTo>
                      <a:pt x="425" y="1031"/>
                    </a:lnTo>
                    <a:lnTo>
                      <a:pt x="441" y="1032"/>
                    </a:lnTo>
                    <a:lnTo>
                      <a:pt x="455" y="1033"/>
                    </a:lnTo>
                    <a:lnTo>
                      <a:pt x="468" y="1032"/>
                    </a:lnTo>
                    <a:lnTo>
                      <a:pt x="483" y="1030"/>
                    </a:lnTo>
                    <a:lnTo>
                      <a:pt x="500" y="1025"/>
                    </a:lnTo>
                    <a:lnTo>
                      <a:pt x="517" y="1020"/>
                    </a:lnTo>
                    <a:lnTo>
                      <a:pt x="536" y="1013"/>
                    </a:lnTo>
                    <a:lnTo>
                      <a:pt x="555" y="1005"/>
                    </a:lnTo>
                    <a:lnTo>
                      <a:pt x="575" y="997"/>
                    </a:lnTo>
                    <a:lnTo>
                      <a:pt x="594" y="987"/>
                    </a:lnTo>
                    <a:lnTo>
                      <a:pt x="614" y="978"/>
                    </a:lnTo>
                    <a:lnTo>
                      <a:pt x="631" y="969"/>
                    </a:lnTo>
                    <a:lnTo>
                      <a:pt x="649" y="960"/>
                    </a:lnTo>
                    <a:lnTo>
                      <a:pt x="664" y="952"/>
                    </a:lnTo>
                    <a:lnTo>
                      <a:pt x="676" y="944"/>
                    </a:lnTo>
                    <a:lnTo>
                      <a:pt x="687" y="936"/>
                    </a:lnTo>
                    <a:lnTo>
                      <a:pt x="695" y="930"/>
                    </a:lnTo>
                    <a:lnTo>
                      <a:pt x="699" y="925"/>
                    </a:lnTo>
                    <a:lnTo>
                      <a:pt x="702" y="917"/>
                    </a:lnTo>
                    <a:lnTo>
                      <a:pt x="699" y="910"/>
                    </a:lnTo>
                    <a:lnTo>
                      <a:pt x="692" y="904"/>
                    </a:lnTo>
                    <a:lnTo>
                      <a:pt x="682" y="900"/>
                    </a:lnTo>
                    <a:lnTo>
                      <a:pt x="669" y="895"/>
                    </a:lnTo>
                    <a:lnTo>
                      <a:pt x="657" y="892"/>
                    </a:lnTo>
                    <a:lnTo>
                      <a:pt x="644" y="888"/>
                    </a:lnTo>
                    <a:lnTo>
                      <a:pt x="634" y="886"/>
                    </a:lnTo>
                    <a:lnTo>
                      <a:pt x="633" y="879"/>
                    </a:lnTo>
                    <a:lnTo>
                      <a:pt x="631" y="861"/>
                    </a:lnTo>
                    <a:lnTo>
                      <a:pt x="628" y="833"/>
                    </a:lnTo>
                    <a:lnTo>
                      <a:pt x="623" y="798"/>
                    </a:lnTo>
                    <a:lnTo>
                      <a:pt x="618" y="760"/>
                    </a:lnTo>
                    <a:lnTo>
                      <a:pt x="611" y="720"/>
                    </a:lnTo>
                    <a:lnTo>
                      <a:pt x="603" y="682"/>
                    </a:lnTo>
                    <a:lnTo>
                      <a:pt x="592" y="647"/>
                    </a:lnTo>
                    <a:lnTo>
                      <a:pt x="724" y="137"/>
                    </a:lnTo>
                    <a:lnTo>
                      <a:pt x="697" y="86"/>
                    </a:lnTo>
                    <a:lnTo>
                      <a:pt x="712" y="52"/>
                    </a:lnTo>
                    <a:lnTo>
                      <a:pt x="643" y="0"/>
                    </a:lnTo>
                    <a:lnTo>
                      <a:pt x="627" y="9"/>
                    </a:lnTo>
                    <a:lnTo>
                      <a:pt x="179" y="62"/>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24" name="Freeform 354"/>
              <p:cNvSpPr>
                <a:spLocks/>
              </p:cNvSpPr>
              <p:nvPr/>
            </p:nvSpPr>
            <p:spPr bwMode="auto">
              <a:xfrm>
                <a:off x="4685" y="2998"/>
                <a:ext cx="299" cy="300"/>
              </a:xfrm>
              <a:custGeom>
                <a:avLst/>
                <a:gdLst>
                  <a:gd name="T0" fmla="*/ 0 w 598"/>
                  <a:gd name="T1" fmla="*/ 573 h 602"/>
                  <a:gd name="T2" fmla="*/ 436 w 598"/>
                  <a:gd name="T3" fmla="*/ 602 h 602"/>
                  <a:gd name="T4" fmla="*/ 598 w 598"/>
                  <a:gd name="T5" fmla="*/ 0 h 602"/>
                  <a:gd name="T6" fmla="*/ 578 w 598"/>
                  <a:gd name="T7" fmla="*/ 9 h 602"/>
                  <a:gd name="T8" fmla="*/ 147 w 598"/>
                  <a:gd name="T9" fmla="*/ 54 h 602"/>
                  <a:gd name="T10" fmla="*/ 131 w 598"/>
                  <a:gd name="T11" fmla="*/ 51 h 602"/>
                  <a:gd name="T12" fmla="*/ 0 w 598"/>
                  <a:gd name="T13" fmla="*/ 573 h 602"/>
                  <a:gd name="T14" fmla="*/ 0 60000 65536"/>
                  <a:gd name="T15" fmla="*/ 0 60000 65536"/>
                  <a:gd name="T16" fmla="*/ 0 60000 65536"/>
                  <a:gd name="T17" fmla="*/ 0 60000 65536"/>
                  <a:gd name="T18" fmla="*/ 0 60000 65536"/>
                  <a:gd name="T19" fmla="*/ 0 60000 65536"/>
                  <a:gd name="T20" fmla="*/ 0 60000 65536"/>
                  <a:gd name="T21" fmla="*/ 0 w 598"/>
                  <a:gd name="T22" fmla="*/ 0 h 602"/>
                  <a:gd name="T23" fmla="*/ 598 w 598"/>
                  <a:gd name="T24" fmla="*/ 602 h 6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602">
                    <a:moveTo>
                      <a:pt x="0" y="573"/>
                    </a:moveTo>
                    <a:lnTo>
                      <a:pt x="436" y="602"/>
                    </a:lnTo>
                    <a:lnTo>
                      <a:pt x="598" y="0"/>
                    </a:lnTo>
                    <a:lnTo>
                      <a:pt x="578" y="9"/>
                    </a:lnTo>
                    <a:lnTo>
                      <a:pt x="147" y="54"/>
                    </a:lnTo>
                    <a:lnTo>
                      <a:pt x="131" y="51"/>
                    </a:lnTo>
                    <a:lnTo>
                      <a:pt x="0" y="573"/>
                    </a:lnTo>
                    <a:close/>
                  </a:path>
                </a:pathLst>
              </a:custGeom>
              <a:solidFill>
                <a:srgbClr val="E5E0B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25" name="Freeform 355"/>
              <p:cNvSpPr>
                <a:spLocks/>
              </p:cNvSpPr>
              <p:nvPr/>
            </p:nvSpPr>
            <p:spPr bwMode="auto">
              <a:xfrm>
                <a:off x="4910" y="2999"/>
                <a:ext cx="88" cy="308"/>
              </a:xfrm>
              <a:custGeom>
                <a:avLst/>
                <a:gdLst>
                  <a:gd name="T0" fmla="*/ 165 w 177"/>
                  <a:gd name="T1" fmla="*/ 0 h 617"/>
                  <a:gd name="T2" fmla="*/ 177 w 177"/>
                  <a:gd name="T3" fmla="*/ 5 h 617"/>
                  <a:gd name="T4" fmla="*/ 10 w 177"/>
                  <a:gd name="T5" fmla="*/ 617 h 617"/>
                  <a:gd name="T6" fmla="*/ 0 w 177"/>
                  <a:gd name="T7" fmla="*/ 609 h 617"/>
                  <a:gd name="T8" fmla="*/ 165 w 177"/>
                  <a:gd name="T9" fmla="*/ 0 h 617"/>
                  <a:gd name="T10" fmla="*/ 0 60000 65536"/>
                  <a:gd name="T11" fmla="*/ 0 60000 65536"/>
                  <a:gd name="T12" fmla="*/ 0 60000 65536"/>
                  <a:gd name="T13" fmla="*/ 0 60000 65536"/>
                  <a:gd name="T14" fmla="*/ 0 60000 65536"/>
                  <a:gd name="T15" fmla="*/ 0 w 177"/>
                  <a:gd name="T16" fmla="*/ 0 h 617"/>
                  <a:gd name="T17" fmla="*/ 177 w 177"/>
                  <a:gd name="T18" fmla="*/ 617 h 617"/>
                </a:gdLst>
                <a:ahLst/>
                <a:cxnLst>
                  <a:cxn ang="T10">
                    <a:pos x="T0" y="T1"/>
                  </a:cxn>
                  <a:cxn ang="T11">
                    <a:pos x="T2" y="T3"/>
                  </a:cxn>
                  <a:cxn ang="T12">
                    <a:pos x="T4" y="T5"/>
                  </a:cxn>
                  <a:cxn ang="T13">
                    <a:pos x="T6" y="T7"/>
                  </a:cxn>
                  <a:cxn ang="T14">
                    <a:pos x="T8" y="T9"/>
                  </a:cxn>
                </a:cxnLst>
                <a:rect l="T15" t="T16" r="T17" b="T18"/>
                <a:pathLst>
                  <a:path w="177" h="617">
                    <a:moveTo>
                      <a:pt x="165" y="0"/>
                    </a:moveTo>
                    <a:lnTo>
                      <a:pt x="177" y="5"/>
                    </a:lnTo>
                    <a:lnTo>
                      <a:pt x="10" y="617"/>
                    </a:lnTo>
                    <a:lnTo>
                      <a:pt x="0" y="609"/>
                    </a:lnTo>
                    <a:lnTo>
                      <a:pt x="165" y="0"/>
                    </a:lnTo>
                    <a:close/>
                  </a:path>
                </a:pathLst>
              </a:custGeom>
              <a:solidFill>
                <a:srgbClr val="F2EDD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26" name="Freeform 356"/>
              <p:cNvSpPr>
                <a:spLocks/>
              </p:cNvSpPr>
              <p:nvPr/>
            </p:nvSpPr>
            <p:spPr bwMode="auto">
              <a:xfrm>
                <a:off x="4921" y="3005"/>
                <a:ext cx="88" cy="311"/>
              </a:xfrm>
              <a:custGeom>
                <a:avLst/>
                <a:gdLst>
                  <a:gd name="T0" fmla="*/ 167 w 178"/>
                  <a:gd name="T1" fmla="*/ 0 h 621"/>
                  <a:gd name="T2" fmla="*/ 178 w 178"/>
                  <a:gd name="T3" fmla="*/ 12 h 621"/>
                  <a:gd name="T4" fmla="*/ 9 w 178"/>
                  <a:gd name="T5" fmla="*/ 621 h 621"/>
                  <a:gd name="T6" fmla="*/ 0 w 178"/>
                  <a:gd name="T7" fmla="*/ 612 h 621"/>
                  <a:gd name="T8" fmla="*/ 167 w 178"/>
                  <a:gd name="T9" fmla="*/ 0 h 621"/>
                  <a:gd name="T10" fmla="*/ 0 60000 65536"/>
                  <a:gd name="T11" fmla="*/ 0 60000 65536"/>
                  <a:gd name="T12" fmla="*/ 0 60000 65536"/>
                  <a:gd name="T13" fmla="*/ 0 60000 65536"/>
                  <a:gd name="T14" fmla="*/ 0 60000 65536"/>
                  <a:gd name="T15" fmla="*/ 0 w 178"/>
                  <a:gd name="T16" fmla="*/ 0 h 621"/>
                  <a:gd name="T17" fmla="*/ 178 w 178"/>
                  <a:gd name="T18" fmla="*/ 621 h 621"/>
                </a:gdLst>
                <a:ahLst/>
                <a:cxnLst>
                  <a:cxn ang="T10">
                    <a:pos x="T0" y="T1"/>
                  </a:cxn>
                  <a:cxn ang="T11">
                    <a:pos x="T2" y="T3"/>
                  </a:cxn>
                  <a:cxn ang="T12">
                    <a:pos x="T4" y="T5"/>
                  </a:cxn>
                  <a:cxn ang="T13">
                    <a:pos x="T6" y="T7"/>
                  </a:cxn>
                  <a:cxn ang="T14">
                    <a:pos x="T8" y="T9"/>
                  </a:cxn>
                </a:cxnLst>
                <a:rect l="T15" t="T16" r="T17" b="T18"/>
                <a:pathLst>
                  <a:path w="178" h="621">
                    <a:moveTo>
                      <a:pt x="167" y="0"/>
                    </a:moveTo>
                    <a:lnTo>
                      <a:pt x="178" y="12"/>
                    </a:lnTo>
                    <a:lnTo>
                      <a:pt x="9" y="621"/>
                    </a:lnTo>
                    <a:lnTo>
                      <a:pt x="0" y="612"/>
                    </a:lnTo>
                    <a:lnTo>
                      <a:pt x="167" y="0"/>
                    </a:lnTo>
                    <a:close/>
                  </a:path>
                </a:pathLst>
              </a:custGeom>
              <a:solidFill>
                <a:srgbClr val="F2EDD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27" name="Freeform 357"/>
              <p:cNvSpPr>
                <a:spLocks/>
              </p:cNvSpPr>
              <p:nvPr/>
            </p:nvSpPr>
            <p:spPr bwMode="auto">
              <a:xfrm>
                <a:off x="4896" y="3307"/>
                <a:ext cx="14" cy="11"/>
              </a:xfrm>
              <a:custGeom>
                <a:avLst/>
                <a:gdLst>
                  <a:gd name="T0" fmla="*/ 18 w 27"/>
                  <a:gd name="T1" fmla="*/ 0 h 22"/>
                  <a:gd name="T2" fmla="*/ 0 w 27"/>
                  <a:gd name="T3" fmla="*/ 12 h 22"/>
                  <a:gd name="T4" fmla="*/ 8 w 27"/>
                  <a:gd name="T5" fmla="*/ 22 h 22"/>
                  <a:gd name="T6" fmla="*/ 27 w 27"/>
                  <a:gd name="T7" fmla="*/ 9 h 22"/>
                  <a:gd name="T8" fmla="*/ 18 w 27"/>
                  <a:gd name="T9" fmla="*/ 0 h 22"/>
                  <a:gd name="T10" fmla="*/ 0 60000 65536"/>
                  <a:gd name="T11" fmla="*/ 0 60000 65536"/>
                  <a:gd name="T12" fmla="*/ 0 60000 65536"/>
                  <a:gd name="T13" fmla="*/ 0 60000 65536"/>
                  <a:gd name="T14" fmla="*/ 0 60000 65536"/>
                  <a:gd name="T15" fmla="*/ 0 w 27"/>
                  <a:gd name="T16" fmla="*/ 0 h 22"/>
                  <a:gd name="T17" fmla="*/ 27 w 27"/>
                  <a:gd name="T18" fmla="*/ 22 h 22"/>
                </a:gdLst>
                <a:ahLst/>
                <a:cxnLst>
                  <a:cxn ang="T10">
                    <a:pos x="T0" y="T1"/>
                  </a:cxn>
                  <a:cxn ang="T11">
                    <a:pos x="T2" y="T3"/>
                  </a:cxn>
                  <a:cxn ang="T12">
                    <a:pos x="T4" y="T5"/>
                  </a:cxn>
                  <a:cxn ang="T13">
                    <a:pos x="T6" y="T7"/>
                  </a:cxn>
                  <a:cxn ang="T14">
                    <a:pos x="T8" y="T9"/>
                  </a:cxn>
                </a:cxnLst>
                <a:rect l="T15" t="T16" r="T17" b="T18"/>
                <a:pathLst>
                  <a:path w="27" h="22">
                    <a:moveTo>
                      <a:pt x="18" y="0"/>
                    </a:moveTo>
                    <a:lnTo>
                      <a:pt x="0" y="12"/>
                    </a:lnTo>
                    <a:lnTo>
                      <a:pt x="8" y="22"/>
                    </a:lnTo>
                    <a:lnTo>
                      <a:pt x="27" y="9"/>
                    </a:lnTo>
                    <a:lnTo>
                      <a:pt x="18" y="0"/>
                    </a:lnTo>
                    <a:close/>
                  </a:path>
                </a:pathLst>
              </a:custGeom>
              <a:solidFill>
                <a:srgbClr val="F2EDD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28" name="Freeform 358"/>
              <p:cNvSpPr>
                <a:spLocks/>
              </p:cNvSpPr>
              <p:nvPr/>
            </p:nvSpPr>
            <p:spPr bwMode="auto">
              <a:xfrm>
                <a:off x="4905" y="3315"/>
                <a:ext cx="14" cy="11"/>
              </a:xfrm>
              <a:custGeom>
                <a:avLst/>
                <a:gdLst>
                  <a:gd name="T0" fmla="*/ 19 w 28"/>
                  <a:gd name="T1" fmla="*/ 0 h 22"/>
                  <a:gd name="T2" fmla="*/ 0 w 28"/>
                  <a:gd name="T3" fmla="*/ 13 h 22"/>
                  <a:gd name="T4" fmla="*/ 8 w 28"/>
                  <a:gd name="T5" fmla="*/ 22 h 22"/>
                  <a:gd name="T6" fmla="*/ 28 w 28"/>
                  <a:gd name="T7" fmla="*/ 8 h 22"/>
                  <a:gd name="T8" fmla="*/ 19 w 28"/>
                  <a:gd name="T9" fmla="*/ 0 h 22"/>
                  <a:gd name="T10" fmla="*/ 0 60000 65536"/>
                  <a:gd name="T11" fmla="*/ 0 60000 65536"/>
                  <a:gd name="T12" fmla="*/ 0 60000 65536"/>
                  <a:gd name="T13" fmla="*/ 0 60000 65536"/>
                  <a:gd name="T14" fmla="*/ 0 60000 65536"/>
                  <a:gd name="T15" fmla="*/ 0 w 28"/>
                  <a:gd name="T16" fmla="*/ 0 h 22"/>
                  <a:gd name="T17" fmla="*/ 28 w 28"/>
                  <a:gd name="T18" fmla="*/ 22 h 22"/>
                </a:gdLst>
                <a:ahLst/>
                <a:cxnLst>
                  <a:cxn ang="T10">
                    <a:pos x="T0" y="T1"/>
                  </a:cxn>
                  <a:cxn ang="T11">
                    <a:pos x="T2" y="T3"/>
                  </a:cxn>
                  <a:cxn ang="T12">
                    <a:pos x="T4" y="T5"/>
                  </a:cxn>
                  <a:cxn ang="T13">
                    <a:pos x="T6" y="T7"/>
                  </a:cxn>
                  <a:cxn ang="T14">
                    <a:pos x="T8" y="T9"/>
                  </a:cxn>
                </a:cxnLst>
                <a:rect l="T15" t="T16" r="T17" b="T18"/>
                <a:pathLst>
                  <a:path w="28" h="22">
                    <a:moveTo>
                      <a:pt x="19" y="0"/>
                    </a:moveTo>
                    <a:lnTo>
                      <a:pt x="0" y="13"/>
                    </a:lnTo>
                    <a:lnTo>
                      <a:pt x="8" y="22"/>
                    </a:lnTo>
                    <a:lnTo>
                      <a:pt x="28" y="8"/>
                    </a:lnTo>
                    <a:lnTo>
                      <a:pt x="19" y="0"/>
                    </a:lnTo>
                    <a:close/>
                  </a:path>
                </a:pathLst>
              </a:custGeom>
              <a:solidFill>
                <a:srgbClr val="F2EDD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29" name="Freeform 359"/>
              <p:cNvSpPr>
                <a:spLocks/>
              </p:cNvSpPr>
              <p:nvPr/>
            </p:nvSpPr>
            <p:spPr bwMode="auto">
              <a:xfrm>
                <a:off x="4700" y="3302"/>
                <a:ext cx="183" cy="22"/>
              </a:xfrm>
              <a:custGeom>
                <a:avLst/>
                <a:gdLst>
                  <a:gd name="T0" fmla="*/ 366 w 366"/>
                  <a:gd name="T1" fmla="*/ 23 h 45"/>
                  <a:gd name="T2" fmla="*/ 364 w 366"/>
                  <a:gd name="T3" fmla="*/ 45 h 45"/>
                  <a:gd name="T4" fmla="*/ 362 w 366"/>
                  <a:gd name="T5" fmla="*/ 45 h 45"/>
                  <a:gd name="T6" fmla="*/ 356 w 366"/>
                  <a:gd name="T7" fmla="*/ 44 h 45"/>
                  <a:gd name="T8" fmla="*/ 346 w 366"/>
                  <a:gd name="T9" fmla="*/ 42 h 45"/>
                  <a:gd name="T10" fmla="*/ 332 w 366"/>
                  <a:gd name="T11" fmla="*/ 41 h 45"/>
                  <a:gd name="T12" fmla="*/ 316 w 366"/>
                  <a:gd name="T13" fmla="*/ 38 h 45"/>
                  <a:gd name="T14" fmla="*/ 295 w 366"/>
                  <a:gd name="T15" fmla="*/ 36 h 45"/>
                  <a:gd name="T16" fmla="*/ 273 w 366"/>
                  <a:gd name="T17" fmla="*/ 33 h 45"/>
                  <a:gd name="T18" fmla="*/ 248 w 366"/>
                  <a:gd name="T19" fmla="*/ 30 h 45"/>
                  <a:gd name="T20" fmla="*/ 221 w 366"/>
                  <a:gd name="T21" fmla="*/ 28 h 45"/>
                  <a:gd name="T22" fmla="*/ 192 w 366"/>
                  <a:gd name="T23" fmla="*/ 26 h 45"/>
                  <a:gd name="T24" fmla="*/ 162 w 366"/>
                  <a:gd name="T25" fmla="*/ 23 h 45"/>
                  <a:gd name="T26" fmla="*/ 131 w 366"/>
                  <a:gd name="T27" fmla="*/ 22 h 45"/>
                  <a:gd name="T28" fmla="*/ 99 w 366"/>
                  <a:gd name="T29" fmla="*/ 21 h 45"/>
                  <a:gd name="T30" fmla="*/ 67 w 366"/>
                  <a:gd name="T31" fmla="*/ 21 h 45"/>
                  <a:gd name="T32" fmla="*/ 33 w 366"/>
                  <a:gd name="T33" fmla="*/ 21 h 45"/>
                  <a:gd name="T34" fmla="*/ 0 w 366"/>
                  <a:gd name="T35" fmla="*/ 22 h 45"/>
                  <a:gd name="T36" fmla="*/ 5 w 366"/>
                  <a:gd name="T37" fmla="*/ 5 h 45"/>
                  <a:gd name="T38" fmla="*/ 6 w 366"/>
                  <a:gd name="T39" fmla="*/ 5 h 45"/>
                  <a:gd name="T40" fmla="*/ 9 w 366"/>
                  <a:gd name="T41" fmla="*/ 4 h 45"/>
                  <a:gd name="T42" fmla="*/ 15 w 366"/>
                  <a:gd name="T43" fmla="*/ 4 h 45"/>
                  <a:gd name="T44" fmla="*/ 23 w 366"/>
                  <a:gd name="T45" fmla="*/ 3 h 45"/>
                  <a:gd name="T46" fmla="*/ 35 w 366"/>
                  <a:gd name="T47" fmla="*/ 2 h 45"/>
                  <a:gd name="T48" fmla="*/ 48 w 366"/>
                  <a:gd name="T49" fmla="*/ 2 h 45"/>
                  <a:gd name="T50" fmla="*/ 64 w 366"/>
                  <a:gd name="T51" fmla="*/ 0 h 45"/>
                  <a:gd name="T52" fmla="*/ 84 w 366"/>
                  <a:gd name="T53" fmla="*/ 0 h 45"/>
                  <a:gd name="T54" fmla="*/ 107 w 366"/>
                  <a:gd name="T55" fmla="*/ 0 h 45"/>
                  <a:gd name="T56" fmla="*/ 134 w 366"/>
                  <a:gd name="T57" fmla="*/ 2 h 45"/>
                  <a:gd name="T58" fmla="*/ 162 w 366"/>
                  <a:gd name="T59" fmla="*/ 3 h 45"/>
                  <a:gd name="T60" fmla="*/ 196 w 366"/>
                  <a:gd name="T61" fmla="*/ 5 h 45"/>
                  <a:gd name="T62" fmla="*/ 233 w 366"/>
                  <a:gd name="T63" fmla="*/ 8 h 45"/>
                  <a:gd name="T64" fmla="*/ 273 w 366"/>
                  <a:gd name="T65" fmla="*/ 12 h 45"/>
                  <a:gd name="T66" fmla="*/ 318 w 366"/>
                  <a:gd name="T67" fmla="*/ 18 h 45"/>
                  <a:gd name="T68" fmla="*/ 366 w 366"/>
                  <a:gd name="T69" fmla="*/ 23 h 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66"/>
                  <a:gd name="T106" fmla="*/ 0 h 45"/>
                  <a:gd name="T107" fmla="*/ 366 w 366"/>
                  <a:gd name="T108" fmla="*/ 45 h 4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66" h="45">
                    <a:moveTo>
                      <a:pt x="366" y="23"/>
                    </a:moveTo>
                    <a:lnTo>
                      <a:pt x="364" y="45"/>
                    </a:lnTo>
                    <a:lnTo>
                      <a:pt x="362" y="45"/>
                    </a:lnTo>
                    <a:lnTo>
                      <a:pt x="356" y="44"/>
                    </a:lnTo>
                    <a:lnTo>
                      <a:pt x="346" y="42"/>
                    </a:lnTo>
                    <a:lnTo>
                      <a:pt x="332" y="41"/>
                    </a:lnTo>
                    <a:lnTo>
                      <a:pt x="316" y="38"/>
                    </a:lnTo>
                    <a:lnTo>
                      <a:pt x="295" y="36"/>
                    </a:lnTo>
                    <a:lnTo>
                      <a:pt x="273" y="33"/>
                    </a:lnTo>
                    <a:lnTo>
                      <a:pt x="248" y="30"/>
                    </a:lnTo>
                    <a:lnTo>
                      <a:pt x="221" y="28"/>
                    </a:lnTo>
                    <a:lnTo>
                      <a:pt x="192" y="26"/>
                    </a:lnTo>
                    <a:lnTo>
                      <a:pt x="162" y="23"/>
                    </a:lnTo>
                    <a:lnTo>
                      <a:pt x="131" y="22"/>
                    </a:lnTo>
                    <a:lnTo>
                      <a:pt x="99" y="21"/>
                    </a:lnTo>
                    <a:lnTo>
                      <a:pt x="67" y="21"/>
                    </a:lnTo>
                    <a:lnTo>
                      <a:pt x="33" y="21"/>
                    </a:lnTo>
                    <a:lnTo>
                      <a:pt x="0" y="22"/>
                    </a:lnTo>
                    <a:lnTo>
                      <a:pt x="5" y="5"/>
                    </a:lnTo>
                    <a:lnTo>
                      <a:pt x="6" y="5"/>
                    </a:lnTo>
                    <a:lnTo>
                      <a:pt x="9" y="4"/>
                    </a:lnTo>
                    <a:lnTo>
                      <a:pt x="15" y="4"/>
                    </a:lnTo>
                    <a:lnTo>
                      <a:pt x="23" y="3"/>
                    </a:lnTo>
                    <a:lnTo>
                      <a:pt x="35" y="2"/>
                    </a:lnTo>
                    <a:lnTo>
                      <a:pt x="48" y="2"/>
                    </a:lnTo>
                    <a:lnTo>
                      <a:pt x="64" y="0"/>
                    </a:lnTo>
                    <a:lnTo>
                      <a:pt x="84" y="0"/>
                    </a:lnTo>
                    <a:lnTo>
                      <a:pt x="107" y="0"/>
                    </a:lnTo>
                    <a:lnTo>
                      <a:pt x="134" y="2"/>
                    </a:lnTo>
                    <a:lnTo>
                      <a:pt x="162" y="3"/>
                    </a:lnTo>
                    <a:lnTo>
                      <a:pt x="196" y="5"/>
                    </a:lnTo>
                    <a:lnTo>
                      <a:pt x="233" y="8"/>
                    </a:lnTo>
                    <a:lnTo>
                      <a:pt x="273" y="12"/>
                    </a:lnTo>
                    <a:lnTo>
                      <a:pt x="318" y="18"/>
                    </a:lnTo>
                    <a:lnTo>
                      <a:pt x="366" y="23"/>
                    </a:lnTo>
                    <a:close/>
                  </a:path>
                </a:pathLst>
              </a:custGeom>
              <a:solidFill>
                <a:srgbClr val="6BADC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30" name="Freeform 360"/>
              <p:cNvSpPr>
                <a:spLocks/>
              </p:cNvSpPr>
              <p:nvPr/>
            </p:nvSpPr>
            <p:spPr bwMode="auto">
              <a:xfrm>
                <a:off x="4775" y="3263"/>
                <a:ext cx="20" cy="19"/>
              </a:xfrm>
              <a:custGeom>
                <a:avLst/>
                <a:gdLst>
                  <a:gd name="T0" fmla="*/ 30 w 39"/>
                  <a:gd name="T1" fmla="*/ 38 h 38"/>
                  <a:gd name="T2" fmla="*/ 18 w 39"/>
                  <a:gd name="T3" fmla="*/ 31 h 38"/>
                  <a:gd name="T4" fmla="*/ 6 w 39"/>
                  <a:gd name="T5" fmla="*/ 37 h 38"/>
                  <a:gd name="T6" fmla="*/ 9 w 39"/>
                  <a:gd name="T7" fmla="*/ 23 h 38"/>
                  <a:gd name="T8" fmla="*/ 0 w 39"/>
                  <a:gd name="T9" fmla="*/ 13 h 38"/>
                  <a:gd name="T10" fmla="*/ 14 w 39"/>
                  <a:gd name="T11" fmla="*/ 13 h 38"/>
                  <a:gd name="T12" fmla="*/ 21 w 39"/>
                  <a:gd name="T13" fmla="*/ 0 h 38"/>
                  <a:gd name="T14" fmla="*/ 25 w 39"/>
                  <a:gd name="T15" fmla="*/ 13 h 38"/>
                  <a:gd name="T16" fmla="*/ 39 w 39"/>
                  <a:gd name="T17" fmla="*/ 16 h 38"/>
                  <a:gd name="T18" fmla="*/ 29 w 39"/>
                  <a:gd name="T19" fmla="*/ 25 h 38"/>
                  <a:gd name="T20" fmla="*/ 30 w 39"/>
                  <a:gd name="T21" fmla="*/ 38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38"/>
                  <a:gd name="T35" fmla="*/ 39 w 39"/>
                  <a:gd name="T36" fmla="*/ 38 h 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38">
                    <a:moveTo>
                      <a:pt x="30" y="38"/>
                    </a:moveTo>
                    <a:lnTo>
                      <a:pt x="18" y="31"/>
                    </a:lnTo>
                    <a:lnTo>
                      <a:pt x="6" y="37"/>
                    </a:lnTo>
                    <a:lnTo>
                      <a:pt x="9" y="23"/>
                    </a:lnTo>
                    <a:lnTo>
                      <a:pt x="0" y="13"/>
                    </a:lnTo>
                    <a:lnTo>
                      <a:pt x="14" y="13"/>
                    </a:lnTo>
                    <a:lnTo>
                      <a:pt x="21" y="0"/>
                    </a:lnTo>
                    <a:lnTo>
                      <a:pt x="25" y="13"/>
                    </a:lnTo>
                    <a:lnTo>
                      <a:pt x="39" y="16"/>
                    </a:lnTo>
                    <a:lnTo>
                      <a:pt x="29" y="25"/>
                    </a:lnTo>
                    <a:lnTo>
                      <a:pt x="30" y="38"/>
                    </a:lnTo>
                    <a:close/>
                  </a:path>
                </a:pathLst>
              </a:custGeom>
              <a:solidFill>
                <a:srgbClr val="FF19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31" name="Freeform 361"/>
              <p:cNvSpPr>
                <a:spLocks/>
              </p:cNvSpPr>
              <p:nvPr/>
            </p:nvSpPr>
            <p:spPr bwMode="auto">
              <a:xfrm>
                <a:off x="4714" y="3028"/>
                <a:ext cx="234" cy="229"/>
              </a:xfrm>
              <a:custGeom>
                <a:avLst/>
                <a:gdLst>
                  <a:gd name="T0" fmla="*/ 464 w 466"/>
                  <a:gd name="T1" fmla="*/ 7 h 459"/>
                  <a:gd name="T2" fmla="*/ 466 w 466"/>
                  <a:gd name="T3" fmla="*/ 0 h 459"/>
                  <a:gd name="T4" fmla="*/ 108 w 466"/>
                  <a:gd name="T5" fmla="*/ 30 h 459"/>
                  <a:gd name="T6" fmla="*/ 0 w 466"/>
                  <a:gd name="T7" fmla="*/ 459 h 459"/>
                  <a:gd name="T8" fmla="*/ 14 w 466"/>
                  <a:gd name="T9" fmla="*/ 457 h 459"/>
                  <a:gd name="T10" fmla="*/ 118 w 466"/>
                  <a:gd name="T11" fmla="*/ 38 h 459"/>
                  <a:gd name="T12" fmla="*/ 464 w 466"/>
                  <a:gd name="T13" fmla="*/ 7 h 459"/>
                  <a:gd name="T14" fmla="*/ 0 60000 65536"/>
                  <a:gd name="T15" fmla="*/ 0 60000 65536"/>
                  <a:gd name="T16" fmla="*/ 0 60000 65536"/>
                  <a:gd name="T17" fmla="*/ 0 60000 65536"/>
                  <a:gd name="T18" fmla="*/ 0 60000 65536"/>
                  <a:gd name="T19" fmla="*/ 0 60000 65536"/>
                  <a:gd name="T20" fmla="*/ 0 60000 65536"/>
                  <a:gd name="T21" fmla="*/ 0 w 466"/>
                  <a:gd name="T22" fmla="*/ 0 h 459"/>
                  <a:gd name="T23" fmla="*/ 466 w 466"/>
                  <a:gd name="T24" fmla="*/ 459 h 4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6" h="459">
                    <a:moveTo>
                      <a:pt x="464" y="7"/>
                    </a:moveTo>
                    <a:lnTo>
                      <a:pt x="466" y="0"/>
                    </a:lnTo>
                    <a:lnTo>
                      <a:pt x="108" y="30"/>
                    </a:lnTo>
                    <a:lnTo>
                      <a:pt x="0" y="459"/>
                    </a:lnTo>
                    <a:lnTo>
                      <a:pt x="14" y="457"/>
                    </a:lnTo>
                    <a:lnTo>
                      <a:pt x="118" y="38"/>
                    </a:lnTo>
                    <a:lnTo>
                      <a:pt x="464" y="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32" name="Freeform 362"/>
              <p:cNvSpPr>
                <a:spLocks/>
              </p:cNvSpPr>
              <p:nvPr/>
            </p:nvSpPr>
            <p:spPr bwMode="auto">
              <a:xfrm>
                <a:off x="4934" y="3034"/>
                <a:ext cx="79" cy="280"/>
              </a:xfrm>
              <a:custGeom>
                <a:avLst/>
                <a:gdLst>
                  <a:gd name="T0" fmla="*/ 157 w 157"/>
                  <a:gd name="T1" fmla="*/ 15 h 560"/>
                  <a:gd name="T2" fmla="*/ 15 w 157"/>
                  <a:gd name="T3" fmla="*/ 553 h 560"/>
                  <a:gd name="T4" fmla="*/ 0 w 157"/>
                  <a:gd name="T5" fmla="*/ 560 h 560"/>
                  <a:gd name="T6" fmla="*/ 154 w 157"/>
                  <a:gd name="T7" fmla="*/ 0 h 560"/>
                  <a:gd name="T8" fmla="*/ 157 w 157"/>
                  <a:gd name="T9" fmla="*/ 15 h 560"/>
                  <a:gd name="T10" fmla="*/ 0 60000 65536"/>
                  <a:gd name="T11" fmla="*/ 0 60000 65536"/>
                  <a:gd name="T12" fmla="*/ 0 60000 65536"/>
                  <a:gd name="T13" fmla="*/ 0 60000 65536"/>
                  <a:gd name="T14" fmla="*/ 0 60000 65536"/>
                  <a:gd name="T15" fmla="*/ 0 w 157"/>
                  <a:gd name="T16" fmla="*/ 0 h 560"/>
                  <a:gd name="T17" fmla="*/ 157 w 157"/>
                  <a:gd name="T18" fmla="*/ 560 h 560"/>
                </a:gdLst>
                <a:ahLst/>
                <a:cxnLst>
                  <a:cxn ang="T10">
                    <a:pos x="T0" y="T1"/>
                  </a:cxn>
                  <a:cxn ang="T11">
                    <a:pos x="T2" y="T3"/>
                  </a:cxn>
                  <a:cxn ang="T12">
                    <a:pos x="T4" y="T5"/>
                  </a:cxn>
                  <a:cxn ang="T13">
                    <a:pos x="T6" y="T7"/>
                  </a:cxn>
                  <a:cxn ang="T14">
                    <a:pos x="T8" y="T9"/>
                  </a:cxn>
                </a:cxnLst>
                <a:rect l="T15" t="T16" r="T17" b="T18"/>
                <a:pathLst>
                  <a:path w="157" h="560">
                    <a:moveTo>
                      <a:pt x="157" y="15"/>
                    </a:moveTo>
                    <a:lnTo>
                      <a:pt x="15" y="553"/>
                    </a:lnTo>
                    <a:lnTo>
                      <a:pt x="0" y="560"/>
                    </a:lnTo>
                    <a:lnTo>
                      <a:pt x="154" y="0"/>
                    </a:lnTo>
                    <a:lnTo>
                      <a:pt x="157" y="15"/>
                    </a:lnTo>
                    <a:close/>
                  </a:path>
                </a:pathLst>
              </a:custGeom>
              <a:solidFill>
                <a:srgbClr val="AA991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33" name="Freeform 363"/>
              <p:cNvSpPr>
                <a:spLocks/>
              </p:cNvSpPr>
              <p:nvPr/>
            </p:nvSpPr>
            <p:spPr bwMode="auto">
              <a:xfrm>
                <a:off x="4733" y="3319"/>
                <a:ext cx="143" cy="21"/>
              </a:xfrm>
              <a:custGeom>
                <a:avLst/>
                <a:gdLst>
                  <a:gd name="T0" fmla="*/ 18 w 287"/>
                  <a:gd name="T1" fmla="*/ 0 h 43"/>
                  <a:gd name="T2" fmla="*/ 17 w 287"/>
                  <a:gd name="T3" fmla="*/ 0 h 43"/>
                  <a:gd name="T4" fmla="*/ 13 w 287"/>
                  <a:gd name="T5" fmla="*/ 1 h 43"/>
                  <a:gd name="T6" fmla="*/ 8 w 287"/>
                  <a:gd name="T7" fmla="*/ 3 h 43"/>
                  <a:gd name="T8" fmla="*/ 3 w 287"/>
                  <a:gd name="T9" fmla="*/ 7 h 43"/>
                  <a:gd name="T10" fmla="*/ 0 w 287"/>
                  <a:gd name="T11" fmla="*/ 10 h 43"/>
                  <a:gd name="T12" fmla="*/ 0 w 287"/>
                  <a:gd name="T13" fmla="*/ 14 h 43"/>
                  <a:gd name="T14" fmla="*/ 2 w 287"/>
                  <a:gd name="T15" fmla="*/ 18 h 43"/>
                  <a:gd name="T16" fmla="*/ 9 w 287"/>
                  <a:gd name="T17" fmla="*/ 24 h 43"/>
                  <a:gd name="T18" fmla="*/ 16 w 287"/>
                  <a:gd name="T19" fmla="*/ 26 h 43"/>
                  <a:gd name="T20" fmla="*/ 28 w 287"/>
                  <a:gd name="T21" fmla="*/ 30 h 43"/>
                  <a:gd name="T22" fmla="*/ 45 w 287"/>
                  <a:gd name="T23" fmla="*/ 32 h 43"/>
                  <a:gd name="T24" fmla="*/ 63 w 287"/>
                  <a:gd name="T25" fmla="*/ 33 h 43"/>
                  <a:gd name="T26" fmla="*/ 85 w 287"/>
                  <a:gd name="T27" fmla="*/ 36 h 43"/>
                  <a:gd name="T28" fmla="*/ 108 w 287"/>
                  <a:gd name="T29" fmla="*/ 37 h 43"/>
                  <a:gd name="T30" fmla="*/ 133 w 287"/>
                  <a:gd name="T31" fmla="*/ 38 h 43"/>
                  <a:gd name="T32" fmla="*/ 157 w 287"/>
                  <a:gd name="T33" fmla="*/ 39 h 43"/>
                  <a:gd name="T34" fmla="*/ 182 w 287"/>
                  <a:gd name="T35" fmla="*/ 40 h 43"/>
                  <a:gd name="T36" fmla="*/ 206 w 287"/>
                  <a:gd name="T37" fmla="*/ 41 h 43"/>
                  <a:gd name="T38" fmla="*/ 228 w 287"/>
                  <a:gd name="T39" fmla="*/ 41 h 43"/>
                  <a:gd name="T40" fmla="*/ 247 w 287"/>
                  <a:gd name="T41" fmla="*/ 41 h 43"/>
                  <a:gd name="T42" fmla="*/ 263 w 287"/>
                  <a:gd name="T43" fmla="*/ 43 h 43"/>
                  <a:gd name="T44" fmla="*/ 276 w 287"/>
                  <a:gd name="T45" fmla="*/ 43 h 43"/>
                  <a:gd name="T46" fmla="*/ 284 w 287"/>
                  <a:gd name="T47" fmla="*/ 43 h 43"/>
                  <a:gd name="T48" fmla="*/ 287 w 287"/>
                  <a:gd name="T49" fmla="*/ 43 h 43"/>
                  <a:gd name="T50" fmla="*/ 284 w 287"/>
                  <a:gd name="T51" fmla="*/ 43 h 43"/>
                  <a:gd name="T52" fmla="*/ 276 w 287"/>
                  <a:gd name="T53" fmla="*/ 41 h 43"/>
                  <a:gd name="T54" fmla="*/ 266 w 287"/>
                  <a:gd name="T55" fmla="*/ 41 h 43"/>
                  <a:gd name="T56" fmla="*/ 251 w 287"/>
                  <a:gd name="T57" fmla="*/ 39 h 43"/>
                  <a:gd name="T58" fmla="*/ 232 w 287"/>
                  <a:gd name="T59" fmla="*/ 38 h 43"/>
                  <a:gd name="T60" fmla="*/ 213 w 287"/>
                  <a:gd name="T61" fmla="*/ 37 h 43"/>
                  <a:gd name="T62" fmla="*/ 192 w 287"/>
                  <a:gd name="T63" fmla="*/ 35 h 43"/>
                  <a:gd name="T64" fmla="*/ 170 w 287"/>
                  <a:gd name="T65" fmla="*/ 33 h 43"/>
                  <a:gd name="T66" fmla="*/ 147 w 287"/>
                  <a:gd name="T67" fmla="*/ 31 h 43"/>
                  <a:gd name="T68" fmla="*/ 125 w 287"/>
                  <a:gd name="T69" fmla="*/ 29 h 43"/>
                  <a:gd name="T70" fmla="*/ 103 w 287"/>
                  <a:gd name="T71" fmla="*/ 28 h 43"/>
                  <a:gd name="T72" fmla="*/ 85 w 287"/>
                  <a:gd name="T73" fmla="*/ 25 h 43"/>
                  <a:gd name="T74" fmla="*/ 68 w 287"/>
                  <a:gd name="T75" fmla="*/ 24 h 43"/>
                  <a:gd name="T76" fmla="*/ 53 w 287"/>
                  <a:gd name="T77" fmla="*/ 23 h 43"/>
                  <a:gd name="T78" fmla="*/ 42 w 287"/>
                  <a:gd name="T79" fmla="*/ 22 h 43"/>
                  <a:gd name="T80" fmla="*/ 35 w 287"/>
                  <a:gd name="T81" fmla="*/ 21 h 43"/>
                  <a:gd name="T82" fmla="*/ 24 w 287"/>
                  <a:gd name="T83" fmla="*/ 15 h 43"/>
                  <a:gd name="T84" fmla="*/ 18 w 287"/>
                  <a:gd name="T85" fmla="*/ 8 h 43"/>
                  <a:gd name="T86" fmla="*/ 18 w 287"/>
                  <a:gd name="T87" fmla="*/ 2 h 43"/>
                  <a:gd name="T88" fmla="*/ 18 w 287"/>
                  <a:gd name="T89" fmla="*/ 0 h 4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87"/>
                  <a:gd name="T136" fmla="*/ 0 h 43"/>
                  <a:gd name="T137" fmla="*/ 287 w 287"/>
                  <a:gd name="T138" fmla="*/ 43 h 4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87" h="43">
                    <a:moveTo>
                      <a:pt x="18" y="0"/>
                    </a:moveTo>
                    <a:lnTo>
                      <a:pt x="17" y="0"/>
                    </a:lnTo>
                    <a:lnTo>
                      <a:pt x="13" y="1"/>
                    </a:lnTo>
                    <a:lnTo>
                      <a:pt x="8" y="3"/>
                    </a:lnTo>
                    <a:lnTo>
                      <a:pt x="3" y="7"/>
                    </a:lnTo>
                    <a:lnTo>
                      <a:pt x="0" y="10"/>
                    </a:lnTo>
                    <a:lnTo>
                      <a:pt x="0" y="14"/>
                    </a:lnTo>
                    <a:lnTo>
                      <a:pt x="2" y="18"/>
                    </a:lnTo>
                    <a:lnTo>
                      <a:pt x="9" y="24"/>
                    </a:lnTo>
                    <a:lnTo>
                      <a:pt x="16" y="26"/>
                    </a:lnTo>
                    <a:lnTo>
                      <a:pt x="28" y="30"/>
                    </a:lnTo>
                    <a:lnTo>
                      <a:pt x="45" y="32"/>
                    </a:lnTo>
                    <a:lnTo>
                      <a:pt x="63" y="33"/>
                    </a:lnTo>
                    <a:lnTo>
                      <a:pt x="85" y="36"/>
                    </a:lnTo>
                    <a:lnTo>
                      <a:pt x="108" y="37"/>
                    </a:lnTo>
                    <a:lnTo>
                      <a:pt x="133" y="38"/>
                    </a:lnTo>
                    <a:lnTo>
                      <a:pt x="157" y="39"/>
                    </a:lnTo>
                    <a:lnTo>
                      <a:pt x="182" y="40"/>
                    </a:lnTo>
                    <a:lnTo>
                      <a:pt x="206" y="41"/>
                    </a:lnTo>
                    <a:lnTo>
                      <a:pt x="228" y="41"/>
                    </a:lnTo>
                    <a:lnTo>
                      <a:pt x="247" y="41"/>
                    </a:lnTo>
                    <a:lnTo>
                      <a:pt x="263" y="43"/>
                    </a:lnTo>
                    <a:lnTo>
                      <a:pt x="276" y="43"/>
                    </a:lnTo>
                    <a:lnTo>
                      <a:pt x="284" y="43"/>
                    </a:lnTo>
                    <a:lnTo>
                      <a:pt x="287" y="43"/>
                    </a:lnTo>
                    <a:lnTo>
                      <a:pt x="284" y="43"/>
                    </a:lnTo>
                    <a:lnTo>
                      <a:pt x="276" y="41"/>
                    </a:lnTo>
                    <a:lnTo>
                      <a:pt x="266" y="41"/>
                    </a:lnTo>
                    <a:lnTo>
                      <a:pt x="251" y="39"/>
                    </a:lnTo>
                    <a:lnTo>
                      <a:pt x="232" y="38"/>
                    </a:lnTo>
                    <a:lnTo>
                      <a:pt x="213" y="37"/>
                    </a:lnTo>
                    <a:lnTo>
                      <a:pt x="192" y="35"/>
                    </a:lnTo>
                    <a:lnTo>
                      <a:pt x="170" y="33"/>
                    </a:lnTo>
                    <a:lnTo>
                      <a:pt x="147" y="31"/>
                    </a:lnTo>
                    <a:lnTo>
                      <a:pt x="125" y="29"/>
                    </a:lnTo>
                    <a:lnTo>
                      <a:pt x="103" y="28"/>
                    </a:lnTo>
                    <a:lnTo>
                      <a:pt x="85" y="25"/>
                    </a:lnTo>
                    <a:lnTo>
                      <a:pt x="68" y="24"/>
                    </a:lnTo>
                    <a:lnTo>
                      <a:pt x="53" y="23"/>
                    </a:lnTo>
                    <a:lnTo>
                      <a:pt x="42" y="22"/>
                    </a:lnTo>
                    <a:lnTo>
                      <a:pt x="35" y="21"/>
                    </a:lnTo>
                    <a:lnTo>
                      <a:pt x="24" y="15"/>
                    </a:lnTo>
                    <a:lnTo>
                      <a:pt x="18" y="8"/>
                    </a:lnTo>
                    <a:lnTo>
                      <a:pt x="18" y="2"/>
                    </a:lnTo>
                    <a:lnTo>
                      <a:pt x="18" y="0"/>
                    </a:lnTo>
                    <a:close/>
                  </a:path>
                </a:pathLst>
              </a:custGeom>
              <a:solidFill>
                <a:srgbClr val="AA991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34" name="Freeform 364"/>
              <p:cNvSpPr>
                <a:spLocks/>
              </p:cNvSpPr>
              <p:nvPr/>
            </p:nvSpPr>
            <p:spPr bwMode="auto">
              <a:xfrm>
                <a:off x="4885" y="3354"/>
                <a:ext cx="52" cy="30"/>
              </a:xfrm>
              <a:custGeom>
                <a:avLst/>
                <a:gdLst>
                  <a:gd name="T0" fmla="*/ 94 w 103"/>
                  <a:gd name="T1" fmla="*/ 5 h 60"/>
                  <a:gd name="T2" fmla="*/ 0 w 103"/>
                  <a:gd name="T3" fmla="*/ 0 h 60"/>
                  <a:gd name="T4" fmla="*/ 1 w 103"/>
                  <a:gd name="T5" fmla="*/ 11 h 60"/>
                  <a:gd name="T6" fmla="*/ 1 w 103"/>
                  <a:gd name="T7" fmla="*/ 20 h 60"/>
                  <a:gd name="T8" fmla="*/ 1 w 103"/>
                  <a:gd name="T9" fmla="*/ 29 h 60"/>
                  <a:gd name="T10" fmla="*/ 1 w 103"/>
                  <a:gd name="T11" fmla="*/ 38 h 60"/>
                  <a:gd name="T12" fmla="*/ 103 w 103"/>
                  <a:gd name="T13" fmla="*/ 60 h 60"/>
                  <a:gd name="T14" fmla="*/ 100 w 103"/>
                  <a:gd name="T15" fmla="*/ 37 h 60"/>
                  <a:gd name="T16" fmla="*/ 98 w 103"/>
                  <a:gd name="T17" fmla="*/ 20 h 60"/>
                  <a:gd name="T18" fmla="*/ 95 w 103"/>
                  <a:gd name="T19" fmla="*/ 8 h 60"/>
                  <a:gd name="T20" fmla="*/ 94 w 103"/>
                  <a:gd name="T21" fmla="*/ 5 h 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3"/>
                  <a:gd name="T34" fmla="*/ 0 h 60"/>
                  <a:gd name="T35" fmla="*/ 103 w 103"/>
                  <a:gd name="T36" fmla="*/ 60 h 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3" h="60">
                    <a:moveTo>
                      <a:pt x="94" y="5"/>
                    </a:moveTo>
                    <a:lnTo>
                      <a:pt x="0" y="0"/>
                    </a:lnTo>
                    <a:lnTo>
                      <a:pt x="1" y="11"/>
                    </a:lnTo>
                    <a:lnTo>
                      <a:pt x="1" y="20"/>
                    </a:lnTo>
                    <a:lnTo>
                      <a:pt x="1" y="29"/>
                    </a:lnTo>
                    <a:lnTo>
                      <a:pt x="1" y="38"/>
                    </a:lnTo>
                    <a:lnTo>
                      <a:pt x="103" y="60"/>
                    </a:lnTo>
                    <a:lnTo>
                      <a:pt x="100" y="37"/>
                    </a:lnTo>
                    <a:lnTo>
                      <a:pt x="98" y="20"/>
                    </a:lnTo>
                    <a:lnTo>
                      <a:pt x="95" y="8"/>
                    </a:lnTo>
                    <a:lnTo>
                      <a:pt x="94" y="5"/>
                    </a:lnTo>
                    <a:close/>
                  </a:path>
                </a:pathLst>
              </a:custGeom>
              <a:solidFill>
                <a:srgbClr val="AA991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35" name="Freeform 365"/>
              <p:cNvSpPr>
                <a:spLocks/>
              </p:cNvSpPr>
              <p:nvPr/>
            </p:nvSpPr>
            <p:spPr bwMode="auto">
              <a:xfrm>
                <a:off x="4870" y="3373"/>
                <a:ext cx="67" cy="65"/>
              </a:xfrm>
              <a:custGeom>
                <a:avLst/>
                <a:gdLst>
                  <a:gd name="T0" fmla="*/ 30 w 134"/>
                  <a:gd name="T1" fmla="*/ 0 h 129"/>
                  <a:gd name="T2" fmla="*/ 24 w 134"/>
                  <a:gd name="T3" fmla="*/ 43 h 129"/>
                  <a:gd name="T4" fmla="*/ 14 w 134"/>
                  <a:gd name="T5" fmla="*/ 73 h 129"/>
                  <a:gd name="T6" fmla="*/ 5 w 134"/>
                  <a:gd name="T7" fmla="*/ 91 h 129"/>
                  <a:gd name="T8" fmla="*/ 0 w 134"/>
                  <a:gd name="T9" fmla="*/ 97 h 129"/>
                  <a:gd name="T10" fmla="*/ 130 w 134"/>
                  <a:gd name="T11" fmla="*/ 129 h 129"/>
                  <a:gd name="T12" fmla="*/ 132 w 134"/>
                  <a:gd name="T13" fmla="*/ 98 h 129"/>
                  <a:gd name="T14" fmla="*/ 134 w 134"/>
                  <a:gd name="T15" fmla="*/ 71 h 129"/>
                  <a:gd name="T16" fmla="*/ 134 w 134"/>
                  <a:gd name="T17" fmla="*/ 44 h 129"/>
                  <a:gd name="T18" fmla="*/ 132 w 134"/>
                  <a:gd name="T19" fmla="*/ 22 h 129"/>
                  <a:gd name="T20" fmla="*/ 30 w 134"/>
                  <a:gd name="T21" fmla="*/ 0 h 1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4"/>
                  <a:gd name="T34" fmla="*/ 0 h 129"/>
                  <a:gd name="T35" fmla="*/ 134 w 134"/>
                  <a:gd name="T36" fmla="*/ 129 h 1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4" h="129">
                    <a:moveTo>
                      <a:pt x="30" y="0"/>
                    </a:moveTo>
                    <a:lnTo>
                      <a:pt x="24" y="43"/>
                    </a:lnTo>
                    <a:lnTo>
                      <a:pt x="14" y="73"/>
                    </a:lnTo>
                    <a:lnTo>
                      <a:pt x="5" y="91"/>
                    </a:lnTo>
                    <a:lnTo>
                      <a:pt x="0" y="97"/>
                    </a:lnTo>
                    <a:lnTo>
                      <a:pt x="130" y="129"/>
                    </a:lnTo>
                    <a:lnTo>
                      <a:pt x="132" y="98"/>
                    </a:lnTo>
                    <a:lnTo>
                      <a:pt x="134" y="71"/>
                    </a:lnTo>
                    <a:lnTo>
                      <a:pt x="134" y="44"/>
                    </a:lnTo>
                    <a:lnTo>
                      <a:pt x="132" y="22"/>
                    </a:lnTo>
                    <a:lnTo>
                      <a:pt x="30" y="0"/>
                    </a:lnTo>
                    <a:close/>
                  </a:path>
                </a:pathLst>
              </a:custGeom>
              <a:solidFill>
                <a:srgbClr val="DDD8A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36" name="Freeform 366"/>
              <p:cNvSpPr>
                <a:spLocks/>
              </p:cNvSpPr>
              <p:nvPr/>
            </p:nvSpPr>
            <p:spPr bwMode="auto">
              <a:xfrm>
                <a:off x="4945" y="3358"/>
                <a:ext cx="30" cy="79"/>
              </a:xfrm>
              <a:custGeom>
                <a:avLst/>
                <a:gdLst>
                  <a:gd name="T0" fmla="*/ 0 w 60"/>
                  <a:gd name="T1" fmla="*/ 0 h 159"/>
                  <a:gd name="T2" fmla="*/ 2 w 60"/>
                  <a:gd name="T3" fmla="*/ 4 h 159"/>
                  <a:gd name="T4" fmla="*/ 7 w 60"/>
                  <a:gd name="T5" fmla="*/ 14 h 159"/>
                  <a:gd name="T6" fmla="*/ 15 w 60"/>
                  <a:gd name="T7" fmla="*/ 28 h 159"/>
                  <a:gd name="T8" fmla="*/ 24 w 60"/>
                  <a:gd name="T9" fmla="*/ 46 h 159"/>
                  <a:gd name="T10" fmla="*/ 33 w 60"/>
                  <a:gd name="T11" fmla="*/ 68 h 159"/>
                  <a:gd name="T12" fmla="*/ 44 w 60"/>
                  <a:gd name="T13" fmla="*/ 90 h 159"/>
                  <a:gd name="T14" fmla="*/ 53 w 60"/>
                  <a:gd name="T15" fmla="*/ 113 h 159"/>
                  <a:gd name="T16" fmla="*/ 60 w 60"/>
                  <a:gd name="T17" fmla="*/ 135 h 159"/>
                  <a:gd name="T18" fmla="*/ 59 w 60"/>
                  <a:gd name="T19" fmla="*/ 136 h 159"/>
                  <a:gd name="T20" fmla="*/ 54 w 60"/>
                  <a:gd name="T21" fmla="*/ 138 h 159"/>
                  <a:gd name="T22" fmla="*/ 48 w 60"/>
                  <a:gd name="T23" fmla="*/ 142 h 159"/>
                  <a:gd name="T24" fmla="*/ 40 w 60"/>
                  <a:gd name="T25" fmla="*/ 145 h 159"/>
                  <a:gd name="T26" fmla="*/ 32 w 60"/>
                  <a:gd name="T27" fmla="*/ 150 h 159"/>
                  <a:gd name="T28" fmla="*/ 23 w 60"/>
                  <a:gd name="T29" fmla="*/ 153 h 159"/>
                  <a:gd name="T30" fmla="*/ 15 w 60"/>
                  <a:gd name="T31" fmla="*/ 157 h 159"/>
                  <a:gd name="T32" fmla="*/ 7 w 60"/>
                  <a:gd name="T33" fmla="*/ 159 h 159"/>
                  <a:gd name="T34" fmla="*/ 8 w 60"/>
                  <a:gd name="T35" fmla="*/ 144 h 159"/>
                  <a:gd name="T36" fmla="*/ 10 w 60"/>
                  <a:gd name="T37" fmla="*/ 105 h 159"/>
                  <a:gd name="T38" fmla="*/ 9 w 60"/>
                  <a:gd name="T39" fmla="*/ 53 h 159"/>
                  <a:gd name="T40" fmla="*/ 0 w 60"/>
                  <a:gd name="T41" fmla="*/ 0 h 1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159"/>
                  <a:gd name="T65" fmla="*/ 60 w 60"/>
                  <a:gd name="T66" fmla="*/ 159 h 1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159">
                    <a:moveTo>
                      <a:pt x="0" y="0"/>
                    </a:moveTo>
                    <a:lnTo>
                      <a:pt x="2" y="4"/>
                    </a:lnTo>
                    <a:lnTo>
                      <a:pt x="7" y="14"/>
                    </a:lnTo>
                    <a:lnTo>
                      <a:pt x="15" y="28"/>
                    </a:lnTo>
                    <a:lnTo>
                      <a:pt x="24" y="46"/>
                    </a:lnTo>
                    <a:lnTo>
                      <a:pt x="33" y="68"/>
                    </a:lnTo>
                    <a:lnTo>
                      <a:pt x="44" y="90"/>
                    </a:lnTo>
                    <a:lnTo>
                      <a:pt x="53" y="113"/>
                    </a:lnTo>
                    <a:lnTo>
                      <a:pt x="60" y="135"/>
                    </a:lnTo>
                    <a:lnTo>
                      <a:pt x="59" y="136"/>
                    </a:lnTo>
                    <a:lnTo>
                      <a:pt x="54" y="138"/>
                    </a:lnTo>
                    <a:lnTo>
                      <a:pt x="48" y="142"/>
                    </a:lnTo>
                    <a:lnTo>
                      <a:pt x="40" y="145"/>
                    </a:lnTo>
                    <a:lnTo>
                      <a:pt x="32" y="150"/>
                    </a:lnTo>
                    <a:lnTo>
                      <a:pt x="23" y="153"/>
                    </a:lnTo>
                    <a:lnTo>
                      <a:pt x="15" y="157"/>
                    </a:lnTo>
                    <a:lnTo>
                      <a:pt x="7" y="159"/>
                    </a:lnTo>
                    <a:lnTo>
                      <a:pt x="8" y="144"/>
                    </a:lnTo>
                    <a:lnTo>
                      <a:pt x="10" y="105"/>
                    </a:lnTo>
                    <a:lnTo>
                      <a:pt x="9" y="53"/>
                    </a:lnTo>
                    <a:lnTo>
                      <a:pt x="0" y="0"/>
                    </a:lnTo>
                    <a:close/>
                  </a:path>
                </a:pathLst>
              </a:custGeom>
              <a:solidFill>
                <a:srgbClr val="AA991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37" name="Freeform 367"/>
              <p:cNvSpPr>
                <a:spLocks/>
              </p:cNvSpPr>
              <p:nvPr/>
            </p:nvSpPr>
            <p:spPr bwMode="auto">
              <a:xfrm>
                <a:off x="4745" y="3425"/>
                <a:ext cx="149" cy="51"/>
              </a:xfrm>
              <a:custGeom>
                <a:avLst/>
                <a:gdLst>
                  <a:gd name="T0" fmla="*/ 199 w 297"/>
                  <a:gd name="T1" fmla="*/ 7 h 101"/>
                  <a:gd name="T2" fmla="*/ 169 w 297"/>
                  <a:gd name="T3" fmla="*/ 0 h 101"/>
                  <a:gd name="T4" fmla="*/ 162 w 297"/>
                  <a:gd name="T5" fmla="*/ 1 h 101"/>
                  <a:gd name="T6" fmla="*/ 143 w 297"/>
                  <a:gd name="T7" fmla="*/ 3 h 101"/>
                  <a:gd name="T8" fmla="*/ 116 w 297"/>
                  <a:gd name="T9" fmla="*/ 8 h 101"/>
                  <a:gd name="T10" fmla="*/ 85 w 297"/>
                  <a:gd name="T11" fmla="*/ 13 h 101"/>
                  <a:gd name="T12" fmla="*/ 54 w 297"/>
                  <a:gd name="T13" fmla="*/ 18 h 101"/>
                  <a:gd name="T14" fmla="*/ 26 w 297"/>
                  <a:gd name="T15" fmla="*/ 24 h 101"/>
                  <a:gd name="T16" fmla="*/ 8 w 297"/>
                  <a:gd name="T17" fmla="*/ 30 h 101"/>
                  <a:gd name="T18" fmla="*/ 0 w 297"/>
                  <a:gd name="T19" fmla="*/ 35 h 101"/>
                  <a:gd name="T20" fmla="*/ 2 w 297"/>
                  <a:gd name="T21" fmla="*/ 38 h 101"/>
                  <a:gd name="T22" fmla="*/ 9 w 297"/>
                  <a:gd name="T23" fmla="*/ 41 h 101"/>
                  <a:gd name="T24" fmla="*/ 21 w 297"/>
                  <a:gd name="T25" fmla="*/ 46 h 101"/>
                  <a:gd name="T26" fmla="*/ 36 w 297"/>
                  <a:gd name="T27" fmla="*/ 51 h 101"/>
                  <a:gd name="T28" fmla="*/ 53 w 297"/>
                  <a:gd name="T29" fmla="*/ 56 h 101"/>
                  <a:gd name="T30" fmla="*/ 74 w 297"/>
                  <a:gd name="T31" fmla="*/ 61 h 101"/>
                  <a:gd name="T32" fmla="*/ 97 w 297"/>
                  <a:gd name="T33" fmla="*/ 67 h 101"/>
                  <a:gd name="T34" fmla="*/ 121 w 297"/>
                  <a:gd name="T35" fmla="*/ 73 h 101"/>
                  <a:gd name="T36" fmla="*/ 146 w 297"/>
                  <a:gd name="T37" fmla="*/ 77 h 101"/>
                  <a:gd name="T38" fmla="*/ 172 w 297"/>
                  <a:gd name="T39" fmla="*/ 83 h 101"/>
                  <a:gd name="T40" fmla="*/ 196 w 297"/>
                  <a:gd name="T41" fmla="*/ 88 h 101"/>
                  <a:gd name="T42" fmla="*/ 220 w 297"/>
                  <a:gd name="T43" fmla="*/ 91 h 101"/>
                  <a:gd name="T44" fmla="*/ 243 w 297"/>
                  <a:gd name="T45" fmla="*/ 96 h 101"/>
                  <a:gd name="T46" fmla="*/ 264 w 297"/>
                  <a:gd name="T47" fmla="*/ 98 h 101"/>
                  <a:gd name="T48" fmla="*/ 282 w 297"/>
                  <a:gd name="T49" fmla="*/ 100 h 101"/>
                  <a:gd name="T50" fmla="*/ 297 w 297"/>
                  <a:gd name="T51" fmla="*/ 101 h 101"/>
                  <a:gd name="T52" fmla="*/ 177 w 297"/>
                  <a:gd name="T53" fmla="*/ 37 h 101"/>
                  <a:gd name="T54" fmla="*/ 199 w 297"/>
                  <a:gd name="T55" fmla="*/ 7 h 10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97"/>
                  <a:gd name="T85" fmla="*/ 0 h 101"/>
                  <a:gd name="T86" fmla="*/ 297 w 297"/>
                  <a:gd name="T87" fmla="*/ 101 h 10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97" h="101">
                    <a:moveTo>
                      <a:pt x="199" y="7"/>
                    </a:moveTo>
                    <a:lnTo>
                      <a:pt x="169" y="0"/>
                    </a:lnTo>
                    <a:lnTo>
                      <a:pt x="162" y="1"/>
                    </a:lnTo>
                    <a:lnTo>
                      <a:pt x="143" y="3"/>
                    </a:lnTo>
                    <a:lnTo>
                      <a:pt x="116" y="8"/>
                    </a:lnTo>
                    <a:lnTo>
                      <a:pt x="85" y="13"/>
                    </a:lnTo>
                    <a:lnTo>
                      <a:pt x="54" y="18"/>
                    </a:lnTo>
                    <a:lnTo>
                      <a:pt x="26" y="24"/>
                    </a:lnTo>
                    <a:lnTo>
                      <a:pt x="8" y="30"/>
                    </a:lnTo>
                    <a:lnTo>
                      <a:pt x="0" y="35"/>
                    </a:lnTo>
                    <a:lnTo>
                      <a:pt x="2" y="38"/>
                    </a:lnTo>
                    <a:lnTo>
                      <a:pt x="9" y="41"/>
                    </a:lnTo>
                    <a:lnTo>
                      <a:pt x="21" y="46"/>
                    </a:lnTo>
                    <a:lnTo>
                      <a:pt x="36" y="51"/>
                    </a:lnTo>
                    <a:lnTo>
                      <a:pt x="53" y="56"/>
                    </a:lnTo>
                    <a:lnTo>
                      <a:pt x="74" y="61"/>
                    </a:lnTo>
                    <a:lnTo>
                      <a:pt x="97" y="67"/>
                    </a:lnTo>
                    <a:lnTo>
                      <a:pt x="121" y="73"/>
                    </a:lnTo>
                    <a:lnTo>
                      <a:pt x="146" y="77"/>
                    </a:lnTo>
                    <a:lnTo>
                      <a:pt x="172" y="83"/>
                    </a:lnTo>
                    <a:lnTo>
                      <a:pt x="196" y="88"/>
                    </a:lnTo>
                    <a:lnTo>
                      <a:pt x="220" y="91"/>
                    </a:lnTo>
                    <a:lnTo>
                      <a:pt x="243" y="96"/>
                    </a:lnTo>
                    <a:lnTo>
                      <a:pt x="264" y="98"/>
                    </a:lnTo>
                    <a:lnTo>
                      <a:pt x="282" y="100"/>
                    </a:lnTo>
                    <a:lnTo>
                      <a:pt x="297" y="101"/>
                    </a:lnTo>
                    <a:lnTo>
                      <a:pt x="177" y="37"/>
                    </a:lnTo>
                    <a:lnTo>
                      <a:pt x="199" y="7"/>
                    </a:lnTo>
                    <a:close/>
                  </a:path>
                </a:pathLst>
              </a:custGeom>
              <a:solidFill>
                <a:srgbClr val="E5E0B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38" name="Freeform 368"/>
              <p:cNvSpPr>
                <a:spLocks/>
              </p:cNvSpPr>
              <p:nvPr/>
            </p:nvSpPr>
            <p:spPr bwMode="auto">
              <a:xfrm>
                <a:off x="4834" y="3428"/>
                <a:ext cx="167" cy="48"/>
              </a:xfrm>
              <a:custGeom>
                <a:avLst/>
                <a:gdLst>
                  <a:gd name="T0" fmla="*/ 129 w 335"/>
                  <a:gd name="T1" fmla="*/ 94 h 94"/>
                  <a:gd name="T2" fmla="*/ 142 w 335"/>
                  <a:gd name="T3" fmla="*/ 93 h 94"/>
                  <a:gd name="T4" fmla="*/ 157 w 335"/>
                  <a:gd name="T5" fmla="*/ 91 h 94"/>
                  <a:gd name="T6" fmla="*/ 172 w 335"/>
                  <a:gd name="T7" fmla="*/ 86 h 94"/>
                  <a:gd name="T8" fmla="*/ 188 w 335"/>
                  <a:gd name="T9" fmla="*/ 82 h 94"/>
                  <a:gd name="T10" fmla="*/ 205 w 335"/>
                  <a:gd name="T11" fmla="*/ 76 h 94"/>
                  <a:gd name="T12" fmla="*/ 223 w 335"/>
                  <a:gd name="T13" fmla="*/ 70 h 94"/>
                  <a:gd name="T14" fmla="*/ 240 w 335"/>
                  <a:gd name="T15" fmla="*/ 63 h 94"/>
                  <a:gd name="T16" fmla="*/ 256 w 335"/>
                  <a:gd name="T17" fmla="*/ 56 h 94"/>
                  <a:gd name="T18" fmla="*/ 272 w 335"/>
                  <a:gd name="T19" fmla="*/ 49 h 94"/>
                  <a:gd name="T20" fmla="*/ 286 w 335"/>
                  <a:gd name="T21" fmla="*/ 44 h 94"/>
                  <a:gd name="T22" fmla="*/ 300 w 335"/>
                  <a:gd name="T23" fmla="*/ 37 h 94"/>
                  <a:gd name="T24" fmla="*/ 311 w 335"/>
                  <a:gd name="T25" fmla="*/ 32 h 94"/>
                  <a:gd name="T26" fmla="*/ 321 w 335"/>
                  <a:gd name="T27" fmla="*/ 28 h 94"/>
                  <a:gd name="T28" fmla="*/ 329 w 335"/>
                  <a:gd name="T29" fmla="*/ 24 h 94"/>
                  <a:gd name="T30" fmla="*/ 333 w 335"/>
                  <a:gd name="T31" fmla="*/ 22 h 94"/>
                  <a:gd name="T32" fmla="*/ 335 w 335"/>
                  <a:gd name="T33" fmla="*/ 21 h 94"/>
                  <a:gd name="T34" fmla="*/ 267 w 335"/>
                  <a:gd name="T35" fmla="*/ 25 h 94"/>
                  <a:gd name="T36" fmla="*/ 210 w 335"/>
                  <a:gd name="T37" fmla="*/ 46 h 94"/>
                  <a:gd name="T38" fmla="*/ 22 w 335"/>
                  <a:gd name="T39" fmla="*/ 0 h 94"/>
                  <a:gd name="T40" fmla="*/ 0 w 335"/>
                  <a:gd name="T41" fmla="*/ 30 h 94"/>
                  <a:gd name="T42" fmla="*/ 120 w 335"/>
                  <a:gd name="T43" fmla="*/ 94 h 94"/>
                  <a:gd name="T44" fmla="*/ 123 w 335"/>
                  <a:gd name="T45" fmla="*/ 94 h 94"/>
                  <a:gd name="T46" fmla="*/ 125 w 335"/>
                  <a:gd name="T47" fmla="*/ 94 h 94"/>
                  <a:gd name="T48" fmla="*/ 127 w 335"/>
                  <a:gd name="T49" fmla="*/ 94 h 94"/>
                  <a:gd name="T50" fmla="*/ 129 w 335"/>
                  <a:gd name="T51" fmla="*/ 94 h 9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35"/>
                  <a:gd name="T79" fmla="*/ 0 h 94"/>
                  <a:gd name="T80" fmla="*/ 335 w 335"/>
                  <a:gd name="T81" fmla="*/ 94 h 9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35" h="94">
                    <a:moveTo>
                      <a:pt x="129" y="94"/>
                    </a:moveTo>
                    <a:lnTo>
                      <a:pt x="142" y="93"/>
                    </a:lnTo>
                    <a:lnTo>
                      <a:pt x="157" y="91"/>
                    </a:lnTo>
                    <a:lnTo>
                      <a:pt x="172" y="86"/>
                    </a:lnTo>
                    <a:lnTo>
                      <a:pt x="188" y="82"/>
                    </a:lnTo>
                    <a:lnTo>
                      <a:pt x="205" y="76"/>
                    </a:lnTo>
                    <a:lnTo>
                      <a:pt x="223" y="70"/>
                    </a:lnTo>
                    <a:lnTo>
                      <a:pt x="240" y="63"/>
                    </a:lnTo>
                    <a:lnTo>
                      <a:pt x="256" y="56"/>
                    </a:lnTo>
                    <a:lnTo>
                      <a:pt x="272" y="49"/>
                    </a:lnTo>
                    <a:lnTo>
                      <a:pt x="286" y="44"/>
                    </a:lnTo>
                    <a:lnTo>
                      <a:pt x="300" y="37"/>
                    </a:lnTo>
                    <a:lnTo>
                      <a:pt x="311" y="32"/>
                    </a:lnTo>
                    <a:lnTo>
                      <a:pt x="321" y="28"/>
                    </a:lnTo>
                    <a:lnTo>
                      <a:pt x="329" y="24"/>
                    </a:lnTo>
                    <a:lnTo>
                      <a:pt x="333" y="22"/>
                    </a:lnTo>
                    <a:lnTo>
                      <a:pt x="335" y="21"/>
                    </a:lnTo>
                    <a:lnTo>
                      <a:pt x="267" y="25"/>
                    </a:lnTo>
                    <a:lnTo>
                      <a:pt x="210" y="46"/>
                    </a:lnTo>
                    <a:lnTo>
                      <a:pt x="22" y="0"/>
                    </a:lnTo>
                    <a:lnTo>
                      <a:pt x="0" y="30"/>
                    </a:lnTo>
                    <a:lnTo>
                      <a:pt x="120" y="94"/>
                    </a:lnTo>
                    <a:lnTo>
                      <a:pt x="123" y="94"/>
                    </a:lnTo>
                    <a:lnTo>
                      <a:pt x="125" y="94"/>
                    </a:lnTo>
                    <a:lnTo>
                      <a:pt x="127" y="94"/>
                    </a:lnTo>
                    <a:lnTo>
                      <a:pt x="129" y="94"/>
                    </a:lnTo>
                    <a:close/>
                  </a:path>
                </a:pathLst>
              </a:custGeom>
              <a:solidFill>
                <a:srgbClr val="AA991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39" name="Freeform 369"/>
              <p:cNvSpPr>
                <a:spLocks/>
              </p:cNvSpPr>
              <p:nvPr/>
            </p:nvSpPr>
            <p:spPr bwMode="auto">
              <a:xfrm>
                <a:off x="4731" y="3445"/>
                <a:ext cx="139" cy="41"/>
              </a:xfrm>
              <a:custGeom>
                <a:avLst/>
                <a:gdLst>
                  <a:gd name="T0" fmla="*/ 2 w 279"/>
                  <a:gd name="T1" fmla="*/ 0 h 83"/>
                  <a:gd name="T2" fmla="*/ 1 w 279"/>
                  <a:gd name="T3" fmla="*/ 1 h 83"/>
                  <a:gd name="T4" fmla="*/ 0 w 279"/>
                  <a:gd name="T5" fmla="*/ 6 h 83"/>
                  <a:gd name="T6" fmla="*/ 1 w 279"/>
                  <a:gd name="T7" fmla="*/ 11 h 83"/>
                  <a:gd name="T8" fmla="*/ 7 w 279"/>
                  <a:gd name="T9" fmla="*/ 15 h 83"/>
                  <a:gd name="T10" fmla="*/ 22 w 279"/>
                  <a:gd name="T11" fmla="*/ 22 h 83"/>
                  <a:gd name="T12" fmla="*/ 38 w 279"/>
                  <a:gd name="T13" fmla="*/ 29 h 83"/>
                  <a:gd name="T14" fmla="*/ 55 w 279"/>
                  <a:gd name="T15" fmla="*/ 36 h 83"/>
                  <a:gd name="T16" fmla="*/ 74 w 279"/>
                  <a:gd name="T17" fmla="*/ 43 h 83"/>
                  <a:gd name="T18" fmla="*/ 92 w 279"/>
                  <a:gd name="T19" fmla="*/ 50 h 83"/>
                  <a:gd name="T20" fmla="*/ 112 w 279"/>
                  <a:gd name="T21" fmla="*/ 55 h 83"/>
                  <a:gd name="T22" fmla="*/ 130 w 279"/>
                  <a:gd name="T23" fmla="*/ 61 h 83"/>
                  <a:gd name="T24" fmla="*/ 150 w 279"/>
                  <a:gd name="T25" fmla="*/ 67 h 83"/>
                  <a:gd name="T26" fmla="*/ 168 w 279"/>
                  <a:gd name="T27" fmla="*/ 72 h 83"/>
                  <a:gd name="T28" fmla="*/ 187 w 279"/>
                  <a:gd name="T29" fmla="*/ 75 h 83"/>
                  <a:gd name="T30" fmla="*/ 204 w 279"/>
                  <a:gd name="T31" fmla="*/ 79 h 83"/>
                  <a:gd name="T32" fmla="*/ 221 w 279"/>
                  <a:gd name="T33" fmla="*/ 81 h 83"/>
                  <a:gd name="T34" fmla="*/ 238 w 279"/>
                  <a:gd name="T35" fmla="*/ 83 h 83"/>
                  <a:gd name="T36" fmla="*/ 252 w 279"/>
                  <a:gd name="T37" fmla="*/ 83 h 83"/>
                  <a:gd name="T38" fmla="*/ 266 w 279"/>
                  <a:gd name="T39" fmla="*/ 83 h 83"/>
                  <a:gd name="T40" fmla="*/ 279 w 279"/>
                  <a:gd name="T41" fmla="*/ 82 h 83"/>
                  <a:gd name="T42" fmla="*/ 276 w 279"/>
                  <a:gd name="T43" fmla="*/ 81 h 83"/>
                  <a:gd name="T44" fmla="*/ 267 w 279"/>
                  <a:gd name="T45" fmla="*/ 80 h 83"/>
                  <a:gd name="T46" fmla="*/ 255 w 279"/>
                  <a:gd name="T47" fmla="*/ 77 h 83"/>
                  <a:gd name="T48" fmla="*/ 238 w 279"/>
                  <a:gd name="T49" fmla="*/ 73 h 83"/>
                  <a:gd name="T50" fmla="*/ 218 w 279"/>
                  <a:gd name="T51" fmla="*/ 69 h 83"/>
                  <a:gd name="T52" fmla="*/ 195 w 279"/>
                  <a:gd name="T53" fmla="*/ 64 h 83"/>
                  <a:gd name="T54" fmla="*/ 172 w 279"/>
                  <a:gd name="T55" fmla="*/ 58 h 83"/>
                  <a:gd name="T56" fmla="*/ 147 w 279"/>
                  <a:gd name="T57" fmla="*/ 52 h 83"/>
                  <a:gd name="T58" fmla="*/ 121 w 279"/>
                  <a:gd name="T59" fmla="*/ 45 h 83"/>
                  <a:gd name="T60" fmla="*/ 97 w 279"/>
                  <a:gd name="T61" fmla="*/ 38 h 83"/>
                  <a:gd name="T62" fmla="*/ 73 w 279"/>
                  <a:gd name="T63" fmla="*/ 32 h 83"/>
                  <a:gd name="T64" fmla="*/ 52 w 279"/>
                  <a:gd name="T65" fmla="*/ 26 h 83"/>
                  <a:gd name="T66" fmla="*/ 34 w 279"/>
                  <a:gd name="T67" fmla="*/ 19 h 83"/>
                  <a:gd name="T68" fmla="*/ 19 w 279"/>
                  <a:gd name="T69" fmla="*/ 12 h 83"/>
                  <a:gd name="T70" fmla="*/ 8 w 279"/>
                  <a:gd name="T71" fmla="*/ 6 h 83"/>
                  <a:gd name="T72" fmla="*/ 2 w 279"/>
                  <a:gd name="T73" fmla="*/ 0 h 8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79"/>
                  <a:gd name="T112" fmla="*/ 0 h 83"/>
                  <a:gd name="T113" fmla="*/ 279 w 279"/>
                  <a:gd name="T114" fmla="*/ 83 h 8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79" h="83">
                    <a:moveTo>
                      <a:pt x="2" y="0"/>
                    </a:moveTo>
                    <a:lnTo>
                      <a:pt x="1" y="1"/>
                    </a:lnTo>
                    <a:lnTo>
                      <a:pt x="0" y="6"/>
                    </a:lnTo>
                    <a:lnTo>
                      <a:pt x="1" y="11"/>
                    </a:lnTo>
                    <a:lnTo>
                      <a:pt x="7" y="15"/>
                    </a:lnTo>
                    <a:lnTo>
                      <a:pt x="22" y="22"/>
                    </a:lnTo>
                    <a:lnTo>
                      <a:pt x="38" y="29"/>
                    </a:lnTo>
                    <a:lnTo>
                      <a:pt x="55" y="36"/>
                    </a:lnTo>
                    <a:lnTo>
                      <a:pt x="74" y="43"/>
                    </a:lnTo>
                    <a:lnTo>
                      <a:pt x="92" y="50"/>
                    </a:lnTo>
                    <a:lnTo>
                      <a:pt x="112" y="55"/>
                    </a:lnTo>
                    <a:lnTo>
                      <a:pt x="130" y="61"/>
                    </a:lnTo>
                    <a:lnTo>
                      <a:pt x="150" y="67"/>
                    </a:lnTo>
                    <a:lnTo>
                      <a:pt x="168" y="72"/>
                    </a:lnTo>
                    <a:lnTo>
                      <a:pt x="187" y="75"/>
                    </a:lnTo>
                    <a:lnTo>
                      <a:pt x="204" y="79"/>
                    </a:lnTo>
                    <a:lnTo>
                      <a:pt x="221" y="81"/>
                    </a:lnTo>
                    <a:lnTo>
                      <a:pt x="238" y="83"/>
                    </a:lnTo>
                    <a:lnTo>
                      <a:pt x="252" y="83"/>
                    </a:lnTo>
                    <a:lnTo>
                      <a:pt x="266" y="83"/>
                    </a:lnTo>
                    <a:lnTo>
                      <a:pt x="279" y="82"/>
                    </a:lnTo>
                    <a:lnTo>
                      <a:pt x="276" y="81"/>
                    </a:lnTo>
                    <a:lnTo>
                      <a:pt x="267" y="80"/>
                    </a:lnTo>
                    <a:lnTo>
                      <a:pt x="255" y="77"/>
                    </a:lnTo>
                    <a:lnTo>
                      <a:pt x="238" y="73"/>
                    </a:lnTo>
                    <a:lnTo>
                      <a:pt x="218" y="69"/>
                    </a:lnTo>
                    <a:lnTo>
                      <a:pt x="195" y="64"/>
                    </a:lnTo>
                    <a:lnTo>
                      <a:pt x="172" y="58"/>
                    </a:lnTo>
                    <a:lnTo>
                      <a:pt x="147" y="52"/>
                    </a:lnTo>
                    <a:lnTo>
                      <a:pt x="121" y="45"/>
                    </a:lnTo>
                    <a:lnTo>
                      <a:pt x="97" y="38"/>
                    </a:lnTo>
                    <a:lnTo>
                      <a:pt x="73" y="32"/>
                    </a:lnTo>
                    <a:lnTo>
                      <a:pt x="52" y="26"/>
                    </a:lnTo>
                    <a:lnTo>
                      <a:pt x="34" y="19"/>
                    </a:lnTo>
                    <a:lnTo>
                      <a:pt x="19" y="12"/>
                    </a:lnTo>
                    <a:lnTo>
                      <a:pt x="8" y="6"/>
                    </a:lnTo>
                    <a:lnTo>
                      <a:pt x="2" y="0"/>
                    </a:lnTo>
                    <a:close/>
                  </a:path>
                </a:pathLst>
              </a:custGeom>
              <a:solidFill>
                <a:srgbClr val="E5E0B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40" name="Freeform 370"/>
              <p:cNvSpPr>
                <a:spLocks/>
              </p:cNvSpPr>
              <p:nvPr/>
            </p:nvSpPr>
            <p:spPr bwMode="auto">
              <a:xfrm>
                <a:off x="4898" y="3055"/>
                <a:ext cx="19" cy="17"/>
              </a:xfrm>
              <a:custGeom>
                <a:avLst/>
                <a:gdLst>
                  <a:gd name="T0" fmla="*/ 20 w 39"/>
                  <a:gd name="T1" fmla="*/ 36 h 36"/>
                  <a:gd name="T2" fmla="*/ 27 w 39"/>
                  <a:gd name="T3" fmla="*/ 35 h 36"/>
                  <a:gd name="T4" fmla="*/ 34 w 39"/>
                  <a:gd name="T5" fmla="*/ 30 h 36"/>
                  <a:gd name="T6" fmla="*/ 38 w 39"/>
                  <a:gd name="T7" fmla="*/ 26 h 36"/>
                  <a:gd name="T8" fmla="*/ 39 w 39"/>
                  <a:gd name="T9" fmla="*/ 19 h 36"/>
                  <a:gd name="T10" fmla="*/ 38 w 39"/>
                  <a:gd name="T11" fmla="*/ 12 h 36"/>
                  <a:gd name="T12" fmla="*/ 34 w 39"/>
                  <a:gd name="T13" fmla="*/ 6 h 36"/>
                  <a:gd name="T14" fmla="*/ 27 w 39"/>
                  <a:gd name="T15" fmla="*/ 1 h 36"/>
                  <a:gd name="T16" fmla="*/ 20 w 39"/>
                  <a:gd name="T17" fmla="*/ 0 h 36"/>
                  <a:gd name="T18" fmla="*/ 12 w 39"/>
                  <a:gd name="T19" fmla="*/ 1 h 36"/>
                  <a:gd name="T20" fmla="*/ 6 w 39"/>
                  <a:gd name="T21" fmla="*/ 6 h 36"/>
                  <a:gd name="T22" fmla="*/ 1 w 39"/>
                  <a:gd name="T23" fmla="*/ 12 h 36"/>
                  <a:gd name="T24" fmla="*/ 0 w 39"/>
                  <a:gd name="T25" fmla="*/ 19 h 36"/>
                  <a:gd name="T26" fmla="*/ 1 w 39"/>
                  <a:gd name="T27" fmla="*/ 26 h 36"/>
                  <a:gd name="T28" fmla="*/ 6 w 39"/>
                  <a:gd name="T29" fmla="*/ 30 h 36"/>
                  <a:gd name="T30" fmla="*/ 12 w 39"/>
                  <a:gd name="T31" fmla="*/ 35 h 36"/>
                  <a:gd name="T32" fmla="*/ 20 w 39"/>
                  <a:gd name="T33" fmla="*/ 36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9"/>
                  <a:gd name="T52" fmla="*/ 0 h 36"/>
                  <a:gd name="T53" fmla="*/ 39 w 39"/>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9" h="36">
                    <a:moveTo>
                      <a:pt x="20" y="36"/>
                    </a:moveTo>
                    <a:lnTo>
                      <a:pt x="27" y="35"/>
                    </a:lnTo>
                    <a:lnTo>
                      <a:pt x="34" y="30"/>
                    </a:lnTo>
                    <a:lnTo>
                      <a:pt x="38" y="26"/>
                    </a:lnTo>
                    <a:lnTo>
                      <a:pt x="39" y="19"/>
                    </a:lnTo>
                    <a:lnTo>
                      <a:pt x="38" y="12"/>
                    </a:lnTo>
                    <a:lnTo>
                      <a:pt x="34" y="6"/>
                    </a:lnTo>
                    <a:lnTo>
                      <a:pt x="27" y="1"/>
                    </a:lnTo>
                    <a:lnTo>
                      <a:pt x="20" y="0"/>
                    </a:lnTo>
                    <a:lnTo>
                      <a:pt x="12" y="1"/>
                    </a:lnTo>
                    <a:lnTo>
                      <a:pt x="6" y="6"/>
                    </a:lnTo>
                    <a:lnTo>
                      <a:pt x="1" y="12"/>
                    </a:lnTo>
                    <a:lnTo>
                      <a:pt x="0" y="19"/>
                    </a:lnTo>
                    <a:lnTo>
                      <a:pt x="1" y="26"/>
                    </a:lnTo>
                    <a:lnTo>
                      <a:pt x="6" y="30"/>
                    </a:lnTo>
                    <a:lnTo>
                      <a:pt x="12" y="35"/>
                    </a:lnTo>
                    <a:lnTo>
                      <a:pt x="20" y="3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grpSp>
          <p:nvGrpSpPr>
            <p:cNvPr id="23972" name="Group 371"/>
            <p:cNvGrpSpPr>
              <a:grpSpLocks/>
            </p:cNvGrpSpPr>
            <p:nvPr/>
          </p:nvGrpSpPr>
          <p:grpSpPr bwMode="auto">
            <a:xfrm>
              <a:off x="4978" y="3067"/>
              <a:ext cx="199" cy="226"/>
              <a:chOff x="5449" y="1789"/>
              <a:chExt cx="159" cy="175"/>
            </a:xfrm>
          </p:grpSpPr>
          <p:sp>
            <p:nvSpPr>
              <p:cNvPr id="23973" name="Freeform 372"/>
              <p:cNvSpPr>
                <a:spLocks/>
              </p:cNvSpPr>
              <p:nvPr/>
            </p:nvSpPr>
            <p:spPr bwMode="auto">
              <a:xfrm>
                <a:off x="5524" y="1872"/>
                <a:ext cx="14" cy="3"/>
              </a:xfrm>
              <a:custGeom>
                <a:avLst/>
                <a:gdLst>
                  <a:gd name="T0" fmla="*/ 14 w 14"/>
                  <a:gd name="T1" fmla="*/ 0 h 3"/>
                  <a:gd name="T2" fmla="*/ 11 w 14"/>
                  <a:gd name="T3" fmla="*/ 0 h 3"/>
                  <a:gd name="T4" fmla="*/ 0 w 14"/>
                  <a:gd name="T5" fmla="*/ 0 h 3"/>
                  <a:gd name="T6" fmla="*/ 0 w 14"/>
                  <a:gd name="T7" fmla="*/ 3 h 3"/>
                  <a:gd name="T8" fmla="*/ 11 w 14"/>
                  <a:gd name="T9" fmla="*/ 3 h 3"/>
                  <a:gd name="T10" fmla="*/ 14 w 14"/>
                  <a:gd name="T11" fmla="*/ 0 h 3"/>
                  <a:gd name="T12" fmla="*/ 11 w 14"/>
                  <a:gd name="T13" fmla="*/ 3 h 3"/>
                  <a:gd name="T14" fmla="*/ 14 w 14"/>
                  <a:gd name="T15" fmla="*/ 3 h 3"/>
                  <a:gd name="T16" fmla="*/ 14 w 14"/>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3"/>
                  <a:gd name="T29" fmla="*/ 14 w 14"/>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3">
                    <a:moveTo>
                      <a:pt x="14" y="0"/>
                    </a:moveTo>
                    <a:lnTo>
                      <a:pt x="11" y="0"/>
                    </a:lnTo>
                    <a:lnTo>
                      <a:pt x="0" y="0"/>
                    </a:lnTo>
                    <a:lnTo>
                      <a:pt x="0" y="3"/>
                    </a:lnTo>
                    <a:lnTo>
                      <a:pt x="11" y="3"/>
                    </a:lnTo>
                    <a:lnTo>
                      <a:pt x="14" y="0"/>
                    </a:lnTo>
                    <a:lnTo>
                      <a:pt x="11" y="3"/>
                    </a:lnTo>
                    <a:lnTo>
                      <a:pt x="14" y="3"/>
                    </a:lnTo>
                    <a:lnTo>
                      <a:pt x="14"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74" name="Freeform 373"/>
              <p:cNvSpPr>
                <a:spLocks/>
              </p:cNvSpPr>
              <p:nvPr/>
            </p:nvSpPr>
            <p:spPr bwMode="auto">
              <a:xfrm>
                <a:off x="5558" y="1911"/>
                <a:ext cx="50" cy="27"/>
              </a:xfrm>
              <a:custGeom>
                <a:avLst/>
                <a:gdLst>
                  <a:gd name="T0" fmla="*/ 0 w 50"/>
                  <a:gd name="T1" fmla="*/ 6 h 27"/>
                  <a:gd name="T2" fmla="*/ 3 w 50"/>
                  <a:gd name="T3" fmla="*/ 11 h 27"/>
                  <a:gd name="T4" fmla="*/ 8 w 50"/>
                  <a:gd name="T5" fmla="*/ 16 h 27"/>
                  <a:gd name="T6" fmla="*/ 21 w 50"/>
                  <a:gd name="T7" fmla="*/ 19 h 27"/>
                  <a:gd name="T8" fmla="*/ 32 w 50"/>
                  <a:gd name="T9" fmla="*/ 21 h 27"/>
                  <a:gd name="T10" fmla="*/ 34 w 50"/>
                  <a:gd name="T11" fmla="*/ 24 h 27"/>
                  <a:gd name="T12" fmla="*/ 37 w 50"/>
                  <a:gd name="T13" fmla="*/ 27 h 27"/>
                  <a:gd name="T14" fmla="*/ 40 w 50"/>
                  <a:gd name="T15" fmla="*/ 21 h 27"/>
                  <a:gd name="T16" fmla="*/ 50 w 50"/>
                  <a:gd name="T17" fmla="*/ 19 h 27"/>
                  <a:gd name="T18" fmla="*/ 50 w 50"/>
                  <a:gd name="T19" fmla="*/ 19 h 27"/>
                  <a:gd name="T20" fmla="*/ 37 w 50"/>
                  <a:gd name="T21" fmla="*/ 16 h 27"/>
                  <a:gd name="T22" fmla="*/ 24 w 50"/>
                  <a:gd name="T23" fmla="*/ 13 h 27"/>
                  <a:gd name="T24" fmla="*/ 19 w 50"/>
                  <a:gd name="T25" fmla="*/ 11 h 27"/>
                  <a:gd name="T26" fmla="*/ 11 w 50"/>
                  <a:gd name="T27" fmla="*/ 3 h 27"/>
                  <a:gd name="T28" fmla="*/ 6 w 50"/>
                  <a:gd name="T29" fmla="*/ 0 h 27"/>
                  <a:gd name="T30" fmla="*/ 0 w 50"/>
                  <a:gd name="T31" fmla="*/ 6 h 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0"/>
                  <a:gd name="T49" fmla="*/ 0 h 27"/>
                  <a:gd name="T50" fmla="*/ 50 w 50"/>
                  <a:gd name="T51" fmla="*/ 27 h 2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0" h="27">
                    <a:moveTo>
                      <a:pt x="0" y="6"/>
                    </a:moveTo>
                    <a:lnTo>
                      <a:pt x="3" y="11"/>
                    </a:lnTo>
                    <a:lnTo>
                      <a:pt x="8" y="16"/>
                    </a:lnTo>
                    <a:lnTo>
                      <a:pt x="21" y="19"/>
                    </a:lnTo>
                    <a:lnTo>
                      <a:pt x="32" y="21"/>
                    </a:lnTo>
                    <a:lnTo>
                      <a:pt x="34" y="24"/>
                    </a:lnTo>
                    <a:lnTo>
                      <a:pt x="37" y="27"/>
                    </a:lnTo>
                    <a:lnTo>
                      <a:pt x="40" y="21"/>
                    </a:lnTo>
                    <a:lnTo>
                      <a:pt x="50" y="19"/>
                    </a:lnTo>
                    <a:lnTo>
                      <a:pt x="37" y="16"/>
                    </a:lnTo>
                    <a:lnTo>
                      <a:pt x="24" y="13"/>
                    </a:lnTo>
                    <a:lnTo>
                      <a:pt x="19" y="11"/>
                    </a:lnTo>
                    <a:lnTo>
                      <a:pt x="11" y="3"/>
                    </a:lnTo>
                    <a:lnTo>
                      <a:pt x="6" y="0"/>
                    </a:lnTo>
                    <a:lnTo>
                      <a:pt x="0" y="6"/>
                    </a:lnTo>
                    <a:close/>
                  </a:path>
                </a:pathLst>
              </a:custGeom>
              <a:solidFill>
                <a:srgbClr val="EC916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75" name="Freeform 374"/>
              <p:cNvSpPr>
                <a:spLocks/>
              </p:cNvSpPr>
              <p:nvPr/>
            </p:nvSpPr>
            <p:spPr bwMode="auto">
              <a:xfrm>
                <a:off x="5558" y="1917"/>
                <a:ext cx="8" cy="13"/>
              </a:xfrm>
              <a:custGeom>
                <a:avLst/>
                <a:gdLst>
                  <a:gd name="T0" fmla="*/ 8 w 8"/>
                  <a:gd name="T1" fmla="*/ 7 h 13"/>
                  <a:gd name="T2" fmla="*/ 8 w 8"/>
                  <a:gd name="T3" fmla="*/ 7 h 13"/>
                  <a:gd name="T4" fmla="*/ 6 w 8"/>
                  <a:gd name="T5" fmla="*/ 2 h 13"/>
                  <a:gd name="T6" fmla="*/ 3 w 8"/>
                  <a:gd name="T7" fmla="*/ 0 h 13"/>
                  <a:gd name="T8" fmla="*/ 0 w 8"/>
                  <a:gd name="T9" fmla="*/ 0 h 13"/>
                  <a:gd name="T10" fmla="*/ 0 w 8"/>
                  <a:gd name="T11" fmla="*/ 5 h 13"/>
                  <a:gd name="T12" fmla="*/ 8 w 8"/>
                  <a:gd name="T13" fmla="*/ 13 h 13"/>
                  <a:gd name="T14" fmla="*/ 8 w 8"/>
                  <a:gd name="T15" fmla="*/ 13 h 13"/>
                  <a:gd name="T16" fmla="*/ 8 w 8"/>
                  <a:gd name="T17" fmla="*/ 7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3"/>
                  <a:gd name="T29" fmla="*/ 8 w 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3">
                    <a:moveTo>
                      <a:pt x="8" y="7"/>
                    </a:moveTo>
                    <a:lnTo>
                      <a:pt x="8" y="7"/>
                    </a:lnTo>
                    <a:lnTo>
                      <a:pt x="6" y="2"/>
                    </a:lnTo>
                    <a:lnTo>
                      <a:pt x="3" y="0"/>
                    </a:lnTo>
                    <a:lnTo>
                      <a:pt x="0" y="0"/>
                    </a:lnTo>
                    <a:lnTo>
                      <a:pt x="0" y="5"/>
                    </a:lnTo>
                    <a:lnTo>
                      <a:pt x="8" y="13"/>
                    </a:lnTo>
                    <a:lnTo>
                      <a:pt x="8" y="7"/>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76" name="Freeform 375"/>
              <p:cNvSpPr>
                <a:spLocks/>
              </p:cNvSpPr>
              <p:nvPr/>
            </p:nvSpPr>
            <p:spPr bwMode="auto">
              <a:xfrm>
                <a:off x="5566" y="1924"/>
                <a:ext cx="26" cy="8"/>
              </a:xfrm>
              <a:custGeom>
                <a:avLst/>
                <a:gdLst>
                  <a:gd name="T0" fmla="*/ 26 w 26"/>
                  <a:gd name="T1" fmla="*/ 6 h 8"/>
                  <a:gd name="T2" fmla="*/ 26 w 26"/>
                  <a:gd name="T3" fmla="*/ 6 h 8"/>
                  <a:gd name="T4" fmla="*/ 13 w 26"/>
                  <a:gd name="T5" fmla="*/ 3 h 8"/>
                  <a:gd name="T6" fmla="*/ 0 w 26"/>
                  <a:gd name="T7" fmla="*/ 0 h 8"/>
                  <a:gd name="T8" fmla="*/ 0 w 26"/>
                  <a:gd name="T9" fmla="*/ 6 h 8"/>
                  <a:gd name="T10" fmla="*/ 13 w 26"/>
                  <a:gd name="T11" fmla="*/ 8 h 8"/>
                  <a:gd name="T12" fmla="*/ 24 w 26"/>
                  <a:gd name="T13" fmla="*/ 8 h 8"/>
                  <a:gd name="T14" fmla="*/ 24 w 26"/>
                  <a:gd name="T15" fmla="*/ 8 h 8"/>
                  <a:gd name="T16" fmla="*/ 26 w 26"/>
                  <a:gd name="T17" fmla="*/ 6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8"/>
                  <a:gd name="T29" fmla="*/ 26 w 2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8">
                    <a:moveTo>
                      <a:pt x="26" y="6"/>
                    </a:moveTo>
                    <a:lnTo>
                      <a:pt x="26" y="6"/>
                    </a:lnTo>
                    <a:lnTo>
                      <a:pt x="13" y="3"/>
                    </a:lnTo>
                    <a:lnTo>
                      <a:pt x="0" y="0"/>
                    </a:lnTo>
                    <a:lnTo>
                      <a:pt x="0" y="6"/>
                    </a:lnTo>
                    <a:lnTo>
                      <a:pt x="13" y="8"/>
                    </a:lnTo>
                    <a:lnTo>
                      <a:pt x="24" y="8"/>
                    </a:lnTo>
                    <a:lnTo>
                      <a:pt x="26"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77" name="Freeform 376"/>
              <p:cNvSpPr>
                <a:spLocks/>
              </p:cNvSpPr>
              <p:nvPr/>
            </p:nvSpPr>
            <p:spPr bwMode="auto">
              <a:xfrm>
                <a:off x="5590" y="1930"/>
                <a:ext cx="8" cy="10"/>
              </a:xfrm>
              <a:custGeom>
                <a:avLst/>
                <a:gdLst>
                  <a:gd name="T0" fmla="*/ 2 w 8"/>
                  <a:gd name="T1" fmla="*/ 8 h 10"/>
                  <a:gd name="T2" fmla="*/ 5 w 8"/>
                  <a:gd name="T3" fmla="*/ 5 h 10"/>
                  <a:gd name="T4" fmla="*/ 5 w 8"/>
                  <a:gd name="T5" fmla="*/ 5 h 10"/>
                  <a:gd name="T6" fmla="*/ 2 w 8"/>
                  <a:gd name="T7" fmla="*/ 0 h 10"/>
                  <a:gd name="T8" fmla="*/ 0 w 8"/>
                  <a:gd name="T9" fmla="*/ 2 h 10"/>
                  <a:gd name="T10" fmla="*/ 2 w 8"/>
                  <a:gd name="T11" fmla="*/ 8 h 10"/>
                  <a:gd name="T12" fmla="*/ 2 w 8"/>
                  <a:gd name="T13" fmla="*/ 8 h 10"/>
                  <a:gd name="T14" fmla="*/ 8 w 8"/>
                  <a:gd name="T15" fmla="*/ 8 h 10"/>
                  <a:gd name="T16" fmla="*/ 2 w 8"/>
                  <a:gd name="T17" fmla="*/ 8 h 10"/>
                  <a:gd name="T18" fmla="*/ 5 w 8"/>
                  <a:gd name="T19" fmla="*/ 10 h 10"/>
                  <a:gd name="T20" fmla="*/ 8 w 8"/>
                  <a:gd name="T21" fmla="*/ 8 h 10"/>
                  <a:gd name="T22" fmla="*/ 2 w 8"/>
                  <a:gd name="T23" fmla="*/ 8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0"/>
                  <a:gd name="T38" fmla="*/ 8 w 8"/>
                  <a:gd name="T39" fmla="*/ 10 h 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0">
                    <a:moveTo>
                      <a:pt x="2" y="8"/>
                    </a:moveTo>
                    <a:lnTo>
                      <a:pt x="5" y="5"/>
                    </a:lnTo>
                    <a:lnTo>
                      <a:pt x="2" y="0"/>
                    </a:lnTo>
                    <a:lnTo>
                      <a:pt x="0" y="2"/>
                    </a:lnTo>
                    <a:lnTo>
                      <a:pt x="2" y="8"/>
                    </a:lnTo>
                    <a:lnTo>
                      <a:pt x="8" y="8"/>
                    </a:lnTo>
                    <a:lnTo>
                      <a:pt x="2" y="8"/>
                    </a:lnTo>
                    <a:lnTo>
                      <a:pt x="5" y="10"/>
                    </a:lnTo>
                    <a:lnTo>
                      <a:pt x="8" y="8"/>
                    </a:lnTo>
                    <a:lnTo>
                      <a:pt x="2"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78" name="Freeform 377"/>
              <p:cNvSpPr>
                <a:spLocks/>
              </p:cNvSpPr>
              <p:nvPr/>
            </p:nvSpPr>
            <p:spPr bwMode="auto">
              <a:xfrm>
                <a:off x="5592" y="1930"/>
                <a:ext cx="16" cy="8"/>
              </a:xfrm>
              <a:custGeom>
                <a:avLst/>
                <a:gdLst>
                  <a:gd name="T0" fmla="*/ 16 w 16"/>
                  <a:gd name="T1" fmla="*/ 0 h 8"/>
                  <a:gd name="T2" fmla="*/ 16 w 16"/>
                  <a:gd name="T3" fmla="*/ 0 h 8"/>
                  <a:gd name="T4" fmla="*/ 6 w 16"/>
                  <a:gd name="T5" fmla="*/ 2 h 8"/>
                  <a:gd name="T6" fmla="*/ 0 w 16"/>
                  <a:gd name="T7" fmla="*/ 8 h 8"/>
                  <a:gd name="T8" fmla="*/ 6 w 16"/>
                  <a:gd name="T9" fmla="*/ 8 h 8"/>
                  <a:gd name="T10" fmla="*/ 6 w 16"/>
                  <a:gd name="T11" fmla="*/ 5 h 8"/>
                  <a:gd name="T12" fmla="*/ 16 w 16"/>
                  <a:gd name="T13" fmla="*/ 2 h 8"/>
                  <a:gd name="T14" fmla="*/ 16 w 16"/>
                  <a:gd name="T15" fmla="*/ 2 h 8"/>
                  <a:gd name="T16" fmla="*/ 16 w 16"/>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8"/>
                  <a:gd name="T29" fmla="*/ 16 w 1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8">
                    <a:moveTo>
                      <a:pt x="16" y="0"/>
                    </a:moveTo>
                    <a:lnTo>
                      <a:pt x="16" y="0"/>
                    </a:lnTo>
                    <a:lnTo>
                      <a:pt x="6" y="2"/>
                    </a:lnTo>
                    <a:lnTo>
                      <a:pt x="0" y="8"/>
                    </a:lnTo>
                    <a:lnTo>
                      <a:pt x="6" y="8"/>
                    </a:lnTo>
                    <a:lnTo>
                      <a:pt x="6" y="5"/>
                    </a:lnTo>
                    <a:lnTo>
                      <a:pt x="16" y="2"/>
                    </a:lnTo>
                    <a:lnTo>
                      <a:pt x="16"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79" name="Freeform 378"/>
              <p:cNvSpPr>
                <a:spLocks/>
              </p:cNvSpPr>
              <p:nvPr/>
            </p:nvSpPr>
            <p:spPr bwMode="auto">
              <a:xfrm>
                <a:off x="5595" y="1924"/>
                <a:ext cx="13" cy="8"/>
              </a:xfrm>
              <a:custGeom>
                <a:avLst/>
                <a:gdLst>
                  <a:gd name="T0" fmla="*/ 0 w 13"/>
                  <a:gd name="T1" fmla="*/ 6 h 8"/>
                  <a:gd name="T2" fmla="*/ 0 w 13"/>
                  <a:gd name="T3" fmla="*/ 6 h 8"/>
                  <a:gd name="T4" fmla="*/ 13 w 13"/>
                  <a:gd name="T5" fmla="*/ 8 h 8"/>
                  <a:gd name="T6" fmla="*/ 13 w 13"/>
                  <a:gd name="T7" fmla="*/ 6 h 8"/>
                  <a:gd name="T8" fmla="*/ 13 w 13"/>
                  <a:gd name="T9" fmla="*/ 8 h 8"/>
                  <a:gd name="T10" fmla="*/ 13 w 13"/>
                  <a:gd name="T11" fmla="*/ 6 h 8"/>
                  <a:gd name="T12" fmla="*/ 0 w 13"/>
                  <a:gd name="T13" fmla="*/ 0 h 8"/>
                  <a:gd name="T14" fmla="*/ 0 w 13"/>
                  <a:gd name="T15" fmla="*/ 0 h 8"/>
                  <a:gd name="T16" fmla="*/ 0 w 13"/>
                  <a:gd name="T17" fmla="*/ 6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8"/>
                  <a:gd name="T29" fmla="*/ 13 w 1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8">
                    <a:moveTo>
                      <a:pt x="0" y="6"/>
                    </a:moveTo>
                    <a:lnTo>
                      <a:pt x="0" y="6"/>
                    </a:lnTo>
                    <a:lnTo>
                      <a:pt x="13" y="8"/>
                    </a:lnTo>
                    <a:lnTo>
                      <a:pt x="13" y="6"/>
                    </a:lnTo>
                    <a:lnTo>
                      <a:pt x="13" y="8"/>
                    </a:lnTo>
                    <a:lnTo>
                      <a:pt x="13" y="6"/>
                    </a:lnTo>
                    <a:lnTo>
                      <a:pt x="0" y="0"/>
                    </a:lnTo>
                    <a:lnTo>
                      <a:pt x="0"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80" name="Freeform 379"/>
              <p:cNvSpPr>
                <a:spLocks/>
              </p:cNvSpPr>
              <p:nvPr/>
            </p:nvSpPr>
            <p:spPr bwMode="auto">
              <a:xfrm>
                <a:off x="5574" y="1919"/>
                <a:ext cx="21" cy="11"/>
              </a:xfrm>
              <a:custGeom>
                <a:avLst/>
                <a:gdLst>
                  <a:gd name="T0" fmla="*/ 0 w 21"/>
                  <a:gd name="T1" fmla="*/ 3 h 11"/>
                  <a:gd name="T2" fmla="*/ 0 w 21"/>
                  <a:gd name="T3" fmla="*/ 3 h 11"/>
                  <a:gd name="T4" fmla="*/ 8 w 21"/>
                  <a:gd name="T5" fmla="*/ 8 h 11"/>
                  <a:gd name="T6" fmla="*/ 21 w 21"/>
                  <a:gd name="T7" fmla="*/ 11 h 11"/>
                  <a:gd name="T8" fmla="*/ 21 w 21"/>
                  <a:gd name="T9" fmla="*/ 5 h 11"/>
                  <a:gd name="T10" fmla="*/ 11 w 21"/>
                  <a:gd name="T11" fmla="*/ 3 h 11"/>
                  <a:gd name="T12" fmla="*/ 3 w 21"/>
                  <a:gd name="T13" fmla="*/ 0 h 11"/>
                  <a:gd name="T14" fmla="*/ 3 w 21"/>
                  <a:gd name="T15" fmla="*/ 0 h 11"/>
                  <a:gd name="T16" fmla="*/ 0 w 21"/>
                  <a:gd name="T17" fmla="*/ 3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1"/>
                  <a:gd name="T29" fmla="*/ 21 w 21"/>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1">
                    <a:moveTo>
                      <a:pt x="0" y="3"/>
                    </a:moveTo>
                    <a:lnTo>
                      <a:pt x="0" y="3"/>
                    </a:lnTo>
                    <a:lnTo>
                      <a:pt x="8" y="8"/>
                    </a:lnTo>
                    <a:lnTo>
                      <a:pt x="21" y="11"/>
                    </a:lnTo>
                    <a:lnTo>
                      <a:pt x="21" y="5"/>
                    </a:lnTo>
                    <a:lnTo>
                      <a:pt x="11" y="3"/>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81" name="Freeform 380"/>
              <p:cNvSpPr>
                <a:spLocks/>
              </p:cNvSpPr>
              <p:nvPr/>
            </p:nvSpPr>
            <p:spPr bwMode="auto">
              <a:xfrm>
                <a:off x="5564" y="1909"/>
                <a:ext cx="13" cy="13"/>
              </a:xfrm>
              <a:custGeom>
                <a:avLst/>
                <a:gdLst>
                  <a:gd name="T0" fmla="*/ 2 w 13"/>
                  <a:gd name="T1" fmla="*/ 2 h 13"/>
                  <a:gd name="T2" fmla="*/ 0 w 13"/>
                  <a:gd name="T3" fmla="*/ 2 h 13"/>
                  <a:gd name="T4" fmla="*/ 5 w 13"/>
                  <a:gd name="T5" fmla="*/ 8 h 13"/>
                  <a:gd name="T6" fmla="*/ 10 w 13"/>
                  <a:gd name="T7" fmla="*/ 13 h 13"/>
                  <a:gd name="T8" fmla="*/ 13 w 13"/>
                  <a:gd name="T9" fmla="*/ 10 h 13"/>
                  <a:gd name="T10" fmla="*/ 7 w 13"/>
                  <a:gd name="T11" fmla="*/ 5 h 13"/>
                  <a:gd name="T12" fmla="*/ 2 w 13"/>
                  <a:gd name="T13" fmla="*/ 0 h 13"/>
                  <a:gd name="T14" fmla="*/ 0 w 13"/>
                  <a:gd name="T15" fmla="*/ 0 h 13"/>
                  <a:gd name="T16" fmla="*/ 2 w 13"/>
                  <a:gd name="T17" fmla="*/ 0 h 13"/>
                  <a:gd name="T18" fmla="*/ 0 w 13"/>
                  <a:gd name="T19" fmla="*/ 0 h 13"/>
                  <a:gd name="T20" fmla="*/ 0 w 13"/>
                  <a:gd name="T21" fmla="*/ 0 h 13"/>
                  <a:gd name="T22" fmla="*/ 2 w 13"/>
                  <a:gd name="T23" fmla="*/ 2 h 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13"/>
                  <a:gd name="T38" fmla="*/ 13 w 13"/>
                  <a:gd name="T39" fmla="*/ 13 h 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13">
                    <a:moveTo>
                      <a:pt x="2" y="2"/>
                    </a:moveTo>
                    <a:lnTo>
                      <a:pt x="0" y="2"/>
                    </a:lnTo>
                    <a:lnTo>
                      <a:pt x="5" y="8"/>
                    </a:lnTo>
                    <a:lnTo>
                      <a:pt x="10" y="13"/>
                    </a:lnTo>
                    <a:lnTo>
                      <a:pt x="13" y="10"/>
                    </a:lnTo>
                    <a:lnTo>
                      <a:pt x="7" y="5"/>
                    </a:lnTo>
                    <a:lnTo>
                      <a:pt x="2" y="0"/>
                    </a:lnTo>
                    <a:lnTo>
                      <a:pt x="0" y="0"/>
                    </a:lnTo>
                    <a:lnTo>
                      <a:pt x="2" y="0"/>
                    </a:lnTo>
                    <a:lnTo>
                      <a:pt x="0" y="0"/>
                    </a:lnTo>
                    <a:lnTo>
                      <a:pt x="2"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82" name="Freeform 381"/>
              <p:cNvSpPr>
                <a:spLocks/>
              </p:cNvSpPr>
              <p:nvPr/>
            </p:nvSpPr>
            <p:spPr bwMode="auto">
              <a:xfrm>
                <a:off x="5556" y="1909"/>
                <a:ext cx="10" cy="8"/>
              </a:xfrm>
              <a:custGeom>
                <a:avLst/>
                <a:gdLst>
                  <a:gd name="T0" fmla="*/ 2 w 10"/>
                  <a:gd name="T1" fmla="*/ 8 h 8"/>
                  <a:gd name="T2" fmla="*/ 5 w 10"/>
                  <a:gd name="T3" fmla="*/ 8 h 8"/>
                  <a:gd name="T4" fmla="*/ 10 w 10"/>
                  <a:gd name="T5" fmla="*/ 2 h 8"/>
                  <a:gd name="T6" fmla="*/ 8 w 10"/>
                  <a:gd name="T7" fmla="*/ 0 h 8"/>
                  <a:gd name="T8" fmla="*/ 2 w 10"/>
                  <a:gd name="T9" fmla="*/ 5 h 8"/>
                  <a:gd name="T10" fmla="*/ 2 w 10"/>
                  <a:gd name="T11" fmla="*/ 8 h 8"/>
                  <a:gd name="T12" fmla="*/ 2 w 10"/>
                  <a:gd name="T13" fmla="*/ 5 h 8"/>
                  <a:gd name="T14" fmla="*/ 0 w 10"/>
                  <a:gd name="T15" fmla="*/ 8 h 8"/>
                  <a:gd name="T16" fmla="*/ 2 w 10"/>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8"/>
                  <a:gd name="T29" fmla="*/ 10 w 10"/>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8">
                    <a:moveTo>
                      <a:pt x="2" y="8"/>
                    </a:moveTo>
                    <a:lnTo>
                      <a:pt x="5" y="8"/>
                    </a:lnTo>
                    <a:lnTo>
                      <a:pt x="10" y="2"/>
                    </a:lnTo>
                    <a:lnTo>
                      <a:pt x="8" y="0"/>
                    </a:lnTo>
                    <a:lnTo>
                      <a:pt x="2" y="5"/>
                    </a:lnTo>
                    <a:lnTo>
                      <a:pt x="2" y="8"/>
                    </a:lnTo>
                    <a:lnTo>
                      <a:pt x="2" y="5"/>
                    </a:lnTo>
                    <a:lnTo>
                      <a:pt x="0" y="8"/>
                    </a:lnTo>
                    <a:lnTo>
                      <a:pt x="2"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83" name="Freeform 382"/>
              <p:cNvSpPr>
                <a:spLocks/>
              </p:cNvSpPr>
              <p:nvPr/>
            </p:nvSpPr>
            <p:spPr bwMode="auto">
              <a:xfrm>
                <a:off x="5488" y="1885"/>
                <a:ext cx="21" cy="34"/>
              </a:xfrm>
              <a:custGeom>
                <a:avLst/>
                <a:gdLst>
                  <a:gd name="T0" fmla="*/ 5 w 21"/>
                  <a:gd name="T1" fmla="*/ 34 h 34"/>
                  <a:gd name="T2" fmla="*/ 3 w 21"/>
                  <a:gd name="T3" fmla="*/ 26 h 34"/>
                  <a:gd name="T4" fmla="*/ 0 w 21"/>
                  <a:gd name="T5" fmla="*/ 19 h 34"/>
                  <a:gd name="T6" fmla="*/ 0 w 21"/>
                  <a:gd name="T7" fmla="*/ 16 h 34"/>
                  <a:gd name="T8" fmla="*/ 0 w 21"/>
                  <a:gd name="T9" fmla="*/ 11 h 34"/>
                  <a:gd name="T10" fmla="*/ 5 w 21"/>
                  <a:gd name="T11" fmla="*/ 8 h 34"/>
                  <a:gd name="T12" fmla="*/ 8 w 21"/>
                  <a:gd name="T13" fmla="*/ 8 h 34"/>
                  <a:gd name="T14" fmla="*/ 8 w 21"/>
                  <a:gd name="T15" fmla="*/ 6 h 34"/>
                  <a:gd name="T16" fmla="*/ 3 w 21"/>
                  <a:gd name="T17" fmla="*/ 3 h 34"/>
                  <a:gd name="T18" fmla="*/ 5 w 21"/>
                  <a:gd name="T19" fmla="*/ 0 h 34"/>
                  <a:gd name="T20" fmla="*/ 13 w 21"/>
                  <a:gd name="T21" fmla="*/ 0 h 34"/>
                  <a:gd name="T22" fmla="*/ 18 w 21"/>
                  <a:gd name="T23" fmla="*/ 3 h 34"/>
                  <a:gd name="T24" fmla="*/ 18 w 21"/>
                  <a:gd name="T25" fmla="*/ 3 h 34"/>
                  <a:gd name="T26" fmla="*/ 21 w 21"/>
                  <a:gd name="T27" fmla="*/ 13 h 34"/>
                  <a:gd name="T28" fmla="*/ 18 w 21"/>
                  <a:gd name="T29" fmla="*/ 32 h 34"/>
                  <a:gd name="T30" fmla="*/ 10 w 21"/>
                  <a:gd name="T31" fmla="*/ 34 h 34"/>
                  <a:gd name="T32" fmla="*/ 5 w 21"/>
                  <a:gd name="T33" fmla="*/ 34 h 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
                  <a:gd name="T52" fmla="*/ 0 h 34"/>
                  <a:gd name="T53" fmla="*/ 21 w 21"/>
                  <a:gd name="T54" fmla="*/ 34 h 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 h="34">
                    <a:moveTo>
                      <a:pt x="5" y="34"/>
                    </a:moveTo>
                    <a:lnTo>
                      <a:pt x="3" y="26"/>
                    </a:lnTo>
                    <a:lnTo>
                      <a:pt x="0" y="19"/>
                    </a:lnTo>
                    <a:lnTo>
                      <a:pt x="0" y="16"/>
                    </a:lnTo>
                    <a:lnTo>
                      <a:pt x="0" y="11"/>
                    </a:lnTo>
                    <a:lnTo>
                      <a:pt x="5" y="8"/>
                    </a:lnTo>
                    <a:lnTo>
                      <a:pt x="8" y="8"/>
                    </a:lnTo>
                    <a:lnTo>
                      <a:pt x="8" y="6"/>
                    </a:lnTo>
                    <a:lnTo>
                      <a:pt x="3" y="3"/>
                    </a:lnTo>
                    <a:lnTo>
                      <a:pt x="5" y="0"/>
                    </a:lnTo>
                    <a:lnTo>
                      <a:pt x="13" y="0"/>
                    </a:lnTo>
                    <a:lnTo>
                      <a:pt x="18" y="3"/>
                    </a:lnTo>
                    <a:lnTo>
                      <a:pt x="21" y="13"/>
                    </a:lnTo>
                    <a:lnTo>
                      <a:pt x="18" y="32"/>
                    </a:lnTo>
                    <a:lnTo>
                      <a:pt x="10" y="34"/>
                    </a:lnTo>
                    <a:lnTo>
                      <a:pt x="5" y="34"/>
                    </a:lnTo>
                    <a:close/>
                  </a:path>
                </a:pathLst>
              </a:custGeom>
              <a:solidFill>
                <a:srgbClr val="00924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84" name="Freeform 383"/>
              <p:cNvSpPr>
                <a:spLocks/>
              </p:cNvSpPr>
              <p:nvPr/>
            </p:nvSpPr>
            <p:spPr bwMode="auto">
              <a:xfrm>
                <a:off x="5485" y="1904"/>
                <a:ext cx="11" cy="15"/>
              </a:xfrm>
              <a:custGeom>
                <a:avLst/>
                <a:gdLst>
                  <a:gd name="T0" fmla="*/ 0 w 11"/>
                  <a:gd name="T1" fmla="*/ 2 h 15"/>
                  <a:gd name="T2" fmla="*/ 0 w 11"/>
                  <a:gd name="T3" fmla="*/ 2 h 15"/>
                  <a:gd name="T4" fmla="*/ 6 w 11"/>
                  <a:gd name="T5" fmla="*/ 10 h 15"/>
                  <a:gd name="T6" fmla="*/ 6 w 11"/>
                  <a:gd name="T7" fmla="*/ 15 h 15"/>
                  <a:gd name="T8" fmla="*/ 11 w 11"/>
                  <a:gd name="T9" fmla="*/ 15 h 15"/>
                  <a:gd name="T10" fmla="*/ 8 w 11"/>
                  <a:gd name="T11" fmla="*/ 7 h 15"/>
                  <a:gd name="T12" fmla="*/ 6 w 11"/>
                  <a:gd name="T13" fmla="*/ 0 h 15"/>
                  <a:gd name="T14" fmla="*/ 6 w 11"/>
                  <a:gd name="T15" fmla="*/ 0 h 15"/>
                  <a:gd name="T16" fmla="*/ 0 w 11"/>
                  <a:gd name="T17" fmla="*/ 2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5"/>
                  <a:gd name="T29" fmla="*/ 11 w 11"/>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5">
                    <a:moveTo>
                      <a:pt x="0" y="2"/>
                    </a:moveTo>
                    <a:lnTo>
                      <a:pt x="0" y="2"/>
                    </a:lnTo>
                    <a:lnTo>
                      <a:pt x="6" y="10"/>
                    </a:lnTo>
                    <a:lnTo>
                      <a:pt x="6" y="15"/>
                    </a:lnTo>
                    <a:lnTo>
                      <a:pt x="11" y="15"/>
                    </a:lnTo>
                    <a:lnTo>
                      <a:pt x="8" y="7"/>
                    </a:lnTo>
                    <a:lnTo>
                      <a:pt x="6"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85" name="Freeform 384"/>
              <p:cNvSpPr>
                <a:spLocks/>
              </p:cNvSpPr>
              <p:nvPr/>
            </p:nvSpPr>
            <p:spPr bwMode="auto">
              <a:xfrm>
                <a:off x="5485" y="1891"/>
                <a:ext cx="11" cy="15"/>
              </a:xfrm>
              <a:custGeom>
                <a:avLst/>
                <a:gdLst>
                  <a:gd name="T0" fmla="*/ 11 w 11"/>
                  <a:gd name="T1" fmla="*/ 0 h 15"/>
                  <a:gd name="T2" fmla="*/ 11 w 11"/>
                  <a:gd name="T3" fmla="*/ 0 h 15"/>
                  <a:gd name="T4" fmla="*/ 6 w 11"/>
                  <a:gd name="T5" fmla="*/ 2 h 15"/>
                  <a:gd name="T6" fmla="*/ 3 w 11"/>
                  <a:gd name="T7" fmla="*/ 5 h 15"/>
                  <a:gd name="T8" fmla="*/ 0 w 11"/>
                  <a:gd name="T9" fmla="*/ 10 h 15"/>
                  <a:gd name="T10" fmla="*/ 0 w 11"/>
                  <a:gd name="T11" fmla="*/ 15 h 15"/>
                  <a:gd name="T12" fmla="*/ 6 w 11"/>
                  <a:gd name="T13" fmla="*/ 13 h 15"/>
                  <a:gd name="T14" fmla="*/ 6 w 11"/>
                  <a:gd name="T15" fmla="*/ 10 h 15"/>
                  <a:gd name="T16" fmla="*/ 6 w 11"/>
                  <a:gd name="T17" fmla="*/ 7 h 15"/>
                  <a:gd name="T18" fmla="*/ 8 w 11"/>
                  <a:gd name="T19" fmla="*/ 5 h 15"/>
                  <a:gd name="T20" fmla="*/ 11 w 11"/>
                  <a:gd name="T21" fmla="*/ 2 h 15"/>
                  <a:gd name="T22" fmla="*/ 11 w 11"/>
                  <a:gd name="T23" fmla="*/ 2 h 15"/>
                  <a:gd name="T24" fmla="*/ 11 w 11"/>
                  <a:gd name="T25" fmla="*/ 0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15"/>
                  <a:gd name="T41" fmla="*/ 11 w 11"/>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15">
                    <a:moveTo>
                      <a:pt x="11" y="0"/>
                    </a:moveTo>
                    <a:lnTo>
                      <a:pt x="11" y="0"/>
                    </a:lnTo>
                    <a:lnTo>
                      <a:pt x="6" y="2"/>
                    </a:lnTo>
                    <a:lnTo>
                      <a:pt x="3" y="5"/>
                    </a:lnTo>
                    <a:lnTo>
                      <a:pt x="0" y="10"/>
                    </a:lnTo>
                    <a:lnTo>
                      <a:pt x="0" y="15"/>
                    </a:lnTo>
                    <a:lnTo>
                      <a:pt x="6" y="13"/>
                    </a:lnTo>
                    <a:lnTo>
                      <a:pt x="6" y="10"/>
                    </a:lnTo>
                    <a:lnTo>
                      <a:pt x="6" y="7"/>
                    </a:lnTo>
                    <a:lnTo>
                      <a:pt x="8" y="5"/>
                    </a:lnTo>
                    <a:lnTo>
                      <a:pt x="11" y="2"/>
                    </a:lnTo>
                    <a:lnTo>
                      <a:pt x="11"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86" name="Freeform 385"/>
              <p:cNvSpPr>
                <a:spLocks/>
              </p:cNvSpPr>
              <p:nvPr/>
            </p:nvSpPr>
            <p:spPr bwMode="auto">
              <a:xfrm>
                <a:off x="5488" y="1885"/>
                <a:ext cx="8" cy="8"/>
              </a:xfrm>
              <a:custGeom>
                <a:avLst/>
                <a:gdLst>
                  <a:gd name="T0" fmla="*/ 0 w 8"/>
                  <a:gd name="T1" fmla="*/ 0 h 8"/>
                  <a:gd name="T2" fmla="*/ 3 w 8"/>
                  <a:gd name="T3" fmla="*/ 3 h 8"/>
                  <a:gd name="T4" fmla="*/ 5 w 8"/>
                  <a:gd name="T5" fmla="*/ 6 h 8"/>
                  <a:gd name="T6" fmla="*/ 8 w 8"/>
                  <a:gd name="T7" fmla="*/ 6 h 8"/>
                  <a:gd name="T8" fmla="*/ 8 w 8"/>
                  <a:gd name="T9" fmla="*/ 8 h 8"/>
                  <a:gd name="T10" fmla="*/ 8 w 8"/>
                  <a:gd name="T11" fmla="*/ 3 h 8"/>
                  <a:gd name="T12" fmla="*/ 3 w 8"/>
                  <a:gd name="T13" fmla="*/ 0 h 8"/>
                  <a:gd name="T14" fmla="*/ 5 w 8"/>
                  <a:gd name="T15" fmla="*/ 3 h 8"/>
                  <a:gd name="T16" fmla="*/ 0 w 8"/>
                  <a:gd name="T17" fmla="*/ 0 h 8"/>
                  <a:gd name="T18" fmla="*/ 0 w 8"/>
                  <a:gd name="T19" fmla="*/ 3 h 8"/>
                  <a:gd name="T20" fmla="*/ 3 w 8"/>
                  <a:gd name="T21" fmla="*/ 3 h 8"/>
                  <a:gd name="T22" fmla="*/ 0 w 8"/>
                  <a:gd name="T23" fmla="*/ 0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8"/>
                  <a:gd name="T38" fmla="*/ 8 w 8"/>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8">
                    <a:moveTo>
                      <a:pt x="0" y="0"/>
                    </a:moveTo>
                    <a:lnTo>
                      <a:pt x="3" y="3"/>
                    </a:lnTo>
                    <a:lnTo>
                      <a:pt x="5" y="6"/>
                    </a:lnTo>
                    <a:lnTo>
                      <a:pt x="8" y="6"/>
                    </a:lnTo>
                    <a:lnTo>
                      <a:pt x="8" y="8"/>
                    </a:lnTo>
                    <a:lnTo>
                      <a:pt x="8" y="3"/>
                    </a:lnTo>
                    <a:lnTo>
                      <a:pt x="3" y="0"/>
                    </a:lnTo>
                    <a:lnTo>
                      <a:pt x="5" y="3"/>
                    </a:lnTo>
                    <a:lnTo>
                      <a:pt x="0" y="0"/>
                    </a:lnTo>
                    <a:lnTo>
                      <a:pt x="0" y="3"/>
                    </a:lnTo>
                    <a:lnTo>
                      <a:pt x="3" y="3"/>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87" name="Freeform 386"/>
              <p:cNvSpPr>
                <a:spLocks/>
              </p:cNvSpPr>
              <p:nvPr/>
            </p:nvSpPr>
            <p:spPr bwMode="auto">
              <a:xfrm>
                <a:off x="5488" y="1883"/>
                <a:ext cx="13" cy="5"/>
              </a:xfrm>
              <a:custGeom>
                <a:avLst/>
                <a:gdLst>
                  <a:gd name="T0" fmla="*/ 13 w 13"/>
                  <a:gd name="T1" fmla="*/ 0 h 5"/>
                  <a:gd name="T2" fmla="*/ 13 w 13"/>
                  <a:gd name="T3" fmla="*/ 0 h 5"/>
                  <a:gd name="T4" fmla="*/ 5 w 13"/>
                  <a:gd name="T5" fmla="*/ 0 h 5"/>
                  <a:gd name="T6" fmla="*/ 0 w 13"/>
                  <a:gd name="T7" fmla="*/ 2 h 5"/>
                  <a:gd name="T8" fmla="*/ 5 w 13"/>
                  <a:gd name="T9" fmla="*/ 5 h 5"/>
                  <a:gd name="T10" fmla="*/ 5 w 13"/>
                  <a:gd name="T11" fmla="*/ 5 h 5"/>
                  <a:gd name="T12" fmla="*/ 13 w 13"/>
                  <a:gd name="T13" fmla="*/ 2 h 5"/>
                  <a:gd name="T14" fmla="*/ 13 w 13"/>
                  <a:gd name="T15" fmla="*/ 2 h 5"/>
                  <a:gd name="T16" fmla="*/ 13 w 13"/>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13" y="0"/>
                    </a:moveTo>
                    <a:lnTo>
                      <a:pt x="13" y="0"/>
                    </a:lnTo>
                    <a:lnTo>
                      <a:pt x="5" y="0"/>
                    </a:lnTo>
                    <a:lnTo>
                      <a:pt x="0" y="2"/>
                    </a:lnTo>
                    <a:lnTo>
                      <a:pt x="5" y="5"/>
                    </a:lnTo>
                    <a:lnTo>
                      <a:pt x="13" y="2"/>
                    </a:lnTo>
                    <a:lnTo>
                      <a:pt x="1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88" name="Freeform 387"/>
              <p:cNvSpPr>
                <a:spLocks/>
              </p:cNvSpPr>
              <p:nvPr/>
            </p:nvSpPr>
            <p:spPr bwMode="auto">
              <a:xfrm>
                <a:off x="5501" y="1883"/>
                <a:ext cx="8" cy="8"/>
              </a:xfrm>
              <a:custGeom>
                <a:avLst/>
                <a:gdLst>
                  <a:gd name="T0" fmla="*/ 8 w 8"/>
                  <a:gd name="T1" fmla="*/ 5 h 8"/>
                  <a:gd name="T2" fmla="*/ 8 w 8"/>
                  <a:gd name="T3" fmla="*/ 8 h 8"/>
                  <a:gd name="T4" fmla="*/ 8 w 8"/>
                  <a:gd name="T5" fmla="*/ 2 h 8"/>
                  <a:gd name="T6" fmla="*/ 0 w 8"/>
                  <a:gd name="T7" fmla="*/ 0 h 8"/>
                  <a:gd name="T8" fmla="*/ 0 w 8"/>
                  <a:gd name="T9" fmla="*/ 2 h 8"/>
                  <a:gd name="T10" fmla="*/ 5 w 8"/>
                  <a:gd name="T11" fmla="*/ 8 h 8"/>
                  <a:gd name="T12" fmla="*/ 5 w 8"/>
                  <a:gd name="T13" fmla="*/ 5 h 8"/>
                  <a:gd name="T14" fmla="*/ 5 w 8"/>
                  <a:gd name="T15" fmla="*/ 8 h 8"/>
                  <a:gd name="T16" fmla="*/ 8 w 8"/>
                  <a:gd name="T17" fmla="*/ 5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8" y="5"/>
                    </a:moveTo>
                    <a:lnTo>
                      <a:pt x="8" y="8"/>
                    </a:lnTo>
                    <a:lnTo>
                      <a:pt x="8" y="2"/>
                    </a:lnTo>
                    <a:lnTo>
                      <a:pt x="0" y="0"/>
                    </a:lnTo>
                    <a:lnTo>
                      <a:pt x="0" y="2"/>
                    </a:lnTo>
                    <a:lnTo>
                      <a:pt x="5" y="8"/>
                    </a:lnTo>
                    <a:lnTo>
                      <a:pt x="5" y="5"/>
                    </a:lnTo>
                    <a:lnTo>
                      <a:pt x="5" y="8"/>
                    </a:lnTo>
                    <a:lnTo>
                      <a:pt x="8"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89" name="Freeform 388"/>
              <p:cNvSpPr>
                <a:spLocks/>
              </p:cNvSpPr>
              <p:nvPr/>
            </p:nvSpPr>
            <p:spPr bwMode="auto">
              <a:xfrm>
                <a:off x="5504" y="1888"/>
                <a:ext cx="7" cy="29"/>
              </a:xfrm>
              <a:custGeom>
                <a:avLst/>
                <a:gdLst>
                  <a:gd name="T0" fmla="*/ 5 w 7"/>
                  <a:gd name="T1" fmla="*/ 29 h 29"/>
                  <a:gd name="T2" fmla="*/ 5 w 7"/>
                  <a:gd name="T3" fmla="*/ 29 h 29"/>
                  <a:gd name="T4" fmla="*/ 7 w 7"/>
                  <a:gd name="T5" fmla="*/ 10 h 29"/>
                  <a:gd name="T6" fmla="*/ 5 w 7"/>
                  <a:gd name="T7" fmla="*/ 0 h 29"/>
                  <a:gd name="T8" fmla="*/ 2 w 7"/>
                  <a:gd name="T9" fmla="*/ 3 h 29"/>
                  <a:gd name="T10" fmla="*/ 2 w 7"/>
                  <a:gd name="T11" fmla="*/ 10 h 29"/>
                  <a:gd name="T12" fmla="*/ 0 w 7"/>
                  <a:gd name="T13" fmla="*/ 29 h 29"/>
                  <a:gd name="T14" fmla="*/ 0 w 7"/>
                  <a:gd name="T15" fmla="*/ 29 h 29"/>
                  <a:gd name="T16" fmla="*/ 5 w 7"/>
                  <a:gd name="T17" fmla="*/ 29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29"/>
                  <a:gd name="T29" fmla="*/ 7 w 7"/>
                  <a:gd name="T30" fmla="*/ 29 h 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29">
                    <a:moveTo>
                      <a:pt x="5" y="29"/>
                    </a:moveTo>
                    <a:lnTo>
                      <a:pt x="5" y="29"/>
                    </a:lnTo>
                    <a:lnTo>
                      <a:pt x="7" y="10"/>
                    </a:lnTo>
                    <a:lnTo>
                      <a:pt x="5" y="0"/>
                    </a:lnTo>
                    <a:lnTo>
                      <a:pt x="2" y="3"/>
                    </a:lnTo>
                    <a:lnTo>
                      <a:pt x="2" y="10"/>
                    </a:lnTo>
                    <a:lnTo>
                      <a:pt x="0" y="29"/>
                    </a:lnTo>
                    <a:lnTo>
                      <a:pt x="5" y="2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90" name="Freeform 389"/>
              <p:cNvSpPr>
                <a:spLocks/>
              </p:cNvSpPr>
              <p:nvPr/>
            </p:nvSpPr>
            <p:spPr bwMode="auto">
              <a:xfrm>
                <a:off x="5491" y="1917"/>
                <a:ext cx="18" cy="5"/>
              </a:xfrm>
              <a:custGeom>
                <a:avLst/>
                <a:gdLst>
                  <a:gd name="T0" fmla="*/ 0 w 18"/>
                  <a:gd name="T1" fmla="*/ 2 h 5"/>
                  <a:gd name="T2" fmla="*/ 2 w 18"/>
                  <a:gd name="T3" fmla="*/ 5 h 5"/>
                  <a:gd name="T4" fmla="*/ 7 w 18"/>
                  <a:gd name="T5" fmla="*/ 5 h 5"/>
                  <a:gd name="T6" fmla="*/ 18 w 18"/>
                  <a:gd name="T7" fmla="*/ 0 h 5"/>
                  <a:gd name="T8" fmla="*/ 13 w 18"/>
                  <a:gd name="T9" fmla="*/ 0 h 5"/>
                  <a:gd name="T10" fmla="*/ 7 w 18"/>
                  <a:gd name="T11" fmla="*/ 0 h 5"/>
                  <a:gd name="T12" fmla="*/ 2 w 18"/>
                  <a:gd name="T13" fmla="*/ 0 h 5"/>
                  <a:gd name="T14" fmla="*/ 5 w 18"/>
                  <a:gd name="T15" fmla="*/ 2 h 5"/>
                  <a:gd name="T16" fmla="*/ 0 w 18"/>
                  <a:gd name="T17" fmla="*/ 2 h 5"/>
                  <a:gd name="T18" fmla="*/ 0 w 18"/>
                  <a:gd name="T19" fmla="*/ 5 h 5"/>
                  <a:gd name="T20" fmla="*/ 2 w 18"/>
                  <a:gd name="T21" fmla="*/ 5 h 5"/>
                  <a:gd name="T22" fmla="*/ 0 w 18"/>
                  <a:gd name="T23" fmla="*/ 2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5"/>
                  <a:gd name="T38" fmla="*/ 18 w 18"/>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5">
                    <a:moveTo>
                      <a:pt x="0" y="2"/>
                    </a:moveTo>
                    <a:lnTo>
                      <a:pt x="2" y="5"/>
                    </a:lnTo>
                    <a:lnTo>
                      <a:pt x="7" y="5"/>
                    </a:lnTo>
                    <a:lnTo>
                      <a:pt x="18" y="0"/>
                    </a:lnTo>
                    <a:lnTo>
                      <a:pt x="13" y="0"/>
                    </a:lnTo>
                    <a:lnTo>
                      <a:pt x="7" y="0"/>
                    </a:lnTo>
                    <a:lnTo>
                      <a:pt x="2" y="0"/>
                    </a:lnTo>
                    <a:lnTo>
                      <a:pt x="5" y="2"/>
                    </a:lnTo>
                    <a:lnTo>
                      <a:pt x="0" y="2"/>
                    </a:lnTo>
                    <a:lnTo>
                      <a:pt x="0" y="5"/>
                    </a:lnTo>
                    <a:lnTo>
                      <a:pt x="2" y="5"/>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91" name="Freeform 390"/>
              <p:cNvSpPr>
                <a:spLocks/>
              </p:cNvSpPr>
              <p:nvPr/>
            </p:nvSpPr>
            <p:spPr bwMode="auto">
              <a:xfrm>
                <a:off x="5457" y="1898"/>
                <a:ext cx="28" cy="24"/>
              </a:xfrm>
              <a:custGeom>
                <a:avLst/>
                <a:gdLst>
                  <a:gd name="T0" fmla="*/ 23 w 28"/>
                  <a:gd name="T1" fmla="*/ 0 h 24"/>
                  <a:gd name="T2" fmla="*/ 23 w 28"/>
                  <a:gd name="T3" fmla="*/ 8 h 24"/>
                  <a:gd name="T4" fmla="*/ 28 w 28"/>
                  <a:gd name="T5" fmla="*/ 16 h 24"/>
                  <a:gd name="T6" fmla="*/ 23 w 28"/>
                  <a:gd name="T7" fmla="*/ 16 h 24"/>
                  <a:gd name="T8" fmla="*/ 13 w 28"/>
                  <a:gd name="T9" fmla="*/ 19 h 24"/>
                  <a:gd name="T10" fmla="*/ 13 w 28"/>
                  <a:gd name="T11" fmla="*/ 21 h 24"/>
                  <a:gd name="T12" fmla="*/ 13 w 28"/>
                  <a:gd name="T13" fmla="*/ 21 h 24"/>
                  <a:gd name="T14" fmla="*/ 10 w 28"/>
                  <a:gd name="T15" fmla="*/ 21 h 24"/>
                  <a:gd name="T16" fmla="*/ 7 w 28"/>
                  <a:gd name="T17" fmla="*/ 24 h 24"/>
                  <a:gd name="T18" fmla="*/ 2 w 28"/>
                  <a:gd name="T19" fmla="*/ 21 h 24"/>
                  <a:gd name="T20" fmla="*/ 0 w 28"/>
                  <a:gd name="T21" fmla="*/ 16 h 24"/>
                  <a:gd name="T22" fmla="*/ 0 w 28"/>
                  <a:gd name="T23" fmla="*/ 8 h 24"/>
                  <a:gd name="T24" fmla="*/ 0 w 28"/>
                  <a:gd name="T25" fmla="*/ 3 h 24"/>
                  <a:gd name="T26" fmla="*/ 13 w 28"/>
                  <a:gd name="T27" fmla="*/ 0 h 24"/>
                  <a:gd name="T28" fmla="*/ 23 w 28"/>
                  <a:gd name="T29" fmla="*/ 0 h 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24"/>
                  <a:gd name="T47" fmla="*/ 28 w 28"/>
                  <a:gd name="T48" fmla="*/ 24 h 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24">
                    <a:moveTo>
                      <a:pt x="23" y="0"/>
                    </a:moveTo>
                    <a:lnTo>
                      <a:pt x="23" y="8"/>
                    </a:lnTo>
                    <a:lnTo>
                      <a:pt x="28" y="16"/>
                    </a:lnTo>
                    <a:lnTo>
                      <a:pt x="23" y="16"/>
                    </a:lnTo>
                    <a:lnTo>
                      <a:pt x="13" y="19"/>
                    </a:lnTo>
                    <a:lnTo>
                      <a:pt x="13" y="21"/>
                    </a:lnTo>
                    <a:lnTo>
                      <a:pt x="10" y="21"/>
                    </a:lnTo>
                    <a:lnTo>
                      <a:pt x="7" y="24"/>
                    </a:lnTo>
                    <a:lnTo>
                      <a:pt x="2" y="21"/>
                    </a:lnTo>
                    <a:lnTo>
                      <a:pt x="0" y="16"/>
                    </a:lnTo>
                    <a:lnTo>
                      <a:pt x="0" y="8"/>
                    </a:lnTo>
                    <a:lnTo>
                      <a:pt x="0" y="3"/>
                    </a:lnTo>
                    <a:lnTo>
                      <a:pt x="13" y="0"/>
                    </a:lnTo>
                    <a:lnTo>
                      <a:pt x="23" y="0"/>
                    </a:lnTo>
                    <a:close/>
                  </a:path>
                </a:pathLst>
              </a:custGeom>
              <a:solidFill>
                <a:srgbClr val="EC916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92" name="Freeform 391"/>
              <p:cNvSpPr>
                <a:spLocks/>
              </p:cNvSpPr>
              <p:nvPr/>
            </p:nvSpPr>
            <p:spPr bwMode="auto">
              <a:xfrm>
                <a:off x="5477" y="1898"/>
                <a:ext cx="11" cy="19"/>
              </a:xfrm>
              <a:custGeom>
                <a:avLst/>
                <a:gdLst>
                  <a:gd name="T0" fmla="*/ 11 w 11"/>
                  <a:gd name="T1" fmla="*/ 13 h 19"/>
                  <a:gd name="T2" fmla="*/ 11 w 11"/>
                  <a:gd name="T3" fmla="*/ 13 h 19"/>
                  <a:gd name="T4" fmla="*/ 6 w 11"/>
                  <a:gd name="T5" fmla="*/ 6 h 19"/>
                  <a:gd name="T6" fmla="*/ 3 w 11"/>
                  <a:gd name="T7" fmla="*/ 0 h 19"/>
                  <a:gd name="T8" fmla="*/ 0 w 11"/>
                  <a:gd name="T9" fmla="*/ 0 h 19"/>
                  <a:gd name="T10" fmla="*/ 3 w 11"/>
                  <a:gd name="T11" fmla="*/ 8 h 19"/>
                  <a:gd name="T12" fmla="*/ 8 w 11"/>
                  <a:gd name="T13" fmla="*/ 19 h 19"/>
                  <a:gd name="T14" fmla="*/ 8 w 11"/>
                  <a:gd name="T15" fmla="*/ 19 h 19"/>
                  <a:gd name="T16" fmla="*/ 11 w 11"/>
                  <a:gd name="T17" fmla="*/ 13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9"/>
                  <a:gd name="T29" fmla="*/ 11 w 11"/>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9">
                    <a:moveTo>
                      <a:pt x="11" y="13"/>
                    </a:moveTo>
                    <a:lnTo>
                      <a:pt x="11" y="13"/>
                    </a:lnTo>
                    <a:lnTo>
                      <a:pt x="6" y="6"/>
                    </a:lnTo>
                    <a:lnTo>
                      <a:pt x="3" y="0"/>
                    </a:lnTo>
                    <a:lnTo>
                      <a:pt x="0" y="0"/>
                    </a:lnTo>
                    <a:lnTo>
                      <a:pt x="3" y="8"/>
                    </a:lnTo>
                    <a:lnTo>
                      <a:pt x="8" y="19"/>
                    </a:lnTo>
                    <a:lnTo>
                      <a:pt x="11"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93" name="Freeform 392"/>
              <p:cNvSpPr>
                <a:spLocks/>
              </p:cNvSpPr>
              <p:nvPr/>
            </p:nvSpPr>
            <p:spPr bwMode="auto">
              <a:xfrm>
                <a:off x="5470" y="1911"/>
                <a:ext cx="18" cy="6"/>
              </a:xfrm>
              <a:custGeom>
                <a:avLst/>
                <a:gdLst>
                  <a:gd name="T0" fmla="*/ 2 w 18"/>
                  <a:gd name="T1" fmla="*/ 6 h 6"/>
                  <a:gd name="T2" fmla="*/ 2 w 18"/>
                  <a:gd name="T3" fmla="*/ 6 h 6"/>
                  <a:gd name="T4" fmla="*/ 10 w 18"/>
                  <a:gd name="T5" fmla="*/ 3 h 6"/>
                  <a:gd name="T6" fmla="*/ 18 w 18"/>
                  <a:gd name="T7" fmla="*/ 0 h 6"/>
                  <a:gd name="T8" fmla="*/ 15 w 18"/>
                  <a:gd name="T9" fmla="*/ 6 h 6"/>
                  <a:gd name="T10" fmla="*/ 10 w 18"/>
                  <a:gd name="T11" fmla="*/ 0 h 6"/>
                  <a:gd name="T12" fmla="*/ 0 w 18"/>
                  <a:gd name="T13" fmla="*/ 6 h 6"/>
                  <a:gd name="T14" fmla="*/ 0 w 18"/>
                  <a:gd name="T15" fmla="*/ 6 h 6"/>
                  <a:gd name="T16" fmla="*/ 2 w 18"/>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6"/>
                  <a:gd name="T29" fmla="*/ 18 w 18"/>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6">
                    <a:moveTo>
                      <a:pt x="2" y="6"/>
                    </a:moveTo>
                    <a:lnTo>
                      <a:pt x="2" y="6"/>
                    </a:lnTo>
                    <a:lnTo>
                      <a:pt x="10" y="3"/>
                    </a:lnTo>
                    <a:lnTo>
                      <a:pt x="18" y="0"/>
                    </a:lnTo>
                    <a:lnTo>
                      <a:pt x="15" y="6"/>
                    </a:lnTo>
                    <a:lnTo>
                      <a:pt x="10" y="0"/>
                    </a:lnTo>
                    <a:lnTo>
                      <a:pt x="0" y="6"/>
                    </a:lnTo>
                    <a:lnTo>
                      <a:pt x="2"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94" name="Freeform 393"/>
              <p:cNvSpPr>
                <a:spLocks/>
              </p:cNvSpPr>
              <p:nvPr/>
            </p:nvSpPr>
            <p:spPr bwMode="auto">
              <a:xfrm>
                <a:off x="5467" y="1917"/>
                <a:ext cx="5" cy="5"/>
              </a:xfrm>
              <a:custGeom>
                <a:avLst/>
                <a:gdLst>
                  <a:gd name="T0" fmla="*/ 3 w 5"/>
                  <a:gd name="T1" fmla="*/ 5 h 5"/>
                  <a:gd name="T2" fmla="*/ 0 w 5"/>
                  <a:gd name="T3" fmla="*/ 2 h 5"/>
                  <a:gd name="T4" fmla="*/ 5 w 5"/>
                  <a:gd name="T5" fmla="*/ 5 h 5"/>
                  <a:gd name="T6" fmla="*/ 5 w 5"/>
                  <a:gd name="T7" fmla="*/ 0 h 5"/>
                  <a:gd name="T8" fmla="*/ 3 w 5"/>
                  <a:gd name="T9" fmla="*/ 0 h 5"/>
                  <a:gd name="T10" fmla="*/ 0 w 5"/>
                  <a:gd name="T11" fmla="*/ 2 h 5"/>
                  <a:gd name="T12" fmla="*/ 5 w 5"/>
                  <a:gd name="T13" fmla="*/ 2 h 5"/>
                  <a:gd name="T14" fmla="*/ 3 w 5"/>
                  <a:gd name="T15" fmla="*/ 0 h 5"/>
                  <a:gd name="T16" fmla="*/ 5 w 5"/>
                  <a:gd name="T17" fmla="*/ 2 h 5"/>
                  <a:gd name="T18" fmla="*/ 5 w 5"/>
                  <a:gd name="T19" fmla="*/ 0 h 5"/>
                  <a:gd name="T20" fmla="*/ 3 w 5"/>
                  <a:gd name="T21" fmla="*/ 0 h 5"/>
                  <a:gd name="T22" fmla="*/ 3 w 5"/>
                  <a:gd name="T23" fmla="*/ 5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5"/>
                  <a:gd name="T38" fmla="*/ 5 w 5"/>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5">
                    <a:moveTo>
                      <a:pt x="3" y="5"/>
                    </a:moveTo>
                    <a:lnTo>
                      <a:pt x="0" y="2"/>
                    </a:lnTo>
                    <a:lnTo>
                      <a:pt x="5" y="5"/>
                    </a:lnTo>
                    <a:lnTo>
                      <a:pt x="5" y="0"/>
                    </a:lnTo>
                    <a:lnTo>
                      <a:pt x="3" y="0"/>
                    </a:lnTo>
                    <a:lnTo>
                      <a:pt x="0" y="2"/>
                    </a:lnTo>
                    <a:lnTo>
                      <a:pt x="5" y="2"/>
                    </a:lnTo>
                    <a:lnTo>
                      <a:pt x="3" y="0"/>
                    </a:lnTo>
                    <a:lnTo>
                      <a:pt x="5" y="2"/>
                    </a:lnTo>
                    <a:lnTo>
                      <a:pt x="5" y="0"/>
                    </a:lnTo>
                    <a:lnTo>
                      <a:pt x="3" y="0"/>
                    </a:lnTo>
                    <a:lnTo>
                      <a:pt x="3"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95" name="Freeform 394"/>
              <p:cNvSpPr>
                <a:spLocks/>
              </p:cNvSpPr>
              <p:nvPr/>
            </p:nvSpPr>
            <p:spPr bwMode="auto">
              <a:xfrm>
                <a:off x="5462" y="1917"/>
                <a:ext cx="8" cy="7"/>
              </a:xfrm>
              <a:custGeom>
                <a:avLst/>
                <a:gdLst>
                  <a:gd name="T0" fmla="*/ 2 w 8"/>
                  <a:gd name="T1" fmla="*/ 7 h 7"/>
                  <a:gd name="T2" fmla="*/ 2 w 8"/>
                  <a:gd name="T3" fmla="*/ 7 h 7"/>
                  <a:gd name="T4" fmla="*/ 8 w 8"/>
                  <a:gd name="T5" fmla="*/ 5 h 7"/>
                  <a:gd name="T6" fmla="*/ 8 w 8"/>
                  <a:gd name="T7" fmla="*/ 5 h 7"/>
                  <a:gd name="T8" fmla="*/ 8 w 8"/>
                  <a:gd name="T9" fmla="*/ 0 h 7"/>
                  <a:gd name="T10" fmla="*/ 5 w 8"/>
                  <a:gd name="T11" fmla="*/ 2 h 7"/>
                  <a:gd name="T12" fmla="*/ 0 w 8"/>
                  <a:gd name="T13" fmla="*/ 5 h 7"/>
                  <a:gd name="T14" fmla="*/ 0 w 8"/>
                  <a:gd name="T15" fmla="*/ 5 h 7"/>
                  <a:gd name="T16" fmla="*/ 2 w 8"/>
                  <a:gd name="T17" fmla="*/ 7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2" y="7"/>
                    </a:moveTo>
                    <a:lnTo>
                      <a:pt x="2" y="7"/>
                    </a:lnTo>
                    <a:lnTo>
                      <a:pt x="8" y="5"/>
                    </a:lnTo>
                    <a:lnTo>
                      <a:pt x="8" y="0"/>
                    </a:lnTo>
                    <a:lnTo>
                      <a:pt x="5" y="2"/>
                    </a:lnTo>
                    <a:lnTo>
                      <a:pt x="0" y="5"/>
                    </a:lnTo>
                    <a:lnTo>
                      <a:pt x="2" y="7"/>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96" name="Freeform 395"/>
              <p:cNvSpPr>
                <a:spLocks/>
              </p:cNvSpPr>
              <p:nvPr/>
            </p:nvSpPr>
            <p:spPr bwMode="auto">
              <a:xfrm>
                <a:off x="5454" y="1898"/>
                <a:ext cx="10" cy="26"/>
              </a:xfrm>
              <a:custGeom>
                <a:avLst/>
                <a:gdLst>
                  <a:gd name="T0" fmla="*/ 3 w 10"/>
                  <a:gd name="T1" fmla="*/ 0 h 26"/>
                  <a:gd name="T2" fmla="*/ 3 w 10"/>
                  <a:gd name="T3" fmla="*/ 0 h 26"/>
                  <a:gd name="T4" fmla="*/ 0 w 10"/>
                  <a:gd name="T5" fmla="*/ 8 h 26"/>
                  <a:gd name="T6" fmla="*/ 3 w 10"/>
                  <a:gd name="T7" fmla="*/ 16 h 26"/>
                  <a:gd name="T8" fmla="*/ 5 w 10"/>
                  <a:gd name="T9" fmla="*/ 24 h 26"/>
                  <a:gd name="T10" fmla="*/ 10 w 10"/>
                  <a:gd name="T11" fmla="*/ 26 h 26"/>
                  <a:gd name="T12" fmla="*/ 8 w 10"/>
                  <a:gd name="T13" fmla="*/ 24 h 26"/>
                  <a:gd name="T14" fmla="*/ 8 w 10"/>
                  <a:gd name="T15" fmla="*/ 21 h 26"/>
                  <a:gd name="T16" fmla="*/ 5 w 10"/>
                  <a:gd name="T17" fmla="*/ 13 h 26"/>
                  <a:gd name="T18" fmla="*/ 5 w 10"/>
                  <a:gd name="T19" fmla="*/ 8 h 26"/>
                  <a:gd name="T20" fmla="*/ 5 w 10"/>
                  <a:gd name="T21" fmla="*/ 6 h 26"/>
                  <a:gd name="T22" fmla="*/ 5 w 10"/>
                  <a:gd name="T23" fmla="*/ 6 h 26"/>
                  <a:gd name="T24" fmla="*/ 3 w 10"/>
                  <a:gd name="T25" fmla="*/ 0 h 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26"/>
                  <a:gd name="T41" fmla="*/ 10 w 10"/>
                  <a:gd name="T42" fmla="*/ 26 h 2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26">
                    <a:moveTo>
                      <a:pt x="3" y="0"/>
                    </a:moveTo>
                    <a:lnTo>
                      <a:pt x="3" y="0"/>
                    </a:lnTo>
                    <a:lnTo>
                      <a:pt x="0" y="8"/>
                    </a:lnTo>
                    <a:lnTo>
                      <a:pt x="3" y="16"/>
                    </a:lnTo>
                    <a:lnTo>
                      <a:pt x="5" y="24"/>
                    </a:lnTo>
                    <a:lnTo>
                      <a:pt x="10" y="26"/>
                    </a:lnTo>
                    <a:lnTo>
                      <a:pt x="8" y="24"/>
                    </a:lnTo>
                    <a:lnTo>
                      <a:pt x="8" y="21"/>
                    </a:lnTo>
                    <a:lnTo>
                      <a:pt x="5" y="13"/>
                    </a:lnTo>
                    <a:lnTo>
                      <a:pt x="5" y="8"/>
                    </a:lnTo>
                    <a:lnTo>
                      <a:pt x="5" y="6"/>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97" name="Freeform 396"/>
              <p:cNvSpPr>
                <a:spLocks/>
              </p:cNvSpPr>
              <p:nvPr/>
            </p:nvSpPr>
            <p:spPr bwMode="auto">
              <a:xfrm>
                <a:off x="5457" y="1896"/>
                <a:ext cx="23" cy="8"/>
              </a:xfrm>
              <a:custGeom>
                <a:avLst/>
                <a:gdLst>
                  <a:gd name="T0" fmla="*/ 23 w 23"/>
                  <a:gd name="T1" fmla="*/ 2 h 8"/>
                  <a:gd name="T2" fmla="*/ 23 w 23"/>
                  <a:gd name="T3" fmla="*/ 0 h 8"/>
                  <a:gd name="T4" fmla="*/ 13 w 23"/>
                  <a:gd name="T5" fmla="*/ 2 h 8"/>
                  <a:gd name="T6" fmla="*/ 0 w 23"/>
                  <a:gd name="T7" fmla="*/ 2 h 8"/>
                  <a:gd name="T8" fmla="*/ 2 w 23"/>
                  <a:gd name="T9" fmla="*/ 8 h 8"/>
                  <a:gd name="T10" fmla="*/ 13 w 23"/>
                  <a:gd name="T11" fmla="*/ 5 h 8"/>
                  <a:gd name="T12" fmla="*/ 23 w 23"/>
                  <a:gd name="T13" fmla="*/ 2 h 8"/>
                  <a:gd name="T14" fmla="*/ 20 w 23"/>
                  <a:gd name="T15" fmla="*/ 2 h 8"/>
                  <a:gd name="T16" fmla="*/ 23 w 23"/>
                  <a:gd name="T17" fmla="*/ 2 h 8"/>
                  <a:gd name="T18" fmla="*/ 23 w 23"/>
                  <a:gd name="T19" fmla="*/ 0 h 8"/>
                  <a:gd name="T20" fmla="*/ 23 w 23"/>
                  <a:gd name="T21" fmla="*/ 0 h 8"/>
                  <a:gd name="T22" fmla="*/ 23 w 23"/>
                  <a:gd name="T23" fmla="*/ 2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
                  <a:gd name="T37" fmla="*/ 0 h 8"/>
                  <a:gd name="T38" fmla="*/ 23 w 23"/>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 h="8">
                    <a:moveTo>
                      <a:pt x="23" y="2"/>
                    </a:moveTo>
                    <a:lnTo>
                      <a:pt x="23" y="0"/>
                    </a:lnTo>
                    <a:lnTo>
                      <a:pt x="13" y="2"/>
                    </a:lnTo>
                    <a:lnTo>
                      <a:pt x="0" y="2"/>
                    </a:lnTo>
                    <a:lnTo>
                      <a:pt x="2" y="8"/>
                    </a:lnTo>
                    <a:lnTo>
                      <a:pt x="13" y="5"/>
                    </a:lnTo>
                    <a:lnTo>
                      <a:pt x="23" y="2"/>
                    </a:lnTo>
                    <a:lnTo>
                      <a:pt x="20" y="2"/>
                    </a:lnTo>
                    <a:lnTo>
                      <a:pt x="23" y="2"/>
                    </a:lnTo>
                    <a:lnTo>
                      <a:pt x="23" y="0"/>
                    </a:lnTo>
                    <a:lnTo>
                      <a:pt x="23"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98" name="Freeform 397"/>
              <p:cNvSpPr>
                <a:spLocks/>
              </p:cNvSpPr>
              <p:nvPr/>
            </p:nvSpPr>
            <p:spPr bwMode="auto">
              <a:xfrm>
                <a:off x="5451" y="1938"/>
                <a:ext cx="24" cy="23"/>
              </a:xfrm>
              <a:custGeom>
                <a:avLst/>
                <a:gdLst>
                  <a:gd name="T0" fmla="*/ 21 w 24"/>
                  <a:gd name="T1" fmla="*/ 0 h 23"/>
                  <a:gd name="T2" fmla="*/ 24 w 24"/>
                  <a:gd name="T3" fmla="*/ 2 h 23"/>
                  <a:gd name="T4" fmla="*/ 24 w 24"/>
                  <a:gd name="T5" fmla="*/ 7 h 23"/>
                  <a:gd name="T6" fmla="*/ 8 w 24"/>
                  <a:gd name="T7" fmla="*/ 18 h 23"/>
                  <a:gd name="T8" fmla="*/ 0 w 24"/>
                  <a:gd name="T9" fmla="*/ 23 h 23"/>
                  <a:gd name="T10" fmla="*/ 0 w 24"/>
                  <a:gd name="T11" fmla="*/ 20 h 23"/>
                  <a:gd name="T12" fmla="*/ 3 w 24"/>
                  <a:gd name="T13" fmla="*/ 13 h 23"/>
                  <a:gd name="T14" fmla="*/ 6 w 24"/>
                  <a:gd name="T15" fmla="*/ 7 h 23"/>
                  <a:gd name="T16" fmla="*/ 11 w 24"/>
                  <a:gd name="T17" fmla="*/ 5 h 23"/>
                  <a:gd name="T18" fmla="*/ 16 w 24"/>
                  <a:gd name="T19" fmla="*/ 2 h 23"/>
                  <a:gd name="T20" fmla="*/ 21 w 24"/>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
                  <a:gd name="T34" fmla="*/ 0 h 23"/>
                  <a:gd name="T35" fmla="*/ 24 w 24"/>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 h="23">
                    <a:moveTo>
                      <a:pt x="21" y="0"/>
                    </a:moveTo>
                    <a:lnTo>
                      <a:pt x="24" y="2"/>
                    </a:lnTo>
                    <a:lnTo>
                      <a:pt x="24" y="7"/>
                    </a:lnTo>
                    <a:lnTo>
                      <a:pt x="8" y="18"/>
                    </a:lnTo>
                    <a:lnTo>
                      <a:pt x="0" y="23"/>
                    </a:lnTo>
                    <a:lnTo>
                      <a:pt x="0" y="20"/>
                    </a:lnTo>
                    <a:lnTo>
                      <a:pt x="3" y="13"/>
                    </a:lnTo>
                    <a:lnTo>
                      <a:pt x="6" y="7"/>
                    </a:lnTo>
                    <a:lnTo>
                      <a:pt x="11" y="5"/>
                    </a:lnTo>
                    <a:lnTo>
                      <a:pt x="16" y="2"/>
                    </a:lnTo>
                    <a:lnTo>
                      <a:pt x="21" y="0"/>
                    </a:lnTo>
                    <a:close/>
                  </a:path>
                </a:pathLst>
              </a:custGeom>
              <a:solidFill>
                <a:srgbClr val="84828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99" name="Freeform 398"/>
              <p:cNvSpPr>
                <a:spLocks/>
              </p:cNvSpPr>
              <p:nvPr/>
            </p:nvSpPr>
            <p:spPr bwMode="auto">
              <a:xfrm>
                <a:off x="5470" y="1935"/>
                <a:ext cx="7" cy="13"/>
              </a:xfrm>
              <a:custGeom>
                <a:avLst/>
                <a:gdLst>
                  <a:gd name="T0" fmla="*/ 5 w 7"/>
                  <a:gd name="T1" fmla="*/ 13 h 13"/>
                  <a:gd name="T2" fmla="*/ 5 w 7"/>
                  <a:gd name="T3" fmla="*/ 13 h 13"/>
                  <a:gd name="T4" fmla="*/ 7 w 7"/>
                  <a:gd name="T5" fmla="*/ 5 h 13"/>
                  <a:gd name="T6" fmla="*/ 5 w 7"/>
                  <a:gd name="T7" fmla="*/ 0 h 13"/>
                  <a:gd name="T8" fmla="*/ 0 w 7"/>
                  <a:gd name="T9" fmla="*/ 3 h 13"/>
                  <a:gd name="T10" fmla="*/ 2 w 7"/>
                  <a:gd name="T11" fmla="*/ 5 h 13"/>
                  <a:gd name="T12" fmla="*/ 2 w 7"/>
                  <a:gd name="T13" fmla="*/ 8 h 13"/>
                  <a:gd name="T14" fmla="*/ 2 w 7"/>
                  <a:gd name="T15" fmla="*/ 8 h 13"/>
                  <a:gd name="T16" fmla="*/ 5 w 7"/>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13"/>
                  <a:gd name="T29" fmla="*/ 7 w 7"/>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13">
                    <a:moveTo>
                      <a:pt x="5" y="13"/>
                    </a:moveTo>
                    <a:lnTo>
                      <a:pt x="5" y="13"/>
                    </a:lnTo>
                    <a:lnTo>
                      <a:pt x="7" y="5"/>
                    </a:lnTo>
                    <a:lnTo>
                      <a:pt x="5" y="0"/>
                    </a:lnTo>
                    <a:lnTo>
                      <a:pt x="0" y="3"/>
                    </a:lnTo>
                    <a:lnTo>
                      <a:pt x="2" y="5"/>
                    </a:lnTo>
                    <a:lnTo>
                      <a:pt x="2" y="8"/>
                    </a:lnTo>
                    <a:lnTo>
                      <a:pt x="5"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00" name="Freeform 399"/>
              <p:cNvSpPr>
                <a:spLocks/>
              </p:cNvSpPr>
              <p:nvPr/>
            </p:nvSpPr>
            <p:spPr bwMode="auto">
              <a:xfrm>
                <a:off x="5449" y="1943"/>
                <a:ext cx="26" cy="21"/>
              </a:xfrm>
              <a:custGeom>
                <a:avLst/>
                <a:gdLst>
                  <a:gd name="T0" fmla="*/ 2 w 26"/>
                  <a:gd name="T1" fmla="*/ 21 h 21"/>
                  <a:gd name="T2" fmla="*/ 0 w 26"/>
                  <a:gd name="T3" fmla="*/ 21 h 21"/>
                  <a:gd name="T4" fmla="*/ 13 w 26"/>
                  <a:gd name="T5" fmla="*/ 15 h 21"/>
                  <a:gd name="T6" fmla="*/ 26 w 26"/>
                  <a:gd name="T7" fmla="*/ 5 h 21"/>
                  <a:gd name="T8" fmla="*/ 23 w 26"/>
                  <a:gd name="T9" fmla="*/ 0 h 21"/>
                  <a:gd name="T10" fmla="*/ 10 w 26"/>
                  <a:gd name="T11" fmla="*/ 10 h 21"/>
                  <a:gd name="T12" fmla="*/ 2 w 26"/>
                  <a:gd name="T13" fmla="*/ 15 h 21"/>
                  <a:gd name="T14" fmla="*/ 2 w 26"/>
                  <a:gd name="T15" fmla="*/ 15 h 21"/>
                  <a:gd name="T16" fmla="*/ 2 w 26"/>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21"/>
                  <a:gd name="T29" fmla="*/ 26 w 26"/>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21">
                    <a:moveTo>
                      <a:pt x="2" y="21"/>
                    </a:moveTo>
                    <a:lnTo>
                      <a:pt x="0" y="21"/>
                    </a:lnTo>
                    <a:lnTo>
                      <a:pt x="13" y="15"/>
                    </a:lnTo>
                    <a:lnTo>
                      <a:pt x="26" y="5"/>
                    </a:lnTo>
                    <a:lnTo>
                      <a:pt x="23" y="0"/>
                    </a:lnTo>
                    <a:lnTo>
                      <a:pt x="10" y="10"/>
                    </a:lnTo>
                    <a:lnTo>
                      <a:pt x="2" y="15"/>
                    </a:lnTo>
                    <a:lnTo>
                      <a:pt x="2" y="2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01" name="Freeform 400"/>
              <p:cNvSpPr>
                <a:spLocks/>
              </p:cNvSpPr>
              <p:nvPr/>
            </p:nvSpPr>
            <p:spPr bwMode="auto">
              <a:xfrm>
                <a:off x="5449" y="1940"/>
                <a:ext cx="13" cy="24"/>
              </a:xfrm>
              <a:custGeom>
                <a:avLst/>
                <a:gdLst>
                  <a:gd name="T0" fmla="*/ 13 w 13"/>
                  <a:gd name="T1" fmla="*/ 0 h 24"/>
                  <a:gd name="T2" fmla="*/ 13 w 13"/>
                  <a:gd name="T3" fmla="*/ 0 h 24"/>
                  <a:gd name="T4" fmla="*/ 5 w 13"/>
                  <a:gd name="T5" fmla="*/ 5 h 24"/>
                  <a:gd name="T6" fmla="*/ 2 w 13"/>
                  <a:gd name="T7" fmla="*/ 11 h 24"/>
                  <a:gd name="T8" fmla="*/ 0 w 13"/>
                  <a:gd name="T9" fmla="*/ 18 h 24"/>
                  <a:gd name="T10" fmla="*/ 2 w 13"/>
                  <a:gd name="T11" fmla="*/ 24 h 24"/>
                  <a:gd name="T12" fmla="*/ 2 w 13"/>
                  <a:gd name="T13" fmla="*/ 18 h 24"/>
                  <a:gd name="T14" fmla="*/ 5 w 13"/>
                  <a:gd name="T15" fmla="*/ 18 h 24"/>
                  <a:gd name="T16" fmla="*/ 5 w 13"/>
                  <a:gd name="T17" fmla="*/ 13 h 24"/>
                  <a:gd name="T18" fmla="*/ 10 w 13"/>
                  <a:gd name="T19" fmla="*/ 8 h 24"/>
                  <a:gd name="T20" fmla="*/ 13 w 13"/>
                  <a:gd name="T21" fmla="*/ 5 h 24"/>
                  <a:gd name="T22" fmla="*/ 13 w 13"/>
                  <a:gd name="T23" fmla="*/ 5 h 24"/>
                  <a:gd name="T24" fmla="*/ 13 w 13"/>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
                  <a:gd name="T40" fmla="*/ 0 h 24"/>
                  <a:gd name="T41" fmla="*/ 13 w 13"/>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 h="24">
                    <a:moveTo>
                      <a:pt x="13" y="0"/>
                    </a:moveTo>
                    <a:lnTo>
                      <a:pt x="13" y="0"/>
                    </a:lnTo>
                    <a:lnTo>
                      <a:pt x="5" y="5"/>
                    </a:lnTo>
                    <a:lnTo>
                      <a:pt x="2" y="11"/>
                    </a:lnTo>
                    <a:lnTo>
                      <a:pt x="0" y="18"/>
                    </a:lnTo>
                    <a:lnTo>
                      <a:pt x="2" y="24"/>
                    </a:lnTo>
                    <a:lnTo>
                      <a:pt x="2" y="18"/>
                    </a:lnTo>
                    <a:lnTo>
                      <a:pt x="5" y="18"/>
                    </a:lnTo>
                    <a:lnTo>
                      <a:pt x="5" y="13"/>
                    </a:lnTo>
                    <a:lnTo>
                      <a:pt x="10" y="8"/>
                    </a:lnTo>
                    <a:lnTo>
                      <a:pt x="13" y="5"/>
                    </a:lnTo>
                    <a:lnTo>
                      <a:pt x="1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02" name="Freeform 401"/>
              <p:cNvSpPr>
                <a:spLocks/>
              </p:cNvSpPr>
              <p:nvPr/>
            </p:nvSpPr>
            <p:spPr bwMode="auto">
              <a:xfrm>
                <a:off x="5462" y="1935"/>
                <a:ext cx="13" cy="10"/>
              </a:xfrm>
              <a:custGeom>
                <a:avLst/>
                <a:gdLst>
                  <a:gd name="T0" fmla="*/ 13 w 13"/>
                  <a:gd name="T1" fmla="*/ 0 h 10"/>
                  <a:gd name="T2" fmla="*/ 8 w 13"/>
                  <a:gd name="T3" fmla="*/ 3 h 10"/>
                  <a:gd name="T4" fmla="*/ 5 w 13"/>
                  <a:gd name="T5" fmla="*/ 5 h 10"/>
                  <a:gd name="T6" fmla="*/ 0 w 13"/>
                  <a:gd name="T7" fmla="*/ 5 h 10"/>
                  <a:gd name="T8" fmla="*/ 0 w 13"/>
                  <a:gd name="T9" fmla="*/ 10 h 10"/>
                  <a:gd name="T10" fmla="*/ 5 w 13"/>
                  <a:gd name="T11" fmla="*/ 8 h 10"/>
                  <a:gd name="T12" fmla="*/ 13 w 13"/>
                  <a:gd name="T13" fmla="*/ 3 h 10"/>
                  <a:gd name="T14" fmla="*/ 8 w 13"/>
                  <a:gd name="T15" fmla="*/ 3 h 10"/>
                  <a:gd name="T16" fmla="*/ 13 w 13"/>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0"/>
                  <a:gd name="T29" fmla="*/ 13 w 13"/>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0">
                    <a:moveTo>
                      <a:pt x="13" y="0"/>
                    </a:moveTo>
                    <a:lnTo>
                      <a:pt x="8" y="3"/>
                    </a:lnTo>
                    <a:lnTo>
                      <a:pt x="5" y="5"/>
                    </a:lnTo>
                    <a:lnTo>
                      <a:pt x="0" y="5"/>
                    </a:lnTo>
                    <a:lnTo>
                      <a:pt x="0" y="10"/>
                    </a:lnTo>
                    <a:lnTo>
                      <a:pt x="5" y="8"/>
                    </a:lnTo>
                    <a:lnTo>
                      <a:pt x="13" y="3"/>
                    </a:lnTo>
                    <a:lnTo>
                      <a:pt x="8" y="3"/>
                    </a:lnTo>
                    <a:lnTo>
                      <a:pt x="1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03" name="Freeform 402"/>
              <p:cNvSpPr>
                <a:spLocks/>
              </p:cNvSpPr>
              <p:nvPr/>
            </p:nvSpPr>
            <p:spPr bwMode="auto">
              <a:xfrm>
                <a:off x="5477" y="1791"/>
                <a:ext cx="14" cy="21"/>
              </a:xfrm>
              <a:custGeom>
                <a:avLst/>
                <a:gdLst>
                  <a:gd name="T0" fmla="*/ 11 w 14"/>
                  <a:gd name="T1" fmla="*/ 21 h 21"/>
                  <a:gd name="T2" fmla="*/ 6 w 14"/>
                  <a:gd name="T3" fmla="*/ 21 h 21"/>
                  <a:gd name="T4" fmla="*/ 0 w 14"/>
                  <a:gd name="T5" fmla="*/ 16 h 21"/>
                  <a:gd name="T6" fmla="*/ 6 w 14"/>
                  <a:gd name="T7" fmla="*/ 8 h 21"/>
                  <a:gd name="T8" fmla="*/ 14 w 14"/>
                  <a:gd name="T9" fmla="*/ 3 h 21"/>
                  <a:gd name="T10" fmla="*/ 14 w 14"/>
                  <a:gd name="T11" fmla="*/ 0 h 21"/>
                  <a:gd name="T12" fmla="*/ 14 w 14"/>
                  <a:gd name="T13" fmla="*/ 5 h 21"/>
                  <a:gd name="T14" fmla="*/ 11 w 14"/>
                  <a:gd name="T15" fmla="*/ 13 h 21"/>
                  <a:gd name="T16" fmla="*/ 11 w 14"/>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21"/>
                  <a:gd name="T29" fmla="*/ 14 w 14"/>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21">
                    <a:moveTo>
                      <a:pt x="11" y="21"/>
                    </a:moveTo>
                    <a:lnTo>
                      <a:pt x="6" y="21"/>
                    </a:lnTo>
                    <a:lnTo>
                      <a:pt x="0" y="16"/>
                    </a:lnTo>
                    <a:lnTo>
                      <a:pt x="6" y="8"/>
                    </a:lnTo>
                    <a:lnTo>
                      <a:pt x="14" y="3"/>
                    </a:lnTo>
                    <a:lnTo>
                      <a:pt x="14" y="0"/>
                    </a:lnTo>
                    <a:lnTo>
                      <a:pt x="14" y="5"/>
                    </a:lnTo>
                    <a:lnTo>
                      <a:pt x="11" y="13"/>
                    </a:lnTo>
                    <a:lnTo>
                      <a:pt x="11" y="21"/>
                    </a:lnTo>
                    <a:close/>
                  </a:path>
                </a:pathLst>
              </a:custGeom>
              <a:solidFill>
                <a:srgbClr val="84828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04" name="Freeform 403"/>
              <p:cNvSpPr>
                <a:spLocks/>
              </p:cNvSpPr>
              <p:nvPr/>
            </p:nvSpPr>
            <p:spPr bwMode="auto">
              <a:xfrm>
                <a:off x="5477" y="1807"/>
                <a:ext cx="11" cy="8"/>
              </a:xfrm>
              <a:custGeom>
                <a:avLst/>
                <a:gdLst>
                  <a:gd name="T0" fmla="*/ 0 w 11"/>
                  <a:gd name="T1" fmla="*/ 0 h 8"/>
                  <a:gd name="T2" fmla="*/ 0 w 11"/>
                  <a:gd name="T3" fmla="*/ 0 h 8"/>
                  <a:gd name="T4" fmla="*/ 6 w 11"/>
                  <a:gd name="T5" fmla="*/ 5 h 8"/>
                  <a:gd name="T6" fmla="*/ 11 w 11"/>
                  <a:gd name="T7" fmla="*/ 8 h 8"/>
                  <a:gd name="T8" fmla="*/ 11 w 11"/>
                  <a:gd name="T9" fmla="*/ 3 h 8"/>
                  <a:gd name="T10" fmla="*/ 8 w 11"/>
                  <a:gd name="T11" fmla="*/ 3 h 8"/>
                  <a:gd name="T12" fmla="*/ 3 w 11"/>
                  <a:gd name="T13" fmla="*/ 0 h 8"/>
                  <a:gd name="T14" fmla="*/ 3 w 11"/>
                  <a:gd name="T15" fmla="*/ 0 h 8"/>
                  <a:gd name="T16" fmla="*/ 0 w 11"/>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8"/>
                  <a:gd name="T29" fmla="*/ 11 w 11"/>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8">
                    <a:moveTo>
                      <a:pt x="0" y="0"/>
                    </a:moveTo>
                    <a:lnTo>
                      <a:pt x="0" y="0"/>
                    </a:lnTo>
                    <a:lnTo>
                      <a:pt x="6" y="5"/>
                    </a:lnTo>
                    <a:lnTo>
                      <a:pt x="11" y="8"/>
                    </a:lnTo>
                    <a:lnTo>
                      <a:pt x="11" y="3"/>
                    </a:lnTo>
                    <a:lnTo>
                      <a:pt x="8" y="3"/>
                    </a:lnTo>
                    <a:lnTo>
                      <a:pt x="3" y="0"/>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05" name="Freeform 404"/>
              <p:cNvSpPr>
                <a:spLocks/>
              </p:cNvSpPr>
              <p:nvPr/>
            </p:nvSpPr>
            <p:spPr bwMode="auto">
              <a:xfrm>
                <a:off x="5477" y="1794"/>
                <a:ext cx="14" cy="13"/>
              </a:xfrm>
              <a:custGeom>
                <a:avLst/>
                <a:gdLst>
                  <a:gd name="T0" fmla="*/ 11 w 14"/>
                  <a:gd name="T1" fmla="*/ 0 h 13"/>
                  <a:gd name="T2" fmla="*/ 11 w 14"/>
                  <a:gd name="T3" fmla="*/ 0 h 13"/>
                  <a:gd name="T4" fmla="*/ 6 w 14"/>
                  <a:gd name="T5" fmla="*/ 5 h 13"/>
                  <a:gd name="T6" fmla="*/ 0 w 14"/>
                  <a:gd name="T7" fmla="*/ 13 h 13"/>
                  <a:gd name="T8" fmla="*/ 3 w 14"/>
                  <a:gd name="T9" fmla="*/ 13 h 13"/>
                  <a:gd name="T10" fmla="*/ 8 w 14"/>
                  <a:gd name="T11" fmla="*/ 8 h 13"/>
                  <a:gd name="T12" fmla="*/ 14 w 14"/>
                  <a:gd name="T13" fmla="*/ 0 h 13"/>
                  <a:gd name="T14" fmla="*/ 14 w 14"/>
                  <a:gd name="T15" fmla="*/ 0 h 13"/>
                  <a:gd name="T16" fmla="*/ 11 w 14"/>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3"/>
                  <a:gd name="T29" fmla="*/ 14 w 14"/>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3">
                    <a:moveTo>
                      <a:pt x="11" y="0"/>
                    </a:moveTo>
                    <a:lnTo>
                      <a:pt x="11" y="0"/>
                    </a:lnTo>
                    <a:lnTo>
                      <a:pt x="6" y="5"/>
                    </a:lnTo>
                    <a:lnTo>
                      <a:pt x="0" y="13"/>
                    </a:lnTo>
                    <a:lnTo>
                      <a:pt x="3" y="13"/>
                    </a:lnTo>
                    <a:lnTo>
                      <a:pt x="8" y="8"/>
                    </a:lnTo>
                    <a:lnTo>
                      <a:pt x="14" y="0"/>
                    </a:lnTo>
                    <a:lnTo>
                      <a:pt x="11"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06" name="Freeform 405"/>
              <p:cNvSpPr>
                <a:spLocks/>
              </p:cNvSpPr>
              <p:nvPr/>
            </p:nvSpPr>
            <p:spPr bwMode="auto">
              <a:xfrm>
                <a:off x="5488" y="1791"/>
                <a:ext cx="5" cy="8"/>
              </a:xfrm>
              <a:custGeom>
                <a:avLst/>
                <a:gdLst>
                  <a:gd name="T0" fmla="*/ 5 w 5"/>
                  <a:gd name="T1" fmla="*/ 8 h 8"/>
                  <a:gd name="T2" fmla="*/ 5 w 5"/>
                  <a:gd name="T3" fmla="*/ 8 h 8"/>
                  <a:gd name="T4" fmla="*/ 5 w 5"/>
                  <a:gd name="T5" fmla="*/ 0 h 8"/>
                  <a:gd name="T6" fmla="*/ 0 w 5"/>
                  <a:gd name="T7" fmla="*/ 3 h 8"/>
                  <a:gd name="T8" fmla="*/ 3 w 5"/>
                  <a:gd name="T9" fmla="*/ 3 h 8"/>
                  <a:gd name="T10" fmla="*/ 3 w 5"/>
                  <a:gd name="T11" fmla="*/ 3 h 8"/>
                  <a:gd name="T12" fmla="*/ 3 w 5"/>
                  <a:gd name="T13" fmla="*/ 5 h 8"/>
                  <a:gd name="T14" fmla="*/ 3 w 5"/>
                  <a:gd name="T15" fmla="*/ 5 h 8"/>
                  <a:gd name="T16" fmla="*/ 5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5" y="8"/>
                    </a:moveTo>
                    <a:lnTo>
                      <a:pt x="5" y="8"/>
                    </a:lnTo>
                    <a:lnTo>
                      <a:pt x="5" y="0"/>
                    </a:lnTo>
                    <a:lnTo>
                      <a:pt x="0" y="3"/>
                    </a:lnTo>
                    <a:lnTo>
                      <a:pt x="3" y="3"/>
                    </a:lnTo>
                    <a:lnTo>
                      <a:pt x="3" y="5"/>
                    </a:lnTo>
                    <a:lnTo>
                      <a:pt x="5"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07" name="Freeform 406"/>
              <p:cNvSpPr>
                <a:spLocks/>
              </p:cNvSpPr>
              <p:nvPr/>
            </p:nvSpPr>
            <p:spPr bwMode="auto">
              <a:xfrm>
                <a:off x="5485" y="1796"/>
                <a:ext cx="8" cy="19"/>
              </a:xfrm>
              <a:custGeom>
                <a:avLst/>
                <a:gdLst>
                  <a:gd name="T0" fmla="*/ 3 w 8"/>
                  <a:gd name="T1" fmla="*/ 19 h 19"/>
                  <a:gd name="T2" fmla="*/ 6 w 8"/>
                  <a:gd name="T3" fmla="*/ 14 h 19"/>
                  <a:gd name="T4" fmla="*/ 6 w 8"/>
                  <a:gd name="T5" fmla="*/ 8 h 19"/>
                  <a:gd name="T6" fmla="*/ 8 w 8"/>
                  <a:gd name="T7" fmla="*/ 3 h 19"/>
                  <a:gd name="T8" fmla="*/ 6 w 8"/>
                  <a:gd name="T9" fmla="*/ 0 h 19"/>
                  <a:gd name="T10" fmla="*/ 0 w 8"/>
                  <a:gd name="T11" fmla="*/ 8 h 19"/>
                  <a:gd name="T12" fmla="*/ 0 w 8"/>
                  <a:gd name="T13" fmla="*/ 16 h 19"/>
                  <a:gd name="T14" fmla="*/ 3 w 8"/>
                  <a:gd name="T15" fmla="*/ 14 h 19"/>
                  <a:gd name="T16" fmla="*/ 3 w 8"/>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3" y="19"/>
                    </a:moveTo>
                    <a:lnTo>
                      <a:pt x="6" y="14"/>
                    </a:lnTo>
                    <a:lnTo>
                      <a:pt x="6" y="8"/>
                    </a:lnTo>
                    <a:lnTo>
                      <a:pt x="8" y="3"/>
                    </a:lnTo>
                    <a:lnTo>
                      <a:pt x="6" y="0"/>
                    </a:lnTo>
                    <a:lnTo>
                      <a:pt x="0" y="8"/>
                    </a:lnTo>
                    <a:lnTo>
                      <a:pt x="0" y="16"/>
                    </a:lnTo>
                    <a:lnTo>
                      <a:pt x="3" y="14"/>
                    </a:lnTo>
                    <a:lnTo>
                      <a:pt x="3" y="1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08" name="Freeform 407"/>
              <p:cNvSpPr>
                <a:spLocks/>
              </p:cNvSpPr>
              <p:nvPr/>
            </p:nvSpPr>
            <p:spPr bwMode="auto">
              <a:xfrm>
                <a:off x="5480" y="1841"/>
                <a:ext cx="16" cy="3"/>
              </a:xfrm>
              <a:custGeom>
                <a:avLst/>
                <a:gdLst>
                  <a:gd name="T0" fmla="*/ 13 w 16"/>
                  <a:gd name="T1" fmla="*/ 3 h 3"/>
                  <a:gd name="T2" fmla="*/ 5 w 16"/>
                  <a:gd name="T3" fmla="*/ 3 h 3"/>
                  <a:gd name="T4" fmla="*/ 0 w 16"/>
                  <a:gd name="T5" fmla="*/ 3 h 3"/>
                  <a:gd name="T6" fmla="*/ 0 w 16"/>
                  <a:gd name="T7" fmla="*/ 0 h 3"/>
                  <a:gd name="T8" fmla="*/ 0 w 16"/>
                  <a:gd name="T9" fmla="*/ 0 h 3"/>
                  <a:gd name="T10" fmla="*/ 3 w 16"/>
                  <a:gd name="T11" fmla="*/ 0 h 3"/>
                  <a:gd name="T12" fmla="*/ 11 w 16"/>
                  <a:gd name="T13" fmla="*/ 0 h 3"/>
                  <a:gd name="T14" fmla="*/ 16 w 16"/>
                  <a:gd name="T15" fmla="*/ 0 h 3"/>
                  <a:gd name="T16" fmla="*/ 13 w 16"/>
                  <a:gd name="T17" fmla="*/ 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3"/>
                  <a:gd name="T29" fmla="*/ 16 w 16"/>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3">
                    <a:moveTo>
                      <a:pt x="13" y="3"/>
                    </a:moveTo>
                    <a:lnTo>
                      <a:pt x="5" y="3"/>
                    </a:lnTo>
                    <a:lnTo>
                      <a:pt x="0" y="3"/>
                    </a:lnTo>
                    <a:lnTo>
                      <a:pt x="0" y="0"/>
                    </a:lnTo>
                    <a:lnTo>
                      <a:pt x="3" y="0"/>
                    </a:lnTo>
                    <a:lnTo>
                      <a:pt x="11" y="0"/>
                    </a:lnTo>
                    <a:lnTo>
                      <a:pt x="16" y="0"/>
                    </a:lnTo>
                    <a:lnTo>
                      <a:pt x="13" y="3"/>
                    </a:lnTo>
                    <a:close/>
                  </a:path>
                </a:pathLst>
              </a:custGeom>
              <a:solidFill>
                <a:srgbClr val="DA251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09" name="Freeform 408"/>
              <p:cNvSpPr>
                <a:spLocks/>
              </p:cNvSpPr>
              <p:nvPr/>
            </p:nvSpPr>
            <p:spPr bwMode="auto">
              <a:xfrm>
                <a:off x="5477" y="1841"/>
                <a:ext cx="16" cy="5"/>
              </a:xfrm>
              <a:custGeom>
                <a:avLst/>
                <a:gdLst>
                  <a:gd name="T0" fmla="*/ 0 w 16"/>
                  <a:gd name="T1" fmla="*/ 3 h 5"/>
                  <a:gd name="T2" fmla="*/ 0 w 16"/>
                  <a:gd name="T3" fmla="*/ 3 h 5"/>
                  <a:gd name="T4" fmla="*/ 8 w 16"/>
                  <a:gd name="T5" fmla="*/ 5 h 5"/>
                  <a:gd name="T6" fmla="*/ 16 w 16"/>
                  <a:gd name="T7" fmla="*/ 5 h 5"/>
                  <a:gd name="T8" fmla="*/ 16 w 16"/>
                  <a:gd name="T9" fmla="*/ 0 h 5"/>
                  <a:gd name="T10" fmla="*/ 8 w 16"/>
                  <a:gd name="T11" fmla="*/ 3 h 5"/>
                  <a:gd name="T12" fmla="*/ 3 w 16"/>
                  <a:gd name="T13" fmla="*/ 3 h 5"/>
                  <a:gd name="T14" fmla="*/ 3 w 16"/>
                  <a:gd name="T15" fmla="*/ 3 h 5"/>
                  <a:gd name="T16" fmla="*/ 0 w 16"/>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5"/>
                  <a:gd name="T29" fmla="*/ 16 w 16"/>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5">
                    <a:moveTo>
                      <a:pt x="0" y="3"/>
                    </a:moveTo>
                    <a:lnTo>
                      <a:pt x="0" y="3"/>
                    </a:lnTo>
                    <a:lnTo>
                      <a:pt x="8" y="5"/>
                    </a:lnTo>
                    <a:lnTo>
                      <a:pt x="16" y="5"/>
                    </a:lnTo>
                    <a:lnTo>
                      <a:pt x="16" y="0"/>
                    </a:lnTo>
                    <a:lnTo>
                      <a:pt x="8" y="3"/>
                    </a:lnTo>
                    <a:lnTo>
                      <a:pt x="3" y="3"/>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10" name="Freeform 409"/>
              <p:cNvSpPr>
                <a:spLocks/>
              </p:cNvSpPr>
              <p:nvPr/>
            </p:nvSpPr>
            <p:spPr bwMode="auto">
              <a:xfrm>
                <a:off x="5477" y="1838"/>
                <a:ext cx="6" cy="6"/>
              </a:xfrm>
              <a:custGeom>
                <a:avLst/>
                <a:gdLst>
                  <a:gd name="T0" fmla="*/ 3 w 6"/>
                  <a:gd name="T1" fmla="*/ 0 h 6"/>
                  <a:gd name="T2" fmla="*/ 3 w 6"/>
                  <a:gd name="T3" fmla="*/ 0 h 6"/>
                  <a:gd name="T4" fmla="*/ 0 w 6"/>
                  <a:gd name="T5" fmla="*/ 3 h 6"/>
                  <a:gd name="T6" fmla="*/ 0 w 6"/>
                  <a:gd name="T7" fmla="*/ 6 h 6"/>
                  <a:gd name="T8" fmla="*/ 3 w 6"/>
                  <a:gd name="T9" fmla="*/ 6 h 6"/>
                  <a:gd name="T10" fmla="*/ 6 w 6"/>
                  <a:gd name="T11" fmla="*/ 6 h 6"/>
                  <a:gd name="T12" fmla="*/ 6 w 6"/>
                  <a:gd name="T13" fmla="*/ 6 h 6"/>
                  <a:gd name="T14" fmla="*/ 3 w 6"/>
                  <a:gd name="T15" fmla="*/ 6 h 6"/>
                  <a:gd name="T16" fmla="*/ 3 w 6"/>
                  <a:gd name="T17" fmla="*/ 0 h 6"/>
                  <a:gd name="T18" fmla="*/ 3 w 6"/>
                  <a:gd name="T19" fmla="*/ 0 h 6"/>
                  <a:gd name="T20" fmla="*/ 3 w 6"/>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
                  <a:gd name="T34" fmla="*/ 0 h 6"/>
                  <a:gd name="T35" fmla="*/ 6 w 6"/>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 h="6">
                    <a:moveTo>
                      <a:pt x="3" y="0"/>
                    </a:moveTo>
                    <a:lnTo>
                      <a:pt x="3" y="0"/>
                    </a:lnTo>
                    <a:lnTo>
                      <a:pt x="0" y="3"/>
                    </a:lnTo>
                    <a:lnTo>
                      <a:pt x="0" y="6"/>
                    </a:lnTo>
                    <a:lnTo>
                      <a:pt x="3" y="6"/>
                    </a:lnTo>
                    <a:lnTo>
                      <a:pt x="6" y="6"/>
                    </a:lnTo>
                    <a:lnTo>
                      <a:pt x="3" y="6"/>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11" name="Freeform 410"/>
              <p:cNvSpPr>
                <a:spLocks/>
              </p:cNvSpPr>
              <p:nvPr/>
            </p:nvSpPr>
            <p:spPr bwMode="auto">
              <a:xfrm>
                <a:off x="5480" y="1838"/>
                <a:ext cx="13" cy="6"/>
              </a:xfrm>
              <a:custGeom>
                <a:avLst/>
                <a:gdLst>
                  <a:gd name="T0" fmla="*/ 11 w 13"/>
                  <a:gd name="T1" fmla="*/ 0 h 6"/>
                  <a:gd name="T2" fmla="*/ 11 w 13"/>
                  <a:gd name="T3" fmla="*/ 0 h 6"/>
                  <a:gd name="T4" fmla="*/ 3 w 13"/>
                  <a:gd name="T5" fmla="*/ 3 h 6"/>
                  <a:gd name="T6" fmla="*/ 0 w 13"/>
                  <a:gd name="T7" fmla="*/ 0 h 6"/>
                  <a:gd name="T8" fmla="*/ 0 w 13"/>
                  <a:gd name="T9" fmla="*/ 6 h 6"/>
                  <a:gd name="T10" fmla="*/ 3 w 13"/>
                  <a:gd name="T11" fmla="*/ 6 h 6"/>
                  <a:gd name="T12" fmla="*/ 13 w 13"/>
                  <a:gd name="T13" fmla="*/ 6 h 6"/>
                  <a:gd name="T14" fmla="*/ 13 w 13"/>
                  <a:gd name="T15" fmla="*/ 6 h 6"/>
                  <a:gd name="T16" fmla="*/ 11 w 13"/>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6"/>
                  <a:gd name="T29" fmla="*/ 13 w 13"/>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6">
                    <a:moveTo>
                      <a:pt x="11" y="0"/>
                    </a:moveTo>
                    <a:lnTo>
                      <a:pt x="11" y="0"/>
                    </a:lnTo>
                    <a:lnTo>
                      <a:pt x="3" y="3"/>
                    </a:lnTo>
                    <a:lnTo>
                      <a:pt x="0" y="0"/>
                    </a:lnTo>
                    <a:lnTo>
                      <a:pt x="0" y="6"/>
                    </a:lnTo>
                    <a:lnTo>
                      <a:pt x="3" y="6"/>
                    </a:lnTo>
                    <a:lnTo>
                      <a:pt x="13" y="6"/>
                    </a:lnTo>
                    <a:lnTo>
                      <a:pt x="11"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12" name="Freeform 411"/>
              <p:cNvSpPr>
                <a:spLocks/>
              </p:cNvSpPr>
              <p:nvPr/>
            </p:nvSpPr>
            <p:spPr bwMode="auto">
              <a:xfrm>
                <a:off x="5491" y="1838"/>
                <a:ext cx="5" cy="8"/>
              </a:xfrm>
              <a:custGeom>
                <a:avLst/>
                <a:gdLst>
                  <a:gd name="T0" fmla="*/ 2 w 5"/>
                  <a:gd name="T1" fmla="*/ 8 h 8"/>
                  <a:gd name="T2" fmla="*/ 2 w 5"/>
                  <a:gd name="T3" fmla="*/ 8 h 8"/>
                  <a:gd name="T4" fmla="*/ 5 w 5"/>
                  <a:gd name="T5" fmla="*/ 3 h 8"/>
                  <a:gd name="T6" fmla="*/ 0 w 5"/>
                  <a:gd name="T7" fmla="*/ 0 h 8"/>
                  <a:gd name="T8" fmla="*/ 2 w 5"/>
                  <a:gd name="T9" fmla="*/ 6 h 8"/>
                  <a:gd name="T10" fmla="*/ 2 w 5"/>
                  <a:gd name="T11" fmla="*/ 6 h 8"/>
                  <a:gd name="T12" fmla="*/ 0 w 5"/>
                  <a:gd name="T13" fmla="*/ 3 h 8"/>
                  <a:gd name="T14" fmla="*/ 2 w 5"/>
                  <a:gd name="T15" fmla="*/ 3 h 8"/>
                  <a:gd name="T16" fmla="*/ 2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2" y="8"/>
                    </a:moveTo>
                    <a:lnTo>
                      <a:pt x="2" y="8"/>
                    </a:lnTo>
                    <a:lnTo>
                      <a:pt x="5" y="3"/>
                    </a:lnTo>
                    <a:lnTo>
                      <a:pt x="0" y="0"/>
                    </a:lnTo>
                    <a:lnTo>
                      <a:pt x="2" y="6"/>
                    </a:lnTo>
                    <a:lnTo>
                      <a:pt x="0" y="3"/>
                    </a:lnTo>
                    <a:lnTo>
                      <a:pt x="2" y="3"/>
                    </a:lnTo>
                    <a:lnTo>
                      <a:pt x="2"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13" name="Freeform 412"/>
              <p:cNvSpPr>
                <a:spLocks/>
              </p:cNvSpPr>
              <p:nvPr/>
            </p:nvSpPr>
            <p:spPr bwMode="auto">
              <a:xfrm>
                <a:off x="5543" y="1867"/>
                <a:ext cx="15" cy="16"/>
              </a:xfrm>
              <a:custGeom>
                <a:avLst/>
                <a:gdLst>
                  <a:gd name="T0" fmla="*/ 2 w 15"/>
                  <a:gd name="T1" fmla="*/ 3 h 16"/>
                  <a:gd name="T2" fmla="*/ 0 w 15"/>
                  <a:gd name="T3" fmla="*/ 5 h 16"/>
                  <a:gd name="T4" fmla="*/ 0 w 15"/>
                  <a:gd name="T5" fmla="*/ 10 h 16"/>
                  <a:gd name="T6" fmla="*/ 2 w 15"/>
                  <a:gd name="T7" fmla="*/ 13 h 16"/>
                  <a:gd name="T8" fmla="*/ 2 w 15"/>
                  <a:gd name="T9" fmla="*/ 13 h 16"/>
                  <a:gd name="T10" fmla="*/ 5 w 15"/>
                  <a:gd name="T11" fmla="*/ 16 h 16"/>
                  <a:gd name="T12" fmla="*/ 10 w 15"/>
                  <a:gd name="T13" fmla="*/ 13 h 16"/>
                  <a:gd name="T14" fmla="*/ 15 w 15"/>
                  <a:gd name="T15" fmla="*/ 8 h 16"/>
                  <a:gd name="T16" fmla="*/ 13 w 15"/>
                  <a:gd name="T17" fmla="*/ 0 h 16"/>
                  <a:gd name="T18" fmla="*/ 8 w 15"/>
                  <a:gd name="T19" fmla="*/ 0 h 16"/>
                  <a:gd name="T20" fmla="*/ 2 w 15"/>
                  <a:gd name="T21" fmla="*/ 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
                  <a:gd name="T34" fmla="*/ 0 h 16"/>
                  <a:gd name="T35" fmla="*/ 15 w 15"/>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 h="16">
                    <a:moveTo>
                      <a:pt x="2" y="3"/>
                    </a:moveTo>
                    <a:lnTo>
                      <a:pt x="0" y="5"/>
                    </a:lnTo>
                    <a:lnTo>
                      <a:pt x="0" y="10"/>
                    </a:lnTo>
                    <a:lnTo>
                      <a:pt x="2" y="13"/>
                    </a:lnTo>
                    <a:lnTo>
                      <a:pt x="5" y="16"/>
                    </a:lnTo>
                    <a:lnTo>
                      <a:pt x="10" y="13"/>
                    </a:lnTo>
                    <a:lnTo>
                      <a:pt x="15" y="8"/>
                    </a:lnTo>
                    <a:lnTo>
                      <a:pt x="13" y="0"/>
                    </a:lnTo>
                    <a:lnTo>
                      <a:pt x="8" y="0"/>
                    </a:lnTo>
                    <a:lnTo>
                      <a:pt x="2" y="3"/>
                    </a:lnTo>
                    <a:close/>
                  </a:path>
                </a:pathLst>
              </a:custGeom>
              <a:solidFill>
                <a:srgbClr val="EC916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14" name="Freeform 413"/>
              <p:cNvSpPr>
                <a:spLocks/>
              </p:cNvSpPr>
              <p:nvPr/>
            </p:nvSpPr>
            <p:spPr bwMode="auto">
              <a:xfrm>
                <a:off x="5543" y="1870"/>
                <a:ext cx="5" cy="7"/>
              </a:xfrm>
              <a:custGeom>
                <a:avLst/>
                <a:gdLst>
                  <a:gd name="T0" fmla="*/ 2 w 5"/>
                  <a:gd name="T1" fmla="*/ 5 h 7"/>
                  <a:gd name="T2" fmla="*/ 2 w 5"/>
                  <a:gd name="T3" fmla="*/ 5 h 7"/>
                  <a:gd name="T4" fmla="*/ 2 w 5"/>
                  <a:gd name="T5" fmla="*/ 5 h 7"/>
                  <a:gd name="T6" fmla="*/ 5 w 5"/>
                  <a:gd name="T7" fmla="*/ 2 h 7"/>
                  <a:gd name="T8" fmla="*/ 2 w 5"/>
                  <a:gd name="T9" fmla="*/ 0 h 7"/>
                  <a:gd name="T10" fmla="*/ 0 w 5"/>
                  <a:gd name="T11" fmla="*/ 2 h 7"/>
                  <a:gd name="T12" fmla="*/ 0 w 5"/>
                  <a:gd name="T13" fmla="*/ 7 h 7"/>
                  <a:gd name="T14" fmla="*/ 0 w 5"/>
                  <a:gd name="T15" fmla="*/ 7 h 7"/>
                  <a:gd name="T16" fmla="*/ 2 w 5"/>
                  <a:gd name="T17" fmla="*/ 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2" y="5"/>
                    </a:moveTo>
                    <a:lnTo>
                      <a:pt x="2" y="5"/>
                    </a:lnTo>
                    <a:lnTo>
                      <a:pt x="5" y="2"/>
                    </a:lnTo>
                    <a:lnTo>
                      <a:pt x="2" y="0"/>
                    </a:lnTo>
                    <a:lnTo>
                      <a:pt x="0" y="2"/>
                    </a:lnTo>
                    <a:lnTo>
                      <a:pt x="0" y="7"/>
                    </a:lnTo>
                    <a:lnTo>
                      <a:pt x="2"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15" name="Freeform 414"/>
              <p:cNvSpPr>
                <a:spLocks/>
              </p:cNvSpPr>
              <p:nvPr/>
            </p:nvSpPr>
            <p:spPr bwMode="auto">
              <a:xfrm>
                <a:off x="5543" y="1875"/>
                <a:ext cx="5" cy="8"/>
              </a:xfrm>
              <a:custGeom>
                <a:avLst/>
                <a:gdLst>
                  <a:gd name="T0" fmla="*/ 2 w 5"/>
                  <a:gd name="T1" fmla="*/ 5 h 8"/>
                  <a:gd name="T2" fmla="*/ 5 w 5"/>
                  <a:gd name="T3" fmla="*/ 5 h 8"/>
                  <a:gd name="T4" fmla="*/ 5 w 5"/>
                  <a:gd name="T5" fmla="*/ 5 h 8"/>
                  <a:gd name="T6" fmla="*/ 2 w 5"/>
                  <a:gd name="T7" fmla="*/ 0 h 8"/>
                  <a:gd name="T8" fmla="*/ 0 w 5"/>
                  <a:gd name="T9" fmla="*/ 2 h 8"/>
                  <a:gd name="T10" fmla="*/ 0 w 5"/>
                  <a:gd name="T11" fmla="*/ 8 h 8"/>
                  <a:gd name="T12" fmla="*/ 0 w 5"/>
                  <a:gd name="T13" fmla="*/ 5 h 8"/>
                  <a:gd name="T14" fmla="*/ 2 w 5"/>
                  <a:gd name="T15" fmla="*/ 8 h 8"/>
                  <a:gd name="T16" fmla="*/ 0 w 5"/>
                  <a:gd name="T17" fmla="*/ 5 h 8"/>
                  <a:gd name="T18" fmla="*/ 0 w 5"/>
                  <a:gd name="T19" fmla="*/ 8 h 8"/>
                  <a:gd name="T20" fmla="*/ 2 w 5"/>
                  <a:gd name="T21" fmla="*/ 8 h 8"/>
                  <a:gd name="T22" fmla="*/ 2 w 5"/>
                  <a:gd name="T23" fmla="*/ 5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8"/>
                  <a:gd name="T38" fmla="*/ 5 w 5"/>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8">
                    <a:moveTo>
                      <a:pt x="2" y="5"/>
                    </a:moveTo>
                    <a:lnTo>
                      <a:pt x="5" y="5"/>
                    </a:lnTo>
                    <a:lnTo>
                      <a:pt x="2" y="0"/>
                    </a:lnTo>
                    <a:lnTo>
                      <a:pt x="0" y="2"/>
                    </a:lnTo>
                    <a:lnTo>
                      <a:pt x="0" y="8"/>
                    </a:lnTo>
                    <a:lnTo>
                      <a:pt x="0" y="5"/>
                    </a:lnTo>
                    <a:lnTo>
                      <a:pt x="2" y="8"/>
                    </a:lnTo>
                    <a:lnTo>
                      <a:pt x="0" y="5"/>
                    </a:lnTo>
                    <a:lnTo>
                      <a:pt x="0" y="8"/>
                    </a:lnTo>
                    <a:lnTo>
                      <a:pt x="2" y="8"/>
                    </a:lnTo>
                    <a:lnTo>
                      <a:pt x="2"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16" name="Freeform 415"/>
              <p:cNvSpPr>
                <a:spLocks/>
              </p:cNvSpPr>
              <p:nvPr/>
            </p:nvSpPr>
            <p:spPr bwMode="auto">
              <a:xfrm>
                <a:off x="5545" y="1880"/>
                <a:ext cx="11" cy="3"/>
              </a:xfrm>
              <a:custGeom>
                <a:avLst/>
                <a:gdLst>
                  <a:gd name="T0" fmla="*/ 8 w 11"/>
                  <a:gd name="T1" fmla="*/ 0 h 3"/>
                  <a:gd name="T2" fmla="*/ 8 w 11"/>
                  <a:gd name="T3" fmla="*/ 0 h 3"/>
                  <a:gd name="T4" fmla="*/ 3 w 11"/>
                  <a:gd name="T5" fmla="*/ 0 h 3"/>
                  <a:gd name="T6" fmla="*/ 0 w 11"/>
                  <a:gd name="T7" fmla="*/ 0 h 3"/>
                  <a:gd name="T8" fmla="*/ 0 w 11"/>
                  <a:gd name="T9" fmla="*/ 3 h 3"/>
                  <a:gd name="T10" fmla="*/ 3 w 11"/>
                  <a:gd name="T11" fmla="*/ 3 h 3"/>
                  <a:gd name="T12" fmla="*/ 11 w 11"/>
                  <a:gd name="T13" fmla="*/ 3 h 3"/>
                  <a:gd name="T14" fmla="*/ 11 w 11"/>
                  <a:gd name="T15" fmla="*/ 3 h 3"/>
                  <a:gd name="T16" fmla="*/ 8 w 11"/>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
                  <a:gd name="T29" fmla="*/ 11 w 11"/>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
                    <a:moveTo>
                      <a:pt x="8" y="0"/>
                    </a:moveTo>
                    <a:lnTo>
                      <a:pt x="8" y="0"/>
                    </a:lnTo>
                    <a:lnTo>
                      <a:pt x="3" y="0"/>
                    </a:lnTo>
                    <a:lnTo>
                      <a:pt x="0" y="0"/>
                    </a:lnTo>
                    <a:lnTo>
                      <a:pt x="0" y="3"/>
                    </a:lnTo>
                    <a:lnTo>
                      <a:pt x="3" y="3"/>
                    </a:lnTo>
                    <a:lnTo>
                      <a:pt x="11" y="3"/>
                    </a:lnTo>
                    <a:lnTo>
                      <a:pt x="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17" name="Freeform 416"/>
              <p:cNvSpPr>
                <a:spLocks/>
              </p:cNvSpPr>
              <p:nvPr/>
            </p:nvSpPr>
            <p:spPr bwMode="auto">
              <a:xfrm>
                <a:off x="5553" y="1864"/>
                <a:ext cx="5" cy="19"/>
              </a:xfrm>
              <a:custGeom>
                <a:avLst/>
                <a:gdLst>
                  <a:gd name="T0" fmla="*/ 3 w 5"/>
                  <a:gd name="T1" fmla="*/ 3 h 19"/>
                  <a:gd name="T2" fmla="*/ 3 w 5"/>
                  <a:gd name="T3" fmla="*/ 3 h 19"/>
                  <a:gd name="T4" fmla="*/ 3 w 5"/>
                  <a:gd name="T5" fmla="*/ 11 h 19"/>
                  <a:gd name="T6" fmla="*/ 0 w 5"/>
                  <a:gd name="T7" fmla="*/ 16 h 19"/>
                  <a:gd name="T8" fmla="*/ 3 w 5"/>
                  <a:gd name="T9" fmla="*/ 19 h 19"/>
                  <a:gd name="T10" fmla="*/ 5 w 5"/>
                  <a:gd name="T11" fmla="*/ 11 h 19"/>
                  <a:gd name="T12" fmla="*/ 5 w 5"/>
                  <a:gd name="T13" fmla="*/ 0 h 19"/>
                  <a:gd name="T14" fmla="*/ 5 w 5"/>
                  <a:gd name="T15" fmla="*/ 0 h 19"/>
                  <a:gd name="T16" fmla="*/ 3 w 5"/>
                  <a:gd name="T17" fmla="*/ 3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9"/>
                  <a:gd name="T29" fmla="*/ 5 w 5"/>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9">
                    <a:moveTo>
                      <a:pt x="3" y="3"/>
                    </a:moveTo>
                    <a:lnTo>
                      <a:pt x="3" y="3"/>
                    </a:lnTo>
                    <a:lnTo>
                      <a:pt x="3" y="11"/>
                    </a:lnTo>
                    <a:lnTo>
                      <a:pt x="0" y="16"/>
                    </a:lnTo>
                    <a:lnTo>
                      <a:pt x="3" y="19"/>
                    </a:lnTo>
                    <a:lnTo>
                      <a:pt x="5" y="11"/>
                    </a:lnTo>
                    <a:lnTo>
                      <a:pt x="5" y="0"/>
                    </a:lnTo>
                    <a:lnTo>
                      <a:pt x="3"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18" name="Freeform 417"/>
              <p:cNvSpPr>
                <a:spLocks/>
              </p:cNvSpPr>
              <p:nvPr/>
            </p:nvSpPr>
            <p:spPr bwMode="auto">
              <a:xfrm>
                <a:off x="5545" y="1864"/>
                <a:ext cx="13" cy="8"/>
              </a:xfrm>
              <a:custGeom>
                <a:avLst/>
                <a:gdLst>
                  <a:gd name="T0" fmla="*/ 3 w 13"/>
                  <a:gd name="T1" fmla="*/ 8 h 8"/>
                  <a:gd name="T2" fmla="*/ 3 w 13"/>
                  <a:gd name="T3" fmla="*/ 8 h 8"/>
                  <a:gd name="T4" fmla="*/ 6 w 13"/>
                  <a:gd name="T5" fmla="*/ 6 h 8"/>
                  <a:gd name="T6" fmla="*/ 11 w 13"/>
                  <a:gd name="T7" fmla="*/ 3 h 8"/>
                  <a:gd name="T8" fmla="*/ 13 w 13"/>
                  <a:gd name="T9" fmla="*/ 0 h 8"/>
                  <a:gd name="T10" fmla="*/ 6 w 13"/>
                  <a:gd name="T11" fmla="*/ 0 h 8"/>
                  <a:gd name="T12" fmla="*/ 0 w 13"/>
                  <a:gd name="T13" fmla="*/ 6 h 8"/>
                  <a:gd name="T14" fmla="*/ 0 w 13"/>
                  <a:gd name="T15" fmla="*/ 6 h 8"/>
                  <a:gd name="T16" fmla="*/ 3 w 13"/>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8"/>
                  <a:gd name="T29" fmla="*/ 13 w 1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8">
                    <a:moveTo>
                      <a:pt x="3" y="8"/>
                    </a:moveTo>
                    <a:lnTo>
                      <a:pt x="3" y="8"/>
                    </a:lnTo>
                    <a:lnTo>
                      <a:pt x="6" y="6"/>
                    </a:lnTo>
                    <a:lnTo>
                      <a:pt x="11" y="3"/>
                    </a:lnTo>
                    <a:lnTo>
                      <a:pt x="13" y="0"/>
                    </a:lnTo>
                    <a:lnTo>
                      <a:pt x="6" y="0"/>
                    </a:lnTo>
                    <a:lnTo>
                      <a:pt x="0" y="6"/>
                    </a:lnTo>
                    <a:lnTo>
                      <a:pt x="3"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19" name="Freeform 418"/>
              <p:cNvSpPr>
                <a:spLocks/>
              </p:cNvSpPr>
              <p:nvPr/>
            </p:nvSpPr>
            <p:spPr bwMode="auto">
              <a:xfrm>
                <a:off x="5483" y="1846"/>
                <a:ext cx="23" cy="34"/>
              </a:xfrm>
              <a:custGeom>
                <a:avLst/>
                <a:gdLst>
                  <a:gd name="T0" fmla="*/ 23 w 23"/>
                  <a:gd name="T1" fmla="*/ 34 h 34"/>
                  <a:gd name="T2" fmla="*/ 15 w 23"/>
                  <a:gd name="T3" fmla="*/ 34 h 34"/>
                  <a:gd name="T4" fmla="*/ 0 w 23"/>
                  <a:gd name="T5" fmla="*/ 34 h 34"/>
                  <a:gd name="T6" fmla="*/ 0 w 23"/>
                  <a:gd name="T7" fmla="*/ 18 h 34"/>
                  <a:gd name="T8" fmla="*/ 5 w 23"/>
                  <a:gd name="T9" fmla="*/ 3 h 34"/>
                  <a:gd name="T10" fmla="*/ 5 w 23"/>
                  <a:gd name="T11" fmla="*/ 3 h 34"/>
                  <a:gd name="T12" fmla="*/ 10 w 23"/>
                  <a:gd name="T13" fmla="*/ 0 h 34"/>
                  <a:gd name="T14" fmla="*/ 18 w 23"/>
                  <a:gd name="T15" fmla="*/ 16 h 34"/>
                  <a:gd name="T16" fmla="*/ 23 w 23"/>
                  <a:gd name="T17" fmla="*/ 34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
                  <a:gd name="T28" fmla="*/ 0 h 34"/>
                  <a:gd name="T29" fmla="*/ 23 w 23"/>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 h="34">
                    <a:moveTo>
                      <a:pt x="23" y="34"/>
                    </a:moveTo>
                    <a:lnTo>
                      <a:pt x="15" y="34"/>
                    </a:lnTo>
                    <a:lnTo>
                      <a:pt x="0" y="34"/>
                    </a:lnTo>
                    <a:lnTo>
                      <a:pt x="0" y="18"/>
                    </a:lnTo>
                    <a:lnTo>
                      <a:pt x="5" y="3"/>
                    </a:lnTo>
                    <a:lnTo>
                      <a:pt x="10" y="0"/>
                    </a:lnTo>
                    <a:lnTo>
                      <a:pt x="18" y="16"/>
                    </a:lnTo>
                    <a:lnTo>
                      <a:pt x="23" y="34"/>
                    </a:lnTo>
                    <a:close/>
                  </a:path>
                </a:pathLst>
              </a:custGeom>
              <a:solidFill>
                <a:srgbClr val="EC916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20" name="Freeform 419"/>
              <p:cNvSpPr>
                <a:spLocks/>
              </p:cNvSpPr>
              <p:nvPr/>
            </p:nvSpPr>
            <p:spPr bwMode="auto">
              <a:xfrm>
                <a:off x="5483" y="1877"/>
                <a:ext cx="26" cy="6"/>
              </a:xfrm>
              <a:custGeom>
                <a:avLst/>
                <a:gdLst>
                  <a:gd name="T0" fmla="*/ 0 w 26"/>
                  <a:gd name="T1" fmla="*/ 6 h 6"/>
                  <a:gd name="T2" fmla="*/ 0 w 26"/>
                  <a:gd name="T3" fmla="*/ 6 h 6"/>
                  <a:gd name="T4" fmla="*/ 15 w 26"/>
                  <a:gd name="T5" fmla="*/ 6 h 6"/>
                  <a:gd name="T6" fmla="*/ 26 w 26"/>
                  <a:gd name="T7" fmla="*/ 3 h 6"/>
                  <a:gd name="T8" fmla="*/ 23 w 26"/>
                  <a:gd name="T9" fmla="*/ 0 h 6"/>
                  <a:gd name="T10" fmla="*/ 15 w 26"/>
                  <a:gd name="T11" fmla="*/ 3 h 6"/>
                  <a:gd name="T12" fmla="*/ 2 w 26"/>
                  <a:gd name="T13" fmla="*/ 3 h 6"/>
                  <a:gd name="T14" fmla="*/ 2 w 26"/>
                  <a:gd name="T15" fmla="*/ 3 h 6"/>
                  <a:gd name="T16" fmla="*/ 0 w 26"/>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6"/>
                  <a:gd name="T29" fmla="*/ 26 w 2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6">
                    <a:moveTo>
                      <a:pt x="0" y="6"/>
                    </a:moveTo>
                    <a:lnTo>
                      <a:pt x="0" y="6"/>
                    </a:lnTo>
                    <a:lnTo>
                      <a:pt x="15" y="6"/>
                    </a:lnTo>
                    <a:lnTo>
                      <a:pt x="26" y="3"/>
                    </a:lnTo>
                    <a:lnTo>
                      <a:pt x="23" y="0"/>
                    </a:lnTo>
                    <a:lnTo>
                      <a:pt x="15" y="3"/>
                    </a:lnTo>
                    <a:lnTo>
                      <a:pt x="2" y="3"/>
                    </a:lnTo>
                    <a:lnTo>
                      <a:pt x="0"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21" name="Freeform 420"/>
              <p:cNvSpPr>
                <a:spLocks/>
              </p:cNvSpPr>
              <p:nvPr/>
            </p:nvSpPr>
            <p:spPr bwMode="auto">
              <a:xfrm>
                <a:off x="5480" y="1846"/>
                <a:ext cx="8" cy="37"/>
              </a:xfrm>
              <a:custGeom>
                <a:avLst/>
                <a:gdLst>
                  <a:gd name="T0" fmla="*/ 5 w 8"/>
                  <a:gd name="T1" fmla="*/ 0 h 37"/>
                  <a:gd name="T2" fmla="*/ 5 w 8"/>
                  <a:gd name="T3" fmla="*/ 3 h 37"/>
                  <a:gd name="T4" fmla="*/ 0 w 8"/>
                  <a:gd name="T5" fmla="*/ 18 h 37"/>
                  <a:gd name="T6" fmla="*/ 3 w 8"/>
                  <a:gd name="T7" fmla="*/ 37 h 37"/>
                  <a:gd name="T8" fmla="*/ 5 w 8"/>
                  <a:gd name="T9" fmla="*/ 34 h 37"/>
                  <a:gd name="T10" fmla="*/ 5 w 8"/>
                  <a:gd name="T11" fmla="*/ 18 h 37"/>
                  <a:gd name="T12" fmla="*/ 8 w 8"/>
                  <a:gd name="T13" fmla="*/ 3 h 37"/>
                  <a:gd name="T14" fmla="*/ 8 w 8"/>
                  <a:gd name="T15" fmla="*/ 5 h 37"/>
                  <a:gd name="T16" fmla="*/ 5 w 8"/>
                  <a:gd name="T17" fmla="*/ 0 h 37"/>
                  <a:gd name="T18" fmla="*/ 5 w 8"/>
                  <a:gd name="T19" fmla="*/ 0 h 37"/>
                  <a:gd name="T20" fmla="*/ 5 w 8"/>
                  <a:gd name="T21" fmla="*/ 3 h 37"/>
                  <a:gd name="T22" fmla="*/ 5 w 8"/>
                  <a:gd name="T23" fmla="*/ 0 h 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37"/>
                  <a:gd name="T38" fmla="*/ 8 w 8"/>
                  <a:gd name="T39" fmla="*/ 37 h 3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37">
                    <a:moveTo>
                      <a:pt x="5" y="0"/>
                    </a:moveTo>
                    <a:lnTo>
                      <a:pt x="5" y="3"/>
                    </a:lnTo>
                    <a:lnTo>
                      <a:pt x="0" y="18"/>
                    </a:lnTo>
                    <a:lnTo>
                      <a:pt x="3" y="37"/>
                    </a:lnTo>
                    <a:lnTo>
                      <a:pt x="5" y="34"/>
                    </a:lnTo>
                    <a:lnTo>
                      <a:pt x="5" y="18"/>
                    </a:lnTo>
                    <a:lnTo>
                      <a:pt x="8" y="3"/>
                    </a:lnTo>
                    <a:lnTo>
                      <a:pt x="8" y="5"/>
                    </a:lnTo>
                    <a:lnTo>
                      <a:pt x="5" y="0"/>
                    </a:lnTo>
                    <a:lnTo>
                      <a:pt x="5" y="3"/>
                    </a:lnTo>
                    <a:lnTo>
                      <a:pt x="5"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22" name="Freeform 421"/>
              <p:cNvSpPr>
                <a:spLocks/>
              </p:cNvSpPr>
              <p:nvPr/>
            </p:nvSpPr>
            <p:spPr bwMode="auto">
              <a:xfrm>
                <a:off x="5485" y="1844"/>
                <a:ext cx="8" cy="7"/>
              </a:xfrm>
              <a:custGeom>
                <a:avLst/>
                <a:gdLst>
                  <a:gd name="T0" fmla="*/ 6 w 8"/>
                  <a:gd name="T1" fmla="*/ 0 h 7"/>
                  <a:gd name="T2" fmla="*/ 6 w 8"/>
                  <a:gd name="T3" fmla="*/ 0 h 7"/>
                  <a:gd name="T4" fmla="*/ 3 w 8"/>
                  <a:gd name="T5" fmla="*/ 2 h 7"/>
                  <a:gd name="T6" fmla="*/ 0 w 8"/>
                  <a:gd name="T7" fmla="*/ 2 h 7"/>
                  <a:gd name="T8" fmla="*/ 3 w 8"/>
                  <a:gd name="T9" fmla="*/ 7 h 7"/>
                  <a:gd name="T10" fmla="*/ 6 w 8"/>
                  <a:gd name="T11" fmla="*/ 5 h 7"/>
                  <a:gd name="T12" fmla="*/ 8 w 8"/>
                  <a:gd name="T13" fmla="*/ 5 h 7"/>
                  <a:gd name="T14" fmla="*/ 8 w 8"/>
                  <a:gd name="T15" fmla="*/ 5 h 7"/>
                  <a:gd name="T16" fmla="*/ 6 w 8"/>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6" y="0"/>
                    </a:moveTo>
                    <a:lnTo>
                      <a:pt x="6" y="0"/>
                    </a:lnTo>
                    <a:lnTo>
                      <a:pt x="3" y="2"/>
                    </a:lnTo>
                    <a:lnTo>
                      <a:pt x="0" y="2"/>
                    </a:lnTo>
                    <a:lnTo>
                      <a:pt x="3" y="7"/>
                    </a:lnTo>
                    <a:lnTo>
                      <a:pt x="6" y="5"/>
                    </a:lnTo>
                    <a:lnTo>
                      <a:pt x="8" y="5"/>
                    </a:lnTo>
                    <a:lnTo>
                      <a:pt x="6"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23" name="Freeform 422"/>
              <p:cNvSpPr>
                <a:spLocks/>
              </p:cNvSpPr>
              <p:nvPr/>
            </p:nvSpPr>
            <p:spPr bwMode="auto">
              <a:xfrm>
                <a:off x="5491" y="1844"/>
                <a:ext cx="18" cy="36"/>
              </a:xfrm>
              <a:custGeom>
                <a:avLst/>
                <a:gdLst>
                  <a:gd name="T0" fmla="*/ 18 w 18"/>
                  <a:gd name="T1" fmla="*/ 36 h 36"/>
                  <a:gd name="T2" fmla="*/ 18 w 18"/>
                  <a:gd name="T3" fmla="*/ 33 h 36"/>
                  <a:gd name="T4" fmla="*/ 13 w 18"/>
                  <a:gd name="T5" fmla="*/ 18 h 36"/>
                  <a:gd name="T6" fmla="*/ 0 w 18"/>
                  <a:gd name="T7" fmla="*/ 0 h 36"/>
                  <a:gd name="T8" fmla="*/ 2 w 18"/>
                  <a:gd name="T9" fmla="*/ 5 h 36"/>
                  <a:gd name="T10" fmla="*/ 7 w 18"/>
                  <a:gd name="T11" fmla="*/ 18 h 36"/>
                  <a:gd name="T12" fmla="*/ 15 w 18"/>
                  <a:gd name="T13" fmla="*/ 36 h 36"/>
                  <a:gd name="T14" fmla="*/ 15 w 18"/>
                  <a:gd name="T15" fmla="*/ 33 h 36"/>
                  <a:gd name="T16" fmla="*/ 18 w 18"/>
                  <a:gd name="T17" fmla="*/ 36 h 36"/>
                  <a:gd name="T18" fmla="*/ 18 w 18"/>
                  <a:gd name="T19" fmla="*/ 36 h 36"/>
                  <a:gd name="T20" fmla="*/ 18 w 18"/>
                  <a:gd name="T21" fmla="*/ 33 h 36"/>
                  <a:gd name="T22" fmla="*/ 18 w 18"/>
                  <a:gd name="T23" fmla="*/ 36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36"/>
                  <a:gd name="T38" fmla="*/ 18 w 18"/>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36">
                    <a:moveTo>
                      <a:pt x="18" y="36"/>
                    </a:moveTo>
                    <a:lnTo>
                      <a:pt x="18" y="33"/>
                    </a:lnTo>
                    <a:lnTo>
                      <a:pt x="13" y="18"/>
                    </a:lnTo>
                    <a:lnTo>
                      <a:pt x="0" y="0"/>
                    </a:lnTo>
                    <a:lnTo>
                      <a:pt x="2" y="5"/>
                    </a:lnTo>
                    <a:lnTo>
                      <a:pt x="7" y="18"/>
                    </a:lnTo>
                    <a:lnTo>
                      <a:pt x="15" y="36"/>
                    </a:lnTo>
                    <a:lnTo>
                      <a:pt x="15" y="33"/>
                    </a:lnTo>
                    <a:lnTo>
                      <a:pt x="18" y="36"/>
                    </a:lnTo>
                    <a:lnTo>
                      <a:pt x="18" y="33"/>
                    </a:lnTo>
                    <a:lnTo>
                      <a:pt x="18" y="3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24" name="Freeform 423"/>
              <p:cNvSpPr>
                <a:spLocks/>
              </p:cNvSpPr>
              <p:nvPr/>
            </p:nvSpPr>
            <p:spPr bwMode="auto">
              <a:xfrm>
                <a:off x="5506" y="1877"/>
                <a:ext cx="55" cy="40"/>
              </a:xfrm>
              <a:custGeom>
                <a:avLst/>
                <a:gdLst>
                  <a:gd name="T0" fmla="*/ 8 w 55"/>
                  <a:gd name="T1" fmla="*/ 40 h 40"/>
                  <a:gd name="T2" fmla="*/ 5 w 55"/>
                  <a:gd name="T3" fmla="*/ 24 h 40"/>
                  <a:gd name="T4" fmla="*/ 0 w 55"/>
                  <a:gd name="T5" fmla="*/ 6 h 40"/>
                  <a:gd name="T6" fmla="*/ 11 w 55"/>
                  <a:gd name="T7" fmla="*/ 8 h 40"/>
                  <a:gd name="T8" fmla="*/ 16 w 55"/>
                  <a:gd name="T9" fmla="*/ 6 h 40"/>
                  <a:gd name="T10" fmla="*/ 21 w 55"/>
                  <a:gd name="T11" fmla="*/ 3 h 40"/>
                  <a:gd name="T12" fmla="*/ 26 w 55"/>
                  <a:gd name="T13" fmla="*/ 0 h 40"/>
                  <a:gd name="T14" fmla="*/ 29 w 55"/>
                  <a:gd name="T15" fmla="*/ 0 h 40"/>
                  <a:gd name="T16" fmla="*/ 32 w 55"/>
                  <a:gd name="T17" fmla="*/ 0 h 40"/>
                  <a:gd name="T18" fmla="*/ 39 w 55"/>
                  <a:gd name="T19" fmla="*/ 3 h 40"/>
                  <a:gd name="T20" fmla="*/ 47 w 55"/>
                  <a:gd name="T21" fmla="*/ 11 h 40"/>
                  <a:gd name="T22" fmla="*/ 55 w 55"/>
                  <a:gd name="T23" fmla="*/ 27 h 40"/>
                  <a:gd name="T24" fmla="*/ 55 w 55"/>
                  <a:gd name="T25" fmla="*/ 34 h 40"/>
                  <a:gd name="T26" fmla="*/ 47 w 55"/>
                  <a:gd name="T27" fmla="*/ 34 h 40"/>
                  <a:gd name="T28" fmla="*/ 32 w 55"/>
                  <a:gd name="T29" fmla="*/ 32 h 40"/>
                  <a:gd name="T30" fmla="*/ 24 w 55"/>
                  <a:gd name="T31" fmla="*/ 32 h 40"/>
                  <a:gd name="T32" fmla="*/ 16 w 55"/>
                  <a:gd name="T33" fmla="*/ 32 h 40"/>
                  <a:gd name="T34" fmla="*/ 11 w 55"/>
                  <a:gd name="T35" fmla="*/ 34 h 40"/>
                  <a:gd name="T36" fmla="*/ 8 w 55"/>
                  <a:gd name="T37" fmla="*/ 4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5"/>
                  <a:gd name="T58" fmla="*/ 0 h 40"/>
                  <a:gd name="T59" fmla="*/ 55 w 55"/>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5" h="40">
                    <a:moveTo>
                      <a:pt x="8" y="40"/>
                    </a:moveTo>
                    <a:lnTo>
                      <a:pt x="5" y="24"/>
                    </a:lnTo>
                    <a:lnTo>
                      <a:pt x="0" y="6"/>
                    </a:lnTo>
                    <a:lnTo>
                      <a:pt x="11" y="8"/>
                    </a:lnTo>
                    <a:lnTo>
                      <a:pt x="16" y="6"/>
                    </a:lnTo>
                    <a:lnTo>
                      <a:pt x="21" y="3"/>
                    </a:lnTo>
                    <a:lnTo>
                      <a:pt x="26" y="0"/>
                    </a:lnTo>
                    <a:lnTo>
                      <a:pt x="29" y="0"/>
                    </a:lnTo>
                    <a:lnTo>
                      <a:pt x="32" y="0"/>
                    </a:lnTo>
                    <a:lnTo>
                      <a:pt x="39" y="3"/>
                    </a:lnTo>
                    <a:lnTo>
                      <a:pt x="47" y="11"/>
                    </a:lnTo>
                    <a:lnTo>
                      <a:pt x="55" y="27"/>
                    </a:lnTo>
                    <a:lnTo>
                      <a:pt x="55" y="34"/>
                    </a:lnTo>
                    <a:lnTo>
                      <a:pt x="47" y="34"/>
                    </a:lnTo>
                    <a:lnTo>
                      <a:pt x="32" y="32"/>
                    </a:lnTo>
                    <a:lnTo>
                      <a:pt x="24" y="32"/>
                    </a:lnTo>
                    <a:lnTo>
                      <a:pt x="16" y="32"/>
                    </a:lnTo>
                    <a:lnTo>
                      <a:pt x="11" y="34"/>
                    </a:lnTo>
                    <a:lnTo>
                      <a:pt x="8" y="40"/>
                    </a:lnTo>
                    <a:close/>
                  </a:path>
                </a:pathLst>
              </a:custGeom>
              <a:solidFill>
                <a:srgbClr val="4176B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25" name="Freeform 424"/>
              <p:cNvSpPr>
                <a:spLocks/>
              </p:cNvSpPr>
              <p:nvPr/>
            </p:nvSpPr>
            <p:spPr bwMode="auto">
              <a:xfrm>
                <a:off x="5506" y="1883"/>
                <a:ext cx="8" cy="34"/>
              </a:xfrm>
              <a:custGeom>
                <a:avLst/>
                <a:gdLst>
                  <a:gd name="T0" fmla="*/ 0 w 8"/>
                  <a:gd name="T1" fmla="*/ 0 h 34"/>
                  <a:gd name="T2" fmla="*/ 0 w 8"/>
                  <a:gd name="T3" fmla="*/ 2 h 34"/>
                  <a:gd name="T4" fmla="*/ 5 w 8"/>
                  <a:gd name="T5" fmla="*/ 18 h 34"/>
                  <a:gd name="T6" fmla="*/ 5 w 8"/>
                  <a:gd name="T7" fmla="*/ 34 h 34"/>
                  <a:gd name="T8" fmla="*/ 8 w 8"/>
                  <a:gd name="T9" fmla="*/ 34 h 34"/>
                  <a:gd name="T10" fmla="*/ 8 w 8"/>
                  <a:gd name="T11" fmla="*/ 18 h 34"/>
                  <a:gd name="T12" fmla="*/ 0 w 8"/>
                  <a:gd name="T13" fmla="*/ 0 h 34"/>
                  <a:gd name="T14" fmla="*/ 0 w 8"/>
                  <a:gd name="T15" fmla="*/ 2 h 34"/>
                  <a:gd name="T16" fmla="*/ 0 w 8"/>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34"/>
                  <a:gd name="T29" fmla="*/ 8 w 8"/>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34">
                    <a:moveTo>
                      <a:pt x="0" y="0"/>
                    </a:moveTo>
                    <a:lnTo>
                      <a:pt x="0" y="2"/>
                    </a:lnTo>
                    <a:lnTo>
                      <a:pt x="5" y="18"/>
                    </a:lnTo>
                    <a:lnTo>
                      <a:pt x="5" y="34"/>
                    </a:lnTo>
                    <a:lnTo>
                      <a:pt x="8" y="34"/>
                    </a:lnTo>
                    <a:lnTo>
                      <a:pt x="8" y="18"/>
                    </a:lnTo>
                    <a:lnTo>
                      <a:pt x="0" y="0"/>
                    </a:lnTo>
                    <a:lnTo>
                      <a:pt x="0" y="2"/>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26" name="Freeform 425"/>
              <p:cNvSpPr>
                <a:spLocks/>
              </p:cNvSpPr>
              <p:nvPr/>
            </p:nvSpPr>
            <p:spPr bwMode="auto">
              <a:xfrm>
                <a:off x="5506" y="1875"/>
                <a:ext cx="47" cy="16"/>
              </a:xfrm>
              <a:custGeom>
                <a:avLst/>
                <a:gdLst>
                  <a:gd name="T0" fmla="*/ 47 w 47"/>
                  <a:gd name="T1" fmla="*/ 13 h 16"/>
                  <a:gd name="T2" fmla="*/ 47 w 47"/>
                  <a:gd name="T3" fmla="*/ 13 h 16"/>
                  <a:gd name="T4" fmla="*/ 39 w 47"/>
                  <a:gd name="T5" fmla="*/ 5 h 16"/>
                  <a:gd name="T6" fmla="*/ 34 w 47"/>
                  <a:gd name="T7" fmla="*/ 0 h 16"/>
                  <a:gd name="T8" fmla="*/ 29 w 47"/>
                  <a:gd name="T9" fmla="*/ 0 h 16"/>
                  <a:gd name="T10" fmla="*/ 24 w 47"/>
                  <a:gd name="T11" fmla="*/ 2 h 16"/>
                  <a:gd name="T12" fmla="*/ 21 w 47"/>
                  <a:gd name="T13" fmla="*/ 5 h 16"/>
                  <a:gd name="T14" fmla="*/ 16 w 47"/>
                  <a:gd name="T15" fmla="*/ 8 h 16"/>
                  <a:gd name="T16" fmla="*/ 11 w 47"/>
                  <a:gd name="T17" fmla="*/ 8 h 16"/>
                  <a:gd name="T18" fmla="*/ 0 w 47"/>
                  <a:gd name="T19" fmla="*/ 8 h 16"/>
                  <a:gd name="T20" fmla="*/ 0 w 47"/>
                  <a:gd name="T21" fmla="*/ 10 h 16"/>
                  <a:gd name="T22" fmla="*/ 11 w 47"/>
                  <a:gd name="T23" fmla="*/ 13 h 16"/>
                  <a:gd name="T24" fmla="*/ 18 w 47"/>
                  <a:gd name="T25" fmla="*/ 10 h 16"/>
                  <a:gd name="T26" fmla="*/ 24 w 47"/>
                  <a:gd name="T27" fmla="*/ 8 h 16"/>
                  <a:gd name="T28" fmla="*/ 26 w 47"/>
                  <a:gd name="T29" fmla="*/ 5 h 16"/>
                  <a:gd name="T30" fmla="*/ 29 w 47"/>
                  <a:gd name="T31" fmla="*/ 5 h 16"/>
                  <a:gd name="T32" fmla="*/ 32 w 47"/>
                  <a:gd name="T33" fmla="*/ 5 h 16"/>
                  <a:gd name="T34" fmla="*/ 37 w 47"/>
                  <a:gd name="T35" fmla="*/ 8 h 16"/>
                  <a:gd name="T36" fmla="*/ 45 w 47"/>
                  <a:gd name="T37" fmla="*/ 16 h 16"/>
                  <a:gd name="T38" fmla="*/ 45 w 47"/>
                  <a:gd name="T39" fmla="*/ 16 h 16"/>
                  <a:gd name="T40" fmla="*/ 47 w 47"/>
                  <a:gd name="T41" fmla="*/ 13 h 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16"/>
                  <a:gd name="T65" fmla="*/ 47 w 47"/>
                  <a:gd name="T66" fmla="*/ 16 h 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16">
                    <a:moveTo>
                      <a:pt x="47" y="13"/>
                    </a:moveTo>
                    <a:lnTo>
                      <a:pt x="47" y="13"/>
                    </a:lnTo>
                    <a:lnTo>
                      <a:pt x="39" y="5"/>
                    </a:lnTo>
                    <a:lnTo>
                      <a:pt x="34" y="0"/>
                    </a:lnTo>
                    <a:lnTo>
                      <a:pt x="29" y="0"/>
                    </a:lnTo>
                    <a:lnTo>
                      <a:pt x="24" y="2"/>
                    </a:lnTo>
                    <a:lnTo>
                      <a:pt x="21" y="5"/>
                    </a:lnTo>
                    <a:lnTo>
                      <a:pt x="16" y="8"/>
                    </a:lnTo>
                    <a:lnTo>
                      <a:pt x="11" y="8"/>
                    </a:lnTo>
                    <a:lnTo>
                      <a:pt x="0" y="8"/>
                    </a:lnTo>
                    <a:lnTo>
                      <a:pt x="0" y="10"/>
                    </a:lnTo>
                    <a:lnTo>
                      <a:pt x="11" y="13"/>
                    </a:lnTo>
                    <a:lnTo>
                      <a:pt x="18" y="10"/>
                    </a:lnTo>
                    <a:lnTo>
                      <a:pt x="24" y="8"/>
                    </a:lnTo>
                    <a:lnTo>
                      <a:pt x="26" y="5"/>
                    </a:lnTo>
                    <a:lnTo>
                      <a:pt x="29" y="5"/>
                    </a:lnTo>
                    <a:lnTo>
                      <a:pt x="32" y="5"/>
                    </a:lnTo>
                    <a:lnTo>
                      <a:pt x="37" y="8"/>
                    </a:lnTo>
                    <a:lnTo>
                      <a:pt x="45" y="16"/>
                    </a:lnTo>
                    <a:lnTo>
                      <a:pt x="47"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27" name="Freeform 426"/>
              <p:cNvSpPr>
                <a:spLocks/>
              </p:cNvSpPr>
              <p:nvPr/>
            </p:nvSpPr>
            <p:spPr bwMode="auto">
              <a:xfrm>
                <a:off x="5551" y="1888"/>
                <a:ext cx="13" cy="26"/>
              </a:xfrm>
              <a:custGeom>
                <a:avLst/>
                <a:gdLst>
                  <a:gd name="T0" fmla="*/ 10 w 13"/>
                  <a:gd name="T1" fmla="*/ 26 h 26"/>
                  <a:gd name="T2" fmla="*/ 13 w 13"/>
                  <a:gd name="T3" fmla="*/ 23 h 26"/>
                  <a:gd name="T4" fmla="*/ 10 w 13"/>
                  <a:gd name="T5" fmla="*/ 16 h 26"/>
                  <a:gd name="T6" fmla="*/ 2 w 13"/>
                  <a:gd name="T7" fmla="*/ 0 h 26"/>
                  <a:gd name="T8" fmla="*/ 0 w 13"/>
                  <a:gd name="T9" fmla="*/ 3 h 26"/>
                  <a:gd name="T10" fmla="*/ 7 w 13"/>
                  <a:gd name="T11" fmla="*/ 16 h 26"/>
                  <a:gd name="T12" fmla="*/ 7 w 13"/>
                  <a:gd name="T13" fmla="*/ 23 h 26"/>
                  <a:gd name="T14" fmla="*/ 10 w 13"/>
                  <a:gd name="T15" fmla="*/ 21 h 26"/>
                  <a:gd name="T16" fmla="*/ 10 w 13"/>
                  <a:gd name="T17" fmla="*/ 26 h 26"/>
                  <a:gd name="T18" fmla="*/ 10 w 13"/>
                  <a:gd name="T19" fmla="*/ 26 h 26"/>
                  <a:gd name="T20" fmla="*/ 13 w 13"/>
                  <a:gd name="T21" fmla="*/ 23 h 26"/>
                  <a:gd name="T22" fmla="*/ 10 w 13"/>
                  <a:gd name="T23" fmla="*/ 26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26"/>
                  <a:gd name="T38" fmla="*/ 13 w 13"/>
                  <a:gd name="T39" fmla="*/ 26 h 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26">
                    <a:moveTo>
                      <a:pt x="10" y="26"/>
                    </a:moveTo>
                    <a:lnTo>
                      <a:pt x="13" y="23"/>
                    </a:lnTo>
                    <a:lnTo>
                      <a:pt x="10" y="16"/>
                    </a:lnTo>
                    <a:lnTo>
                      <a:pt x="2" y="0"/>
                    </a:lnTo>
                    <a:lnTo>
                      <a:pt x="0" y="3"/>
                    </a:lnTo>
                    <a:lnTo>
                      <a:pt x="7" y="16"/>
                    </a:lnTo>
                    <a:lnTo>
                      <a:pt x="7" y="23"/>
                    </a:lnTo>
                    <a:lnTo>
                      <a:pt x="10" y="21"/>
                    </a:lnTo>
                    <a:lnTo>
                      <a:pt x="10" y="26"/>
                    </a:lnTo>
                    <a:lnTo>
                      <a:pt x="13" y="23"/>
                    </a:lnTo>
                    <a:lnTo>
                      <a:pt x="10" y="2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28" name="Freeform 427"/>
              <p:cNvSpPr>
                <a:spLocks/>
              </p:cNvSpPr>
              <p:nvPr/>
            </p:nvSpPr>
            <p:spPr bwMode="auto">
              <a:xfrm>
                <a:off x="5511" y="1906"/>
                <a:ext cx="50" cy="11"/>
              </a:xfrm>
              <a:custGeom>
                <a:avLst/>
                <a:gdLst>
                  <a:gd name="T0" fmla="*/ 0 w 50"/>
                  <a:gd name="T1" fmla="*/ 11 h 11"/>
                  <a:gd name="T2" fmla="*/ 3 w 50"/>
                  <a:gd name="T3" fmla="*/ 11 h 11"/>
                  <a:gd name="T4" fmla="*/ 6 w 50"/>
                  <a:gd name="T5" fmla="*/ 8 h 11"/>
                  <a:gd name="T6" fmla="*/ 11 w 50"/>
                  <a:gd name="T7" fmla="*/ 5 h 11"/>
                  <a:gd name="T8" fmla="*/ 19 w 50"/>
                  <a:gd name="T9" fmla="*/ 5 h 11"/>
                  <a:gd name="T10" fmla="*/ 27 w 50"/>
                  <a:gd name="T11" fmla="*/ 5 h 11"/>
                  <a:gd name="T12" fmla="*/ 42 w 50"/>
                  <a:gd name="T13" fmla="*/ 5 h 11"/>
                  <a:gd name="T14" fmla="*/ 50 w 50"/>
                  <a:gd name="T15" fmla="*/ 8 h 11"/>
                  <a:gd name="T16" fmla="*/ 50 w 50"/>
                  <a:gd name="T17" fmla="*/ 3 h 11"/>
                  <a:gd name="T18" fmla="*/ 42 w 50"/>
                  <a:gd name="T19" fmla="*/ 3 h 11"/>
                  <a:gd name="T20" fmla="*/ 27 w 50"/>
                  <a:gd name="T21" fmla="*/ 0 h 11"/>
                  <a:gd name="T22" fmla="*/ 16 w 50"/>
                  <a:gd name="T23" fmla="*/ 0 h 11"/>
                  <a:gd name="T24" fmla="*/ 8 w 50"/>
                  <a:gd name="T25" fmla="*/ 3 h 11"/>
                  <a:gd name="T26" fmla="*/ 3 w 50"/>
                  <a:gd name="T27" fmla="*/ 5 h 11"/>
                  <a:gd name="T28" fmla="*/ 0 w 50"/>
                  <a:gd name="T29" fmla="*/ 11 h 11"/>
                  <a:gd name="T30" fmla="*/ 3 w 50"/>
                  <a:gd name="T31" fmla="*/ 11 h 11"/>
                  <a:gd name="T32" fmla="*/ 0 w 50"/>
                  <a:gd name="T33" fmla="*/ 11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
                  <a:gd name="T52" fmla="*/ 0 h 11"/>
                  <a:gd name="T53" fmla="*/ 50 w 50"/>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 h="11">
                    <a:moveTo>
                      <a:pt x="0" y="11"/>
                    </a:moveTo>
                    <a:lnTo>
                      <a:pt x="3" y="11"/>
                    </a:lnTo>
                    <a:lnTo>
                      <a:pt x="6" y="8"/>
                    </a:lnTo>
                    <a:lnTo>
                      <a:pt x="11" y="5"/>
                    </a:lnTo>
                    <a:lnTo>
                      <a:pt x="19" y="5"/>
                    </a:lnTo>
                    <a:lnTo>
                      <a:pt x="27" y="5"/>
                    </a:lnTo>
                    <a:lnTo>
                      <a:pt x="42" y="5"/>
                    </a:lnTo>
                    <a:lnTo>
                      <a:pt x="50" y="8"/>
                    </a:lnTo>
                    <a:lnTo>
                      <a:pt x="50" y="3"/>
                    </a:lnTo>
                    <a:lnTo>
                      <a:pt x="42" y="3"/>
                    </a:lnTo>
                    <a:lnTo>
                      <a:pt x="27" y="0"/>
                    </a:lnTo>
                    <a:lnTo>
                      <a:pt x="16" y="0"/>
                    </a:lnTo>
                    <a:lnTo>
                      <a:pt x="8" y="3"/>
                    </a:lnTo>
                    <a:lnTo>
                      <a:pt x="3" y="5"/>
                    </a:lnTo>
                    <a:lnTo>
                      <a:pt x="0" y="11"/>
                    </a:lnTo>
                    <a:lnTo>
                      <a:pt x="3" y="11"/>
                    </a:lnTo>
                    <a:lnTo>
                      <a:pt x="0" y="1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29" name="Freeform 428"/>
              <p:cNvSpPr>
                <a:spLocks/>
              </p:cNvSpPr>
              <p:nvPr/>
            </p:nvSpPr>
            <p:spPr bwMode="auto">
              <a:xfrm>
                <a:off x="5472" y="1919"/>
                <a:ext cx="5" cy="19"/>
              </a:xfrm>
              <a:custGeom>
                <a:avLst/>
                <a:gdLst>
                  <a:gd name="T0" fmla="*/ 0 w 5"/>
                  <a:gd name="T1" fmla="*/ 19 h 19"/>
                  <a:gd name="T2" fmla="*/ 3 w 5"/>
                  <a:gd name="T3" fmla="*/ 13 h 19"/>
                  <a:gd name="T4" fmla="*/ 5 w 5"/>
                  <a:gd name="T5" fmla="*/ 0 h 19"/>
                  <a:gd name="T6" fmla="*/ 3 w 5"/>
                  <a:gd name="T7" fmla="*/ 5 h 19"/>
                  <a:gd name="T8" fmla="*/ 0 w 5"/>
                  <a:gd name="T9" fmla="*/ 19 h 19"/>
                  <a:gd name="T10" fmla="*/ 0 60000 65536"/>
                  <a:gd name="T11" fmla="*/ 0 60000 65536"/>
                  <a:gd name="T12" fmla="*/ 0 60000 65536"/>
                  <a:gd name="T13" fmla="*/ 0 60000 65536"/>
                  <a:gd name="T14" fmla="*/ 0 60000 65536"/>
                  <a:gd name="T15" fmla="*/ 0 w 5"/>
                  <a:gd name="T16" fmla="*/ 0 h 19"/>
                  <a:gd name="T17" fmla="*/ 5 w 5"/>
                  <a:gd name="T18" fmla="*/ 19 h 19"/>
                </a:gdLst>
                <a:ahLst/>
                <a:cxnLst>
                  <a:cxn ang="T10">
                    <a:pos x="T0" y="T1"/>
                  </a:cxn>
                  <a:cxn ang="T11">
                    <a:pos x="T2" y="T3"/>
                  </a:cxn>
                  <a:cxn ang="T12">
                    <a:pos x="T4" y="T5"/>
                  </a:cxn>
                  <a:cxn ang="T13">
                    <a:pos x="T6" y="T7"/>
                  </a:cxn>
                  <a:cxn ang="T14">
                    <a:pos x="T8" y="T9"/>
                  </a:cxn>
                </a:cxnLst>
                <a:rect l="T15" t="T16" r="T17" b="T18"/>
                <a:pathLst>
                  <a:path w="5" h="19">
                    <a:moveTo>
                      <a:pt x="0" y="19"/>
                    </a:moveTo>
                    <a:lnTo>
                      <a:pt x="3" y="13"/>
                    </a:lnTo>
                    <a:lnTo>
                      <a:pt x="5" y="0"/>
                    </a:lnTo>
                    <a:lnTo>
                      <a:pt x="3" y="5"/>
                    </a:lnTo>
                    <a:lnTo>
                      <a:pt x="0" y="1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30" name="Freeform 429"/>
              <p:cNvSpPr>
                <a:spLocks/>
              </p:cNvSpPr>
              <p:nvPr/>
            </p:nvSpPr>
            <p:spPr bwMode="auto">
              <a:xfrm>
                <a:off x="5470" y="1919"/>
                <a:ext cx="10" cy="19"/>
              </a:xfrm>
              <a:custGeom>
                <a:avLst/>
                <a:gdLst>
                  <a:gd name="T0" fmla="*/ 5 w 10"/>
                  <a:gd name="T1" fmla="*/ 0 h 19"/>
                  <a:gd name="T2" fmla="*/ 5 w 10"/>
                  <a:gd name="T3" fmla="*/ 0 h 19"/>
                  <a:gd name="T4" fmla="*/ 2 w 10"/>
                  <a:gd name="T5" fmla="*/ 11 h 19"/>
                  <a:gd name="T6" fmla="*/ 0 w 10"/>
                  <a:gd name="T7" fmla="*/ 19 h 19"/>
                  <a:gd name="T8" fmla="*/ 2 w 10"/>
                  <a:gd name="T9" fmla="*/ 19 h 19"/>
                  <a:gd name="T10" fmla="*/ 7 w 10"/>
                  <a:gd name="T11" fmla="*/ 13 h 19"/>
                  <a:gd name="T12" fmla="*/ 10 w 10"/>
                  <a:gd name="T13" fmla="*/ 0 h 19"/>
                  <a:gd name="T14" fmla="*/ 10 w 10"/>
                  <a:gd name="T15" fmla="*/ 0 h 19"/>
                  <a:gd name="T16" fmla="*/ 5 w 10"/>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9"/>
                  <a:gd name="T29" fmla="*/ 10 w 10"/>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9">
                    <a:moveTo>
                      <a:pt x="5" y="0"/>
                    </a:moveTo>
                    <a:lnTo>
                      <a:pt x="5" y="0"/>
                    </a:lnTo>
                    <a:lnTo>
                      <a:pt x="2" y="11"/>
                    </a:lnTo>
                    <a:lnTo>
                      <a:pt x="0" y="19"/>
                    </a:lnTo>
                    <a:lnTo>
                      <a:pt x="2" y="19"/>
                    </a:lnTo>
                    <a:lnTo>
                      <a:pt x="7" y="13"/>
                    </a:lnTo>
                    <a:lnTo>
                      <a:pt x="10" y="0"/>
                    </a:lnTo>
                    <a:lnTo>
                      <a:pt x="5"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31" name="Freeform 430"/>
              <p:cNvSpPr>
                <a:spLocks/>
              </p:cNvSpPr>
              <p:nvPr/>
            </p:nvSpPr>
            <p:spPr bwMode="auto">
              <a:xfrm>
                <a:off x="5470" y="1919"/>
                <a:ext cx="10" cy="21"/>
              </a:xfrm>
              <a:custGeom>
                <a:avLst/>
                <a:gdLst>
                  <a:gd name="T0" fmla="*/ 0 w 10"/>
                  <a:gd name="T1" fmla="*/ 19 h 21"/>
                  <a:gd name="T2" fmla="*/ 2 w 10"/>
                  <a:gd name="T3" fmla="*/ 21 h 21"/>
                  <a:gd name="T4" fmla="*/ 7 w 10"/>
                  <a:gd name="T5" fmla="*/ 5 h 21"/>
                  <a:gd name="T6" fmla="*/ 5 w 10"/>
                  <a:gd name="T7" fmla="*/ 0 h 21"/>
                  <a:gd name="T8" fmla="*/ 10 w 10"/>
                  <a:gd name="T9" fmla="*/ 0 h 21"/>
                  <a:gd name="T10" fmla="*/ 2 w 10"/>
                  <a:gd name="T11" fmla="*/ 5 h 21"/>
                  <a:gd name="T12" fmla="*/ 0 w 10"/>
                  <a:gd name="T13" fmla="*/ 16 h 21"/>
                  <a:gd name="T14" fmla="*/ 2 w 10"/>
                  <a:gd name="T15" fmla="*/ 19 h 21"/>
                  <a:gd name="T16" fmla="*/ 0 w 10"/>
                  <a:gd name="T17" fmla="*/ 19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21"/>
                  <a:gd name="T29" fmla="*/ 10 w 10"/>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21">
                    <a:moveTo>
                      <a:pt x="0" y="19"/>
                    </a:moveTo>
                    <a:lnTo>
                      <a:pt x="2" y="21"/>
                    </a:lnTo>
                    <a:lnTo>
                      <a:pt x="7" y="5"/>
                    </a:lnTo>
                    <a:lnTo>
                      <a:pt x="5" y="0"/>
                    </a:lnTo>
                    <a:lnTo>
                      <a:pt x="10" y="0"/>
                    </a:lnTo>
                    <a:lnTo>
                      <a:pt x="2" y="5"/>
                    </a:lnTo>
                    <a:lnTo>
                      <a:pt x="0" y="16"/>
                    </a:lnTo>
                    <a:lnTo>
                      <a:pt x="2" y="19"/>
                    </a:lnTo>
                    <a:lnTo>
                      <a:pt x="0" y="1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32" name="Freeform 431"/>
              <p:cNvSpPr>
                <a:spLocks/>
              </p:cNvSpPr>
              <p:nvPr/>
            </p:nvSpPr>
            <p:spPr bwMode="auto">
              <a:xfrm>
                <a:off x="5527" y="1906"/>
                <a:ext cx="34" cy="11"/>
              </a:xfrm>
              <a:custGeom>
                <a:avLst/>
                <a:gdLst>
                  <a:gd name="T0" fmla="*/ 0 w 34"/>
                  <a:gd name="T1" fmla="*/ 3 h 11"/>
                  <a:gd name="T2" fmla="*/ 8 w 34"/>
                  <a:gd name="T3" fmla="*/ 0 h 11"/>
                  <a:gd name="T4" fmla="*/ 18 w 34"/>
                  <a:gd name="T5" fmla="*/ 0 h 11"/>
                  <a:gd name="T6" fmla="*/ 24 w 34"/>
                  <a:gd name="T7" fmla="*/ 5 h 11"/>
                  <a:gd name="T8" fmla="*/ 29 w 34"/>
                  <a:gd name="T9" fmla="*/ 11 h 11"/>
                  <a:gd name="T10" fmla="*/ 31 w 34"/>
                  <a:gd name="T11" fmla="*/ 8 h 11"/>
                  <a:gd name="T12" fmla="*/ 34 w 34"/>
                  <a:gd name="T13" fmla="*/ 5 h 11"/>
                  <a:gd name="T14" fmla="*/ 31 w 34"/>
                  <a:gd name="T15" fmla="*/ 5 h 11"/>
                  <a:gd name="T16" fmla="*/ 26 w 34"/>
                  <a:gd name="T17" fmla="*/ 3 h 11"/>
                  <a:gd name="T18" fmla="*/ 21 w 34"/>
                  <a:gd name="T19" fmla="*/ 0 h 11"/>
                  <a:gd name="T20" fmla="*/ 16 w 34"/>
                  <a:gd name="T21" fmla="*/ 0 h 11"/>
                  <a:gd name="T22" fmla="*/ 8 w 34"/>
                  <a:gd name="T23" fmla="*/ 0 h 11"/>
                  <a:gd name="T24" fmla="*/ 3 w 34"/>
                  <a:gd name="T25" fmla="*/ 3 h 11"/>
                  <a:gd name="T26" fmla="*/ 0 w 34"/>
                  <a:gd name="T27" fmla="*/ 3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4"/>
                  <a:gd name="T43" fmla="*/ 0 h 11"/>
                  <a:gd name="T44" fmla="*/ 34 w 34"/>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4" h="11">
                    <a:moveTo>
                      <a:pt x="0" y="3"/>
                    </a:moveTo>
                    <a:lnTo>
                      <a:pt x="8" y="0"/>
                    </a:lnTo>
                    <a:lnTo>
                      <a:pt x="18" y="0"/>
                    </a:lnTo>
                    <a:lnTo>
                      <a:pt x="24" y="5"/>
                    </a:lnTo>
                    <a:lnTo>
                      <a:pt x="29" y="11"/>
                    </a:lnTo>
                    <a:lnTo>
                      <a:pt x="31" y="8"/>
                    </a:lnTo>
                    <a:lnTo>
                      <a:pt x="34" y="5"/>
                    </a:lnTo>
                    <a:lnTo>
                      <a:pt x="31" y="5"/>
                    </a:lnTo>
                    <a:lnTo>
                      <a:pt x="26" y="3"/>
                    </a:lnTo>
                    <a:lnTo>
                      <a:pt x="21" y="0"/>
                    </a:lnTo>
                    <a:lnTo>
                      <a:pt x="16" y="0"/>
                    </a:lnTo>
                    <a:lnTo>
                      <a:pt x="8" y="0"/>
                    </a:lnTo>
                    <a:lnTo>
                      <a:pt x="3" y="3"/>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33" name="Freeform 432"/>
              <p:cNvSpPr>
                <a:spLocks/>
              </p:cNvSpPr>
              <p:nvPr/>
            </p:nvSpPr>
            <p:spPr bwMode="auto">
              <a:xfrm>
                <a:off x="5527" y="1904"/>
                <a:ext cx="18" cy="7"/>
              </a:xfrm>
              <a:custGeom>
                <a:avLst/>
                <a:gdLst>
                  <a:gd name="T0" fmla="*/ 18 w 18"/>
                  <a:gd name="T1" fmla="*/ 0 h 7"/>
                  <a:gd name="T2" fmla="*/ 18 w 18"/>
                  <a:gd name="T3" fmla="*/ 0 h 7"/>
                  <a:gd name="T4" fmla="*/ 8 w 18"/>
                  <a:gd name="T5" fmla="*/ 2 h 7"/>
                  <a:gd name="T6" fmla="*/ 0 w 18"/>
                  <a:gd name="T7" fmla="*/ 5 h 7"/>
                  <a:gd name="T8" fmla="*/ 3 w 18"/>
                  <a:gd name="T9" fmla="*/ 7 h 7"/>
                  <a:gd name="T10" fmla="*/ 8 w 18"/>
                  <a:gd name="T11" fmla="*/ 5 h 7"/>
                  <a:gd name="T12" fmla="*/ 18 w 18"/>
                  <a:gd name="T13" fmla="*/ 5 h 7"/>
                  <a:gd name="T14" fmla="*/ 18 w 18"/>
                  <a:gd name="T15" fmla="*/ 5 h 7"/>
                  <a:gd name="T16" fmla="*/ 18 w 18"/>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7"/>
                  <a:gd name="T29" fmla="*/ 18 w 1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7">
                    <a:moveTo>
                      <a:pt x="18" y="0"/>
                    </a:moveTo>
                    <a:lnTo>
                      <a:pt x="18" y="0"/>
                    </a:lnTo>
                    <a:lnTo>
                      <a:pt x="8" y="2"/>
                    </a:lnTo>
                    <a:lnTo>
                      <a:pt x="0" y="5"/>
                    </a:lnTo>
                    <a:lnTo>
                      <a:pt x="3" y="7"/>
                    </a:lnTo>
                    <a:lnTo>
                      <a:pt x="8" y="5"/>
                    </a:lnTo>
                    <a:lnTo>
                      <a:pt x="18" y="5"/>
                    </a:lnTo>
                    <a:lnTo>
                      <a:pt x="1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34" name="Freeform 433"/>
              <p:cNvSpPr>
                <a:spLocks/>
              </p:cNvSpPr>
              <p:nvPr/>
            </p:nvSpPr>
            <p:spPr bwMode="auto">
              <a:xfrm>
                <a:off x="5545" y="1904"/>
                <a:ext cx="11" cy="13"/>
              </a:xfrm>
              <a:custGeom>
                <a:avLst/>
                <a:gdLst>
                  <a:gd name="T0" fmla="*/ 11 w 11"/>
                  <a:gd name="T1" fmla="*/ 10 h 13"/>
                  <a:gd name="T2" fmla="*/ 11 w 11"/>
                  <a:gd name="T3" fmla="*/ 10 h 13"/>
                  <a:gd name="T4" fmla="*/ 8 w 11"/>
                  <a:gd name="T5" fmla="*/ 5 h 13"/>
                  <a:gd name="T6" fmla="*/ 0 w 11"/>
                  <a:gd name="T7" fmla="*/ 0 h 13"/>
                  <a:gd name="T8" fmla="*/ 0 w 11"/>
                  <a:gd name="T9" fmla="*/ 5 h 13"/>
                  <a:gd name="T10" fmla="*/ 6 w 11"/>
                  <a:gd name="T11" fmla="*/ 7 h 13"/>
                  <a:gd name="T12" fmla="*/ 8 w 11"/>
                  <a:gd name="T13" fmla="*/ 13 h 13"/>
                  <a:gd name="T14" fmla="*/ 8 w 11"/>
                  <a:gd name="T15" fmla="*/ 13 h 13"/>
                  <a:gd name="T16" fmla="*/ 11 w 11"/>
                  <a:gd name="T17" fmla="*/ 1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11" y="10"/>
                    </a:moveTo>
                    <a:lnTo>
                      <a:pt x="11" y="10"/>
                    </a:lnTo>
                    <a:lnTo>
                      <a:pt x="8" y="5"/>
                    </a:lnTo>
                    <a:lnTo>
                      <a:pt x="0" y="0"/>
                    </a:lnTo>
                    <a:lnTo>
                      <a:pt x="0" y="5"/>
                    </a:lnTo>
                    <a:lnTo>
                      <a:pt x="6" y="7"/>
                    </a:lnTo>
                    <a:lnTo>
                      <a:pt x="8" y="13"/>
                    </a:lnTo>
                    <a:lnTo>
                      <a:pt x="11" y="1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35" name="Freeform 434"/>
              <p:cNvSpPr>
                <a:spLocks/>
              </p:cNvSpPr>
              <p:nvPr/>
            </p:nvSpPr>
            <p:spPr bwMode="auto">
              <a:xfrm>
                <a:off x="5553" y="1909"/>
                <a:ext cx="8" cy="8"/>
              </a:xfrm>
              <a:custGeom>
                <a:avLst/>
                <a:gdLst>
                  <a:gd name="T0" fmla="*/ 8 w 8"/>
                  <a:gd name="T1" fmla="*/ 0 h 8"/>
                  <a:gd name="T2" fmla="*/ 8 w 8"/>
                  <a:gd name="T3" fmla="*/ 0 h 8"/>
                  <a:gd name="T4" fmla="*/ 3 w 8"/>
                  <a:gd name="T5" fmla="*/ 5 h 8"/>
                  <a:gd name="T6" fmla="*/ 3 w 8"/>
                  <a:gd name="T7" fmla="*/ 5 h 8"/>
                  <a:gd name="T8" fmla="*/ 0 w 8"/>
                  <a:gd name="T9" fmla="*/ 8 h 8"/>
                  <a:gd name="T10" fmla="*/ 5 w 8"/>
                  <a:gd name="T11" fmla="*/ 8 h 8"/>
                  <a:gd name="T12" fmla="*/ 8 w 8"/>
                  <a:gd name="T13" fmla="*/ 5 h 8"/>
                  <a:gd name="T14" fmla="*/ 8 w 8"/>
                  <a:gd name="T15" fmla="*/ 5 h 8"/>
                  <a:gd name="T16" fmla="*/ 8 w 8"/>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8" y="0"/>
                    </a:moveTo>
                    <a:lnTo>
                      <a:pt x="8" y="0"/>
                    </a:lnTo>
                    <a:lnTo>
                      <a:pt x="3" y="5"/>
                    </a:lnTo>
                    <a:lnTo>
                      <a:pt x="0" y="8"/>
                    </a:lnTo>
                    <a:lnTo>
                      <a:pt x="5" y="8"/>
                    </a:lnTo>
                    <a:lnTo>
                      <a:pt x="8" y="5"/>
                    </a:lnTo>
                    <a:lnTo>
                      <a:pt x="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36" name="Freeform 435"/>
              <p:cNvSpPr>
                <a:spLocks/>
              </p:cNvSpPr>
              <p:nvPr/>
            </p:nvSpPr>
            <p:spPr bwMode="auto">
              <a:xfrm>
                <a:off x="5551" y="1909"/>
                <a:ext cx="10" cy="5"/>
              </a:xfrm>
              <a:custGeom>
                <a:avLst/>
                <a:gdLst>
                  <a:gd name="T0" fmla="*/ 0 w 10"/>
                  <a:gd name="T1" fmla="*/ 2 h 5"/>
                  <a:gd name="T2" fmla="*/ 0 w 10"/>
                  <a:gd name="T3" fmla="*/ 2 h 5"/>
                  <a:gd name="T4" fmla="*/ 7 w 10"/>
                  <a:gd name="T5" fmla="*/ 5 h 5"/>
                  <a:gd name="T6" fmla="*/ 10 w 10"/>
                  <a:gd name="T7" fmla="*/ 0 h 5"/>
                  <a:gd name="T8" fmla="*/ 10 w 10"/>
                  <a:gd name="T9" fmla="*/ 5 h 5"/>
                  <a:gd name="T10" fmla="*/ 10 w 10"/>
                  <a:gd name="T11" fmla="*/ 0 h 5"/>
                  <a:gd name="T12" fmla="*/ 2 w 10"/>
                  <a:gd name="T13" fmla="*/ 0 h 5"/>
                  <a:gd name="T14" fmla="*/ 2 w 10"/>
                  <a:gd name="T15" fmla="*/ 0 h 5"/>
                  <a:gd name="T16" fmla="*/ 0 w 10"/>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0" y="2"/>
                    </a:moveTo>
                    <a:lnTo>
                      <a:pt x="0" y="2"/>
                    </a:lnTo>
                    <a:lnTo>
                      <a:pt x="7" y="5"/>
                    </a:lnTo>
                    <a:lnTo>
                      <a:pt x="10" y="0"/>
                    </a:lnTo>
                    <a:lnTo>
                      <a:pt x="10" y="5"/>
                    </a:lnTo>
                    <a:lnTo>
                      <a:pt x="10" y="0"/>
                    </a:lnTo>
                    <a:lnTo>
                      <a:pt x="2"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37" name="Freeform 436"/>
              <p:cNvSpPr>
                <a:spLocks/>
              </p:cNvSpPr>
              <p:nvPr/>
            </p:nvSpPr>
            <p:spPr bwMode="auto">
              <a:xfrm>
                <a:off x="5543" y="1904"/>
                <a:ext cx="10" cy="7"/>
              </a:xfrm>
              <a:custGeom>
                <a:avLst/>
                <a:gdLst>
                  <a:gd name="T0" fmla="*/ 0 w 10"/>
                  <a:gd name="T1" fmla="*/ 2 h 7"/>
                  <a:gd name="T2" fmla="*/ 0 w 10"/>
                  <a:gd name="T3" fmla="*/ 2 h 7"/>
                  <a:gd name="T4" fmla="*/ 5 w 10"/>
                  <a:gd name="T5" fmla="*/ 2 h 7"/>
                  <a:gd name="T6" fmla="*/ 8 w 10"/>
                  <a:gd name="T7" fmla="*/ 7 h 7"/>
                  <a:gd name="T8" fmla="*/ 10 w 10"/>
                  <a:gd name="T9" fmla="*/ 5 h 7"/>
                  <a:gd name="T10" fmla="*/ 5 w 10"/>
                  <a:gd name="T11" fmla="*/ 0 h 7"/>
                  <a:gd name="T12" fmla="*/ 0 w 10"/>
                  <a:gd name="T13" fmla="*/ 0 h 7"/>
                  <a:gd name="T14" fmla="*/ 0 w 10"/>
                  <a:gd name="T15" fmla="*/ 0 h 7"/>
                  <a:gd name="T16" fmla="*/ 0 w 10"/>
                  <a:gd name="T17" fmla="*/ 2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7"/>
                  <a:gd name="T29" fmla="*/ 10 w 10"/>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7">
                    <a:moveTo>
                      <a:pt x="0" y="2"/>
                    </a:moveTo>
                    <a:lnTo>
                      <a:pt x="0" y="2"/>
                    </a:lnTo>
                    <a:lnTo>
                      <a:pt x="5" y="2"/>
                    </a:lnTo>
                    <a:lnTo>
                      <a:pt x="8" y="7"/>
                    </a:lnTo>
                    <a:lnTo>
                      <a:pt x="10" y="5"/>
                    </a:lnTo>
                    <a:lnTo>
                      <a:pt x="5" y="0"/>
                    </a:lnTo>
                    <a:lnTo>
                      <a:pt x="0"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38" name="Freeform 437"/>
              <p:cNvSpPr>
                <a:spLocks/>
              </p:cNvSpPr>
              <p:nvPr/>
            </p:nvSpPr>
            <p:spPr bwMode="auto">
              <a:xfrm>
                <a:off x="5530" y="1904"/>
                <a:ext cx="13" cy="7"/>
              </a:xfrm>
              <a:custGeom>
                <a:avLst/>
                <a:gdLst>
                  <a:gd name="T0" fmla="*/ 0 w 13"/>
                  <a:gd name="T1" fmla="*/ 7 h 7"/>
                  <a:gd name="T2" fmla="*/ 0 w 13"/>
                  <a:gd name="T3" fmla="*/ 7 h 7"/>
                  <a:gd name="T4" fmla="*/ 5 w 13"/>
                  <a:gd name="T5" fmla="*/ 5 h 7"/>
                  <a:gd name="T6" fmla="*/ 13 w 13"/>
                  <a:gd name="T7" fmla="*/ 2 h 7"/>
                  <a:gd name="T8" fmla="*/ 13 w 13"/>
                  <a:gd name="T9" fmla="*/ 0 h 7"/>
                  <a:gd name="T10" fmla="*/ 5 w 13"/>
                  <a:gd name="T11" fmla="*/ 2 h 7"/>
                  <a:gd name="T12" fmla="*/ 0 w 13"/>
                  <a:gd name="T13" fmla="*/ 2 h 7"/>
                  <a:gd name="T14" fmla="*/ 0 w 13"/>
                  <a:gd name="T15" fmla="*/ 2 h 7"/>
                  <a:gd name="T16" fmla="*/ 0 w 13"/>
                  <a:gd name="T17" fmla="*/ 7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7"/>
                  <a:gd name="T29" fmla="*/ 13 w 13"/>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7">
                    <a:moveTo>
                      <a:pt x="0" y="7"/>
                    </a:moveTo>
                    <a:lnTo>
                      <a:pt x="0" y="7"/>
                    </a:lnTo>
                    <a:lnTo>
                      <a:pt x="5" y="5"/>
                    </a:lnTo>
                    <a:lnTo>
                      <a:pt x="13" y="2"/>
                    </a:lnTo>
                    <a:lnTo>
                      <a:pt x="13" y="0"/>
                    </a:lnTo>
                    <a:lnTo>
                      <a:pt x="5" y="2"/>
                    </a:lnTo>
                    <a:lnTo>
                      <a:pt x="0" y="2"/>
                    </a:lnTo>
                    <a:lnTo>
                      <a:pt x="0" y="7"/>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39" name="Freeform 438"/>
              <p:cNvSpPr>
                <a:spLocks/>
              </p:cNvSpPr>
              <p:nvPr/>
            </p:nvSpPr>
            <p:spPr bwMode="auto">
              <a:xfrm>
                <a:off x="5527" y="1906"/>
                <a:ext cx="3" cy="5"/>
              </a:xfrm>
              <a:custGeom>
                <a:avLst/>
                <a:gdLst>
                  <a:gd name="T0" fmla="*/ 0 w 3"/>
                  <a:gd name="T1" fmla="*/ 3 h 5"/>
                  <a:gd name="T2" fmla="*/ 0 w 3"/>
                  <a:gd name="T3" fmla="*/ 5 h 5"/>
                  <a:gd name="T4" fmla="*/ 3 w 3"/>
                  <a:gd name="T5" fmla="*/ 5 h 5"/>
                  <a:gd name="T6" fmla="*/ 3 w 3"/>
                  <a:gd name="T7" fmla="*/ 0 h 5"/>
                  <a:gd name="T8" fmla="*/ 0 w 3"/>
                  <a:gd name="T9" fmla="*/ 3 h 5"/>
                  <a:gd name="T10" fmla="*/ 0 w 3"/>
                  <a:gd name="T11" fmla="*/ 3 h 5"/>
                  <a:gd name="T12" fmla="*/ 0 60000 65536"/>
                  <a:gd name="T13" fmla="*/ 0 60000 65536"/>
                  <a:gd name="T14" fmla="*/ 0 60000 65536"/>
                  <a:gd name="T15" fmla="*/ 0 60000 65536"/>
                  <a:gd name="T16" fmla="*/ 0 60000 65536"/>
                  <a:gd name="T17" fmla="*/ 0 60000 65536"/>
                  <a:gd name="T18" fmla="*/ 0 w 3"/>
                  <a:gd name="T19" fmla="*/ 0 h 5"/>
                  <a:gd name="T20" fmla="*/ 3 w 3"/>
                  <a:gd name="T21" fmla="*/ 5 h 5"/>
                </a:gdLst>
                <a:ahLst/>
                <a:cxnLst>
                  <a:cxn ang="T12">
                    <a:pos x="T0" y="T1"/>
                  </a:cxn>
                  <a:cxn ang="T13">
                    <a:pos x="T2" y="T3"/>
                  </a:cxn>
                  <a:cxn ang="T14">
                    <a:pos x="T4" y="T5"/>
                  </a:cxn>
                  <a:cxn ang="T15">
                    <a:pos x="T6" y="T7"/>
                  </a:cxn>
                  <a:cxn ang="T16">
                    <a:pos x="T8" y="T9"/>
                  </a:cxn>
                  <a:cxn ang="T17">
                    <a:pos x="T10" y="T11"/>
                  </a:cxn>
                </a:cxnLst>
                <a:rect l="T18" t="T19" r="T20" b="T21"/>
                <a:pathLst>
                  <a:path w="3" h="5">
                    <a:moveTo>
                      <a:pt x="0" y="3"/>
                    </a:moveTo>
                    <a:lnTo>
                      <a:pt x="0" y="5"/>
                    </a:lnTo>
                    <a:lnTo>
                      <a:pt x="3" y="5"/>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40" name="Freeform 439"/>
              <p:cNvSpPr>
                <a:spLocks/>
              </p:cNvSpPr>
              <p:nvPr/>
            </p:nvSpPr>
            <p:spPr bwMode="auto">
              <a:xfrm>
                <a:off x="5561" y="1917"/>
                <a:ext cx="24" cy="13"/>
              </a:xfrm>
              <a:custGeom>
                <a:avLst/>
                <a:gdLst>
                  <a:gd name="T0" fmla="*/ 0 w 24"/>
                  <a:gd name="T1" fmla="*/ 0 h 13"/>
                  <a:gd name="T2" fmla="*/ 0 w 24"/>
                  <a:gd name="T3" fmla="*/ 2 h 13"/>
                  <a:gd name="T4" fmla="*/ 5 w 24"/>
                  <a:gd name="T5" fmla="*/ 5 h 13"/>
                  <a:gd name="T6" fmla="*/ 16 w 24"/>
                  <a:gd name="T7" fmla="*/ 10 h 13"/>
                  <a:gd name="T8" fmla="*/ 24 w 24"/>
                  <a:gd name="T9" fmla="*/ 13 h 13"/>
                  <a:gd name="T10" fmla="*/ 13 w 24"/>
                  <a:gd name="T11" fmla="*/ 7 h 13"/>
                  <a:gd name="T12" fmla="*/ 0 w 24"/>
                  <a:gd name="T13" fmla="*/ 0 h 13"/>
                  <a:gd name="T14" fmla="*/ 0 60000 65536"/>
                  <a:gd name="T15" fmla="*/ 0 60000 65536"/>
                  <a:gd name="T16" fmla="*/ 0 60000 65536"/>
                  <a:gd name="T17" fmla="*/ 0 60000 65536"/>
                  <a:gd name="T18" fmla="*/ 0 60000 65536"/>
                  <a:gd name="T19" fmla="*/ 0 60000 65536"/>
                  <a:gd name="T20" fmla="*/ 0 60000 65536"/>
                  <a:gd name="T21" fmla="*/ 0 w 24"/>
                  <a:gd name="T22" fmla="*/ 0 h 13"/>
                  <a:gd name="T23" fmla="*/ 24 w 24"/>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13">
                    <a:moveTo>
                      <a:pt x="0" y="0"/>
                    </a:moveTo>
                    <a:lnTo>
                      <a:pt x="0" y="2"/>
                    </a:lnTo>
                    <a:lnTo>
                      <a:pt x="5" y="5"/>
                    </a:lnTo>
                    <a:lnTo>
                      <a:pt x="16" y="10"/>
                    </a:lnTo>
                    <a:lnTo>
                      <a:pt x="24" y="13"/>
                    </a:lnTo>
                    <a:lnTo>
                      <a:pt x="13" y="7"/>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41" name="Freeform 440"/>
              <p:cNvSpPr>
                <a:spLocks/>
              </p:cNvSpPr>
              <p:nvPr/>
            </p:nvSpPr>
            <p:spPr bwMode="auto">
              <a:xfrm>
                <a:off x="5558" y="1917"/>
                <a:ext cx="8" cy="7"/>
              </a:xfrm>
              <a:custGeom>
                <a:avLst/>
                <a:gdLst>
                  <a:gd name="T0" fmla="*/ 8 w 8"/>
                  <a:gd name="T1" fmla="*/ 5 h 7"/>
                  <a:gd name="T2" fmla="*/ 8 w 8"/>
                  <a:gd name="T3" fmla="*/ 5 h 7"/>
                  <a:gd name="T4" fmla="*/ 6 w 8"/>
                  <a:gd name="T5" fmla="*/ 2 h 7"/>
                  <a:gd name="T6" fmla="*/ 6 w 8"/>
                  <a:gd name="T7" fmla="*/ 0 h 7"/>
                  <a:gd name="T8" fmla="*/ 0 w 8"/>
                  <a:gd name="T9" fmla="*/ 0 h 7"/>
                  <a:gd name="T10" fmla="*/ 3 w 8"/>
                  <a:gd name="T11" fmla="*/ 5 h 7"/>
                  <a:gd name="T12" fmla="*/ 6 w 8"/>
                  <a:gd name="T13" fmla="*/ 7 h 7"/>
                  <a:gd name="T14" fmla="*/ 6 w 8"/>
                  <a:gd name="T15" fmla="*/ 7 h 7"/>
                  <a:gd name="T16" fmla="*/ 8 w 8"/>
                  <a:gd name="T17" fmla="*/ 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8" y="5"/>
                    </a:moveTo>
                    <a:lnTo>
                      <a:pt x="8" y="5"/>
                    </a:lnTo>
                    <a:lnTo>
                      <a:pt x="6" y="2"/>
                    </a:lnTo>
                    <a:lnTo>
                      <a:pt x="6" y="0"/>
                    </a:lnTo>
                    <a:lnTo>
                      <a:pt x="0" y="0"/>
                    </a:lnTo>
                    <a:lnTo>
                      <a:pt x="3" y="5"/>
                    </a:lnTo>
                    <a:lnTo>
                      <a:pt x="6" y="7"/>
                    </a:lnTo>
                    <a:lnTo>
                      <a:pt x="8"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42" name="Freeform 441"/>
              <p:cNvSpPr>
                <a:spLocks/>
              </p:cNvSpPr>
              <p:nvPr/>
            </p:nvSpPr>
            <p:spPr bwMode="auto">
              <a:xfrm>
                <a:off x="5564" y="1922"/>
                <a:ext cx="21" cy="10"/>
              </a:xfrm>
              <a:custGeom>
                <a:avLst/>
                <a:gdLst>
                  <a:gd name="T0" fmla="*/ 21 w 21"/>
                  <a:gd name="T1" fmla="*/ 5 h 10"/>
                  <a:gd name="T2" fmla="*/ 21 w 21"/>
                  <a:gd name="T3" fmla="*/ 5 h 10"/>
                  <a:gd name="T4" fmla="*/ 13 w 21"/>
                  <a:gd name="T5" fmla="*/ 2 h 10"/>
                  <a:gd name="T6" fmla="*/ 2 w 21"/>
                  <a:gd name="T7" fmla="*/ 0 h 10"/>
                  <a:gd name="T8" fmla="*/ 0 w 21"/>
                  <a:gd name="T9" fmla="*/ 2 h 10"/>
                  <a:gd name="T10" fmla="*/ 10 w 21"/>
                  <a:gd name="T11" fmla="*/ 8 h 10"/>
                  <a:gd name="T12" fmla="*/ 21 w 21"/>
                  <a:gd name="T13" fmla="*/ 10 h 10"/>
                  <a:gd name="T14" fmla="*/ 21 w 21"/>
                  <a:gd name="T15" fmla="*/ 10 h 10"/>
                  <a:gd name="T16" fmla="*/ 21 w 21"/>
                  <a:gd name="T17" fmla="*/ 5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0"/>
                  <a:gd name="T29" fmla="*/ 21 w 21"/>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0">
                    <a:moveTo>
                      <a:pt x="21" y="5"/>
                    </a:moveTo>
                    <a:lnTo>
                      <a:pt x="21" y="5"/>
                    </a:lnTo>
                    <a:lnTo>
                      <a:pt x="13" y="2"/>
                    </a:lnTo>
                    <a:lnTo>
                      <a:pt x="2" y="0"/>
                    </a:lnTo>
                    <a:lnTo>
                      <a:pt x="0" y="2"/>
                    </a:lnTo>
                    <a:lnTo>
                      <a:pt x="10" y="8"/>
                    </a:lnTo>
                    <a:lnTo>
                      <a:pt x="21" y="10"/>
                    </a:lnTo>
                    <a:lnTo>
                      <a:pt x="21"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43" name="Freeform 442"/>
              <p:cNvSpPr>
                <a:spLocks/>
              </p:cNvSpPr>
              <p:nvPr/>
            </p:nvSpPr>
            <p:spPr bwMode="auto">
              <a:xfrm>
                <a:off x="5558" y="1917"/>
                <a:ext cx="27" cy="15"/>
              </a:xfrm>
              <a:custGeom>
                <a:avLst/>
                <a:gdLst>
                  <a:gd name="T0" fmla="*/ 6 w 27"/>
                  <a:gd name="T1" fmla="*/ 0 h 15"/>
                  <a:gd name="T2" fmla="*/ 0 w 27"/>
                  <a:gd name="T3" fmla="*/ 0 h 15"/>
                  <a:gd name="T4" fmla="*/ 16 w 27"/>
                  <a:gd name="T5" fmla="*/ 10 h 15"/>
                  <a:gd name="T6" fmla="*/ 27 w 27"/>
                  <a:gd name="T7" fmla="*/ 10 h 15"/>
                  <a:gd name="T8" fmla="*/ 27 w 27"/>
                  <a:gd name="T9" fmla="*/ 15 h 15"/>
                  <a:gd name="T10" fmla="*/ 19 w 27"/>
                  <a:gd name="T11" fmla="*/ 7 h 15"/>
                  <a:gd name="T12" fmla="*/ 6 w 27"/>
                  <a:gd name="T13" fmla="*/ 0 h 15"/>
                  <a:gd name="T14" fmla="*/ 0 w 27"/>
                  <a:gd name="T15" fmla="*/ 0 h 15"/>
                  <a:gd name="T16" fmla="*/ 6 w 27"/>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5"/>
                  <a:gd name="T29" fmla="*/ 27 w 27"/>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5">
                    <a:moveTo>
                      <a:pt x="6" y="0"/>
                    </a:moveTo>
                    <a:lnTo>
                      <a:pt x="0" y="0"/>
                    </a:lnTo>
                    <a:lnTo>
                      <a:pt x="16" y="10"/>
                    </a:lnTo>
                    <a:lnTo>
                      <a:pt x="27" y="10"/>
                    </a:lnTo>
                    <a:lnTo>
                      <a:pt x="27" y="15"/>
                    </a:lnTo>
                    <a:lnTo>
                      <a:pt x="19" y="7"/>
                    </a:lnTo>
                    <a:lnTo>
                      <a:pt x="6" y="0"/>
                    </a:lnTo>
                    <a:lnTo>
                      <a:pt x="0" y="0"/>
                    </a:lnTo>
                    <a:lnTo>
                      <a:pt x="6"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44" name="Freeform 443"/>
              <p:cNvSpPr>
                <a:spLocks/>
              </p:cNvSpPr>
              <p:nvPr/>
            </p:nvSpPr>
            <p:spPr bwMode="auto">
              <a:xfrm>
                <a:off x="5548" y="1888"/>
                <a:ext cx="8" cy="16"/>
              </a:xfrm>
              <a:custGeom>
                <a:avLst/>
                <a:gdLst>
                  <a:gd name="T0" fmla="*/ 8 w 8"/>
                  <a:gd name="T1" fmla="*/ 16 h 16"/>
                  <a:gd name="T2" fmla="*/ 8 w 8"/>
                  <a:gd name="T3" fmla="*/ 10 h 16"/>
                  <a:gd name="T4" fmla="*/ 5 w 8"/>
                  <a:gd name="T5" fmla="*/ 5 h 16"/>
                  <a:gd name="T6" fmla="*/ 0 w 8"/>
                  <a:gd name="T7" fmla="*/ 0 h 16"/>
                  <a:gd name="T8" fmla="*/ 0 w 8"/>
                  <a:gd name="T9" fmla="*/ 0 h 16"/>
                  <a:gd name="T10" fmla="*/ 3 w 8"/>
                  <a:gd name="T11" fmla="*/ 5 h 16"/>
                  <a:gd name="T12" fmla="*/ 8 w 8"/>
                  <a:gd name="T13" fmla="*/ 16 h 16"/>
                  <a:gd name="T14" fmla="*/ 0 60000 65536"/>
                  <a:gd name="T15" fmla="*/ 0 60000 65536"/>
                  <a:gd name="T16" fmla="*/ 0 60000 65536"/>
                  <a:gd name="T17" fmla="*/ 0 60000 65536"/>
                  <a:gd name="T18" fmla="*/ 0 60000 65536"/>
                  <a:gd name="T19" fmla="*/ 0 60000 65536"/>
                  <a:gd name="T20" fmla="*/ 0 60000 65536"/>
                  <a:gd name="T21" fmla="*/ 0 w 8"/>
                  <a:gd name="T22" fmla="*/ 0 h 16"/>
                  <a:gd name="T23" fmla="*/ 8 w 8"/>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16">
                    <a:moveTo>
                      <a:pt x="8" y="16"/>
                    </a:moveTo>
                    <a:lnTo>
                      <a:pt x="8" y="10"/>
                    </a:lnTo>
                    <a:lnTo>
                      <a:pt x="5" y="5"/>
                    </a:lnTo>
                    <a:lnTo>
                      <a:pt x="0" y="0"/>
                    </a:lnTo>
                    <a:lnTo>
                      <a:pt x="3" y="5"/>
                    </a:lnTo>
                    <a:lnTo>
                      <a:pt x="8" y="1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45" name="Freeform 444"/>
              <p:cNvSpPr>
                <a:spLocks/>
              </p:cNvSpPr>
              <p:nvPr/>
            </p:nvSpPr>
            <p:spPr bwMode="auto">
              <a:xfrm>
                <a:off x="5553" y="1891"/>
                <a:ext cx="5" cy="13"/>
              </a:xfrm>
              <a:custGeom>
                <a:avLst/>
                <a:gdLst>
                  <a:gd name="T0" fmla="*/ 0 w 5"/>
                  <a:gd name="T1" fmla="*/ 2 h 13"/>
                  <a:gd name="T2" fmla="*/ 0 w 5"/>
                  <a:gd name="T3" fmla="*/ 2 h 13"/>
                  <a:gd name="T4" fmla="*/ 3 w 5"/>
                  <a:gd name="T5" fmla="*/ 7 h 13"/>
                  <a:gd name="T6" fmla="*/ 3 w 5"/>
                  <a:gd name="T7" fmla="*/ 13 h 13"/>
                  <a:gd name="T8" fmla="*/ 5 w 5"/>
                  <a:gd name="T9" fmla="*/ 13 h 13"/>
                  <a:gd name="T10" fmla="*/ 5 w 5"/>
                  <a:gd name="T11" fmla="*/ 7 h 13"/>
                  <a:gd name="T12" fmla="*/ 3 w 5"/>
                  <a:gd name="T13" fmla="*/ 0 h 13"/>
                  <a:gd name="T14" fmla="*/ 3 w 5"/>
                  <a:gd name="T15" fmla="*/ 0 h 13"/>
                  <a:gd name="T16" fmla="*/ 0 w 5"/>
                  <a:gd name="T17" fmla="*/ 2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3"/>
                  <a:gd name="T29" fmla="*/ 5 w 5"/>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3">
                    <a:moveTo>
                      <a:pt x="0" y="2"/>
                    </a:moveTo>
                    <a:lnTo>
                      <a:pt x="0" y="2"/>
                    </a:lnTo>
                    <a:lnTo>
                      <a:pt x="3" y="7"/>
                    </a:lnTo>
                    <a:lnTo>
                      <a:pt x="3" y="13"/>
                    </a:lnTo>
                    <a:lnTo>
                      <a:pt x="5" y="13"/>
                    </a:lnTo>
                    <a:lnTo>
                      <a:pt x="5" y="7"/>
                    </a:lnTo>
                    <a:lnTo>
                      <a:pt x="3"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46" name="Freeform 445"/>
              <p:cNvSpPr>
                <a:spLocks/>
              </p:cNvSpPr>
              <p:nvPr/>
            </p:nvSpPr>
            <p:spPr bwMode="auto">
              <a:xfrm>
                <a:off x="5545" y="1885"/>
                <a:ext cx="11" cy="8"/>
              </a:xfrm>
              <a:custGeom>
                <a:avLst/>
                <a:gdLst>
                  <a:gd name="T0" fmla="*/ 3 w 11"/>
                  <a:gd name="T1" fmla="*/ 0 h 8"/>
                  <a:gd name="T2" fmla="*/ 0 w 11"/>
                  <a:gd name="T3" fmla="*/ 6 h 8"/>
                  <a:gd name="T4" fmla="*/ 3 w 11"/>
                  <a:gd name="T5" fmla="*/ 6 h 8"/>
                  <a:gd name="T6" fmla="*/ 8 w 11"/>
                  <a:gd name="T7" fmla="*/ 8 h 8"/>
                  <a:gd name="T8" fmla="*/ 11 w 11"/>
                  <a:gd name="T9" fmla="*/ 6 h 8"/>
                  <a:gd name="T10" fmla="*/ 6 w 11"/>
                  <a:gd name="T11" fmla="*/ 3 h 8"/>
                  <a:gd name="T12" fmla="*/ 3 w 11"/>
                  <a:gd name="T13" fmla="*/ 0 h 8"/>
                  <a:gd name="T14" fmla="*/ 0 w 11"/>
                  <a:gd name="T15" fmla="*/ 3 h 8"/>
                  <a:gd name="T16" fmla="*/ 3 w 11"/>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8"/>
                  <a:gd name="T29" fmla="*/ 11 w 11"/>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8">
                    <a:moveTo>
                      <a:pt x="3" y="0"/>
                    </a:moveTo>
                    <a:lnTo>
                      <a:pt x="0" y="6"/>
                    </a:lnTo>
                    <a:lnTo>
                      <a:pt x="3" y="6"/>
                    </a:lnTo>
                    <a:lnTo>
                      <a:pt x="8" y="8"/>
                    </a:lnTo>
                    <a:lnTo>
                      <a:pt x="11" y="6"/>
                    </a:lnTo>
                    <a:lnTo>
                      <a:pt x="6" y="3"/>
                    </a:lnTo>
                    <a:lnTo>
                      <a:pt x="3" y="0"/>
                    </a:lnTo>
                    <a:lnTo>
                      <a:pt x="0" y="3"/>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47" name="Freeform 446"/>
              <p:cNvSpPr>
                <a:spLocks/>
              </p:cNvSpPr>
              <p:nvPr/>
            </p:nvSpPr>
            <p:spPr bwMode="auto">
              <a:xfrm>
                <a:off x="5545" y="1885"/>
                <a:ext cx="13" cy="19"/>
              </a:xfrm>
              <a:custGeom>
                <a:avLst/>
                <a:gdLst>
                  <a:gd name="T0" fmla="*/ 11 w 13"/>
                  <a:gd name="T1" fmla="*/ 19 h 19"/>
                  <a:gd name="T2" fmla="*/ 13 w 13"/>
                  <a:gd name="T3" fmla="*/ 19 h 19"/>
                  <a:gd name="T4" fmla="*/ 8 w 13"/>
                  <a:gd name="T5" fmla="*/ 6 h 19"/>
                  <a:gd name="T6" fmla="*/ 3 w 13"/>
                  <a:gd name="T7" fmla="*/ 0 h 19"/>
                  <a:gd name="T8" fmla="*/ 0 w 13"/>
                  <a:gd name="T9" fmla="*/ 3 h 19"/>
                  <a:gd name="T10" fmla="*/ 6 w 13"/>
                  <a:gd name="T11" fmla="*/ 8 h 19"/>
                  <a:gd name="T12" fmla="*/ 11 w 13"/>
                  <a:gd name="T13" fmla="*/ 19 h 19"/>
                  <a:gd name="T14" fmla="*/ 13 w 13"/>
                  <a:gd name="T15" fmla="*/ 19 h 19"/>
                  <a:gd name="T16" fmla="*/ 11 w 13"/>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9"/>
                  <a:gd name="T29" fmla="*/ 13 w 13"/>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9">
                    <a:moveTo>
                      <a:pt x="11" y="19"/>
                    </a:moveTo>
                    <a:lnTo>
                      <a:pt x="13" y="19"/>
                    </a:lnTo>
                    <a:lnTo>
                      <a:pt x="8" y="6"/>
                    </a:lnTo>
                    <a:lnTo>
                      <a:pt x="3" y="0"/>
                    </a:lnTo>
                    <a:lnTo>
                      <a:pt x="0" y="3"/>
                    </a:lnTo>
                    <a:lnTo>
                      <a:pt x="6" y="8"/>
                    </a:lnTo>
                    <a:lnTo>
                      <a:pt x="11" y="19"/>
                    </a:lnTo>
                    <a:lnTo>
                      <a:pt x="13" y="19"/>
                    </a:lnTo>
                    <a:lnTo>
                      <a:pt x="11" y="1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48" name="Freeform 447"/>
              <p:cNvSpPr>
                <a:spLocks/>
              </p:cNvSpPr>
              <p:nvPr/>
            </p:nvSpPr>
            <p:spPr bwMode="auto">
              <a:xfrm>
                <a:off x="5556" y="1864"/>
                <a:ext cx="10" cy="21"/>
              </a:xfrm>
              <a:custGeom>
                <a:avLst/>
                <a:gdLst>
                  <a:gd name="T0" fmla="*/ 0 w 10"/>
                  <a:gd name="T1" fmla="*/ 21 h 21"/>
                  <a:gd name="T2" fmla="*/ 0 w 10"/>
                  <a:gd name="T3" fmla="*/ 21 h 21"/>
                  <a:gd name="T4" fmla="*/ 5 w 10"/>
                  <a:gd name="T5" fmla="*/ 19 h 21"/>
                  <a:gd name="T6" fmla="*/ 8 w 10"/>
                  <a:gd name="T7" fmla="*/ 19 h 21"/>
                  <a:gd name="T8" fmla="*/ 10 w 10"/>
                  <a:gd name="T9" fmla="*/ 13 h 21"/>
                  <a:gd name="T10" fmla="*/ 10 w 10"/>
                  <a:gd name="T11" fmla="*/ 11 h 21"/>
                  <a:gd name="T12" fmla="*/ 10 w 10"/>
                  <a:gd name="T13" fmla="*/ 6 h 21"/>
                  <a:gd name="T14" fmla="*/ 5 w 10"/>
                  <a:gd name="T15" fmla="*/ 3 h 21"/>
                  <a:gd name="T16" fmla="*/ 2 w 10"/>
                  <a:gd name="T17" fmla="*/ 0 h 21"/>
                  <a:gd name="T18" fmla="*/ 2 w 10"/>
                  <a:gd name="T19" fmla="*/ 3 h 21"/>
                  <a:gd name="T20" fmla="*/ 2 w 10"/>
                  <a:gd name="T21" fmla="*/ 16 h 21"/>
                  <a:gd name="T22" fmla="*/ 0 w 10"/>
                  <a:gd name="T23" fmla="*/ 21 h 21"/>
                  <a:gd name="T24" fmla="*/ 0 w 10"/>
                  <a:gd name="T25" fmla="*/ 21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21"/>
                  <a:gd name="T41" fmla="*/ 10 w 10"/>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21">
                    <a:moveTo>
                      <a:pt x="0" y="21"/>
                    </a:moveTo>
                    <a:lnTo>
                      <a:pt x="0" y="21"/>
                    </a:lnTo>
                    <a:lnTo>
                      <a:pt x="5" y="19"/>
                    </a:lnTo>
                    <a:lnTo>
                      <a:pt x="8" y="19"/>
                    </a:lnTo>
                    <a:lnTo>
                      <a:pt x="10" y="13"/>
                    </a:lnTo>
                    <a:lnTo>
                      <a:pt x="10" y="11"/>
                    </a:lnTo>
                    <a:lnTo>
                      <a:pt x="10" y="6"/>
                    </a:lnTo>
                    <a:lnTo>
                      <a:pt x="5" y="3"/>
                    </a:lnTo>
                    <a:lnTo>
                      <a:pt x="2" y="0"/>
                    </a:lnTo>
                    <a:lnTo>
                      <a:pt x="2" y="3"/>
                    </a:lnTo>
                    <a:lnTo>
                      <a:pt x="2" y="16"/>
                    </a:lnTo>
                    <a:lnTo>
                      <a:pt x="0" y="2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49" name="Freeform 448"/>
              <p:cNvSpPr>
                <a:spLocks/>
              </p:cNvSpPr>
              <p:nvPr/>
            </p:nvSpPr>
            <p:spPr bwMode="auto">
              <a:xfrm>
                <a:off x="5553" y="1880"/>
                <a:ext cx="8" cy="5"/>
              </a:xfrm>
              <a:custGeom>
                <a:avLst/>
                <a:gdLst>
                  <a:gd name="T0" fmla="*/ 8 w 8"/>
                  <a:gd name="T1" fmla="*/ 0 h 5"/>
                  <a:gd name="T2" fmla="*/ 8 w 8"/>
                  <a:gd name="T3" fmla="*/ 0 h 5"/>
                  <a:gd name="T4" fmla="*/ 3 w 8"/>
                  <a:gd name="T5" fmla="*/ 3 h 5"/>
                  <a:gd name="T6" fmla="*/ 0 w 8"/>
                  <a:gd name="T7" fmla="*/ 5 h 5"/>
                  <a:gd name="T8" fmla="*/ 5 w 8"/>
                  <a:gd name="T9" fmla="*/ 5 h 5"/>
                  <a:gd name="T10" fmla="*/ 5 w 8"/>
                  <a:gd name="T11" fmla="*/ 5 h 5"/>
                  <a:gd name="T12" fmla="*/ 8 w 8"/>
                  <a:gd name="T13" fmla="*/ 5 h 5"/>
                  <a:gd name="T14" fmla="*/ 8 w 8"/>
                  <a:gd name="T15" fmla="*/ 5 h 5"/>
                  <a:gd name="T16" fmla="*/ 8 w 8"/>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8" y="0"/>
                    </a:moveTo>
                    <a:lnTo>
                      <a:pt x="8" y="0"/>
                    </a:lnTo>
                    <a:lnTo>
                      <a:pt x="3" y="3"/>
                    </a:lnTo>
                    <a:lnTo>
                      <a:pt x="0" y="5"/>
                    </a:lnTo>
                    <a:lnTo>
                      <a:pt x="5" y="5"/>
                    </a:lnTo>
                    <a:lnTo>
                      <a:pt x="8" y="5"/>
                    </a:lnTo>
                    <a:lnTo>
                      <a:pt x="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50" name="Freeform 449"/>
              <p:cNvSpPr>
                <a:spLocks/>
              </p:cNvSpPr>
              <p:nvPr/>
            </p:nvSpPr>
            <p:spPr bwMode="auto">
              <a:xfrm>
                <a:off x="5561" y="1870"/>
                <a:ext cx="8" cy="15"/>
              </a:xfrm>
              <a:custGeom>
                <a:avLst/>
                <a:gdLst>
                  <a:gd name="T0" fmla="*/ 3 w 8"/>
                  <a:gd name="T1" fmla="*/ 2 h 15"/>
                  <a:gd name="T2" fmla="*/ 3 w 8"/>
                  <a:gd name="T3" fmla="*/ 2 h 15"/>
                  <a:gd name="T4" fmla="*/ 3 w 8"/>
                  <a:gd name="T5" fmla="*/ 5 h 15"/>
                  <a:gd name="T6" fmla="*/ 3 w 8"/>
                  <a:gd name="T7" fmla="*/ 7 h 15"/>
                  <a:gd name="T8" fmla="*/ 0 w 8"/>
                  <a:gd name="T9" fmla="*/ 10 h 15"/>
                  <a:gd name="T10" fmla="*/ 0 w 8"/>
                  <a:gd name="T11" fmla="*/ 10 h 15"/>
                  <a:gd name="T12" fmla="*/ 0 w 8"/>
                  <a:gd name="T13" fmla="*/ 15 h 15"/>
                  <a:gd name="T14" fmla="*/ 5 w 8"/>
                  <a:gd name="T15" fmla="*/ 13 h 15"/>
                  <a:gd name="T16" fmla="*/ 5 w 8"/>
                  <a:gd name="T17" fmla="*/ 7 h 15"/>
                  <a:gd name="T18" fmla="*/ 8 w 8"/>
                  <a:gd name="T19" fmla="*/ 5 h 15"/>
                  <a:gd name="T20" fmla="*/ 5 w 8"/>
                  <a:gd name="T21" fmla="*/ 0 h 15"/>
                  <a:gd name="T22" fmla="*/ 5 w 8"/>
                  <a:gd name="T23" fmla="*/ 0 h 15"/>
                  <a:gd name="T24" fmla="*/ 3 w 8"/>
                  <a:gd name="T25" fmla="*/ 2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
                  <a:gd name="T40" fmla="*/ 0 h 15"/>
                  <a:gd name="T41" fmla="*/ 8 w 8"/>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 h="15">
                    <a:moveTo>
                      <a:pt x="3" y="2"/>
                    </a:moveTo>
                    <a:lnTo>
                      <a:pt x="3" y="2"/>
                    </a:lnTo>
                    <a:lnTo>
                      <a:pt x="3" y="5"/>
                    </a:lnTo>
                    <a:lnTo>
                      <a:pt x="3" y="7"/>
                    </a:lnTo>
                    <a:lnTo>
                      <a:pt x="0" y="10"/>
                    </a:lnTo>
                    <a:lnTo>
                      <a:pt x="0" y="15"/>
                    </a:lnTo>
                    <a:lnTo>
                      <a:pt x="5" y="13"/>
                    </a:lnTo>
                    <a:lnTo>
                      <a:pt x="5" y="7"/>
                    </a:lnTo>
                    <a:lnTo>
                      <a:pt x="8" y="5"/>
                    </a:lnTo>
                    <a:lnTo>
                      <a:pt x="5" y="0"/>
                    </a:lnTo>
                    <a:lnTo>
                      <a:pt x="3"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51" name="Freeform 450"/>
              <p:cNvSpPr>
                <a:spLocks/>
              </p:cNvSpPr>
              <p:nvPr/>
            </p:nvSpPr>
            <p:spPr bwMode="auto">
              <a:xfrm>
                <a:off x="5556" y="1862"/>
                <a:ext cx="10" cy="10"/>
              </a:xfrm>
              <a:custGeom>
                <a:avLst/>
                <a:gdLst>
                  <a:gd name="T0" fmla="*/ 0 w 10"/>
                  <a:gd name="T1" fmla="*/ 2 h 10"/>
                  <a:gd name="T2" fmla="*/ 0 w 10"/>
                  <a:gd name="T3" fmla="*/ 2 h 10"/>
                  <a:gd name="T4" fmla="*/ 5 w 10"/>
                  <a:gd name="T5" fmla="*/ 5 h 10"/>
                  <a:gd name="T6" fmla="*/ 8 w 10"/>
                  <a:gd name="T7" fmla="*/ 10 h 10"/>
                  <a:gd name="T8" fmla="*/ 10 w 10"/>
                  <a:gd name="T9" fmla="*/ 8 h 10"/>
                  <a:gd name="T10" fmla="*/ 8 w 10"/>
                  <a:gd name="T11" fmla="*/ 2 h 10"/>
                  <a:gd name="T12" fmla="*/ 2 w 10"/>
                  <a:gd name="T13" fmla="*/ 0 h 10"/>
                  <a:gd name="T14" fmla="*/ 2 w 10"/>
                  <a:gd name="T15" fmla="*/ 0 h 10"/>
                  <a:gd name="T16" fmla="*/ 0 w 10"/>
                  <a:gd name="T17" fmla="*/ 2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0"/>
                  <a:gd name="T29" fmla="*/ 10 w 10"/>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0">
                    <a:moveTo>
                      <a:pt x="0" y="2"/>
                    </a:moveTo>
                    <a:lnTo>
                      <a:pt x="0" y="2"/>
                    </a:lnTo>
                    <a:lnTo>
                      <a:pt x="5" y="5"/>
                    </a:lnTo>
                    <a:lnTo>
                      <a:pt x="8" y="10"/>
                    </a:lnTo>
                    <a:lnTo>
                      <a:pt x="10" y="8"/>
                    </a:lnTo>
                    <a:lnTo>
                      <a:pt x="8" y="2"/>
                    </a:lnTo>
                    <a:lnTo>
                      <a:pt x="2"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52" name="Freeform 451"/>
              <p:cNvSpPr>
                <a:spLocks/>
              </p:cNvSpPr>
              <p:nvPr/>
            </p:nvSpPr>
            <p:spPr bwMode="auto">
              <a:xfrm>
                <a:off x="5556" y="1862"/>
                <a:ext cx="5" cy="18"/>
              </a:xfrm>
              <a:custGeom>
                <a:avLst/>
                <a:gdLst>
                  <a:gd name="T0" fmla="*/ 5 w 5"/>
                  <a:gd name="T1" fmla="*/ 18 h 18"/>
                  <a:gd name="T2" fmla="*/ 5 w 5"/>
                  <a:gd name="T3" fmla="*/ 18 h 18"/>
                  <a:gd name="T4" fmla="*/ 5 w 5"/>
                  <a:gd name="T5" fmla="*/ 5 h 18"/>
                  <a:gd name="T6" fmla="*/ 0 w 5"/>
                  <a:gd name="T7" fmla="*/ 2 h 18"/>
                  <a:gd name="T8" fmla="*/ 2 w 5"/>
                  <a:gd name="T9" fmla="*/ 0 h 18"/>
                  <a:gd name="T10" fmla="*/ 2 w 5"/>
                  <a:gd name="T11" fmla="*/ 5 h 18"/>
                  <a:gd name="T12" fmla="*/ 2 w 5"/>
                  <a:gd name="T13" fmla="*/ 15 h 18"/>
                  <a:gd name="T14" fmla="*/ 2 w 5"/>
                  <a:gd name="T15" fmla="*/ 15 h 18"/>
                  <a:gd name="T16" fmla="*/ 5 w 5"/>
                  <a:gd name="T17" fmla="*/ 18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8"/>
                  <a:gd name="T29" fmla="*/ 5 w 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8">
                    <a:moveTo>
                      <a:pt x="5" y="18"/>
                    </a:moveTo>
                    <a:lnTo>
                      <a:pt x="5" y="18"/>
                    </a:lnTo>
                    <a:lnTo>
                      <a:pt x="5" y="5"/>
                    </a:lnTo>
                    <a:lnTo>
                      <a:pt x="0" y="2"/>
                    </a:lnTo>
                    <a:lnTo>
                      <a:pt x="2" y="0"/>
                    </a:lnTo>
                    <a:lnTo>
                      <a:pt x="2" y="5"/>
                    </a:lnTo>
                    <a:lnTo>
                      <a:pt x="2" y="15"/>
                    </a:lnTo>
                    <a:lnTo>
                      <a:pt x="5" y="1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53" name="Freeform 452"/>
              <p:cNvSpPr>
                <a:spLocks/>
              </p:cNvSpPr>
              <p:nvPr/>
            </p:nvSpPr>
            <p:spPr bwMode="auto">
              <a:xfrm>
                <a:off x="5553" y="1877"/>
                <a:ext cx="8" cy="11"/>
              </a:xfrm>
              <a:custGeom>
                <a:avLst/>
                <a:gdLst>
                  <a:gd name="T0" fmla="*/ 0 w 8"/>
                  <a:gd name="T1" fmla="*/ 8 h 11"/>
                  <a:gd name="T2" fmla="*/ 3 w 8"/>
                  <a:gd name="T3" fmla="*/ 8 h 11"/>
                  <a:gd name="T4" fmla="*/ 5 w 8"/>
                  <a:gd name="T5" fmla="*/ 11 h 11"/>
                  <a:gd name="T6" fmla="*/ 8 w 8"/>
                  <a:gd name="T7" fmla="*/ 3 h 11"/>
                  <a:gd name="T8" fmla="*/ 5 w 8"/>
                  <a:gd name="T9" fmla="*/ 0 h 11"/>
                  <a:gd name="T10" fmla="*/ 0 w 8"/>
                  <a:gd name="T11" fmla="*/ 8 h 11"/>
                  <a:gd name="T12" fmla="*/ 5 w 8"/>
                  <a:gd name="T13" fmla="*/ 11 h 11"/>
                  <a:gd name="T14" fmla="*/ 5 w 8"/>
                  <a:gd name="T15" fmla="*/ 8 h 11"/>
                  <a:gd name="T16" fmla="*/ 5 w 8"/>
                  <a:gd name="T17" fmla="*/ 11 h 11"/>
                  <a:gd name="T18" fmla="*/ 5 w 8"/>
                  <a:gd name="T19" fmla="*/ 11 h 11"/>
                  <a:gd name="T20" fmla="*/ 5 w 8"/>
                  <a:gd name="T21" fmla="*/ 8 h 11"/>
                  <a:gd name="T22" fmla="*/ 0 w 8"/>
                  <a:gd name="T23" fmla="*/ 8 h 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1"/>
                  <a:gd name="T38" fmla="*/ 8 w 8"/>
                  <a:gd name="T39" fmla="*/ 11 h 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1">
                    <a:moveTo>
                      <a:pt x="0" y="8"/>
                    </a:moveTo>
                    <a:lnTo>
                      <a:pt x="3" y="8"/>
                    </a:lnTo>
                    <a:lnTo>
                      <a:pt x="5" y="11"/>
                    </a:lnTo>
                    <a:lnTo>
                      <a:pt x="8" y="3"/>
                    </a:lnTo>
                    <a:lnTo>
                      <a:pt x="5" y="0"/>
                    </a:lnTo>
                    <a:lnTo>
                      <a:pt x="0" y="8"/>
                    </a:lnTo>
                    <a:lnTo>
                      <a:pt x="5" y="11"/>
                    </a:lnTo>
                    <a:lnTo>
                      <a:pt x="5" y="8"/>
                    </a:lnTo>
                    <a:lnTo>
                      <a:pt x="5" y="11"/>
                    </a:lnTo>
                    <a:lnTo>
                      <a:pt x="5" y="8"/>
                    </a:lnTo>
                    <a:lnTo>
                      <a:pt x="0"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54" name="Freeform 453"/>
              <p:cNvSpPr>
                <a:spLocks/>
              </p:cNvSpPr>
              <p:nvPr/>
            </p:nvSpPr>
            <p:spPr bwMode="auto">
              <a:xfrm>
                <a:off x="5459" y="1943"/>
                <a:ext cx="16" cy="13"/>
              </a:xfrm>
              <a:custGeom>
                <a:avLst/>
                <a:gdLst>
                  <a:gd name="T0" fmla="*/ 11 w 16"/>
                  <a:gd name="T1" fmla="*/ 0 h 13"/>
                  <a:gd name="T2" fmla="*/ 13 w 16"/>
                  <a:gd name="T3" fmla="*/ 0 h 13"/>
                  <a:gd name="T4" fmla="*/ 16 w 16"/>
                  <a:gd name="T5" fmla="*/ 2 h 13"/>
                  <a:gd name="T6" fmla="*/ 3 w 16"/>
                  <a:gd name="T7" fmla="*/ 10 h 13"/>
                  <a:gd name="T8" fmla="*/ 0 w 16"/>
                  <a:gd name="T9" fmla="*/ 13 h 13"/>
                  <a:gd name="T10" fmla="*/ 3 w 16"/>
                  <a:gd name="T11" fmla="*/ 8 h 13"/>
                  <a:gd name="T12" fmla="*/ 11 w 16"/>
                  <a:gd name="T13" fmla="*/ 0 h 13"/>
                  <a:gd name="T14" fmla="*/ 0 60000 65536"/>
                  <a:gd name="T15" fmla="*/ 0 60000 65536"/>
                  <a:gd name="T16" fmla="*/ 0 60000 65536"/>
                  <a:gd name="T17" fmla="*/ 0 60000 65536"/>
                  <a:gd name="T18" fmla="*/ 0 60000 65536"/>
                  <a:gd name="T19" fmla="*/ 0 60000 65536"/>
                  <a:gd name="T20" fmla="*/ 0 60000 65536"/>
                  <a:gd name="T21" fmla="*/ 0 w 16"/>
                  <a:gd name="T22" fmla="*/ 0 h 13"/>
                  <a:gd name="T23" fmla="*/ 16 w 16"/>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3">
                    <a:moveTo>
                      <a:pt x="11" y="0"/>
                    </a:moveTo>
                    <a:lnTo>
                      <a:pt x="13" y="0"/>
                    </a:lnTo>
                    <a:lnTo>
                      <a:pt x="16" y="2"/>
                    </a:lnTo>
                    <a:lnTo>
                      <a:pt x="3" y="10"/>
                    </a:lnTo>
                    <a:lnTo>
                      <a:pt x="0" y="13"/>
                    </a:lnTo>
                    <a:lnTo>
                      <a:pt x="3" y="8"/>
                    </a:lnTo>
                    <a:lnTo>
                      <a:pt x="11"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55" name="Freeform 454"/>
              <p:cNvSpPr>
                <a:spLocks/>
              </p:cNvSpPr>
              <p:nvPr/>
            </p:nvSpPr>
            <p:spPr bwMode="auto">
              <a:xfrm>
                <a:off x="5470" y="1940"/>
                <a:ext cx="5" cy="8"/>
              </a:xfrm>
              <a:custGeom>
                <a:avLst/>
                <a:gdLst>
                  <a:gd name="T0" fmla="*/ 2 w 5"/>
                  <a:gd name="T1" fmla="*/ 8 h 8"/>
                  <a:gd name="T2" fmla="*/ 2 w 5"/>
                  <a:gd name="T3" fmla="*/ 8 h 8"/>
                  <a:gd name="T4" fmla="*/ 5 w 5"/>
                  <a:gd name="T5" fmla="*/ 3 h 8"/>
                  <a:gd name="T6" fmla="*/ 2 w 5"/>
                  <a:gd name="T7" fmla="*/ 0 h 8"/>
                  <a:gd name="T8" fmla="*/ 0 w 5"/>
                  <a:gd name="T9" fmla="*/ 3 h 8"/>
                  <a:gd name="T10" fmla="*/ 2 w 5"/>
                  <a:gd name="T11" fmla="*/ 5 h 8"/>
                  <a:gd name="T12" fmla="*/ 5 w 5"/>
                  <a:gd name="T13" fmla="*/ 3 h 8"/>
                  <a:gd name="T14" fmla="*/ 5 w 5"/>
                  <a:gd name="T15" fmla="*/ 3 h 8"/>
                  <a:gd name="T16" fmla="*/ 2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2" y="8"/>
                    </a:moveTo>
                    <a:lnTo>
                      <a:pt x="2" y="8"/>
                    </a:lnTo>
                    <a:lnTo>
                      <a:pt x="5" y="3"/>
                    </a:lnTo>
                    <a:lnTo>
                      <a:pt x="2" y="0"/>
                    </a:lnTo>
                    <a:lnTo>
                      <a:pt x="0" y="3"/>
                    </a:lnTo>
                    <a:lnTo>
                      <a:pt x="2" y="5"/>
                    </a:lnTo>
                    <a:lnTo>
                      <a:pt x="5" y="3"/>
                    </a:lnTo>
                    <a:lnTo>
                      <a:pt x="2"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56" name="Freeform 455"/>
              <p:cNvSpPr>
                <a:spLocks/>
              </p:cNvSpPr>
              <p:nvPr/>
            </p:nvSpPr>
            <p:spPr bwMode="auto">
              <a:xfrm>
                <a:off x="5457" y="1943"/>
                <a:ext cx="18" cy="15"/>
              </a:xfrm>
              <a:custGeom>
                <a:avLst/>
                <a:gdLst>
                  <a:gd name="T0" fmla="*/ 0 w 18"/>
                  <a:gd name="T1" fmla="*/ 15 h 15"/>
                  <a:gd name="T2" fmla="*/ 0 w 18"/>
                  <a:gd name="T3" fmla="*/ 15 h 15"/>
                  <a:gd name="T4" fmla="*/ 7 w 18"/>
                  <a:gd name="T5" fmla="*/ 13 h 15"/>
                  <a:gd name="T6" fmla="*/ 15 w 18"/>
                  <a:gd name="T7" fmla="*/ 5 h 15"/>
                  <a:gd name="T8" fmla="*/ 18 w 18"/>
                  <a:gd name="T9" fmla="*/ 0 h 15"/>
                  <a:gd name="T10" fmla="*/ 5 w 18"/>
                  <a:gd name="T11" fmla="*/ 8 h 15"/>
                  <a:gd name="T12" fmla="*/ 5 w 18"/>
                  <a:gd name="T13" fmla="*/ 13 h 15"/>
                  <a:gd name="T14" fmla="*/ 5 w 18"/>
                  <a:gd name="T15" fmla="*/ 13 h 15"/>
                  <a:gd name="T16" fmla="*/ 0 w 18"/>
                  <a:gd name="T17" fmla="*/ 15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5"/>
                  <a:gd name="T29" fmla="*/ 18 w 18"/>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5">
                    <a:moveTo>
                      <a:pt x="0" y="15"/>
                    </a:moveTo>
                    <a:lnTo>
                      <a:pt x="0" y="15"/>
                    </a:lnTo>
                    <a:lnTo>
                      <a:pt x="7" y="13"/>
                    </a:lnTo>
                    <a:lnTo>
                      <a:pt x="15" y="5"/>
                    </a:lnTo>
                    <a:lnTo>
                      <a:pt x="18" y="0"/>
                    </a:lnTo>
                    <a:lnTo>
                      <a:pt x="5" y="8"/>
                    </a:lnTo>
                    <a:lnTo>
                      <a:pt x="5" y="13"/>
                    </a:lnTo>
                    <a:lnTo>
                      <a:pt x="0" y="1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57" name="Freeform 456"/>
              <p:cNvSpPr>
                <a:spLocks/>
              </p:cNvSpPr>
              <p:nvPr/>
            </p:nvSpPr>
            <p:spPr bwMode="auto">
              <a:xfrm>
                <a:off x="5457" y="1940"/>
                <a:ext cx="15" cy="18"/>
              </a:xfrm>
              <a:custGeom>
                <a:avLst/>
                <a:gdLst>
                  <a:gd name="T0" fmla="*/ 15 w 15"/>
                  <a:gd name="T1" fmla="*/ 0 h 18"/>
                  <a:gd name="T2" fmla="*/ 13 w 15"/>
                  <a:gd name="T3" fmla="*/ 0 h 18"/>
                  <a:gd name="T4" fmla="*/ 5 w 15"/>
                  <a:gd name="T5" fmla="*/ 8 h 18"/>
                  <a:gd name="T6" fmla="*/ 0 w 15"/>
                  <a:gd name="T7" fmla="*/ 18 h 18"/>
                  <a:gd name="T8" fmla="*/ 5 w 15"/>
                  <a:gd name="T9" fmla="*/ 16 h 18"/>
                  <a:gd name="T10" fmla="*/ 7 w 15"/>
                  <a:gd name="T11" fmla="*/ 11 h 18"/>
                  <a:gd name="T12" fmla="*/ 15 w 15"/>
                  <a:gd name="T13" fmla="*/ 3 h 18"/>
                  <a:gd name="T14" fmla="*/ 13 w 15"/>
                  <a:gd name="T15" fmla="*/ 3 h 18"/>
                  <a:gd name="T16" fmla="*/ 15 w 15"/>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8"/>
                  <a:gd name="T29" fmla="*/ 15 w 1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8">
                    <a:moveTo>
                      <a:pt x="15" y="0"/>
                    </a:moveTo>
                    <a:lnTo>
                      <a:pt x="13" y="0"/>
                    </a:lnTo>
                    <a:lnTo>
                      <a:pt x="5" y="8"/>
                    </a:lnTo>
                    <a:lnTo>
                      <a:pt x="0" y="18"/>
                    </a:lnTo>
                    <a:lnTo>
                      <a:pt x="5" y="16"/>
                    </a:lnTo>
                    <a:lnTo>
                      <a:pt x="7" y="11"/>
                    </a:lnTo>
                    <a:lnTo>
                      <a:pt x="15" y="3"/>
                    </a:lnTo>
                    <a:lnTo>
                      <a:pt x="13" y="3"/>
                    </a:lnTo>
                    <a:lnTo>
                      <a:pt x="15"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58" name="Freeform 457"/>
              <p:cNvSpPr>
                <a:spLocks/>
              </p:cNvSpPr>
              <p:nvPr/>
            </p:nvSpPr>
            <p:spPr bwMode="auto">
              <a:xfrm>
                <a:off x="5462" y="1901"/>
                <a:ext cx="18" cy="31"/>
              </a:xfrm>
              <a:custGeom>
                <a:avLst/>
                <a:gdLst>
                  <a:gd name="T0" fmla="*/ 2 w 18"/>
                  <a:gd name="T1" fmla="*/ 31 h 31"/>
                  <a:gd name="T2" fmla="*/ 2 w 18"/>
                  <a:gd name="T3" fmla="*/ 23 h 31"/>
                  <a:gd name="T4" fmla="*/ 0 w 18"/>
                  <a:gd name="T5" fmla="*/ 8 h 31"/>
                  <a:gd name="T6" fmla="*/ 0 w 18"/>
                  <a:gd name="T7" fmla="*/ 3 h 31"/>
                  <a:gd name="T8" fmla="*/ 5 w 18"/>
                  <a:gd name="T9" fmla="*/ 0 h 31"/>
                  <a:gd name="T10" fmla="*/ 13 w 18"/>
                  <a:gd name="T11" fmla="*/ 0 h 31"/>
                  <a:gd name="T12" fmla="*/ 18 w 18"/>
                  <a:gd name="T13" fmla="*/ 0 h 31"/>
                  <a:gd name="T14" fmla="*/ 10 w 18"/>
                  <a:gd name="T15" fmla="*/ 3 h 31"/>
                  <a:gd name="T16" fmla="*/ 0 w 18"/>
                  <a:gd name="T17" fmla="*/ 10 h 31"/>
                  <a:gd name="T18" fmla="*/ 2 w 18"/>
                  <a:gd name="T19" fmla="*/ 23 h 31"/>
                  <a:gd name="T20" fmla="*/ 2 w 18"/>
                  <a:gd name="T21" fmla="*/ 31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31"/>
                  <a:gd name="T35" fmla="*/ 18 w 18"/>
                  <a:gd name="T36" fmla="*/ 31 h 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31">
                    <a:moveTo>
                      <a:pt x="2" y="31"/>
                    </a:moveTo>
                    <a:lnTo>
                      <a:pt x="2" y="23"/>
                    </a:lnTo>
                    <a:lnTo>
                      <a:pt x="0" y="8"/>
                    </a:lnTo>
                    <a:lnTo>
                      <a:pt x="0" y="3"/>
                    </a:lnTo>
                    <a:lnTo>
                      <a:pt x="5" y="0"/>
                    </a:lnTo>
                    <a:lnTo>
                      <a:pt x="13" y="0"/>
                    </a:lnTo>
                    <a:lnTo>
                      <a:pt x="18" y="0"/>
                    </a:lnTo>
                    <a:lnTo>
                      <a:pt x="10" y="3"/>
                    </a:lnTo>
                    <a:lnTo>
                      <a:pt x="0" y="10"/>
                    </a:lnTo>
                    <a:lnTo>
                      <a:pt x="2" y="23"/>
                    </a:lnTo>
                    <a:lnTo>
                      <a:pt x="2" y="3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59" name="Freeform 458"/>
              <p:cNvSpPr>
                <a:spLocks/>
              </p:cNvSpPr>
              <p:nvPr/>
            </p:nvSpPr>
            <p:spPr bwMode="auto">
              <a:xfrm>
                <a:off x="5459" y="1909"/>
                <a:ext cx="8" cy="23"/>
              </a:xfrm>
              <a:custGeom>
                <a:avLst/>
                <a:gdLst>
                  <a:gd name="T0" fmla="*/ 0 w 8"/>
                  <a:gd name="T1" fmla="*/ 2 h 23"/>
                  <a:gd name="T2" fmla="*/ 0 w 8"/>
                  <a:gd name="T3" fmla="*/ 2 h 23"/>
                  <a:gd name="T4" fmla="*/ 3 w 8"/>
                  <a:gd name="T5" fmla="*/ 15 h 23"/>
                  <a:gd name="T6" fmla="*/ 3 w 8"/>
                  <a:gd name="T7" fmla="*/ 23 h 23"/>
                  <a:gd name="T8" fmla="*/ 8 w 8"/>
                  <a:gd name="T9" fmla="*/ 23 h 23"/>
                  <a:gd name="T10" fmla="*/ 5 w 8"/>
                  <a:gd name="T11" fmla="*/ 15 h 23"/>
                  <a:gd name="T12" fmla="*/ 3 w 8"/>
                  <a:gd name="T13" fmla="*/ 0 h 23"/>
                  <a:gd name="T14" fmla="*/ 3 w 8"/>
                  <a:gd name="T15" fmla="*/ 0 h 23"/>
                  <a:gd name="T16" fmla="*/ 0 w 8"/>
                  <a:gd name="T17" fmla="*/ 2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23"/>
                  <a:gd name="T29" fmla="*/ 8 w 8"/>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23">
                    <a:moveTo>
                      <a:pt x="0" y="2"/>
                    </a:moveTo>
                    <a:lnTo>
                      <a:pt x="0" y="2"/>
                    </a:lnTo>
                    <a:lnTo>
                      <a:pt x="3" y="15"/>
                    </a:lnTo>
                    <a:lnTo>
                      <a:pt x="3" y="23"/>
                    </a:lnTo>
                    <a:lnTo>
                      <a:pt x="8" y="23"/>
                    </a:lnTo>
                    <a:lnTo>
                      <a:pt x="5" y="15"/>
                    </a:lnTo>
                    <a:lnTo>
                      <a:pt x="3"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60" name="Freeform 459"/>
              <p:cNvSpPr>
                <a:spLocks/>
              </p:cNvSpPr>
              <p:nvPr/>
            </p:nvSpPr>
            <p:spPr bwMode="auto">
              <a:xfrm>
                <a:off x="5459" y="1898"/>
                <a:ext cx="21" cy="13"/>
              </a:xfrm>
              <a:custGeom>
                <a:avLst/>
                <a:gdLst>
                  <a:gd name="T0" fmla="*/ 21 w 21"/>
                  <a:gd name="T1" fmla="*/ 0 h 13"/>
                  <a:gd name="T2" fmla="*/ 21 w 21"/>
                  <a:gd name="T3" fmla="*/ 0 h 13"/>
                  <a:gd name="T4" fmla="*/ 16 w 21"/>
                  <a:gd name="T5" fmla="*/ 0 h 13"/>
                  <a:gd name="T6" fmla="*/ 8 w 21"/>
                  <a:gd name="T7" fmla="*/ 0 h 13"/>
                  <a:gd name="T8" fmla="*/ 0 w 21"/>
                  <a:gd name="T9" fmla="*/ 6 h 13"/>
                  <a:gd name="T10" fmla="*/ 0 w 21"/>
                  <a:gd name="T11" fmla="*/ 13 h 13"/>
                  <a:gd name="T12" fmla="*/ 3 w 21"/>
                  <a:gd name="T13" fmla="*/ 11 h 13"/>
                  <a:gd name="T14" fmla="*/ 3 w 21"/>
                  <a:gd name="T15" fmla="*/ 8 h 13"/>
                  <a:gd name="T16" fmla="*/ 8 w 21"/>
                  <a:gd name="T17" fmla="*/ 6 h 13"/>
                  <a:gd name="T18" fmla="*/ 16 w 21"/>
                  <a:gd name="T19" fmla="*/ 3 h 13"/>
                  <a:gd name="T20" fmla="*/ 18 w 21"/>
                  <a:gd name="T21" fmla="*/ 3 h 13"/>
                  <a:gd name="T22" fmla="*/ 18 w 21"/>
                  <a:gd name="T23" fmla="*/ 3 h 13"/>
                  <a:gd name="T24" fmla="*/ 21 w 21"/>
                  <a:gd name="T25" fmla="*/ 0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13"/>
                  <a:gd name="T41" fmla="*/ 21 w 21"/>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13">
                    <a:moveTo>
                      <a:pt x="21" y="0"/>
                    </a:moveTo>
                    <a:lnTo>
                      <a:pt x="21" y="0"/>
                    </a:lnTo>
                    <a:lnTo>
                      <a:pt x="16" y="0"/>
                    </a:lnTo>
                    <a:lnTo>
                      <a:pt x="8" y="0"/>
                    </a:lnTo>
                    <a:lnTo>
                      <a:pt x="0" y="6"/>
                    </a:lnTo>
                    <a:lnTo>
                      <a:pt x="0" y="13"/>
                    </a:lnTo>
                    <a:lnTo>
                      <a:pt x="3" y="11"/>
                    </a:lnTo>
                    <a:lnTo>
                      <a:pt x="3" y="8"/>
                    </a:lnTo>
                    <a:lnTo>
                      <a:pt x="8" y="6"/>
                    </a:lnTo>
                    <a:lnTo>
                      <a:pt x="16" y="3"/>
                    </a:lnTo>
                    <a:lnTo>
                      <a:pt x="18" y="3"/>
                    </a:lnTo>
                    <a:lnTo>
                      <a:pt x="21"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61" name="Freeform 460"/>
              <p:cNvSpPr>
                <a:spLocks/>
              </p:cNvSpPr>
              <p:nvPr/>
            </p:nvSpPr>
            <p:spPr bwMode="auto">
              <a:xfrm>
                <a:off x="5462" y="1898"/>
                <a:ext cx="18" cy="13"/>
              </a:xfrm>
              <a:custGeom>
                <a:avLst/>
                <a:gdLst>
                  <a:gd name="T0" fmla="*/ 2 w 18"/>
                  <a:gd name="T1" fmla="*/ 13 h 13"/>
                  <a:gd name="T2" fmla="*/ 2 w 18"/>
                  <a:gd name="T3" fmla="*/ 13 h 13"/>
                  <a:gd name="T4" fmla="*/ 13 w 18"/>
                  <a:gd name="T5" fmla="*/ 6 h 13"/>
                  <a:gd name="T6" fmla="*/ 18 w 18"/>
                  <a:gd name="T7" fmla="*/ 0 h 13"/>
                  <a:gd name="T8" fmla="*/ 15 w 18"/>
                  <a:gd name="T9" fmla="*/ 3 h 13"/>
                  <a:gd name="T10" fmla="*/ 10 w 18"/>
                  <a:gd name="T11" fmla="*/ 3 h 13"/>
                  <a:gd name="T12" fmla="*/ 0 w 18"/>
                  <a:gd name="T13" fmla="*/ 13 h 13"/>
                  <a:gd name="T14" fmla="*/ 0 w 18"/>
                  <a:gd name="T15" fmla="*/ 13 h 13"/>
                  <a:gd name="T16" fmla="*/ 2 w 18"/>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3"/>
                  <a:gd name="T29" fmla="*/ 18 w 1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3">
                    <a:moveTo>
                      <a:pt x="2" y="13"/>
                    </a:moveTo>
                    <a:lnTo>
                      <a:pt x="2" y="13"/>
                    </a:lnTo>
                    <a:lnTo>
                      <a:pt x="13" y="6"/>
                    </a:lnTo>
                    <a:lnTo>
                      <a:pt x="18" y="0"/>
                    </a:lnTo>
                    <a:lnTo>
                      <a:pt x="15" y="3"/>
                    </a:lnTo>
                    <a:lnTo>
                      <a:pt x="10" y="3"/>
                    </a:lnTo>
                    <a:lnTo>
                      <a:pt x="0" y="13"/>
                    </a:lnTo>
                    <a:lnTo>
                      <a:pt x="2"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62" name="Freeform 461"/>
              <p:cNvSpPr>
                <a:spLocks/>
              </p:cNvSpPr>
              <p:nvPr/>
            </p:nvSpPr>
            <p:spPr bwMode="auto">
              <a:xfrm>
                <a:off x="5462" y="1911"/>
                <a:ext cx="5" cy="21"/>
              </a:xfrm>
              <a:custGeom>
                <a:avLst/>
                <a:gdLst>
                  <a:gd name="T0" fmla="*/ 0 w 5"/>
                  <a:gd name="T1" fmla="*/ 21 h 21"/>
                  <a:gd name="T2" fmla="*/ 5 w 5"/>
                  <a:gd name="T3" fmla="*/ 21 h 21"/>
                  <a:gd name="T4" fmla="*/ 2 w 5"/>
                  <a:gd name="T5" fmla="*/ 13 h 21"/>
                  <a:gd name="T6" fmla="*/ 2 w 5"/>
                  <a:gd name="T7" fmla="*/ 0 h 21"/>
                  <a:gd name="T8" fmla="*/ 0 w 5"/>
                  <a:gd name="T9" fmla="*/ 0 h 21"/>
                  <a:gd name="T10" fmla="*/ 0 w 5"/>
                  <a:gd name="T11" fmla="*/ 13 h 21"/>
                  <a:gd name="T12" fmla="*/ 0 w 5"/>
                  <a:gd name="T13" fmla="*/ 21 h 21"/>
                  <a:gd name="T14" fmla="*/ 5 w 5"/>
                  <a:gd name="T15" fmla="*/ 21 h 21"/>
                  <a:gd name="T16" fmla="*/ 0 w 5"/>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21"/>
                  <a:gd name="T29" fmla="*/ 5 w 5"/>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21">
                    <a:moveTo>
                      <a:pt x="0" y="21"/>
                    </a:moveTo>
                    <a:lnTo>
                      <a:pt x="5" y="21"/>
                    </a:lnTo>
                    <a:lnTo>
                      <a:pt x="2" y="13"/>
                    </a:lnTo>
                    <a:lnTo>
                      <a:pt x="2" y="0"/>
                    </a:lnTo>
                    <a:lnTo>
                      <a:pt x="0" y="0"/>
                    </a:lnTo>
                    <a:lnTo>
                      <a:pt x="0" y="13"/>
                    </a:lnTo>
                    <a:lnTo>
                      <a:pt x="0" y="21"/>
                    </a:lnTo>
                    <a:lnTo>
                      <a:pt x="5" y="21"/>
                    </a:lnTo>
                    <a:lnTo>
                      <a:pt x="0" y="2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63" name="Freeform 462"/>
              <p:cNvSpPr>
                <a:spLocks/>
              </p:cNvSpPr>
              <p:nvPr/>
            </p:nvSpPr>
            <p:spPr bwMode="auto">
              <a:xfrm>
                <a:off x="5514" y="1870"/>
                <a:ext cx="13" cy="15"/>
              </a:xfrm>
              <a:custGeom>
                <a:avLst/>
                <a:gdLst>
                  <a:gd name="T0" fmla="*/ 0 w 13"/>
                  <a:gd name="T1" fmla="*/ 15 h 15"/>
                  <a:gd name="T2" fmla="*/ 5 w 13"/>
                  <a:gd name="T3" fmla="*/ 15 h 15"/>
                  <a:gd name="T4" fmla="*/ 13 w 13"/>
                  <a:gd name="T5" fmla="*/ 13 h 15"/>
                  <a:gd name="T6" fmla="*/ 10 w 13"/>
                  <a:gd name="T7" fmla="*/ 5 h 15"/>
                  <a:gd name="T8" fmla="*/ 5 w 13"/>
                  <a:gd name="T9" fmla="*/ 0 h 15"/>
                  <a:gd name="T10" fmla="*/ 8 w 13"/>
                  <a:gd name="T11" fmla="*/ 2 h 15"/>
                  <a:gd name="T12" fmla="*/ 10 w 13"/>
                  <a:gd name="T13" fmla="*/ 7 h 15"/>
                  <a:gd name="T14" fmla="*/ 10 w 13"/>
                  <a:gd name="T15" fmla="*/ 10 h 15"/>
                  <a:gd name="T16" fmla="*/ 8 w 13"/>
                  <a:gd name="T17" fmla="*/ 13 h 15"/>
                  <a:gd name="T18" fmla="*/ 5 w 13"/>
                  <a:gd name="T19" fmla="*/ 13 h 15"/>
                  <a:gd name="T20" fmla="*/ 0 w 13"/>
                  <a:gd name="T21" fmla="*/ 15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
                  <a:gd name="T34" fmla="*/ 0 h 15"/>
                  <a:gd name="T35" fmla="*/ 13 w 13"/>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 h="15">
                    <a:moveTo>
                      <a:pt x="0" y="15"/>
                    </a:moveTo>
                    <a:lnTo>
                      <a:pt x="5" y="15"/>
                    </a:lnTo>
                    <a:lnTo>
                      <a:pt x="13" y="13"/>
                    </a:lnTo>
                    <a:lnTo>
                      <a:pt x="10" y="5"/>
                    </a:lnTo>
                    <a:lnTo>
                      <a:pt x="5" y="0"/>
                    </a:lnTo>
                    <a:lnTo>
                      <a:pt x="8" y="2"/>
                    </a:lnTo>
                    <a:lnTo>
                      <a:pt x="10" y="7"/>
                    </a:lnTo>
                    <a:lnTo>
                      <a:pt x="10" y="10"/>
                    </a:lnTo>
                    <a:lnTo>
                      <a:pt x="8" y="13"/>
                    </a:lnTo>
                    <a:lnTo>
                      <a:pt x="5" y="13"/>
                    </a:lnTo>
                    <a:lnTo>
                      <a:pt x="0" y="1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64" name="Freeform 463"/>
              <p:cNvSpPr>
                <a:spLocks/>
              </p:cNvSpPr>
              <p:nvPr/>
            </p:nvSpPr>
            <p:spPr bwMode="auto">
              <a:xfrm>
                <a:off x="5514" y="1880"/>
                <a:ext cx="16" cy="8"/>
              </a:xfrm>
              <a:custGeom>
                <a:avLst/>
                <a:gdLst>
                  <a:gd name="T0" fmla="*/ 10 w 16"/>
                  <a:gd name="T1" fmla="*/ 0 h 8"/>
                  <a:gd name="T2" fmla="*/ 10 w 16"/>
                  <a:gd name="T3" fmla="*/ 0 h 8"/>
                  <a:gd name="T4" fmla="*/ 5 w 16"/>
                  <a:gd name="T5" fmla="*/ 3 h 8"/>
                  <a:gd name="T6" fmla="*/ 0 w 16"/>
                  <a:gd name="T7" fmla="*/ 3 h 8"/>
                  <a:gd name="T8" fmla="*/ 0 w 16"/>
                  <a:gd name="T9" fmla="*/ 8 h 8"/>
                  <a:gd name="T10" fmla="*/ 5 w 16"/>
                  <a:gd name="T11" fmla="*/ 8 h 8"/>
                  <a:gd name="T12" fmla="*/ 16 w 16"/>
                  <a:gd name="T13" fmla="*/ 3 h 8"/>
                  <a:gd name="T14" fmla="*/ 16 w 16"/>
                  <a:gd name="T15" fmla="*/ 3 h 8"/>
                  <a:gd name="T16" fmla="*/ 10 w 16"/>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8"/>
                  <a:gd name="T29" fmla="*/ 16 w 1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8">
                    <a:moveTo>
                      <a:pt x="10" y="0"/>
                    </a:moveTo>
                    <a:lnTo>
                      <a:pt x="10" y="0"/>
                    </a:lnTo>
                    <a:lnTo>
                      <a:pt x="5" y="3"/>
                    </a:lnTo>
                    <a:lnTo>
                      <a:pt x="0" y="3"/>
                    </a:lnTo>
                    <a:lnTo>
                      <a:pt x="0" y="8"/>
                    </a:lnTo>
                    <a:lnTo>
                      <a:pt x="5" y="8"/>
                    </a:lnTo>
                    <a:lnTo>
                      <a:pt x="16" y="3"/>
                    </a:lnTo>
                    <a:lnTo>
                      <a:pt x="1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65" name="Freeform 464"/>
              <p:cNvSpPr>
                <a:spLocks/>
              </p:cNvSpPr>
              <p:nvPr/>
            </p:nvSpPr>
            <p:spPr bwMode="auto">
              <a:xfrm>
                <a:off x="5519" y="1870"/>
                <a:ext cx="11" cy="13"/>
              </a:xfrm>
              <a:custGeom>
                <a:avLst/>
                <a:gdLst>
                  <a:gd name="T0" fmla="*/ 3 w 11"/>
                  <a:gd name="T1" fmla="*/ 0 h 13"/>
                  <a:gd name="T2" fmla="*/ 0 w 11"/>
                  <a:gd name="T3" fmla="*/ 2 h 13"/>
                  <a:gd name="T4" fmla="*/ 3 w 11"/>
                  <a:gd name="T5" fmla="*/ 5 h 13"/>
                  <a:gd name="T6" fmla="*/ 5 w 11"/>
                  <a:gd name="T7" fmla="*/ 10 h 13"/>
                  <a:gd name="T8" fmla="*/ 11 w 11"/>
                  <a:gd name="T9" fmla="*/ 13 h 13"/>
                  <a:gd name="T10" fmla="*/ 8 w 11"/>
                  <a:gd name="T11" fmla="*/ 5 h 13"/>
                  <a:gd name="T12" fmla="*/ 3 w 11"/>
                  <a:gd name="T13" fmla="*/ 0 h 13"/>
                  <a:gd name="T14" fmla="*/ 0 w 11"/>
                  <a:gd name="T15" fmla="*/ 2 h 13"/>
                  <a:gd name="T16" fmla="*/ 3 w 11"/>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3" y="0"/>
                    </a:moveTo>
                    <a:lnTo>
                      <a:pt x="0" y="2"/>
                    </a:lnTo>
                    <a:lnTo>
                      <a:pt x="3" y="5"/>
                    </a:lnTo>
                    <a:lnTo>
                      <a:pt x="5" y="10"/>
                    </a:lnTo>
                    <a:lnTo>
                      <a:pt x="11" y="13"/>
                    </a:lnTo>
                    <a:lnTo>
                      <a:pt x="8" y="5"/>
                    </a:lnTo>
                    <a:lnTo>
                      <a:pt x="3" y="0"/>
                    </a:lnTo>
                    <a:lnTo>
                      <a:pt x="0" y="2"/>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66" name="Freeform 465"/>
              <p:cNvSpPr>
                <a:spLocks/>
              </p:cNvSpPr>
              <p:nvPr/>
            </p:nvSpPr>
            <p:spPr bwMode="auto">
              <a:xfrm>
                <a:off x="5514" y="1870"/>
                <a:ext cx="10" cy="18"/>
              </a:xfrm>
              <a:custGeom>
                <a:avLst/>
                <a:gdLst>
                  <a:gd name="T0" fmla="*/ 0 w 10"/>
                  <a:gd name="T1" fmla="*/ 13 h 18"/>
                  <a:gd name="T2" fmla="*/ 0 w 10"/>
                  <a:gd name="T3" fmla="*/ 18 h 18"/>
                  <a:gd name="T4" fmla="*/ 5 w 10"/>
                  <a:gd name="T5" fmla="*/ 15 h 18"/>
                  <a:gd name="T6" fmla="*/ 10 w 10"/>
                  <a:gd name="T7" fmla="*/ 13 h 18"/>
                  <a:gd name="T8" fmla="*/ 10 w 10"/>
                  <a:gd name="T9" fmla="*/ 10 h 18"/>
                  <a:gd name="T10" fmla="*/ 10 w 10"/>
                  <a:gd name="T11" fmla="*/ 7 h 18"/>
                  <a:gd name="T12" fmla="*/ 10 w 10"/>
                  <a:gd name="T13" fmla="*/ 2 h 18"/>
                  <a:gd name="T14" fmla="*/ 8 w 10"/>
                  <a:gd name="T15" fmla="*/ 0 h 18"/>
                  <a:gd name="T16" fmla="*/ 5 w 10"/>
                  <a:gd name="T17" fmla="*/ 2 h 18"/>
                  <a:gd name="T18" fmla="*/ 5 w 10"/>
                  <a:gd name="T19" fmla="*/ 5 h 18"/>
                  <a:gd name="T20" fmla="*/ 8 w 10"/>
                  <a:gd name="T21" fmla="*/ 7 h 18"/>
                  <a:gd name="T22" fmla="*/ 8 w 10"/>
                  <a:gd name="T23" fmla="*/ 10 h 18"/>
                  <a:gd name="T24" fmla="*/ 8 w 10"/>
                  <a:gd name="T25" fmla="*/ 10 h 18"/>
                  <a:gd name="T26" fmla="*/ 5 w 10"/>
                  <a:gd name="T27" fmla="*/ 13 h 18"/>
                  <a:gd name="T28" fmla="*/ 0 w 10"/>
                  <a:gd name="T29" fmla="*/ 13 h 18"/>
                  <a:gd name="T30" fmla="*/ 0 w 10"/>
                  <a:gd name="T31" fmla="*/ 18 h 18"/>
                  <a:gd name="T32" fmla="*/ 0 w 10"/>
                  <a:gd name="T33" fmla="*/ 13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
                  <a:gd name="T52" fmla="*/ 0 h 18"/>
                  <a:gd name="T53" fmla="*/ 10 w 10"/>
                  <a:gd name="T54" fmla="*/ 18 h 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 h="18">
                    <a:moveTo>
                      <a:pt x="0" y="13"/>
                    </a:moveTo>
                    <a:lnTo>
                      <a:pt x="0" y="18"/>
                    </a:lnTo>
                    <a:lnTo>
                      <a:pt x="5" y="15"/>
                    </a:lnTo>
                    <a:lnTo>
                      <a:pt x="10" y="13"/>
                    </a:lnTo>
                    <a:lnTo>
                      <a:pt x="10" y="10"/>
                    </a:lnTo>
                    <a:lnTo>
                      <a:pt x="10" y="7"/>
                    </a:lnTo>
                    <a:lnTo>
                      <a:pt x="10" y="2"/>
                    </a:lnTo>
                    <a:lnTo>
                      <a:pt x="8" y="0"/>
                    </a:lnTo>
                    <a:lnTo>
                      <a:pt x="5" y="2"/>
                    </a:lnTo>
                    <a:lnTo>
                      <a:pt x="5" y="5"/>
                    </a:lnTo>
                    <a:lnTo>
                      <a:pt x="8" y="7"/>
                    </a:lnTo>
                    <a:lnTo>
                      <a:pt x="8" y="10"/>
                    </a:lnTo>
                    <a:lnTo>
                      <a:pt x="5" y="13"/>
                    </a:lnTo>
                    <a:lnTo>
                      <a:pt x="0" y="13"/>
                    </a:lnTo>
                    <a:lnTo>
                      <a:pt x="0" y="18"/>
                    </a:lnTo>
                    <a:lnTo>
                      <a:pt x="0"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67" name="Freeform 466"/>
              <p:cNvSpPr>
                <a:spLocks/>
              </p:cNvSpPr>
              <p:nvPr/>
            </p:nvSpPr>
            <p:spPr bwMode="auto">
              <a:xfrm>
                <a:off x="5491" y="1849"/>
                <a:ext cx="13" cy="36"/>
              </a:xfrm>
              <a:custGeom>
                <a:avLst/>
                <a:gdLst>
                  <a:gd name="T0" fmla="*/ 13 w 13"/>
                  <a:gd name="T1" fmla="*/ 34 h 36"/>
                  <a:gd name="T2" fmla="*/ 7 w 13"/>
                  <a:gd name="T3" fmla="*/ 34 h 36"/>
                  <a:gd name="T4" fmla="*/ 0 w 13"/>
                  <a:gd name="T5" fmla="*/ 36 h 36"/>
                  <a:gd name="T6" fmla="*/ 2 w 13"/>
                  <a:gd name="T7" fmla="*/ 34 h 36"/>
                  <a:gd name="T8" fmla="*/ 10 w 13"/>
                  <a:gd name="T9" fmla="*/ 31 h 36"/>
                  <a:gd name="T10" fmla="*/ 7 w 13"/>
                  <a:gd name="T11" fmla="*/ 15 h 36"/>
                  <a:gd name="T12" fmla="*/ 5 w 13"/>
                  <a:gd name="T13" fmla="*/ 0 h 36"/>
                  <a:gd name="T14" fmla="*/ 10 w 13"/>
                  <a:gd name="T15" fmla="*/ 13 h 36"/>
                  <a:gd name="T16" fmla="*/ 13 w 13"/>
                  <a:gd name="T17" fmla="*/ 34 h 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36"/>
                  <a:gd name="T29" fmla="*/ 13 w 13"/>
                  <a:gd name="T30" fmla="*/ 36 h 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36">
                    <a:moveTo>
                      <a:pt x="13" y="34"/>
                    </a:moveTo>
                    <a:lnTo>
                      <a:pt x="7" y="34"/>
                    </a:lnTo>
                    <a:lnTo>
                      <a:pt x="0" y="36"/>
                    </a:lnTo>
                    <a:lnTo>
                      <a:pt x="2" y="34"/>
                    </a:lnTo>
                    <a:lnTo>
                      <a:pt x="10" y="31"/>
                    </a:lnTo>
                    <a:lnTo>
                      <a:pt x="7" y="15"/>
                    </a:lnTo>
                    <a:lnTo>
                      <a:pt x="5" y="0"/>
                    </a:lnTo>
                    <a:lnTo>
                      <a:pt x="10" y="13"/>
                    </a:lnTo>
                    <a:lnTo>
                      <a:pt x="13" y="34"/>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68" name="Freeform 467"/>
              <p:cNvSpPr>
                <a:spLocks/>
              </p:cNvSpPr>
              <p:nvPr/>
            </p:nvSpPr>
            <p:spPr bwMode="auto">
              <a:xfrm>
                <a:off x="5491" y="1880"/>
                <a:ext cx="13" cy="5"/>
              </a:xfrm>
              <a:custGeom>
                <a:avLst/>
                <a:gdLst>
                  <a:gd name="T0" fmla="*/ 0 w 13"/>
                  <a:gd name="T1" fmla="*/ 5 h 5"/>
                  <a:gd name="T2" fmla="*/ 0 w 13"/>
                  <a:gd name="T3" fmla="*/ 5 h 5"/>
                  <a:gd name="T4" fmla="*/ 7 w 13"/>
                  <a:gd name="T5" fmla="*/ 5 h 5"/>
                  <a:gd name="T6" fmla="*/ 13 w 13"/>
                  <a:gd name="T7" fmla="*/ 3 h 5"/>
                  <a:gd name="T8" fmla="*/ 10 w 13"/>
                  <a:gd name="T9" fmla="*/ 0 h 5"/>
                  <a:gd name="T10" fmla="*/ 7 w 13"/>
                  <a:gd name="T11" fmla="*/ 3 h 5"/>
                  <a:gd name="T12" fmla="*/ 2 w 13"/>
                  <a:gd name="T13" fmla="*/ 3 h 5"/>
                  <a:gd name="T14" fmla="*/ 2 w 13"/>
                  <a:gd name="T15" fmla="*/ 3 h 5"/>
                  <a:gd name="T16" fmla="*/ 0 w 13"/>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0" y="5"/>
                    </a:moveTo>
                    <a:lnTo>
                      <a:pt x="0" y="5"/>
                    </a:lnTo>
                    <a:lnTo>
                      <a:pt x="7" y="5"/>
                    </a:lnTo>
                    <a:lnTo>
                      <a:pt x="13" y="3"/>
                    </a:lnTo>
                    <a:lnTo>
                      <a:pt x="10" y="0"/>
                    </a:lnTo>
                    <a:lnTo>
                      <a:pt x="7" y="3"/>
                    </a:lnTo>
                    <a:lnTo>
                      <a:pt x="2" y="3"/>
                    </a:lnTo>
                    <a:lnTo>
                      <a:pt x="0"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69" name="Freeform 468"/>
              <p:cNvSpPr>
                <a:spLocks/>
              </p:cNvSpPr>
              <p:nvPr/>
            </p:nvSpPr>
            <p:spPr bwMode="auto">
              <a:xfrm>
                <a:off x="5491" y="1880"/>
                <a:ext cx="13" cy="5"/>
              </a:xfrm>
              <a:custGeom>
                <a:avLst/>
                <a:gdLst>
                  <a:gd name="T0" fmla="*/ 7 w 13"/>
                  <a:gd name="T1" fmla="*/ 0 h 5"/>
                  <a:gd name="T2" fmla="*/ 7 w 13"/>
                  <a:gd name="T3" fmla="*/ 0 h 5"/>
                  <a:gd name="T4" fmla="*/ 2 w 13"/>
                  <a:gd name="T5" fmla="*/ 0 h 5"/>
                  <a:gd name="T6" fmla="*/ 0 w 13"/>
                  <a:gd name="T7" fmla="*/ 5 h 5"/>
                  <a:gd name="T8" fmla="*/ 2 w 13"/>
                  <a:gd name="T9" fmla="*/ 3 h 5"/>
                  <a:gd name="T10" fmla="*/ 5 w 13"/>
                  <a:gd name="T11" fmla="*/ 5 h 5"/>
                  <a:gd name="T12" fmla="*/ 13 w 13"/>
                  <a:gd name="T13" fmla="*/ 0 h 5"/>
                  <a:gd name="T14" fmla="*/ 13 w 13"/>
                  <a:gd name="T15" fmla="*/ 0 h 5"/>
                  <a:gd name="T16" fmla="*/ 7 w 13"/>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7" y="0"/>
                    </a:moveTo>
                    <a:lnTo>
                      <a:pt x="7" y="0"/>
                    </a:lnTo>
                    <a:lnTo>
                      <a:pt x="2" y="0"/>
                    </a:lnTo>
                    <a:lnTo>
                      <a:pt x="0" y="5"/>
                    </a:lnTo>
                    <a:lnTo>
                      <a:pt x="2" y="3"/>
                    </a:lnTo>
                    <a:lnTo>
                      <a:pt x="5" y="5"/>
                    </a:lnTo>
                    <a:lnTo>
                      <a:pt x="13" y="0"/>
                    </a:lnTo>
                    <a:lnTo>
                      <a:pt x="7"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70" name="Freeform 469"/>
              <p:cNvSpPr>
                <a:spLocks/>
              </p:cNvSpPr>
              <p:nvPr/>
            </p:nvSpPr>
            <p:spPr bwMode="auto">
              <a:xfrm>
                <a:off x="5493" y="1846"/>
                <a:ext cx="11" cy="34"/>
              </a:xfrm>
              <a:custGeom>
                <a:avLst/>
                <a:gdLst>
                  <a:gd name="T0" fmla="*/ 0 w 11"/>
                  <a:gd name="T1" fmla="*/ 3 h 34"/>
                  <a:gd name="T2" fmla="*/ 0 w 11"/>
                  <a:gd name="T3" fmla="*/ 3 h 34"/>
                  <a:gd name="T4" fmla="*/ 5 w 11"/>
                  <a:gd name="T5" fmla="*/ 18 h 34"/>
                  <a:gd name="T6" fmla="*/ 5 w 11"/>
                  <a:gd name="T7" fmla="*/ 34 h 34"/>
                  <a:gd name="T8" fmla="*/ 11 w 11"/>
                  <a:gd name="T9" fmla="*/ 34 h 34"/>
                  <a:gd name="T10" fmla="*/ 8 w 11"/>
                  <a:gd name="T11" fmla="*/ 16 h 34"/>
                  <a:gd name="T12" fmla="*/ 3 w 11"/>
                  <a:gd name="T13" fmla="*/ 0 h 34"/>
                  <a:gd name="T14" fmla="*/ 3 w 11"/>
                  <a:gd name="T15" fmla="*/ 0 h 34"/>
                  <a:gd name="T16" fmla="*/ 0 w 11"/>
                  <a:gd name="T17" fmla="*/ 3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4"/>
                  <a:gd name="T29" fmla="*/ 11 w 11"/>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4">
                    <a:moveTo>
                      <a:pt x="0" y="3"/>
                    </a:moveTo>
                    <a:lnTo>
                      <a:pt x="0" y="3"/>
                    </a:lnTo>
                    <a:lnTo>
                      <a:pt x="5" y="18"/>
                    </a:lnTo>
                    <a:lnTo>
                      <a:pt x="5" y="34"/>
                    </a:lnTo>
                    <a:lnTo>
                      <a:pt x="11" y="34"/>
                    </a:lnTo>
                    <a:lnTo>
                      <a:pt x="8" y="16"/>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71" name="Freeform 470"/>
              <p:cNvSpPr>
                <a:spLocks/>
              </p:cNvSpPr>
              <p:nvPr/>
            </p:nvSpPr>
            <p:spPr bwMode="auto">
              <a:xfrm>
                <a:off x="5493" y="1846"/>
                <a:ext cx="11" cy="37"/>
              </a:xfrm>
              <a:custGeom>
                <a:avLst/>
                <a:gdLst>
                  <a:gd name="T0" fmla="*/ 11 w 11"/>
                  <a:gd name="T1" fmla="*/ 37 h 37"/>
                  <a:gd name="T2" fmla="*/ 11 w 11"/>
                  <a:gd name="T3" fmla="*/ 37 h 37"/>
                  <a:gd name="T4" fmla="*/ 8 w 11"/>
                  <a:gd name="T5" fmla="*/ 16 h 37"/>
                  <a:gd name="T6" fmla="*/ 0 w 11"/>
                  <a:gd name="T7" fmla="*/ 3 h 37"/>
                  <a:gd name="T8" fmla="*/ 3 w 11"/>
                  <a:gd name="T9" fmla="*/ 0 h 37"/>
                  <a:gd name="T10" fmla="*/ 5 w 11"/>
                  <a:gd name="T11" fmla="*/ 18 h 37"/>
                  <a:gd name="T12" fmla="*/ 8 w 11"/>
                  <a:gd name="T13" fmla="*/ 34 h 37"/>
                  <a:gd name="T14" fmla="*/ 8 w 11"/>
                  <a:gd name="T15" fmla="*/ 34 h 37"/>
                  <a:gd name="T16" fmla="*/ 11 w 11"/>
                  <a:gd name="T17" fmla="*/ 37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7"/>
                  <a:gd name="T29" fmla="*/ 11 w 11"/>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7">
                    <a:moveTo>
                      <a:pt x="11" y="37"/>
                    </a:moveTo>
                    <a:lnTo>
                      <a:pt x="11" y="37"/>
                    </a:lnTo>
                    <a:lnTo>
                      <a:pt x="8" y="16"/>
                    </a:lnTo>
                    <a:lnTo>
                      <a:pt x="0" y="3"/>
                    </a:lnTo>
                    <a:lnTo>
                      <a:pt x="3" y="0"/>
                    </a:lnTo>
                    <a:lnTo>
                      <a:pt x="5" y="18"/>
                    </a:lnTo>
                    <a:lnTo>
                      <a:pt x="8" y="34"/>
                    </a:lnTo>
                    <a:lnTo>
                      <a:pt x="11" y="37"/>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72" name="Freeform 471"/>
              <p:cNvSpPr>
                <a:spLocks/>
              </p:cNvSpPr>
              <p:nvPr/>
            </p:nvSpPr>
            <p:spPr bwMode="auto">
              <a:xfrm>
                <a:off x="5483" y="1828"/>
                <a:ext cx="8" cy="21"/>
              </a:xfrm>
              <a:custGeom>
                <a:avLst/>
                <a:gdLst>
                  <a:gd name="T0" fmla="*/ 8 w 8"/>
                  <a:gd name="T1" fmla="*/ 21 h 21"/>
                  <a:gd name="T2" fmla="*/ 5 w 8"/>
                  <a:gd name="T3" fmla="*/ 21 h 21"/>
                  <a:gd name="T4" fmla="*/ 0 w 8"/>
                  <a:gd name="T5" fmla="*/ 21 h 21"/>
                  <a:gd name="T6" fmla="*/ 0 w 8"/>
                  <a:gd name="T7" fmla="*/ 10 h 21"/>
                  <a:gd name="T8" fmla="*/ 0 w 8"/>
                  <a:gd name="T9" fmla="*/ 0 h 21"/>
                  <a:gd name="T10" fmla="*/ 0 w 8"/>
                  <a:gd name="T11" fmla="*/ 0 h 21"/>
                  <a:gd name="T12" fmla="*/ 0 w 8"/>
                  <a:gd name="T13" fmla="*/ 8 h 21"/>
                  <a:gd name="T14" fmla="*/ 0 w 8"/>
                  <a:gd name="T15" fmla="*/ 13 h 21"/>
                  <a:gd name="T16" fmla="*/ 2 w 8"/>
                  <a:gd name="T17" fmla="*/ 16 h 21"/>
                  <a:gd name="T18" fmla="*/ 5 w 8"/>
                  <a:gd name="T19" fmla="*/ 21 h 21"/>
                  <a:gd name="T20" fmla="*/ 8 w 8"/>
                  <a:gd name="T21" fmla="*/ 21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
                  <a:gd name="T34" fmla="*/ 0 h 21"/>
                  <a:gd name="T35" fmla="*/ 8 w 8"/>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 h="21">
                    <a:moveTo>
                      <a:pt x="8" y="21"/>
                    </a:moveTo>
                    <a:lnTo>
                      <a:pt x="5" y="21"/>
                    </a:lnTo>
                    <a:lnTo>
                      <a:pt x="0" y="21"/>
                    </a:lnTo>
                    <a:lnTo>
                      <a:pt x="0" y="10"/>
                    </a:lnTo>
                    <a:lnTo>
                      <a:pt x="0" y="0"/>
                    </a:lnTo>
                    <a:lnTo>
                      <a:pt x="0" y="8"/>
                    </a:lnTo>
                    <a:lnTo>
                      <a:pt x="0" y="13"/>
                    </a:lnTo>
                    <a:lnTo>
                      <a:pt x="2" y="16"/>
                    </a:lnTo>
                    <a:lnTo>
                      <a:pt x="5" y="21"/>
                    </a:lnTo>
                    <a:lnTo>
                      <a:pt x="8" y="2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73" name="Freeform 472"/>
              <p:cNvSpPr>
                <a:spLocks/>
              </p:cNvSpPr>
              <p:nvPr/>
            </p:nvSpPr>
            <p:spPr bwMode="auto">
              <a:xfrm>
                <a:off x="5480" y="1846"/>
                <a:ext cx="11" cy="5"/>
              </a:xfrm>
              <a:custGeom>
                <a:avLst/>
                <a:gdLst>
                  <a:gd name="T0" fmla="*/ 0 w 11"/>
                  <a:gd name="T1" fmla="*/ 3 h 5"/>
                  <a:gd name="T2" fmla="*/ 0 w 11"/>
                  <a:gd name="T3" fmla="*/ 3 h 5"/>
                  <a:gd name="T4" fmla="*/ 8 w 11"/>
                  <a:gd name="T5" fmla="*/ 5 h 5"/>
                  <a:gd name="T6" fmla="*/ 11 w 11"/>
                  <a:gd name="T7" fmla="*/ 5 h 5"/>
                  <a:gd name="T8" fmla="*/ 11 w 11"/>
                  <a:gd name="T9" fmla="*/ 0 h 5"/>
                  <a:gd name="T10" fmla="*/ 8 w 11"/>
                  <a:gd name="T11" fmla="*/ 0 h 5"/>
                  <a:gd name="T12" fmla="*/ 3 w 11"/>
                  <a:gd name="T13" fmla="*/ 0 h 5"/>
                  <a:gd name="T14" fmla="*/ 3 w 11"/>
                  <a:gd name="T15" fmla="*/ 0 h 5"/>
                  <a:gd name="T16" fmla="*/ 0 w 11"/>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5"/>
                  <a:gd name="T29" fmla="*/ 11 w 11"/>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5">
                    <a:moveTo>
                      <a:pt x="0" y="3"/>
                    </a:moveTo>
                    <a:lnTo>
                      <a:pt x="0" y="3"/>
                    </a:lnTo>
                    <a:lnTo>
                      <a:pt x="8" y="5"/>
                    </a:lnTo>
                    <a:lnTo>
                      <a:pt x="11" y="5"/>
                    </a:lnTo>
                    <a:lnTo>
                      <a:pt x="11" y="0"/>
                    </a:lnTo>
                    <a:lnTo>
                      <a:pt x="8" y="0"/>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74" name="Freeform 473"/>
              <p:cNvSpPr>
                <a:spLocks/>
              </p:cNvSpPr>
              <p:nvPr/>
            </p:nvSpPr>
            <p:spPr bwMode="auto">
              <a:xfrm>
                <a:off x="5480" y="1828"/>
                <a:ext cx="5" cy="21"/>
              </a:xfrm>
              <a:custGeom>
                <a:avLst/>
                <a:gdLst>
                  <a:gd name="T0" fmla="*/ 0 w 5"/>
                  <a:gd name="T1" fmla="*/ 0 h 21"/>
                  <a:gd name="T2" fmla="*/ 0 w 5"/>
                  <a:gd name="T3" fmla="*/ 0 h 21"/>
                  <a:gd name="T4" fmla="*/ 0 w 5"/>
                  <a:gd name="T5" fmla="*/ 10 h 21"/>
                  <a:gd name="T6" fmla="*/ 0 w 5"/>
                  <a:gd name="T7" fmla="*/ 21 h 21"/>
                  <a:gd name="T8" fmla="*/ 3 w 5"/>
                  <a:gd name="T9" fmla="*/ 18 h 21"/>
                  <a:gd name="T10" fmla="*/ 3 w 5"/>
                  <a:gd name="T11" fmla="*/ 10 h 21"/>
                  <a:gd name="T12" fmla="*/ 5 w 5"/>
                  <a:gd name="T13" fmla="*/ 0 h 21"/>
                  <a:gd name="T14" fmla="*/ 5 w 5"/>
                  <a:gd name="T15" fmla="*/ 0 h 21"/>
                  <a:gd name="T16" fmla="*/ 0 w 5"/>
                  <a:gd name="T17" fmla="*/ 0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21"/>
                  <a:gd name="T29" fmla="*/ 5 w 5"/>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21">
                    <a:moveTo>
                      <a:pt x="0" y="0"/>
                    </a:moveTo>
                    <a:lnTo>
                      <a:pt x="0" y="0"/>
                    </a:lnTo>
                    <a:lnTo>
                      <a:pt x="0" y="10"/>
                    </a:lnTo>
                    <a:lnTo>
                      <a:pt x="0" y="21"/>
                    </a:lnTo>
                    <a:lnTo>
                      <a:pt x="3" y="18"/>
                    </a:lnTo>
                    <a:lnTo>
                      <a:pt x="3" y="10"/>
                    </a:lnTo>
                    <a:lnTo>
                      <a:pt x="5" y="0"/>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75" name="Freeform 474"/>
              <p:cNvSpPr>
                <a:spLocks/>
              </p:cNvSpPr>
              <p:nvPr/>
            </p:nvSpPr>
            <p:spPr bwMode="auto">
              <a:xfrm>
                <a:off x="5480" y="1828"/>
                <a:ext cx="11" cy="23"/>
              </a:xfrm>
              <a:custGeom>
                <a:avLst/>
                <a:gdLst>
                  <a:gd name="T0" fmla="*/ 11 w 11"/>
                  <a:gd name="T1" fmla="*/ 23 h 23"/>
                  <a:gd name="T2" fmla="*/ 11 w 11"/>
                  <a:gd name="T3" fmla="*/ 18 h 23"/>
                  <a:gd name="T4" fmla="*/ 8 w 11"/>
                  <a:gd name="T5" fmla="*/ 18 h 23"/>
                  <a:gd name="T6" fmla="*/ 5 w 11"/>
                  <a:gd name="T7" fmla="*/ 16 h 23"/>
                  <a:gd name="T8" fmla="*/ 5 w 11"/>
                  <a:gd name="T9" fmla="*/ 13 h 23"/>
                  <a:gd name="T10" fmla="*/ 5 w 11"/>
                  <a:gd name="T11" fmla="*/ 8 h 23"/>
                  <a:gd name="T12" fmla="*/ 5 w 11"/>
                  <a:gd name="T13" fmla="*/ 0 h 23"/>
                  <a:gd name="T14" fmla="*/ 0 w 11"/>
                  <a:gd name="T15" fmla="*/ 0 h 23"/>
                  <a:gd name="T16" fmla="*/ 5 w 11"/>
                  <a:gd name="T17" fmla="*/ 0 h 23"/>
                  <a:gd name="T18" fmla="*/ 0 w 11"/>
                  <a:gd name="T19" fmla="*/ 0 h 23"/>
                  <a:gd name="T20" fmla="*/ 0 w 11"/>
                  <a:gd name="T21" fmla="*/ 8 h 23"/>
                  <a:gd name="T22" fmla="*/ 0 w 11"/>
                  <a:gd name="T23" fmla="*/ 13 h 23"/>
                  <a:gd name="T24" fmla="*/ 3 w 11"/>
                  <a:gd name="T25" fmla="*/ 18 h 23"/>
                  <a:gd name="T26" fmla="*/ 5 w 11"/>
                  <a:gd name="T27" fmla="*/ 21 h 23"/>
                  <a:gd name="T28" fmla="*/ 11 w 11"/>
                  <a:gd name="T29" fmla="*/ 23 h 23"/>
                  <a:gd name="T30" fmla="*/ 11 w 11"/>
                  <a:gd name="T31" fmla="*/ 18 h 23"/>
                  <a:gd name="T32" fmla="*/ 11 w 11"/>
                  <a:gd name="T33" fmla="*/ 23 h 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23"/>
                  <a:gd name="T53" fmla="*/ 11 w 11"/>
                  <a:gd name="T54" fmla="*/ 23 h 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23">
                    <a:moveTo>
                      <a:pt x="11" y="23"/>
                    </a:moveTo>
                    <a:lnTo>
                      <a:pt x="11" y="18"/>
                    </a:lnTo>
                    <a:lnTo>
                      <a:pt x="8" y="18"/>
                    </a:lnTo>
                    <a:lnTo>
                      <a:pt x="5" y="16"/>
                    </a:lnTo>
                    <a:lnTo>
                      <a:pt x="5" y="13"/>
                    </a:lnTo>
                    <a:lnTo>
                      <a:pt x="5" y="8"/>
                    </a:lnTo>
                    <a:lnTo>
                      <a:pt x="5" y="0"/>
                    </a:lnTo>
                    <a:lnTo>
                      <a:pt x="0" y="0"/>
                    </a:lnTo>
                    <a:lnTo>
                      <a:pt x="5" y="0"/>
                    </a:lnTo>
                    <a:lnTo>
                      <a:pt x="0" y="0"/>
                    </a:lnTo>
                    <a:lnTo>
                      <a:pt x="0" y="8"/>
                    </a:lnTo>
                    <a:lnTo>
                      <a:pt x="0" y="13"/>
                    </a:lnTo>
                    <a:lnTo>
                      <a:pt x="3" y="18"/>
                    </a:lnTo>
                    <a:lnTo>
                      <a:pt x="5" y="21"/>
                    </a:lnTo>
                    <a:lnTo>
                      <a:pt x="11" y="23"/>
                    </a:lnTo>
                    <a:lnTo>
                      <a:pt x="11" y="18"/>
                    </a:lnTo>
                    <a:lnTo>
                      <a:pt x="11" y="2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76" name="Freeform 475"/>
              <p:cNvSpPr>
                <a:spLocks/>
              </p:cNvSpPr>
              <p:nvPr/>
            </p:nvSpPr>
            <p:spPr bwMode="auto">
              <a:xfrm>
                <a:off x="5491" y="1904"/>
                <a:ext cx="18" cy="13"/>
              </a:xfrm>
              <a:custGeom>
                <a:avLst/>
                <a:gdLst>
                  <a:gd name="T0" fmla="*/ 0 w 18"/>
                  <a:gd name="T1" fmla="*/ 13 h 13"/>
                  <a:gd name="T2" fmla="*/ 7 w 18"/>
                  <a:gd name="T3" fmla="*/ 13 h 13"/>
                  <a:gd name="T4" fmla="*/ 18 w 18"/>
                  <a:gd name="T5" fmla="*/ 13 h 13"/>
                  <a:gd name="T6" fmla="*/ 18 w 18"/>
                  <a:gd name="T7" fmla="*/ 7 h 13"/>
                  <a:gd name="T8" fmla="*/ 18 w 18"/>
                  <a:gd name="T9" fmla="*/ 0 h 13"/>
                  <a:gd name="T10" fmla="*/ 18 w 18"/>
                  <a:gd name="T11" fmla="*/ 0 h 13"/>
                  <a:gd name="T12" fmla="*/ 15 w 18"/>
                  <a:gd name="T13" fmla="*/ 5 h 13"/>
                  <a:gd name="T14" fmla="*/ 10 w 18"/>
                  <a:gd name="T15" fmla="*/ 10 h 13"/>
                  <a:gd name="T16" fmla="*/ 0 w 18"/>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3"/>
                  <a:gd name="T29" fmla="*/ 18 w 1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3">
                    <a:moveTo>
                      <a:pt x="0" y="13"/>
                    </a:moveTo>
                    <a:lnTo>
                      <a:pt x="7" y="13"/>
                    </a:lnTo>
                    <a:lnTo>
                      <a:pt x="18" y="13"/>
                    </a:lnTo>
                    <a:lnTo>
                      <a:pt x="18" y="7"/>
                    </a:lnTo>
                    <a:lnTo>
                      <a:pt x="18" y="0"/>
                    </a:lnTo>
                    <a:lnTo>
                      <a:pt x="15" y="5"/>
                    </a:lnTo>
                    <a:lnTo>
                      <a:pt x="10" y="10"/>
                    </a:lnTo>
                    <a:lnTo>
                      <a:pt x="0"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77" name="Freeform 476"/>
              <p:cNvSpPr>
                <a:spLocks/>
              </p:cNvSpPr>
              <p:nvPr/>
            </p:nvSpPr>
            <p:spPr bwMode="auto">
              <a:xfrm>
                <a:off x="5491" y="1914"/>
                <a:ext cx="20" cy="5"/>
              </a:xfrm>
              <a:custGeom>
                <a:avLst/>
                <a:gdLst>
                  <a:gd name="T0" fmla="*/ 20 w 20"/>
                  <a:gd name="T1" fmla="*/ 0 h 5"/>
                  <a:gd name="T2" fmla="*/ 20 w 20"/>
                  <a:gd name="T3" fmla="*/ 0 h 5"/>
                  <a:gd name="T4" fmla="*/ 7 w 20"/>
                  <a:gd name="T5" fmla="*/ 0 h 5"/>
                  <a:gd name="T6" fmla="*/ 0 w 20"/>
                  <a:gd name="T7" fmla="*/ 0 h 5"/>
                  <a:gd name="T8" fmla="*/ 0 w 20"/>
                  <a:gd name="T9" fmla="*/ 5 h 5"/>
                  <a:gd name="T10" fmla="*/ 7 w 20"/>
                  <a:gd name="T11" fmla="*/ 5 h 5"/>
                  <a:gd name="T12" fmla="*/ 18 w 20"/>
                  <a:gd name="T13" fmla="*/ 5 h 5"/>
                  <a:gd name="T14" fmla="*/ 18 w 20"/>
                  <a:gd name="T15" fmla="*/ 5 h 5"/>
                  <a:gd name="T16" fmla="*/ 20 w 20"/>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5"/>
                  <a:gd name="T29" fmla="*/ 20 w 2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5">
                    <a:moveTo>
                      <a:pt x="20" y="0"/>
                    </a:moveTo>
                    <a:lnTo>
                      <a:pt x="20" y="0"/>
                    </a:lnTo>
                    <a:lnTo>
                      <a:pt x="7" y="0"/>
                    </a:lnTo>
                    <a:lnTo>
                      <a:pt x="0" y="0"/>
                    </a:lnTo>
                    <a:lnTo>
                      <a:pt x="0" y="5"/>
                    </a:lnTo>
                    <a:lnTo>
                      <a:pt x="7" y="5"/>
                    </a:lnTo>
                    <a:lnTo>
                      <a:pt x="18" y="5"/>
                    </a:lnTo>
                    <a:lnTo>
                      <a:pt x="2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78" name="Freeform 477"/>
              <p:cNvSpPr>
                <a:spLocks/>
              </p:cNvSpPr>
              <p:nvPr/>
            </p:nvSpPr>
            <p:spPr bwMode="auto">
              <a:xfrm>
                <a:off x="5506" y="1901"/>
                <a:ext cx="5" cy="18"/>
              </a:xfrm>
              <a:custGeom>
                <a:avLst/>
                <a:gdLst>
                  <a:gd name="T0" fmla="*/ 0 w 5"/>
                  <a:gd name="T1" fmla="*/ 0 h 18"/>
                  <a:gd name="T2" fmla="*/ 0 w 5"/>
                  <a:gd name="T3" fmla="*/ 0 h 18"/>
                  <a:gd name="T4" fmla="*/ 3 w 5"/>
                  <a:gd name="T5" fmla="*/ 10 h 18"/>
                  <a:gd name="T6" fmla="*/ 5 w 5"/>
                  <a:gd name="T7" fmla="*/ 13 h 18"/>
                  <a:gd name="T8" fmla="*/ 3 w 5"/>
                  <a:gd name="T9" fmla="*/ 18 h 18"/>
                  <a:gd name="T10" fmla="*/ 5 w 5"/>
                  <a:gd name="T11" fmla="*/ 10 h 18"/>
                  <a:gd name="T12" fmla="*/ 5 w 5"/>
                  <a:gd name="T13" fmla="*/ 3 h 18"/>
                  <a:gd name="T14" fmla="*/ 5 w 5"/>
                  <a:gd name="T15" fmla="*/ 3 h 18"/>
                  <a:gd name="T16" fmla="*/ 0 w 5"/>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8"/>
                  <a:gd name="T29" fmla="*/ 5 w 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8">
                    <a:moveTo>
                      <a:pt x="0" y="0"/>
                    </a:moveTo>
                    <a:lnTo>
                      <a:pt x="0" y="0"/>
                    </a:lnTo>
                    <a:lnTo>
                      <a:pt x="3" y="10"/>
                    </a:lnTo>
                    <a:lnTo>
                      <a:pt x="5" y="13"/>
                    </a:lnTo>
                    <a:lnTo>
                      <a:pt x="3" y="18"/>
                    </a:lnTo>
                    <a:lnTo>
                      <a:pt x="5" y="10"/>
                    </a:lnTo>
                    <a:lnTo>
                      <a:pt x="5" y="3"/>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79" name="Freeform 478"/>
              <p:cNvSpPr>
                <a:spLocks/>
              </p:cNvSpPr>
              <p:nvPr/>
            </p:nvSpPr>
            <p:spPr bwMode="auto">
              <a:xfrm>
                <a:off x="5491" y="1901"/>
                <a:ext cx="20" cy="18"/>
              </a:xfrm>
              <a:custGeom>
                <a:avLst/>
                <a:gdLst>
                  <a:gd name="T0" fmla="*/ 0 w 20"/>
                  <a:gd name="T1" fmla="*/ 13 h 18"/>
                  <a:gd name="T2" fmla="*/ 0 w 20"/>
                  <a:gd name="T3" fmla="*/ 18 h 18"/>
                  <a:gd name="T4" fmla="*/ 13 w 20"/>
                  <a:gd name="T5" fmla="*/ 16 h 18"/>
                  <a:gd name="T6" fmla="*/ 18 w 20"/>
                  <a:gd name="T7" fmla="*/ 8 h 18"/>
                  <a:gd name="T8" fmla="*/ 20 w 20"/>
                  <a:gd name="T9" fmla="*/ 3 h 18"/>
                  <a:gd name="T10" fmla="*/ 15 w 20"/>
                  <a:gd name="T11" fmla="*/ 0 h 18"/>
                  <a:gd name="T12" fmla="*/ 20 w 20"/>
                  <a:gd name="T13" fmla="*/ 3 h 18"/>
                  <a:gd name="T14" fmla="*/ 15 w 20"/>
                  <a:gd name="T15" fmla="*/ 3 h 18"/>
                  <a:gd name="T16" fmla="*/ 15 w 20"/>
                  <a:gd name="T17" fmla="*/ 8 h 18"/>
                  <a:gd name="T18" fmla="*/ 10 w 20"/>
                  <a:gd name="T19" fmla="*/ 10 h 18"/>
                  <a:gd name="T20" fmla="*/ 0 w 20"/>
                  <a:gd name="T21" fmla="*/ 13 h 18"/>
                  <a:gd name="T22" fmla="*/ 0 w 20"/>
                  <a:gd name="T23" fmla="*/ 18 h 18"/>
                  <a:gd name="T24" fmla="*/ 0 w 20"/>
                  <a:gd name="T25" fmla="*/ 13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18"/>
                  <a:gd name="T41" fmla="*/ 20 w 20"/>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18">
                    <a:moveTo>
                      <a:pt x="0" y="13"/>
                    </a:moveTo>
                    <a:lnTo>
                      <a:pt x="0" y="18"/>
                    </a:lnTo>
                    <a:lnTo>
                      <a:pt x="13" y="16"/>
                    </a:lnTo>
                    <a:lnTo>
                      <a:pt x="18" y="8"/>
                    </a:lnTo>
                    <a:lnTo>
                      <a:pt x="20" y="3"/>
                    </a:lnTo>
                    <a:lnTo>
                      <a:pt x="15" y="0"/>
                    </a:lnTo>
                    <a:lnTo>
                      <a:pt x="20" y="3"/>
                    </a:lnTo>
                    <a:lnTo>
                      <a:pt x="15" y="3"/>
                    </a:lnTo>
                    <a:lnTo>
                      <a:pt x="15" y="8"/>
                    </a:lnTo>
                    <a:lnTo>
                      <a:pt x="10" y="10"/>
                    </a:lnTo>
                    <a:lnTo>
                      <a:pt x="0" y="13"/>
                    </a:lnTo>
                    <a:lnTo>
                      <a:pt x="0" y="18"/>
                    </a:lnTo>
                    <a:lnTo>
                      <a:pt x="0"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80" name="Freeform 479"/>
              <p:cNvSpPr>
                <a:spLocks/>
              </p:cNvSpPr>
              <p:nvPr/>
            </p:nvSpPr>
            <p:spPr bwMode="auto">
              <a:xfrm>
                <a:off x="5483" y="1896"/>
                <a:ext cx="5" cy="5"/>
              </a:xfrm>
              <a:custGeom>
                <a:avLst/>
                <a:gdLst>
                  <a:gd name="T0" fmla="*/ 2 w 5"/>
                  <a:gd name="T1" fmla="*/ 5 h 5"/>
                  <a:gd name="T2" fmla="*/ 2 w 5"/>
                  <a:gd name="T3" fmla="*/ 2 h 5"/>
                  <a:gd name="T4" fmla="*/ 0 w 5"/>
                  <a:gd name="T5" fmla="*/ 2 h 5"/>
                  <a:gd name="T6" fmla="*/ 2 w 5"/>
                  <a:gd name="T7" fmla="*/ 0 h 5"/>
                  <a:gd name="T8" fmla="*/ 5 w 5"/>
                  <a:gd name="T9" fmla="*/ 0 h 5"/>
                  <a:gd name="T10" fmla="*/ 2 w 5"/>
                  <a:gd name="T11" fmla="*/ 0 h 5"/>
                  <a:gd name="T12" fmla="*/ 2 w 5"/>
                  <a:gd name="T13" fmla="*/ 5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2" y="5"/>
                    </a:moveTo>
                    <a:lnTo>
                      <a:pt x="2" y="2"/>
                    </a:lnTo>
                    <a:lnTo>
                      <a:pt x="0" y="2"/>
                    </a:lnTo>
                    <a:lnTo>
                      <a:pt x="2" y="0"/>
                    </a:lnTo>
                    <a:lnTo>
                      <a:pt x="5" y="0"/>
                    </a:lnTo>
                    <a:lnTo>
                      <a:pt x="2" y="0"/>
                    </a:lnTo>
                    <a:lnTo>
                      <a:pt x="2"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81" name="Freeform 480"/>
              <p:cNvSpPr>
                <a:spLocks/>
              </p:cNvSpPr>
              <p:nvPr/>
            </p:nvSpPr>
            <p:spPr bwMode="auto">
              <a:xfrm>
                <a:off x="5483" y="1896"/>
                <a:ext cx="5" cy="5"/>
              </a:xfrm>
              <a:custGeom>
                <a:avLst/>
                <a:gdLst>
                  <a:gd name="T0" fmla="*/ 0 w 5"/>
                  <a:gd name="T1" fmla="*/ 2 h 5"/>
                  <a:gd name="T2" fmla="*/ 0 w 5"/>
                  <a:gd name="T3" fmla="*/ 2 h 5"/>
                  <a:gd name="T4" fmla="*/ 0 w 5"/>
                  <a:gd name="T5" fmla="*/ 5 h 5"/>
                  <a:gd name="T6" fmla="*/ 0 w 5"/>
                  <a:gd name="T7" fmla="*/ 5 h 5"/>
                  <a:gd name="T8" fmla="*/ 5 w 5"/>
                  <a:gd name="T9" fmla="*/ 5 h 5"/>
                  <a:gd name="T10" fmla="*/ 2 w 5"/>
                  <a:gd name="T11" fmla="*/ 2 h 5"/>
                  <a:gd name="T12" fmla="*/ 0 w 5"/>
                  <a:gd name="T13" fmla="*/ 0 h 5"/>
                  <a:gd name="T14" fmla="*/ 0 w 5"/>
                  <a:gd name="T15" fmla="*/ 0 h 5"/>
                  <a:gd name="T16" fmla="*/ 0 w 5"/>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0" y="2"/>
                    </a:moveTo>
                    <a:lnTo>
                      <a:pt x="0" y="2"/>
                    </a:lnTo>
                    <a:lnTo>
                      <a:pt x="0" y="5"/>
                    </a:lnTo>
                    <a:lnTo>
                      <a:pt x="5" y="5"/>
                    </a:lnTo>
                    <a:lnTo>
                      <a:pt x="2" y="2"/>
                    </a:lnTo>
                    <a:lnTo>
                      <a:pt x="0"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82" name="Freeform 481"/>
              <p:cNvSpPr>
                <a:spLocks/>
              </p:cNvSpPr>
              <p:nvPr/>
            </p:nvSpPr>
            <p:spPr bwMode="auto">
              <a:xfrm>
                <a:off x="5483" y="1893"/>
                <a:ext cx="8" cy="5"/>
              </a:xfrm>
              <a:custGeom>
                <a:avLst/>
                <a:gdLst>
                  <a:gd name="T0" fmla="*/ 8 w 8"/>
                  <a:gd name="T1" fmla="*/ 3 h 5"/>
                  <a:gd name="T2" fmla="*/ 5 w 8"/>
                  <a:gd name="T3" fmla="*/ 0 h 5"/>
                  <a:gd name="T4" fmla="*/ 2 w 8"/>
                  <a:gd name="T5" fmla="*/ 0 h 5"/>
                  <a:gd name="T6" fmla="*/ 0 w 8"/>
                  <a:gd name="T7" fmla="*/ 5 h 5"/>
                  <a:gd name="T8" fmla="*/ 0 w 8"/>
                  <a:gd name="T9" fmla="*/ 3 h 5"/>
                  <a:gd name="T10" fmla="*/ 2 w 8"/>
                  <a:gd name="T11" fmla="*/ 5 h 5"/>
                  <a:gd name="T12" fmla="*/ 8 w 8"/>
                  <a:gd name="T13" fmla="*/ 3 h 5"/>
                  <a:gd name="T14" fmla="*/ 5 w 8"/>
                  <a:gd name="T15" fmla="*/ 0 h 5"/>
                  <a:gd name="T16" fmla="*/ 8 w 8"/>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8" y="3"/>
                    </a:moveTo>
                    <a:lnTo>
                      <a:pt x="5" y="0"/>
                    </a:lnTo>
                    <a:lnTo>
                      <a:pt x="2" y="0"/>
                    </a:lnTo>
                    <a:lnTo>
                      <a:pt x="0" y="5"/>
                    </a:lnTo>
                    <a:lnTo>
                      <a:pt x="0" y="3"/>
                    </a:lnTo>
                    <a:lnTo>
                      <a:pt x="2" y="5"/>
                    </a:lnTo>
                    <a:lnTo>
                      <a:pt x="8" y="3"/>
                    </a:lnTo>
                    <a:lnTo>
                      <a:pt x="5" y="0"/>
                    </a:lnTo>
                    <a:lnTo>
                      <a:pt x="8"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83" name="Freeform 482"/>
              <p:cNvSpPr>
                <a:spLocks/>
              </p:cNvSpPr>
              <p:nvPr/>
            </p:nvSpPr>
            <p:spPr bwMode="auto">
              <a:xfrm>
                <a:off x="5483" y="1893"/>
                <a:ext cx="8" cy="8"/>
              </a:xfrm>
              <a:custGeom>
                <a:avLst/>
                <a:gdLst>
                  <a:gd name="T0" fmla="*/ 0 w 8"/>
                  <a:gd name="T1" fmla="*/ 8 h 8"/>
                  <a:gd name="T2" fmla="*/ 5 w 8"/>
                  <a:gd name="T3" fmla="*/ 8 h 8"/>
                  <a:gd name="T4" fmla="*/ 5 w 8"/>
                  <a:gd name="T5" fmla="*/ 5 h 8"/>
                  <a:gd name="T6" fmla="*/ 8 w 8"/>
                  <a:gd name="T7" fmla="*/ 3 h 8"/>
                  <a:gd name="T8" fmla="*/ 5 w 8"/>
                  <a:gd name="T9" fmla="*/ 0 h 8"/>
                  <a:gd name="T10" fmla="*/ 2 w 8"/>
                  <a:gd name="T11" fmla="*/ 3 h 8"/>
                  <a:gd name="T12" fmla="*/ 0 w 8"/>
                  <a:gd name="T13" fmla="*/ 8 h 8"/>
                  <a:gd name="T14" fmla="*/ 5 w 8"/>
                  <a:gd name="T15" fmla="*/ 8 h 8"/>
                  <a:gd name="T16" fmla="*/ 0 w 8"/>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0" y="8"/>
                    </a:moveTo>
                    <a:lnTo>
                      <a:pt x="5" y="8"/>
                    </a:lnTo>
                    <a:lnTo>
                      <a:pt x="5" y="5"/>
                    </a:lnTo>
                    <a:lnTo>
                      <a:pt x="8" y="3"/>
                    </a:lnTo>
                    <a:lnTo>
                      <a:pt x="5" y="0"/>
                    </a:lnTo>
                    <a:lnTo>
                      <a:pt x="2" y="3"/>
                    </a:lnTo>
                    <a:lnTo>
                      <a:pt x="0" y="8"/>
                    </a:lnTo>
                    <a:lnTo>
                      <a:pt x="5" y="8"/>
                    </a:lnTo>
                    <a:lnTo>
                      <a:pt x="0"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84" name="Freeform 483"/>
              <p:cNvSpPr>
                <a:spLocks/>
              </p:cNvSpPr>
              <p:nvPr/>
            </p:nvSpPr>
            <p:spPr bwMode="auto">
              <a:xfrm>
                <a:off x="5477" y="1799"/>
                <a:ext cx="8" cy="13"/>
              </a:xfrm>
              <a:custGeom>
                <a:avLst/>
                <a:gdLst>
                  <a:gd name="T0" fmla="*/ 6 w 8"/>
                  <a:gd name="T1" fmla="*/ 13 h 13"/>
                  <a:gd name="T2" fmla="*/ 0 w 8"/>
                  <a:gd name="T3" fmla="*/ 11 h 13"/>
                  <a:gd name="T4" fmla="*/ 0 w 8"/>
                  <a:gd name="T5" fmla="*/ 5 h 13"/>
                  <a:gd name="T6" fmla="*/ 6 w 8"/>
                  <a:gd name="T7" fmla="*/ 3 h 13"/>
                  <a:gd name="T8" fmla="*/ 8 w 8"/>
                  <a:gd name="T9" fmla="*/ 0 h 13"/>
                  <a:gd name="T10" fmla="*/ 6 w 8"/>
                  <a:gd name="T11" fmla="*/ 3 h 13"/>
                  <a:gd name="T12" fmla="*/ 6 w 8"/>
                  <a:gd name="T13" fmla="*/ 13 h 13"/>
                  <a:gd name="T14" fmla="*/ 0 60000 65536"/>
                  <a:gd name="T15" fmla="*/ 0 60000 65536"/>
                  <a:gd name="T16" fmla="*/ 0 60000 65536"/>
                  <a:gd name="T17" fmla="*/ 0 60000 65536"/>
                  <a:gd name="T18" fmla="*/ 0 60000 65536"/>
                  <a:gd name="T19" fmla="*/ 0 60000 65536"/>
                  <a:gd name="T20" fmla="*/ 0 60000 65536"/>
                  <a:gd name="T21" fmla="*/ 0 w 8"/>
                  <a:gd name="T22" fmla="*/ 0 h 13"/>
                  <a:gd name="T23" fmla="*/ 8 w 8"/>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13">
                    <a:moveTo>
                      <a:pt x="6" y="13"/>
                    </a:moveTo>
                    <a:lnTo>
                      <a:pt x="0" y="11"/>
                    </a:lnTo>
                    <a:lnTo>
                      <a:pt x="0" y="5"/>
                    </a:lnTo>
                    <a:lnTo>
                      <a:pt x="6" y="3"/>
                    </a:lnTo>
                    <a:lnTo>
                      <a:pt x="8" y="0"/>
                    </a:lnTo>
                    <a:lnTo>
                      <a:pt x="6" y="3"/>
                    </a:lnTo>
                    <a:lnTo>
                      <a:pt x="6"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85" name="Freeform 484"/>
              <p:cNvSpPr>
                <a:spLocks/>
              </p:cNvSpPr>
              <p:nvPr/>
            </p:nvSpPr>
            <p:spPr bwMode="auto">
              <a:xfrm>
                <a:off x="5477" y="1804"/>
                <a:ext cx="6" cy="11"/>
              </a:xfrm>
              <a:custGeom>
                <a:avLst/>
                <a:gdLst>
                  <a:gd name="T0" fmla="*/ 0 w 6"/>
                  <a:gd name="T1" fmla="*/ 0 h 11"/>
                  <a:gd name="T2" fmla="*/ 0 w 6"/>
                  <a:gd name="T3" fmla="*/ 0 h 11"/>
                  <a:gd name="T4" fmla="*/ 0 w 6"/>
                  <a:gd name="T5" fmla="*/ 8 h 11"/>
                  <a:gd name="T6" fmla="*/ 3 w 6"/>
                  <a:gd name="T7" fmla="*/ 11 h 11"/>
                  <a:gd name="T8" fmla="*/ 6 w 6"/>
                  <a:gd name="T9" fmla="*/ 8 h 11"/>
                  <a:gd name="T10" fmla="*/ 3 w 6"/>
                  <a:gd name="T11" fmla="*/ 6 h 11"/>
                  <a:gd name="T12" fmla="*/ 3 w 6"/>
                  <a:gd name="T13" fmla="*/ 3 h 11"/>
                  <a:gd name="T14" fmla="*/ 3 w 6"/>
                  <a:gd name="T15" fmla="*/ 3 h 11"/>
                  <a:gd name="T16" fmla="*/ 0 w 6"/>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11"/>
                  <a:gd name="T29" fmla="*/ 6 w 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11">
                    <a:moveTo>
                      <a:pt x="0" y="0"/>
                    </a:moveTo>
                    <a:lnTo>
                      <a:pt x="0" y="0"/>
                    </a:lnTo>
                    <a:lnTo>
                      <a:pt x="0" y="8"/>
                    </a:lnTo>
                    <a:lnTo>
                      <a:pt x="3" y="11"/>
                    </a:lnTo>
                    <a:lnTo>
                      <a:pt x="6" y="8"/>
                    </a:lnTo>
                    <a:lnTo>
                      <a:pt x="3" y="6"/>
                    </a:lnTo>
                    <a:lnTo>
                      <a:pt x="3" y="3"/>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86" name="Freeform 485"/>
              <p:cNvSpPr>
                <a:spLocks/>
              </p:cNvSpPr>
              <p:nvPr/>
            </p:nvSpPr>
            <p:spPr bwMode="auto">
              <a:xfrm>
                <a:off x="5477" y="1796"/>
                <a:ext cx="11" cy="11"/>
              </a:xfrm>
              <a:custGeom>
                <a:avLst/>
                <a:gdLst>
                  <a:gd name="T0" fmla="*/ 8 w 11"/>
                  <a:gd name="T1" fmla="*/ 0 h 11"/>
                  <a:gd name="T2" fmla="*/ 8 w 11"/>
                  <a:gd name="T3" fmla="*/ 0 h 11"/>
                  <a:gd name="T4" fmla="*/ 3 w 11"/>
                  <a:gd name="T5" fmla="*/ 3 h 11"/>
                  <a:gd name="T6" fmla="*/ 0 w 11"/>
                  <a:gd name="T7" fmla="*/ 8 h 11"/>
                  <a:gd name="T8" fmla="*/ 3 w 11"/>
                  <a:gd name="T9" fmla="*/ 11 h 11"/>
                  <a:gd name="T10" fmla="*/ 6 w 11"/>
                  <a:gd name="T11" fmla="*/ 8 h 11"/>
                  <a:gd name="T12" fmla="*/ 11 w 11"/>
                  <a:gd name="T13" fmla="*/ 3 h 11"/>
                  <a:gd name="T14" fmla="*/ 11 w 11"/>
                  <a:gd name="T15" fmla="*/ 3 h 11"/>
                  <a:gd name="T16" fmla="*/ 8 w 11"/>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1"/>
                  <a:gd name="T29" fmla="*/ 11 w 11"/>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1">
                    <a:moveTo>
                      <a:pt x="8" y="0"/>
                    </a:moveTo>
                    <a:lnTo>
                      <a:pt x="8" y="0"/>
                    </a:lnTo>
                    <a:lnTo>
                      <a:pt x="3" y="3"/>
                    </a:lnTo>
                    <a:lnTo>
                      <a:pt x="0" y="8"/>
                    </a:lnTo>
                    <a:lnTo>
                      <a:pt x="3" y="11"/>
                    </a:lnTo>
                    <a:lnTo>
                      <a:pt x="6" y="8"/>
                    </a:lnTo>
                    <a:lnTo>
                      <a:pt x="11" y="3"/>
                    </a:lnTo>
                    <a:lnTo>
                      <a:pt x="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87" name="Freeform 486"/>
              <p:cNvSpPr>
                <a:spLocks/>
              </p:cNvSpPr>
              <p:nvPr/>
            </p:nvSpPr>
            <p:spPr bwMode="auto">
              <a:xfrm>
                <a:off x="5480" y="1796"/>
                <a:ext cx="8" cy="19"/>
              </a:xfrm>
              <a:custGeom>
                <a:avLst/>
                <a:gdLst>
                  <a:gd name="T0" fmla="*/ 0 w 8"/>
                  <a:gd name="T1" fmla="*/ 19 h 19"/>
                  <a:gd name="T2" fmla="*/ 3 w 8"/>
                  <a:gd name="T3" fmla="*/ 16 h 19"/>
                  <a:gd name="T4" fmla="*/ 3 w 8"/>
                  <a:gd name="T5" fmla="*/ 8 h 19"/>
                  <a:gd name="T6" fmla="*/ 5 w 8"/>
                  <a:gd name="T7" fmla="*/ 0 h 19"/>
                  <a:gd name="T8" fmla="*/ 8 w 8"/>
                  <a:gd name="T9" fmla="*/ 3 h 19"/>
                  <a:gd name="T10" fmla="*/ 0 w 8"/>
                  <a:gd name="T11" fmla="*/ 6 h 19"/>
                  <a:gd name="T12" fmla="*/ 0 w 8"/>
                  <a:gd name="T13" fmla="*/ 19 h 19"/>
                  <a:gd name="T14" fmla="*/ 3 w 8"/>
                  <a:gd name="T15" fmla="*/ 16 h 19"/>
                  <a:gd name="T16" fmla="*/ 0 w 8"/>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0" y="19"/>
                    </a:moveTo>
                    <a:lnTo>
                      <a:pt x="3" y="16"/>
                    </a:lnTo>
                    <a:lnTo>
                      <a:pt x="3" y="8"/>
                    </a:lnTo>
                    <a:lnTo>
                      <a:pt x="5" y="0"/>
                    </a:lnTo>
                    <a:lnTo>
                      <a:pt x="8" y="3"/>
                    </a:lnTo>
                    <a:lnTo>
                      <a:pt x="0" y="6"/>
                    </a:lnTo>
                    <a:lnTo>
                      <a:pt x="0" y="19"/>
                    </a:lnTo>
                    <a:lnTo>
                      <a:pt x="3" y="16"/>
                    </a:lnTo>
                    <a:lnTo>
                      <a:pt x="0" y="1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88" name="Freeform 487"/>
              <p:cNvSpPr>
                <a:spLocks/>
              </p:cNvSpPr>
              <p:nvPr/>
            </p:nvSpPr>
            <p:spPr bwMode="auto">
              <a:xfrm>
                <a:off x="5598" y="1930"/>
                <a:ext cx="10" cy="2"/>
              </a:xfrm>
              <a:custGeom>
                <a:avLst/>
                <a:gdLst>
                  <a:gd name="T0" fmla="*/ 10 w 10"/>
                  <a:gd name="T1" fmla="*/ 0 h 2"/>
                  <a:gd name="T2" fmla="*/ 5 w 10"/>
                  <a:gd name="T3" fmla="*/ 2 h 2"/>
                  <a:gd name="T4" fmla="*/ 0 w 10"/>
                  <a:gd name="T5" fmla="*/ 2 h 2"/>
                  <a:gd name="T6" fmla="*/ 0 w 10"/>
                  <a:gd name="T7" fmla="*/ 0 h 2"/>
                  <a:gd name="T8" fmla="*/ 10 w 10"/>
                  <a:gd name="T9" fmla="*/ 0 h 2"/>
                  <a:gd name="T10" fmla="*/ 0 60000 65536"/>
                  <a:gd name="T11" fmla="*/ 0 60000 65536"/>
                  <a:gd name="T12" fmla="*/ 0 60000 65536"/>
                  <a:gd name="T13" fmla="*/ 0 60000 65536"/>
                  <a:gd name="T14" fmla="*/ 0 60000 65536"/>
                  <a:gd name="T15" fmla="*/ 0 w 10"/>
                  <a:gd name="T16" fmla="*/ 0 h 2"/>
                  <a:gd name="T17" fmla="*/ 10 w 10"/>
                  <a:gd name="T18" fmla="*/ 2 h 2"/>
                </a:gdLst>
                <a:ahLst/>
                <a:cxnLst>
                  <a:cxn ang="T10">
                    <a:pos x="T0" y="T1"/>
                  </a:cxn>
                  <a:cxn ang="T11">
                    <a:pos x="T2" y="T3"/>
                  </a:cxn>
                  <a:cxn ang="T12">
                    <a:pos x="T4" y="T5"/>
                  </a:cxn>
                  <a:cxn ang="T13">
                    <a:pos x="T6" y="T7"/>
                  </a:cxn>
                  <a:cxn ang="T14">
                    <a:pos x="T8" y="T9"/>
                  </a:cxn>
                </a:cxnLst>
                <a:rect l="T15" t="T16" r="T17" b="T18"/>
                <a:pathLst>
                  <a:path w="10" h="2">
                    <a:moveTo>
                      <a:pt x="10" y="0"/>
                    </a:moveTo>
                    <a:lnTo>
                      <a:pt x="5" y="2"/>
                    </a:lnTo>
                    <a:lnTo>
                      <a:pt x="0" y="2"/>
                    </a:lnTo>
                    <a:lnTo>
                      <a:pt x="0" y="0"/>
                    </a:lnTo>
                    <a:lnTo>
                      <a:pt x="1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89" name="Freeform 488"/>
              <p:cNvSpPr>
                <a:spLocks/>
              </p:cNvSpPr>
              <p:nvPr/>
            </p:nvSpPr>
            <p:spPr bwMode="auto">
              <a:xfrm>
                <a:off x="5598" y="1930"/>
                <a:ext cx="10" cy="5"/>
              </a:xfrm>
              <a:custGeom>
                <a:avLst/>
                <a:gdLst>
                  <a:gd name="T0" fmla="*/ 2 w 10"/>
                  <a:gd name="T1" fmla="*/ 5 h 5"/>
                  <a:gd name="T2" fmla="*/ 2 w 10"/>
                  <a:gd name="T3" fmla="*/ 5 h 5"/>
                  <a:gd name="T4" fmla="*/ 7 w 10"/>
                  <a:gd name="T5" fmla="*/ 2 h 5"/>
                  <a:gd name="T6" fmla="*/ 10 w 10"/>
                  <a:gd name="T7" fmla="*/ 2 h 5"/>
                  <a:gd name="T8" fmla="*/ 10 w 10"/>
                  <a:gd name="T9" fmla="*/ 0 h 5"/>
                  <a:gd name="T10" fmla="*/ 5 w 10"/>
                  <a:gd name="T11" fmla="*/ 0 h 5"/>
                  <a:gd name="T12" fmla="*/ 0 w 10"/>
                  <a:gd name="T13" fmla="*/ 2 h 5"/>
                  <a:gd name="T14" fmla="*/ 0 w 10"/>
                  <a:gd name="T15" fmla="*/ 2 h 5"/>
                  <a:gd name="T16" fmla="*/ 2 w 10"/>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2" y="5"/>
                    </a:moveTo>
                    <a:lnTo>
                      <a:pt x="2" y="5"/>
                    </a:lnTo>
                    <a:lnTo>
                      <a:pt x="7" y="2"/>
                    </a:lnTo>
                    <a:lnTo>
                      <a:pt x="10" y="2"/>
                    </a:lnTo>
                    <a:lnTo>
                      <a:pt x="10" y="0"/>
                    </a:lnTo>
                    <a:lnTo>
                      <a:pt x="5" y="0"/>
                    </a:lnTo>
                    <a:lnTo>
                      <a:pt x="0" y="2"/>
                    </a:lnTo>
                    <a:lnTo>
                      <a:pt x="2"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90" name="Freeform 489"/>
              <p:cNvSpPr>
                <a:spLocks/>
              </p:cNvSpPr>
              <p:nvPr/>
            </p:nvSpPr>
            <p:spPr bwMode="auto">
              <a:xfrm>
                <a:off x="5598" y="1930"/>
                <a:ext cx="10" cy="5"/>
              </a:xfrm>
              <a:custGeom>
                <a:avLst/>
                <a:gdLst>
                  <a:gd name="T0" fmla="*/ 10 w 10"/>
                  <a:gd name="T1" fmla="*/ 2 h 5"/>
                  <a:gd name="T2" fmla="*/ 10 w 10"/>
                  <a:gd name="T3" fmla="*/ 0 h 5"/>
                  <a:gd name="T4" fmla="*/ 0 w 10"/>
                  <a:gd name="T5" fmla="*/ 0 h 5"/>
                  <a:gd name="T6" fmla="*/ 2 w 10"/>
                  <a:gd name="T7" fmla="*/ 5 h 5"/>
                  <a:gd name="T8" fmla="*/ 0 w 10"/>
                  <a:gd name="T9" fmla="*/ 2 h 5"/>
                  <a:gd name="T10" fmla="*/ 2 w 10"/>
                  <a:gd name="T11" fmla="*/ 2 h 5"/>
                  <a:gd name="T12" fmla="*/ 7 w 10"/>
                  <a:gd name="T13" fmla="*/ 2 h 5"/>
                  <a:gd name="T14" fmla="*/ 10 w 10"/>
                  <a:gd name="T15" fmla="*/ 0 h 5"/>
                  <a:gd name="T16" fmla="*/ 10 w 10"/>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10" y="2"/>
                    </a:moveTo>
                    <a:lnTo>
                      <a:pt x="10" y="0"/>
                    </a:lnTo>
                    <a:lnTo>
                      <a:pt x="0" y="0"/>
                    </a:lnTo>
                    <a:lnTo>
                      <a:pt x="2" y="5"/>
                    </a:lnTo>
                    <a:lnTo>
                      <a:pt x="0" y="2"/>
                    </a:lnTo>
                    <a:lnTo>
                      <a:pt x="2" y="2"/>
                    </a:lnTo>
                    <a:lnTo>
                      <a:pt x="7" y="2"/>
                    </a:lnTo>
                    <a:lnTo>
                      <a:pt x="10" y="0"/>
                    </a:lnTo>
                    <a:lnTo>
                      <a:pt x="1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91" name="Freeform 490"/>
              <p:cNvSpPr>
                <a:spLocks/>
              </p:cNvSpPr>
              <p:nvPr/>
            </p:nvSpPr>
            <p:spPr bwMode="auto">
              <a:xfrm>
                <a:off x="5524" y="1841"/>
                <a:ext cx="27" cy="26"/>
              </a:xfrm>
              <a:custGeom>
                <a:avLst/>
                <a:gdLst>
                  <a:gd name="T0" fmla="*/ 8 w 27"/>
                  <a:gd name="T1" fmla="*/ 26 h 26"/>
                  <a:gd name="T2" fmla="*/ 6 w 27"/>
                  <a:gd name="T3" fmla="*/ 23 h 26"/>
                  <a:gd name="T4" fmla="*/ 6 w 27"/>
                  <a:gd name="T5" fmla="*/ 16 h 26"/>
                  <a:gd name="T6" fmla="*/ 14 w 27"/>
                  <a:gd name="T7" fmla="*/ 8 h 26"/>
                  <a:gd name="T8" fmla="*/ 19 w 27"/>
                  <a:gd name="T9" fmla="*/ 3 h 26"/>
                  <a:gd name="T10" fmla="*/ 21 w 27"/>
                  <a:gd name="T11" fmla="*/ 3 h 26"/>
                  <a:gd name="T12" fmla="*/ 27 w 27"/>
                  <a:gd name="T13" fmla="*/ 0 h 26"/>
                  <a:gd name="T14" fmla="*/ 24 w 27"/>
                  <a:gd name="T15" fmla="*/ 0 h 26"/>
                  <a:gd name="T16" fmla="*/ 19 w 27"/>
                  <a:gd name="T17" fmla="*/ 0 h 26"/>
                  <a:gd name="T18" fmla="*/ 14 w 27"/>
                  <a:gd name="T19" fmla="*/ 5 h 26"/>
                  <a:gd name="T20" fmla="*/ 3 w 27"/>
                  <a:gd name="T21" fmla="*/ 16 h 26"/>
                  <a:gd name="T22" fmla="*/ 0 w 27"/>
                  <a:gd name="T23" fmla="*/ 18 h 26"/>
                  <a:gd name="T24" fmla="*/ 3 w 27"/>
                  <a:gd name="T25" fmla="*/ 21 h 26"/>
                  <a:gd name="T26" fmla="*/ 6 w 27"/>
                  <a:gd name="T27" fmla="*/ 23 h 26"/>
                  <a:gd name="T28" fmla="*/ 8 w 27"/>
                  <a:gd name="T29" fmla="*/ 26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
                  <a:gd name="T46" fmla="*/ 0 h 26"/>
                  <a:gd name="T47" fmla="*/ 27 w 27"/>
                  <a:gd name="T48" fmla="*/ 26 h 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 h="26">
                    <a:moveTo>
                      <a:pt x="8" y="26"/>
                    </a:moveTo>
                    <a:lnTo>
                      <a:pt x="6" y="23"/>
                    </a:lnTo>
                    <a:lnTo>
                      <a:pt x="6" y="16"/>
                    </a:lnTo>
                    <a:lnTo>
                      <a:pt x="14" y="8"/>
                    </a:lnTo>
                    <a:lnTo>
                      <a:pt x="19" y="3"/>
                    </a:lnTo>
                    <a:lnTo>
                      <a:pt x="21" y="3"/>
                    </a:lnTo>
                    <a:lnTo>
                      <a:pt x="27" y="0"/>
                    </a:lnTo>
                    <a:lnTo>
                      <a:pt x="24" y="0"/>
                    </a:lnTo>
                    <a:lnTo>
                      <a:pt x="19" y="0"/>
                    </a:lnTo>
                    <a:lnTo>
                      <a:pt x="14" y="5"/>
                    </a:lnTo>
                    <a:lnTo>
                      <a:pt x="3" y="16"/>
                    </a:lnTo>
                    <a:lnTo>
                      <a:pt x="0" y="18"/>
                    </a:lnTo>
                    <a:lnTo>
                      <a:pt x="3" y="21"/>
                    </a:lnTo>
                    <a:lnTo>
                      <a:pt x="6" y="23"/>
                    </a:lnTo>
                    <a:lnTo>
                      <a:pt x="8" y="2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92" name="Freeform 491"/>
              <p:cNvSpPr>
                <a:spLocks/>
              </p:cNvSpPr>
              <p:nvPr/>
            </p:nvSpPr>
            <p:spPr bwMode="auto">
              <a:xfrm>
                <a:off x="5527" y="1854"/>
                <a:ext cx="8" cy="16"/>
              </a:xfrm>
              <a:custGeom>
                <a:avLst/>
                <a:gdLst>
                  <a:gd name="T0" fmla="*/ 3 w 8"/>
                  <a:gd name="T1" fmla="*/ 0 h 16"/>
                  <a:gd name="T2" fmla="*/ 3 w 8"/>
                  <a:gd name="T3" fmla="*/ 0 h 16"/>
                  <a:gd name="T4" fmla="*/ 0 w 8"/>
                  <a:gd name="T5" fmla="*/ 10 h 16"/>
                  <a:gd name="T6" fmla="*/ 5 w 8"/>
                  <a:gd name="T7" fmla="*/ 16 h 16"/>
                  <a:gd name="T8" fmla="*/ 8 w 8"/>
                  <a:gd name="T9" fmla="*/ 13 h 16"/>
                  <a:gd name="T10" fmla="*/ 5 w 8"/>
                  <a:gd name="T11" fmla="*/ 8 h 16"/>
                  <a:gd name="T12" fmla="*/ 3 w 8"/>
                  <a:gd name="T13" fmla="*/ 5 h 16"/>
                  <a:gd name="T14" fmla="*/ 3 w 8"/>
                  <a:gd name="T15" fmla="*/ 5 h 16"/>
                  <a:gd name="T16" fmla="*/ 3 w 8"/>
                  <a:gd name="T17" fmla="*/ 0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6"/>
                  <a:gd name="T29" fmla="*/ 8 w 8"/>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6">
                    <a:moveTo>
                      <a:pt x="3" y="0"/>
                    </a:moveTo>
                    <a:lnTo>
                      <a:pt x="3" y="0"/>
                    </a:lnTo>
                    <a:lnTo>
                      <a:pt x="0" y="10"/>
                    </a:lnTo>
                    <a:lnTo>
                      <a:pt x="5" y="16"/>
                    </a:lnTo>
                    <a:lnTo>
                      <a:pt x="8" y="13"/>
                    </a:lnTo>
                    <a:lnTo>
                      <a:pt x="5" y="8"/>
                    </a:lnTo>
                    <a:lnTo>
                      <a:pt x="3" y="5"/>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93" name="Freeform 492"/>
              <p:cNvSpPr>
                <a:spLocks/>
              </p:cNvSpPr>
              <p:nvPr/>
            </p:nvSpPr>
            <p:spPr bwMode="auto">
              <a:xfrm>
                <a:off x="5530" y="1841"/>
                <a:ext cx="13" cy="18"/>
              </a:xfrm>
              <a:custGeom>
                <a:avLst/>
                <a:gdLst>
                  <a:gd name="T0" fmla="*/ 13 w 13"/>
                  <a:gd name="T1" fmla="*/ 0 h 18"/>
                  <a:gd name="T2" fmla="*/ 10 w 13"/>
                  <a:gd name="T3" fmla="*/ 0 h 18"/>
                  <a:gd name="T4" fmla="*/ 5 w 13"/>
                  <a:gd name="T5" fmla="*/ 8 h 18"/>
                  <a:gd name="T6" fmla="*/ 0 w 13"/>
                  <a:gd name="T7" fmla="*/ 13 h 18"/>
                  <a:gd name="T8" fmla="*/ 0 w 13"/>
                  <a:gd name="T9" fmla="*/ 18 h 18"/>
                  <a:gd name="T10" fmla="*/ 8 w 13"/>
                  <a:gd name="T11" fmla="*/ 10 h 18"/>
                  <a:gd name="T12" fmla="*/ 13 w 13"/>
                  <a:gd name="T13" fmla="*/ 3 h 18"/>
                  <a:gd name="T14" fmla="*/ 13 w 13"/>
                  <a:gd name="T15" fmla="*/ 5 h 18"/>
                  <a:gd name="T16" fmla="*/ 13 w 13"/>
                  <a:gd name="T17" fmla="*/ 0 h 18"/>
                  <a:gd name="T18" fmla="*/ 10 w 13"/>
                  <a:gd name="T19" fmla="*/ 0 h 18"/>
                  <a:gd name="T20" fmla="*/ 10 w 13"/>
                  <a:gd name="T21" fmla="*/ 0 h 18"/>
                  <a:gd name="T22" fmla="*/ 13 w 13"/>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18"/>
                  <a:gd name="T38" fmla="*/ 13 w 13"/>
                  <a:gd name="T39" fmla="*/ 18 h 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18">
                    <a:moveTo>
                      <a:pt x="13" y="0"/>
                    </a:moveTo>
                    <a:lnTo>
                      <a:pt x="10" y="0"/>
                    </a:lnTo>
                    <a:lnTo>
                      <a:pt x="5" y="8"/>
                    </a:lnTo>
                    <a:lnTo>
                      <a:pt x="0" y="13"/>
                    </a:lnTo>
                    <a:lnTo>
                      <a:pt x="0" y="18"/>
                    </a:lnTo>
                    <a:lnTo>
                      <a:pt x="8" y="10"/>
                    </a:lnTo>
                    <a:lnTo>
                      <a:pt x="13" y="3"/>
                    </a:lnTo>
                    <a:lnTo>
                      <a:pt x="13" y="5"/>
                    </a:lnTo>
                    <a:lnTo>
                      <a:pt x="13" y="0"/>
                    </a:lnTo>
                    <a:lnTo>
                      <a:pt x="10" y="0"/>
                    </a:lnTo>
                    <a:lnTo>
                      <a:pt x="1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94" name="Freeform 493"/>
              <p:cNvSpPr>
                <a:spLocks/>
              </p:cNvSpPr>
              <p:nvPr/>
            </p:nvSpPr>
            <p:spPr bwMode="auto">
              <a:xfrm>
                <a:off x="5543" y="1841"/>
                <a:ext cx="10" cy="5"/>
              </a:xfrm>
              <a:custGeom>
                <a:avLst/>
                <a:gdLst>
                  <a:gd name="T0" fmla="*/ 8 w 10"/>
                  <a:gd name="T1" fmla="*/ 0 h 5"/>
                  <a:gd name="T2" fmla="*/ 8 w 10"/>
                  <a:gd name="T3" fmla="*/ 0 h 5"/>
                  <a:gd name="T4" fmla="*/ 2 w 10"/>
                  <a:gd name="T5" fmla="*/ 0 h 5"/>
                  <a:gd name="T6" fmla="*/ 0 w 10"/>
                  <a:gd name="T7" fmla="*/ 0 h 5"/>
                  <a:gd name="T8" fmla="*/ 0 w 10"/>
                  <a:gd name="T9" fmla="*/ 5 h 5"/>
                  <a:gd name="T10" fmla="*/ 2 w 10"/>
                  <a:gd name="T11" fmla="*/ 5 h 5"/>
                  <a:gd name="T12" fmla="*/ 10 w 10"/>
                  <a:gd name="T13" fmla="*/ 3 h 5"/>
                  <a:gd name="T14" fmla="*/ 10 w 10"/>
                  <a:gd name="T15" fmla="*/ 3 h 5"/>
                  <a:gd name="T16" fmla="*/ 8 w 10"/>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8" y="0"/>
                    </a:moveTo>
                    <a:lnTo>
                      <a:pt x="8" y="0"/>
                    </a:lnTo>
                    <a:lnTo>
                      <a:pt x="2" y="0"/>
                    </a:lnTo>
                    <a:lnTo>
                      <a:pt x="0" y="0"/>
                    </a:lnTo>
                    <a:lnTo>
                      <a:pt x="0" y="5"/>
                    </a:lnTo>
                    <a:lnTo>
                      <a:pt x="2" y="5"/>
                    </a:lnTo>
                    <a:lnTo>
                      <a:pt x="10" y="3"/>
                    </a:lnTo>
                    <a:lnTo>
                      <a:pt x="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95" name="Freeform 494"/>
              <p:cNvSpPr>
                <a:spLocks/>
              </p:cNvSpPr>
              <p:nvPr/>
            </p:nvSpPr>
            <p:spPr bwMode="auto">
              <a:xfrm>
                <a:off x="5540" y="1841"/>
                <a:ext cx="13" cy="3"/>
              </a:xfrm>
              <a:custGeom>
                <a:avLst/>
                <a:gdLst>
                  <a:gd name="T0" fmla="*/ 0 w 13"/>
                  <a:gd name="T1" fmla="*/ 3 h 3"/>
                  <a:gd name="T2" fmla="*/ 0 w 13"/>
                  <a:gd name="T3" fmla="*/ 3 h 3"/>
                  <a:gd name="T4" fmla="*/ 8 w 13"/>
                  <a:gd name="T5" fmla="*/ 3 h 3"/>
                  <a:gd name="T6" fmla="*/ 11 w 13"/>
                  <a:gd name="T7" fmla="*/ 0 h 3"/>
                  <a:gd name="T8" fmla="*/ 13 w 13"/>
                  <a:gd name="T9" fmla="*/ 3 h 3"/>
                  <a:gd name="T10" fmla="*/ 8 w 13"/>
                  <a:gd name="T11" fmla="*/ 0 h 3"/>
                  <a:gd name="T12" fmla="*/ 3 w 13"/>
                  <a:gd name="T13" fmla="*/ 0 h 3"/>
                  <a:gd name="T14" fmla="*/ 3 w 13"/>
                  <a:gd name="T15" fmla="*/ 0 h 3"/>
                  <a:gd name="T16" fmla="*/ 0 w 13"/>
                  <a:gd name="T17" fmla="*/ 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3"/>
                  <a:gd name="T29" fmla="*/ 13 w 13"/>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3">
                    <a:moveTo>
                      <a:pt x="0" y="3"/>
                    </a:moveTo>
                    <a:lnTo>
                      <a:pt x="0" y="3"/>
                    </a:lnTo>
                    <a:lnTo>
                      <a:pt x="8" y="3"/>
                    </a:lnTo>
                    <a:lnTo>
                      <a:pt x="11" y="0"/>
                    </a:lnTo>
                    <a:lnTo>
                      <a:pt x="13" y="3"/>
                    </a:lnTo>
                    <a:lnTo>
                      <a:pt x="8" y="0"/>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96" name="Freeform 495"/>
              <p:cNvSpPr>
                <a:spLocks/>
              </p:cNvSpPr>
              <p:nvPr/>
            </p:nvSpPr>
            <p:spPr bwMode="auto">
              <a:xfrm>
                <a:off x="5527" y="1841"/>
                <a:ext cx="16" cy="16"/>
              </a:xfrm>
              <a:custGeom>
                <a:avLst/>
                <a:gdLst>
                  <a:gd name="T0" fmla="*/ 3 w 16"/>
                  <a:gd name="T1" fmla="*/ 16 h 16"/>
                  <a:gd name="T2" fmla="*/ 3 w 16"/>
                  <a:gd name="T3" fmla="*/ 16 h 16"/>
                  <a:gd name="T4" fmla="*/ 11 w 16"/>
                  <a:gd name="T5" fmla="*/ 8 h 16"/>
                  <a:gd name="T6" fmla="*/ 13 w 16"/>
                  <a:gd name="T7" fmla="*/ 3 h 16"/>
                  <a:gd name="T8" fmla="*/ 16 w 16"/>
                  <a:gd name="T9" fmla="*/ 0 h 16"/>
                  <a:gd name="T10" fmla="*/ 8 w 16"/>
                  <a:gd name="T11" fmla="*/ 5 h 16"/>
                  <a:gd name="T12" fmla="*/ 0 w 16"/>
                  <a:gd name="T13" fmla="*/ 13 h 16"/>
                  <a:gd name="T14" fmla="*/ 0 w 16"/>
                  <a:gd name="T15" fmla="*/ 13 h 16"/>
                  <a:gd name="T16" fmla="*/ 3 w 16"/>
                  <a:gd name="T17" fmla="*/ 16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6"/>
                  <a:gd name="T29" fmla="*/ 16 w 16"/>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6">
                    <a:moveTo>
                      <a:pt x="3" y="16"/>
                    </a:moveTo>
                    <a:lnTo>
                      <a:pt x="3" y="16"/>
                    </a:lnTo>
                    <a:lnTo>
                      <a:pt x="11" y="8"/>
                    </a:lnTo>
                    <a:lnTo>
                      <a:pt x="13" y="3"/>
                    </a:lnTo>
                    <a:lnTo>
                      <a:pt x="16" y="0"/>
                    </a:lnTo>
                    <a:lnTo>
                      <a:pt x="8" y="5"/>
                    </a:lnTo>
                    <a:lnTo>
                      <a:pt x="0" y="13"/>
                    </a:lnTo>
                    <a:lnTo>
                      <a:pt x="3" y="1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97" name="Freeform 496"/>
              <p:cNvSpPr>
                <a:spLocks/>
              </p:cNvSpPr>
              <p:nvPr/>
            </p:nvSpPr>
            <p:spPr bwMode="auto">
              <a:xfrm>
                <a:off x="5524" y="1854"/>
                <a:ext cx="11" cy="16"/>
              </a:xfrm>
              <a:custGeom>
                <a:avLst/>
                <a:gdLst>
                  <a:gd name="T0" fmla="*/ 8 w 11"/>
                  <a:gd name="T1" fmla="*/ 16 h 16"/>
                  <a:gd name="T2" fmla="*/ 11 w 11"/>
                  <a:gd name="T3" fmla="*/ 13 h 16"/>
                  <a:gd name="T4" fmla="*/ 8 w 11"/>
                  <a:gd name="T5" fmla="*/ 10 h 16"/>
                  <a:gd name="T6" fmla="*/ 6 w 11"/>
                  <a:gd name="T7" fmla="*/ 8 h 16"/>
                  <a:gd name="T8" fmla="*/ 3 w 11"/>
                  <a:gd name="T9" fmla="*/ 5 h 16"/>
                  <a:gd name="T10" fmla="*/ 6 w 11"/>
                  <a:gd name="T11" fmla="*/ 3 h 16"/>
                  <a:gd name="T12" fmla="*/ 3 w 11"/>
                  <a:gd name="T13" fmla="*/ 0 h 16"/>
                  <a:gd name="T14" fmla="*/ 0 w 11"/>
                  <a:gd name="T15" fmla="*/ 5 h 16"/>
                  <a:gd name="T16" fmla="*/ 0 w 11"/>
                  <a:gd name="T17" fmla="*/ 8 h 16"/>
                  <a:gd name="T18" fmla="*/ 6 w 11"/>
                  <a:gd name="T19" fmla="*/ 13 h 16"/>
                  <a:gd name="T20" fmla="*/ 8 w 11"/>
                  <a:gd name="T21" fmla="*/ 16 h 16"/>
                  <a:gd name="T22" fmla="*/ 11 w 11"/>
                  <a:gd name="T23" fmla="*/ 13 h 16"/>
                  <a:gd name="T24" fmla="*/ 8 w 11"/>
                  <a:gd name="T25" fmla="*/ 16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16"/>
                  <a:gd name="T41" fmla="*/ 11 w 11"/>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16">
                    <a:moveTo>
                      <a:pt x="8" y="16"/>
                    </a:moveTo>
                    <a:lnTo>
                      <a:pt x="11" y="13"/>
                    </a:lnTo>
                    <a:lnTo>
                      <a:pt x="8" y="10"/>
                    </a:lnTo>
                    <a:lnTo>
                      <a:pt x="6" y="8"/>
                    </a:lnTo>
                    <a:lnTo>
                      <a:pt x="3" y="5"/>
                    </a:lnTo>
                    <a:lnTo>
                      <a:pt x="6" y="3"/>
                    </a:lnTo>
                    <a:lnTo>
                      <a:pt x="3" y="0"/>
                    </a:lnTo>
                    <a:lnTo>
                      <a:pt x="0" y="5"/>
                    </a:lnTo>
                    <a:lnTo>
                      <a:pt x="0" y="8"/>
                    </a:lnTo>
                    <a:lnTo>
                      <a:pt x="6" y="13"/>
                    </a:lnTo>
                    <a:lnTo>
                      <a:pt x="8" y="16"/>
                    </a:lnTo>
                    <a:lnTo>
                      <a:pt x="11" y="13"/>
                    </a:lnTo>
                    <a:lnTo>
                      <a:pt x="8" y="1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98" name="Freeform 497"/>
              <p:cNvSpPr>
                <a:spLocks/>
              </p:cNvSpPr>
              <p:nvPr/>
            </p:nvSpPr>
            <p:spPr bwMode="auto">
              <a:xfrm>
                <a:off x="5535" y="1789"/>
                <a:ext cx="5" cy="5"/>
              </a:xfrm>
              <a:custGeom>
                <a:avLst/>
                <a:gdLst>
                  <a:gd name="T0" fmla="*/ 3 w 5"/>
                  <a:gd name="T1" fmla="*/ 0 h 5"/>
                  <a:gd name="T2" fmla="*/ 3 w 5"/>
                  <a:gd name="T3" fmla="*/ 2 h 5"/>
                  <a:gd name="T4" fmla="*/ 5 w 5"/>
                  <a:gd name="T5" fmla="*/ 5 h 5"/>
                  <a:gd name="T6" fmla="*/ 5 w 5"/>
                  <a:gd name="T7" fmla="*/ 5 h 5"/>
                  <a:gd name="T8" fmla="*/ 0 w 5"/>
                  <a:gd name="T9" fmla="*/ 5 h 5"/>
                  <a:gd name="T10" fmla="*/ 3 w 5"/>
                  <a:gd name="T11" fmla="*/ 5 h 5"/>
                  <a:gd name="T12" fmla="*/ 3 w 5"/>
                  <a:gd name="T13" fmla="*/ 0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3" y="0"/>
                    </a:moveTo>
                    <a:lnTo>
                      <a:pt x="3" y="2"/>
                    </a:lnTo>
                    <a:lnTo>
                      <a:pt x="5" y="5"/>
                    </a:lnTo>
                    <a:lnTo>
                      <a:pt x="0" y="5"/>
                    </a:lnTo>
                    <a:lnTo>
                      <a:pt x="3" y="5"/>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099" name="Freeform 498"/>
              <p:cNvSpPr>
                <a:spLocks/>
              </p:cNvSpPr>
              <p:nvPr/>
            </p:nvSpPr>
            <p:spPr bwMode="auto">
              <a:xfrm>
                <a:off x="5535" y="1789"/>
                <a:ext cx="5" cy="5"/>
              </a:xfrm>
              <a:custGeom>
                <a:avLst/>
                <a:gdLst>
                  <a:gd name="T0" fmla="*/ 5 w 5"/>
                  <a:gd name="T1" fmla="*/ 2 h 5"/>
                  <a:gd name="T2" fmla="*/ 5 w 5"/>
                  <a:gd name="T3" fmla="*/ 2 h 5"/>
                  <a:gd name="T4" fmla="*/ 5 w 5"/>
                  <a:gd name="T5" fmla="*/ 0 h 5"/>
                  <a:gd name="T6" fmla="*/ 3 w 5"/>
                  <a:gd name="T7" fmla="*/ 0 h 5"/>
                  <a:gd name="T8" fmla="*/ 0 w 5"/>
                  <a:gd name="T9" fmla="*/ 2 h 5"/>
                  <a:gd name="T10" fmla="*/ 3 w 5"/>
                  <a:gd name="T11" fmla="*/ 5 h 5"/>
                  <a:gd name="T12" fmla="*/ 5 w 5"/>
                  <a:gd name="T13" fmla="*/ 5 h 5"/>
                  <a:gd name="T14" fmla="*/ 5 w 5"/>
                  <a:gd name="T15" fmla="*/ 5 h 5"/>
                  <a:gd name="T16" fmla="*/ 5 w 5"/>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5" y="2"/>
                    </a:moveTo>
                    <a:lnTo>
                      <a:pt x="5" y="2"/>
                    </a:lnTo>
                    <a:lnTo>
                      <a:pt x="5" y="0"/>
                    </a:lnTo>
                    <a:lnTo>
                      <a:pt x="3" y="0"/>
                    </a:lnTo>
                    <a:lnTo>
                      <a:pt x="0" y="2"/>
                    </a:lnTo>
                    <a:lnTo>
                      <a:pt x="3" y="5"/>
                    </a:lnTo>
                    <a:lnTo>
                      <a:pt x="5" y="5"/>
                    </a:lnTo>
                    <a:lnTo>
                      <a:pt x="5"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00" name="Freeform 499"/>
              <p:cNvSpPr>
                <a:spLocks/>
              </p:cNvSpPr>
              <p:nvPr/>
            </p:nvSpPr>
            <p:spPr bwMode="auto">
              <a:xfrm>
                <a:off x="5535" y="1791"/>
                <a:ext cx="5" cy="5"/>
              </a:xfrm>
              <a:custGeom>
                <a:avLst/>
                <a:gdLst>
                  <a:gd name="T0" fmla="*/ 3 w 5"/>
                  <a:gd name="T1" fmla="*/ 5 h 5"/>
                  <a:gd name="T2" fmla="*/ 3 w 5"/>
                  <a:gd name="T3" fmla="*/ 5 h 5"/>
                  <a:gd name="T4" fmla="*/ 5 w 5"/>
                  <a:gd name="T5" fmla="*/ 3 h 5"/>
                  <a:gd name="T6" fmla="*/ 5 w 5"/>
                  <a:gd name="T7" fmla="*/ 0 h 5"/>
                  <a:gd name="T8" fmla="*/ 5 w 5"/>
                  <a:gd name="T9" fmla="*/ 3 h 5"/>
                  <a:gd name="T10" fmla="*/ 5 w 5"/>
                  <a:gd name="T11" fmla="*/ 0 h 5"/>
                  <a:gd name="T12" fmla="*/ 0 w 5"/>
                  <a:gd name="T13" fmla="*/ 3 h 5"/>
                  <a:gd name="T14" fmla="*/ 0 w 5"/>
                  <a:gd name="T15" fmla="*/ 3 h 5"/>
                  <a:gd name="T16" fmla="*/ 3 w 5"/>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3" y="5"/>
                    </a:moveTo>
                    <a:lnTo>
                      <a:pt x="3" y="5"/>
                    </a:lnTo>
                    <a:lnTo>
                      <a:pt x="5" y="3"/>
                    </a:lnTo>
                    <a:lnTo>
                      <a:pt x="5" y="0"/>
                    </a:lnTo>
                    <a:lnTo>
                      <a:pt x="5" y="3"/>
                    </a:lnTo>
                    <a:lnTo>
                      <a:pt x="5" y="0"/>
                    </a:lnTo>
                    <a:lnTo>
                      <a:pt x="0" y="3"/>
                    </a:lnTo>
                    <a:lnTo>
                      <a:pt x="3"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01" name="Freeform 500"/>
              <p:cNvSpPr>
                <a:spLocks/>
              </p:cNvSpPr>
              <p:nvPr/>
            </p:nvSpPr>
            <p:spPr bwMode="auto">
              <a:xfrm>
                <a:off x="5535" y="1789"/>
                <a:ext cx="3" cy="7"/>
              </a:xfrm>
              <a:custGeom>
                <a:avLst/>
                <a:gdLst>
                  <a:gd name="T0" fmla="*/ 3 w 3"/>
                  <a:gd name="T1" fmla="*/ 0 h 7"/>
                  <a:gd name="T2" fmla="*/ 0 w 3"/>
                  <a:gd name="T3" fmla="*/ 2 h 7"/>
                  <a:gd name="T4" fmla="*/ 0 w 3"/>
                  <a:gd name="T5" fmla="*/ 5 h 7"/>
                  <a:gd name="T6" fmla="*/ 3 w 3"/>
                  <a:gd name="T7" fmla="*/ 7 h 7"/>
                  <a:gd name="T8" fmla="*/ 0 w 3"/>
                  <a:gd name="T9" fmla="*/ 5 h 7"/>
                  <a:gd name="T10" fmla="*/ 3 w 3"/>
                  <a:gd name="T11" fmla="*/ 5 h 7"/>
                  <a:gd name="T12" fmla="*/ 3 w 3"/>
                  <a:gd name="T13" fmla="*/ 0 h 7"/>
                  <a:gd name="T14" fmla="*/ 0 w 3"/>
                  <a:gd name="T15" fmla="*/ 2 h 7"/>
                  <a:gd name="T16" fmla="*/ 3 w 3"/>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7"/>
                  <a:gd name="T29" fmla="*/ 3 w 3"/>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7">
                    <a:moveTo>
                      <a:pt x="3" y="0"/>
                    </a:moveTo>
                    <a:lnTo>
                      <a:pt x="0" y="2"/>
                    </a:lnTo>
                    <a:lnTo>
                      <a:pt x="0" y="5"/>
                    </a:lnTo>
                    <a:lnTo>
                      <a:pt x="3" y="7"/>
                    </a:lnTo>
                    <a:lnTo>
                      <a:pt x="0" y="5"/>
                    </a:lnTo>
                    <a:lnTo>
                      <a:pt x="3" y="5"/>
                    </a:lnTo>
                    <a:lnTo>
                      <a:pt x="3" y="0"/>
                    </a:lnTo>
                    <a:lnTo>
                      <a:pt x="0" y="2"/>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02" name="Freeform 501"/>
              <p:cNvSpPr>
                <a:spLocks/>
              </p:cNvSpPr>
              <p:nvPr/>
            </p:nvSpPr>
            <p:spPr bwMode="auto">
              <a:xfrm>
                <a:off x="5530" y="1799"/>
                <a:ext cx="23" cy="8"/>
              </a:xfrm>
              <a:custGeom>
                <a:avLst/>
                <a:gdLst>
                  <a:gd name="T0" fmla="*/ 23 w 23"/>
                  <a:gd name="T1" fmla="*/ 0 h 8"/>
                  <a:gd name="T2" fmla="*/ 21 w 23"/>
                  <a:gd name="T3" fmla="*/ 3 h 8"/>
                  <a:gd name="T4" fmla="*/ 13 w 23"/>
                  <a:gd name="T5" fmla="*/ 8 h 8"/>
                  <a:gd name="T6" fmla="*/ 5 w 23"/>
                  <a:gd name="T7" fmla="*/ 5 h 8"/>
                  <a:gd name="T8" fmla="*/ 0 w 23"/>
                  <a:gd name="T9" fmla="*/ 3 h 8"/>
                  <a:gd name="T10" fmla="*/ 2 w 23"/>
                  <a:gd name="T11" fmla="*/ 5 h 8"/>
                  <a:gd name="T12" fmla="*/ 8 w 23"/>
                  <a:gd name="T13" fmla="*/ 8 h 8"/>
                  <a:gd name="T14" fmla="*/ 10 w 23"/>
                  <a:gd name="T15" fmla="*/ 8 h 8"/>
                  <a:gd name="T16" fmla="*/ 13 w 23"/>
                  <a:gd name="T17" fmla="*/ 8 h 8"/>
                  <a:gd name="T18" fmla="*/ 18 w 23"/>
                  <a:gd name="T19" fmla="*/ 5 h 8"/>
                  <a:gd name="T20" fmla="*/ 23 w 23"/>
                  <a:gd name="T21" fmla="*/ 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8"/>
                  <a:gd name="T35" fmla="*/ 23 w 23"/>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8">
                    <a:moveTo>
                      <a:pt x="23" y="0"/>
                    </a:moveTo>
                    <a:lnTo>
                      <a:pt x="21" y="3"/>
                    </a:lnTo>
                    <a:lnTo>
                      <a:pt x="13" y="8"/>
                    </a:lnTo>
                    <a:lnTo>
                      <a:pt x="5" y="5"/>
                    </a:lnTo>
                    <a:lnTo>
                      <a:pt x="0" y="3"/>
                    </a:lnTo>
                    <a:lnTo>
                      <a:pt x="2" y="5"/>
                    </a:lnTo>
                    <a:lnTo>
                      <a:pt x="8" y="8"/>
                    </a:lnTo>
                    <a:lnTo>
                      <a:pt x="10" y="8"/>
                    </a:lnTo>
                    <a:lnTo>
                      <a:pt x="13" y="8"/>
                    </a:lnTo>
                    <a:lnTo>
                      <a:pt x="18" y="5"/>
                    </a:lnTo>
                    <a:lnTo>
                      <a:pt x="2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03" name="Freeform 502"/>
              <p:cNvSpPr>
                <a:spLocks/>
              </p:cNvSpPr>
              <p:nvPr/>
            </p:nvSpPr>
            <p:spPr bwMode="auto">
              <a:xfrm>
                <a:off x="5543" y="1799"/>
                <a:ext cx="13" cy="11"/>
              </a:xfrm>
              <a:custGeom>
                <a:avLst/>
                <a:gdLst>
                  <a:gd name="T0" fmla="*/ 0 w 13"/>
                  <a:gd name="T1" fmla="*/ 11 h 11"/>
                  <a:gd name="T2" fmla="*/ 0 w 13"/>
                  <a:gd name="T3" fmla="*/ 11 h 11"/>
                  <a:gd name="T4" fmla="*/ 8 w 13"/>
                  <a:gd name="T5" fmla="*/ 5 h 11"/>
                  <a:gd name="T6" fmla="*/ 13 w 13"/>
                  <a:gd name="T7" fmla="*/ 0 h 11"/>
                  <a:gd name="T8" fmla="*/ 8 w 13"/>
                  <a:gd name="T9" fmla="*/ 0 h 11"/>
                  <a:gd name="T10" fmla="*/ 5 w 13"/>
                  <a:gd name="T11" fmla="*/ 3 h 11"/>
                  <a:gd name="T12" fmla="*/ 0 w 13"/>
                  <a:gd name="T13" fmla="*/ 8 h 11"/>
                  <a:gd name="T14" fmla="*/ 0 w 13"/>
                  <a:gd name="T15" fmla="*/ 8 h 11"/>
                  <a:gd name="T16" fmla="*/ 0 w 1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1"/>
                  <a:gd name="T29" fmla="*/ 13 w 1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1">
                    <a:moveTo>
                      <a:pt x="0" y="11"/>
                    </a:moveTo>
                    <a:lnTo>
                      <a:pt x="0" y="11"/>
                    </a:lnTo>
                    <a:lnTo>
                      <a:pt x="8" y="5"/>
                    </a:lnTo>
                    <a:lnTo>
                      <a:pt x="13" y="0"/>
                    </a:lnTo>
                    <a:lnTo>
                      <a:pt x="8" y="0"/>
                    </a:lnTo>
                    <a:lnTo>
                      <a:pt x="5" y="3"/>
                    </a:lnTo>
                    <a:lnTo>
                      <a:pt x="0" y="8"/>
                    </a:lnTo>
                    <a:lnTo>
                      <a:pt x="0" y="1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04" name="Freeform 503"/>
              <p:cNvSpPr>
                <a:spLocks/>
              </p:cNvSpPr>
              <p:nvPr/>
            </p:nvSpPr>
            <p:spPr bwMode="auto">
              <a:xfrm>
                <a:off x="5527" y="1799"/>
                <a:ext cx="16" cy="11"/>
              </a:xfrm>
              <a:custGeom>
                <a:avLst/>
                <a:gdLst>
                  <a:gd name="T0" fmla="*/ 5 w 16"/>
                  <a:gd name="T1" fmla="*/ 3 h 11"/>
                  <a:gd name="T2" fmla="*/ 0 w 16"/>
                  <a:gd name="T3" fmla="*/ 3 h 11"/>
                  <a:gd name="T4" fmla="*/ 5 w 16"/>
                  <a:gd name="T5" fmla="*/ 8 h 11"/>
                  <a:gd name="T6" fmla="*/ 16 w 16"/>
                  <a:gd name="T7" fmla="*/ 11 h 11"/>
                  <a:gd name="T8" fmla="*/ 16 w 16"/>
                  <a:gd name="T9" fmla="*/ 8 h 11"/>
                  <a:gd name="T10" fmla="*/ 8 w 16"/>
                  <a:gd name="T11" fmla="*/ 5 h 11"/>
                  <a:gd name="T12" fmla="*/ 5 w 16"/>
                  <a:gd name="T13" fmla="*/ 0 h 11"/>
                  <a:gd name="T14" fmla="*/ 0 w 16"/>
                  <a:gd name="T15" fmla="*/ 3 h 11"/>
                  <a:gd name="T16" fmla="*/ 5 w 16"/>
                  <a:gd name="T17" fmla="*/ 3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1"/>
                  <a:gd name="T29" fmla="*/ 16 w 1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1">
                    <a:moveTo>
                      <a:pt x="5" y="3"/>
                    </a:moveTo>
                    <a:lnTo>
                      <a:pt x="0" y="3"/>
                    </a:lnTo>
                    <a:lnTo>
                      <a:pt x="5" y="8"/>
                    </a:lnTo>
                    <a:lnTo>
                      <a:pt x="16" y="11"/>
                    </a:lnTo>
                    <a:lnTo>
                      <a:pt x="16" y="8"/>
                    </a:lnTo>
                    <a:lnTo>
                      <a:pt x="8" y="5"/>
                    </a:lnTo>
                    <a:lnTo>
                      <a:pt x="5" y="0"/>
                    </a:lnTo>
                    <a:lnTo>
                      <a:pt x="0" y="3"/>
                    </a:lnTo>
                    <a:lnTo>
                      <a:pt x="5"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05" name="Freeform 504"/>
              <p:cNvSpPr>
                <a:spLocks/>
              </p:cNvSpPr>
              <p:nvPr/>
            </p:nvSpPr>
            <p:spPr bwMode="auto">
              <a:xfrm>
                <a:off x="5527" y="1796"/>
                <a:ext cx="29" cy="14"/>
              </a:xfrm>
              <a:custGeom>
                <a:avLst/>
                <a:gdLst>
                  <a:gd name="T0" fmla="*/ 29 w 29"/>
                  <a:gd name="T1" fmla="*/ 3 h 14"/>
                  <a:gd name="T2" fmla="*/ 24 w 29"/>
                  <a:gd name="T3" fmla="*/ 0 h 14"/>
                  <a:gd name="T4" fmla="*/ 21 w 29"/>
                  <a:gd name="T5" fmla="*/ 6 h 14"/>
                  <a:gd name="T6" fmla="*/ 16 w 29"/>
                  <a:gd name="T7" fmla="*/ 8 h 14"/>
                  <a:gd name="T8" fmla="*/ 13 w 29"/>
                  <a:gd name="T9" fmla="*/ 11 h 14"/>
                  <a:gd name="T10" fmla="*/ 11 w 29"/>
                  <a:gd name="T11" fmla="*/ 8 h 14"/>
                  <a:gd name="T12" fmla="*/ 5 w 29"/>
                  <a:gd name="T13" fmla="*/ 6 h 14"/>
                  <a:gd name="T14" fmla="*/ 5 w 29"/>
                  <a:gd name="T15" fmla="*/ 6 h 14"/>
                  <a:gd name="T16" fmla="*/ 0 w 29"/>
                  <a:gd name="T17" fmla="*/ 6 h 14"/>
                  <a:gd name="T18" fmla="*/ 3 w 29"/>
                  <a:gd name="T19" fmla="*/ 8 h 14"/>
                  <a:gd name="T20" fmla="*/ 8 w 29"/>
                  <a:gd name="T21" fmla="*/ 14 h 14"/>
                  <a:gd name="T22" fmla="*/ 13 w 29"/>
                  <a:gd name="T23" fmla="*/ 14 h 14"/>
                  <a:gd name="T24" fmla="*/ 18 w 29"/>
                  <a:gd name="T25" fmla="*/ 14 h 14"/>
                  <a:gd name="T26" fmla="*/ 24 w 29"/>
                  <a:gd name="T27" fmla="*/ 8 h 14"/>
                  <a:gd name="T28" fmla="*/ 29 w 29"/>
                  <a:gd name="T29" fmla="*/ 3 h 14"/>
                  <a:gd name="T30" fmla="*/ 24 w 29"/>
                  <a:gd name="T31" fmla="*/ 3 h 14"/>
                  <a:gd name="T32" fmla="*/ 29 w 29"/>
                  <a:gd name="T33" fmla="*/ 3 h 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14"/>
                  <a:gd name="T53" fmla="*/ 29 w 29"/>
                  <a:gd name="T54" fmla="*/ 14 h 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14">
                    <a:moveTo>
                      <a:pt x="29" y="3"/>
                    </a:moveTo>
                    <a:lnTo>
                      <a:pt x="24" y="0"/>
                    </a:lnTo>
                    <a:lnTo>
                      <a:pt x="21" y="6"/>
                    </a:lnTo>
                    <a:lnTo>
                      <a:pt x="16" y="8"/>
                    </a:lnTo>
                    <a:lnTo>
                      <a:pt x="13" y="11"/>
                    </a:lnTo>
                    <a:lnTo>
                      <a:pt x="11" y="8"/>
                    </a:lnTo>
                    <a:lnTo>
                      <a:pt x="5" y="6"/>
                    </a:lnTo>
                    <a:lnTo>
                      <a:pt x="0" y="6"/>
                    </a:lnTo>
                    <a:lnTo>
                      <a:pt x="3" y="8"/>
                    </a:lnTo>
                    <a:lnTo>
                      <a:pt x="8" y="14"/>
                    </a:lnTo>
                    <a:lnTo>
                      <a:pt x="13" y="14"/>
                    </a:lnTo>
                    <a:lnTo>
                      <a:pt x="18" y="14"/>
                    </a:lnTo>
                    <a:lnTo>
                      <a:pt x="24" y="8"/>
                    </a:lnTo>
                    <a:lnTo>
                      <a:pt x="29" y="3"/>
                    </a:lnTo>
                    <a:lnTo>
                      <a:pt x="24" y="3"/>
                    </a:lnTo>
                    <a:lnTo>
                      <a:pt x="29"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06" name="Freeform 505"/>
              <p:cNvSpPr>
                <a:spLocks/>
              </p:cNvSpPr>
              <p:nvPr/>
            </p:nvSpPr>
            <p:spPr bwMode="auto">
              <a:xfrm>
                <a:off x="5543" y="1791"/>
                <a:ext cx="5" cy="5"/>
              </a:xfrm>
              <a:custGeom>
                <a:avLst/>
                <a:gdLst>
                  <a:gd name="T0" fmla="*/ 0 w 5"/>
                  <a:gd name="T1" fmla="*/ 3 h 5"/>
                  <a:gd name="T2" fmla="*/ 2 w 5"/>
                  <a:gd name="T3" fmla="*/ 0 h 5"/>
                  <a:gd name="T4" fmla="*/ 5 w 5"/>
                  <a:gd name="T5" fmla="*/ 0 h 5"/>
                  <a:gd name="T6" fmla="*/ 5 w 5"/>
                  <a:gd name="T7" fmla="*/ 0 h 5"/>
                  <a:gd name="T8" fmla="*/ 5 w 5"/>
                  <a:gd name="T9" fmla="*/ 5 h 5"/>
                  <a:gd name="T10" fmla="*/ 5 w 5"/>
                  <a:gd name="T11" fmla="*/ 3 h 5"/>
                  <a:gd name="T12" fmla="*/ 0 w 5"/>
                  <a:gd name="T13" fmla="*/ 3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0" y="3"/>
                    </a:moveTo>
                    <a:lnTo>
                      <a:pt x="2" y="0"/>
                    </a:lnTo>
                    <a:lnTo>
                      <a:pt x="5" y="0"/>
                    </a:lnTo>
                    <a:lnTo>
                      <a:pt x="5" y="5"/>
                    </a:lnTo>
                    <a:lnTo>
                      <a:pt x="5" y="3"/>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07" name="Freeform 506"/>
              <p:cNvSpPr>
                <a:spLocks/>
              </p:cNvSpPr>
              <p:nvPr/>
            </p:nvSpPr>
            <p:spPr bwMode="auto">
              <a:xfrm>
                <a:off x="5543" y="1789"/>
                <a:ext cx="8" cy="5"/>
              </a:xfrm>
              <a:custGeom>
                <a:avLst/>
                <a:gdLst>
                  <a:gd name="T0" fmla="*/ 2 w 8"/>
                  <a:gd name="T1" fmla="*/ 2 h 5"/>
                  <a:gd name="T2" fmla="*/ 2 w 8"/>
                  <a:gd name="T3" fmla="*/ 0 h 5"/>
                  <a:gd name="T4" fmla="*/ 0 w 8"/>
                  <a:gd name="T5" fmla="*/ 2 h 5"/>
                  <a:gd name="T6" fmla="*/ 0 w 8"/>
                  <a:gd name="T7" fmla="*/ 2 h 5"/>
                  <a:gd name="T8" fmla="*/ 0 w 8"/>
                  <a:gd name="T9" fmla="*/ 5 h 5"/>
                  <a:gd name="T10" fmla="*/ 2 w 8"/>
                  <a:gd name="T11" fmla="*/ 5 h 5"/>
                  <a:gd name="T12" fmla="*/ 8 w 8"/>
                  <a:gd name="T13" fmla="*/ 2 h 5"/>
                  <a:gd name="T14" fmla="*/ 8 w 8"/>
                  <a:gd name="T15" fmla="*/ 2 h 5"/>
                  <a:gd name="T16" fmla="*/ 2 w 8"/>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2" y="2"/>
                    </a:moveTo>
                    <a:lnTo>
                      <a:pt x="2" y="0"/>
                    </a:lnTo>
                    <a:lnTo>
                      <a:pt x="0" y="2"/>
                    </a:lnTo>
                    <a:lnTo>
                      <a:pt x="0" y="5"/>
                    </a:lnTo>
                    <a:lnTo>
                      <a:pt x="2" y="5"/>
                    </a:lnTo>
                    <a:lnTo>
                      <a:pt x="8" y="2"/>
                    </a:lnTo>
                    <a:lnTo>
                      <a:pt x="2"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08" name="Freeform 507"/>
              <p:cNvSpPr>
                <a:spLocks/>
              </p:cNvSpPr>
              <p:nvPr/>
            </p:nvSpPr>
            <p:spPr bwMode="auto">
              <a:xfrm>
                <a:off x="5545" y="1791"/>
                <a:ext cx="6" cy="5"/>
              </a:xfrm>
              <a:custGeom>
                <a:avLst/>
                <a:gdLst>
                  <a:gd name="T0" fmla="*/ 6 w 6"/>
                  <a:gd name="T1" fmla="*/ 3 h 5"/>
                  <a:gd name="T2" fmla="*/ 6 w 6"/>
                  <a:gd name="T3" fmla="*/ 3 h 5"/>
                  <a:gd name="T4" fmla="*/ 3 w 6"/>
                  <a:gd name="T5" fmla="*/ 0 h 5"/>
                  <a:gd name="T6" fmla="*/ 0 w 6"/>
                  <a:gd name="T7" fmla="*/ 0 h 5"/>
                  <a:gd name="T8" fmla="*/ 6 w 6"/>
                  <a:gd name="T9" fmla="*/ 0 h 5"/>
                  <a:gd name="T10" fmla="*/ 0 w 6"/>
                  <a:gd name="T11" fmla="*/ 0 h 5"/>
                  <a:gd name="T12" fmla="*/ 3 w 6"/>
                  <a:gd name="T13" fmla="*/ 5 h 5"/>
                  <a:gd name="T14" fmla="*/ 3 w 6"/>
                  <a:gd name="T15" fmla="*/ 5 h 5"/>
                  <a:gd name="T16" fmla="*/ 6 w 6"/>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5"/>
                  <a:gd name="T29" fmla="*/ 6 w 6"/>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5">
                    <a:moveTo>
                      <a:pt x="6" y="3"/>
                    </a:moveTo>
                    <a:lnTo>
                      <a:pt x="6" y="3"/>
                    </a:lnTo>
                    <a:lnTo>
                      <a:pt x="3" y="0"/>
                    </a:lnTo>
                    <a:lnTo>
                      <a:pt x="0" y="0"/>
                    </a:lnTo>
                    <a:lnTo>
                      <a:pt x="6" y="0"/>
                    </a:lnTo>
                    <a:lnTo>
                      <a:pt x="0" y="0"/>
                    </a:lnTo>
                    <a:lnTo>
                      <a:pt x="3" y="5"/>
                    </a:lnTo>
                    <a:lnTo>
                      <a:pt x="6"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09" name="Freeform 508"/>
              <p:cNvSpPr>
                <a:spLocks/>
              </p:cNvSpPr>
              <p:nvPr/>
            </p:nvSpPr>
            <p:spPr bwMode="auto">
              <a:xfrm>
                <a:off x="5543" y="1791"/>
                <a:ext cx="8" cy="5"/>
              </a:xfrm>
              <a:custGeom>
                <a:avLst/>
                <a:gdLst>
                  <a:gd name="T0" fmla="*/ 0 w 8"/>
                  <a:gd name="T1" fmla="*/ 0 h 5"/>
                  <a:gd name="T2" fmla="*/ 0 w 8"/>
                  <a:gd name="T3" fmla="*/ 3 h 5"/>
                  <a:gd name="T4" fmla="*/ 5 w 8"/>
                  <a:gd name="T5" fmla="*/ 5 h 5"/>
                  <a:gd name="T6" fmla="*/ 8 w 8"/>
                  <a:gd name="T7" fmla="*/ 3 h 5"/>
                  <a:gd name="T8" fmla="*/ 5 w 8"/>
                  <a:gd name="T9" fmla="*/ 5 h 5"/>
                  <a:gd name="T10" fmla="*/ 5 w 8"/>
                  <a:gd name="T11" fmla="*/ 0 h 5"/>
                  <a:gd name="T12" fmla="*/ 0 w 8"/>
                  <a:gd name="T13" fmla="*/ 0 h 5"/>
                  <a:gd name="T14" fmla="*/ 0 w 8"/>
                  <a:gd name="T15" fmla="*/ 3 h 5"/>
                  <a:gd name="T16" fmla="*/ 0 w 8"/>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0" y="0"/>
                    </a:moveTo>
                    <a:lnTo>
                      <a:pt x="0" y="3"/>
                    </a:lnTo>
                    <a:lnTo>
                      <a:pt x="5" y="5"/>
                    </a:lnTo>
                    <a:lnTo>
                      <a:pt x="8" y="3"/>
                    </a:lnTo>
                    <a:lnTo>
                      <a:pt x="5" y="5"/>
                    </a:lnTo>
                    <a:lnTo>
                      <a:pt x="5" y="0"/>
                    </a:lnTo>
                    <a:lnTo>
                      <a:pt x="0" y="0"/>
                    </a:lnTo>
                    <a:lnTo>
                      <a:pt x="0" y="3"/>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10" name="Freeform 509"/>
              <p:cNvSpPr>
                <a:spLocks/>
              </p:cNvSpPr>
              <p:nvPr/>
            </p:nvSpPr>
            <p:spPr bwMode="auto">
              <a:xfrm>
                <a:off x="5530" y="1796"/>
                <a:ext cx="5" cy="6"/>
              </a:xfrm>
              <a:custGeom>
                <a:avLst/>
                <a:gdLst>
                  <a:gd name="T0" fmla="*/ 5 w 5"/>
                  <a:gd name="T1" fmla="*/ 0 h 6"/>
                  <a:gd name="T2" fmla="*/ 2 w 5"/>
                  <a:gd name="T3" fmla="*/ 3 h 6"/>
                  <a:gd name="T4" fmla="*/ 0 w 5"/>
                  <a:gd name="T5" fmla="*/ 3 h 6"/>
                  <a:gd name="T6" fmla="*/ 2 w 5"/>
                  <a:gd name="T7" fmla="*/ 3 h 6"/>
                  <a:gd name="T8" fmla="*/ 5 w 5"/>
                  <a:gd name="T9" fmla="*/ 6 h 6"/>
                  <a:gd name="T10" fmla="*/ 5 w 5"/>
                  <a:gd name="T11" fmla="*/ 3 h 6"/>
                  <a:gd name="T12" fmla="*/ 5 w 5"/>
                  <a:gd name="T13" fmla="*/ 0 h 6"/>
                  <a:gd name="T14" fmla="*/ 0 60000 65536"/>
                  <a:gd name="T15" fmla="*/ 0 60000 65536"/>
                  <a:gd name="T16" fmla="*/ 0 60000 65536"/>
                  <a:gd name="T17" fmla="*/ 0 60000 65536"/>
                  <a:gd name="T18" fmla="*/ 0 60000 65536"/>
                  <a:gd name="T19" fmla="*/ 0 60000 65536"/>
                  <a:gd name="T20" fmla="*/ 0 60000 65536"/>
                  <a:gd name="T21" fmla="*/ 0 w 5"/>
                  <a:gd name="T22" fmla="*/ 0 h 6"/>
                  <a:gd name="T23" fmla="*/ 5 w 5"/>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6">
                    <a:moveTo>
                      <a:pt x="5" y="0"/>
                    </a:moveTo>
                    <a:lnTo>
                      <a:pt x="2" y="3"/>
                    </a:lnTo>
                    <a:lnTo>
                      <a:pt x="0" y="3"/>
                    </a:lnTo>
                    <a:lnTo>
                      <a:pt x="2" y="3"/>
                    </a:lnTo>
                    <a:lnTo>
                      <a:pt x="5" y="6"/>
                    </a:lnTo>
                    <a:lnTo>
                      <a:pt x="5" y="3"/>
                    </a:lnTo>
                    <a:lnTo>
                      <a:pt x="5"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11" name="Freeform 510"/>
              <p:cNvSpPr>
                <a:spLocks/>
              </p:cNvSpPr>
              <p:nvPr/>
            </p:nvSpPr>
            <p:spPr bwMode="auto">
              <a:xfrm>
                <a:off x="5530" y="1796"/>
                <a:ext cx="5" cy="6"/>
              </a:xfrm>
              <a:custGeom>
                <a:avLst/>
                <a:gdLst>
                  <a:gd name="T0" fmla="*/ 0 w 5"/>
                  <a:gd name="T1" fmla="*/ 6 h 6"/>
                  <a:gd name="T2" fmla="*/ 0 w 5"/>
                  <a:gd name="T3" fmla="*/ 6 h 6"/>
                  <a:gd name="T4" fmla="*/ 5 w 5"/>
                  <a:gd name="T5" fmla="*/ 3 h 6"/>
                  <a:gd name="T6" fmla="*/ 5 w 5"/>
                  <a:gd name="T7" fmla="*/ 0 h 6"/>
                  <a:gd name="T8" fmla="*/ 2 w 5"/>
                  <a:gd name="T9" fmla="*/ 0 h 6"/>
                  <a:gd name="T10" fmla="*/ 2 w 5"/>
                  <a:gd name="T11" fmla="*/ 0 h 6"/>
                  <a:gd name="T12" fmla="*/ 0 w 5"/>
                  <a:gd name="T13" fmla="*/ 0 h 6"/>
                  <a:gd name="T14" fmla="*/ 0 w 5"/>
                  <a:gd name="T15" fmla="*/ 0 h 6"/>
                  <a:gd name="T16" fmla="*/ 0 w 5"/>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6"/>
                  <a:gd name="T29" fmla="*/ 5 w 5"/>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6">
                    <a:moveTo>
                      <a:pt x="0" y="6"/>
                    </a:moveTo>
                    <a:lnTo>
                      <a:pt x="0" y="6"/>
                    </a:lnTo>
                    <a:lnTo>
                      <a:pt x="5" y="3"/>
                    </a:lnTo>
                    <a:lnTo>
                      <a:pt x="5" y="0"/>
                    </a:lnTo>
                    <a:lnTo>
                      <a:pt x="2" y="0"/>
                    </a:lnTo>
                    <a:lnTo>
                      <a:pt x="0" y="0"/>
                    </a:lnTo>
                    <a:lnTo>
                      <a:pt x="0"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12" name="Freeform 511"/>
              <p:cNvSpPr>
                <a:spLocks/>
              </p:cNvSpPr>
              <p:nvPr/>
            </p:nvSpPr>
            <p:spPr bwMode="auto">
              <a:xfrm>
                <a:off x="5530" y="1796"/>
                <a:ext cx="8" cy="6"/>
              </a:xfrm>
              <a:custGeom>
                <a:avLst/>
                <a:gdLst>
                  <a:gd name="T0" fmla="*/ 8 w 8"/>
                  <a:gd name="T1" fmla="*/ 6 h 6"/>
                  <a:gd name="T2" fmla="*/ 8 w 8"/>
                  <a:gd name="T3" fmla="*/ 6 h 6"/>
                  <a:gd name="T4" fmla="*/ 2 w 8"/>
                  <a:gd name="T5" fmla="*/ 3 h 6"/>
                  <a:gd name="T6" fmla="*/ 0 w 8"/>
                  <a:gd name="T7" fmla="*/ 6 h 6"/>
                  <a:gd name="T8" fmla="*/ 0 w 8"/>
                  <a:gd name="T9" fmla="*/ 0 h 6"/>
                  <a:gd name="T10" fmla="*/ 2 w 8"/>
                  <a:gd name="T11" fmla="*/ 6 h 6"/>
                  <a:gd name="T12" fmla="*/ 5 w 8"/>
                  <a:gd name="T13" fmla="*/ 6 h 6"/>
                  <a:gd name="T14" fmla="*/ 5 w 8"/>
                  <a:gd name="T15" fmla="*/ 6 h 6"/>
                  <a:gd name="T16" fmla="*/ 8 w 8"/>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6"/>
                  <a:gd name="T29" fmla="*/ 8 w 8"/>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6">
                    <a:moveTo>
                      <a:pt x="8" y="6"/>
                    </a:moveTo>
                    <a:lnTo>
                      <a:pt x="8" y="6"/>
                    </a:lnTo>
                    <a:lnTo>
                      <a:pt x="2" y="3"/>
                    </a:lnTo>
                    <a:lnTo>
                      <a:pt x="0" y="6"/>
                    </a:lnTo>
                    <a:lnTo>
                      <a:pt x="0" y="0"/>
                    </a:lnTo>
                    <a:lnTo>
                      <a:pt x="2" y="6"/>
                    </a:lnTo>
                    <a:lnTo>
                      <a:pt x="5" y="6"/>
                    </a:lnTo>
                    <a:lnTo>
                      <a:pt x="8"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13" name="Freeform 512"/>
              <p:cNvSpPr>
                <a:spLocks/>
              </p:cNvSpPr>
              <p:nvPr/>
            </p:nvSpPr>
            <p:spPr bwMode="auto">
              <a:xfrm>
                <a:off x="5532" y="1796"/>
                <a:ext cx="6" cy="6"/>
              </a:xfrm>
              <a:custGeom>
                <a:avLst/>
                <a:gdLst>
                  <a:gd name="T0" fmla="*/ 3 w 6"/>
                  <a:gd name="T1" fmla="*/ 0 h 6"/>
                  <a:gd name="T2" fmla="*/ 3 w 6"/>
                  <a:gd name="T3" fmla="*/ 0 h 6"/>
                  <a:gd name="T4" fmla="*/ 0 w 6"/>
                  <a:gd name="T5" fmla="*/ 6 h 6"/>
                  <a:gd name="T6" fmla="*/ 6 w 6"/>
                  <a:gd name="T7" fmla="*/ 6 h 6"/>
                  <a:gd name="T8" fmla="*/ 3 w 6"/>
                  <a:gd name="T9" fmla="*/ 6 h 6"/>
                  <a:gd name="T10" fmla="*/ 6 w 6"/>
                  <a:gd name="T11" fmla="*/ 3 h 6"/>
                  <a:gd name="T12" fmla="*/ 0 w 6"/>
                  <a:gd name="T13" fmla="*/ 0 h 6"/>
                  <a:gd name="T14" fmla="*/ 0 w 6"/>
                  <a:gd name="T15" fmla="*/ 0 h 6"/>
                  <a:gd name="T16" fmla="*/ 3 w 6"/>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6"/>
                  <a:gd name="T29" fmla="*/ 6 w 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6">
                    <a:moveTo>
                      <a:pt x="3" y="0"/>
                    </a:moveTo>
                    <a:lnTo>
                      <a:pt x="3" y="0"/>
                    </a:lnTo>
                    <a:lnTo>
                      <a:pt x="0" y="6"/>
                    </a:lnTo>
                    <a:lnTo>
                      <a:pt x="6" y="6"/>
                    </a:lnTo>
                    <a:lnTo>
                      <a:pt x="3" y="6"/>
                    </a:lnTo>
                    <a:lnTo>
                      <a:pt x="6" y="3"/>
                    </a:lnTo>
                    <a:lnTo>
                      <a:pt x="0" y="0"/>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14" name="Freeform 513"/>
              <p:cNvSpPr>
                <a:spLocks/>
              </p:cNvSpPr>
              <p:nvPr/>
            </p:nvSpPr>
            <p:spPr bwMode="auto">
              <a:xfrm>
                <a:off x="5530" y="1789"/>
                <a:ext cx="2" cy="5"/>
              </a:xfrm>
              <a:custGeom>
                <a:avLst/>
                <a:gdLst>
                  <a:gd name="T0" fmla="*/ 2 w 2"/>
                  <a:gd name="T1" fmla="*/ 0 h 5"/>
                  <a:gd name="T2" fmla="*/ 2 w 2"/>
                  <a:gd name="T3" fmla="*/ 2 h 5"/>
                  <a:gd name="T4" fmla="*/ 2 w 2"/>
                  <a:gd name="T5" fmla="*/ 5 h 5"/>
                  <a:gd name="T6" fmla="*/ 2 w 2"/>
                  <a:gd name="T7" fmla="*/ 5 h 5"/>
                  <a:gd name="T8" fmla="*/ 0 w 2"/>
                  <a:gd name="T9" fmla="*/ 5 h 5"/>
                  <a:gd name="T10" fmla="*/ 0 w 2"/>
                  <a:gd name="T11" fmla="*/ 2 h 5"/>
                  <a:gd name="T12" fmla="*/ 2 w 2"/>
                  <a:gd name="T13" fmla="*/ 0 h 5"/>
                  <a:gd name="T14" fmla="*/ 0 60000 65536"/>
                  <a:gd name="T15" fmla="*/ 0 60000 65536"/>
                  <a:gd name="T16" fmla="*/ 0 60000 65536"/>
                  <a:gd name="T17" fmla="*/ 0 60000 65536"/>
                  <a:gd name="T18" fmla="*/ 0 60000 65536"/>
                  <a:gd name="T19" fmla="*/ 0 60000 65536"/>
                  <a:gd name="T20" fmla="*/ 0 60000 65536"/>
                  <a:gd name="T21" fmla="*/ 0 w 2"/>
                  <a:gd name="T22" fmla="*/ 0 h 5"/>
                  <a:gd name="T23" fmla="*/ 2 w 2"/>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
                    <a:moveTo>
                      <a:pt x="2" y="0"/>
                    </a:moveTo>
                    <a:lnTo>
                      <a:pt x="2" y="2"/>
                    </a:lnTo>
                    <a:lnTo>
                      <a:pt x="2" y="5"/>
                    </a:lnTo>
                    <a:lnTo>
                      <a:pt x="0" y="5"/>
                    </a:lnTo>
                    <a:lnTo>
                      <a:pt x="0" y="2"/>
                    </a:lnTo>
                    <a:lnTo>
                      <a:pt x="2"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15" name="Freeform 514"/>
              <p:cNvSpPr>
                <a:spLocks/>
              </p:cNvSpPr>
              <p:nvPr/>
            </p:nvSpPr>
            <p:spPr bwMode="auto">
              <a:xfrm>
                <a:off x="5530" y="1789"/>
                <a:ext cx="5" cy="7"/>
              </a:xfrm>
              <a:custGeom>
                <a:avLst/>
                <a:gdLst>
                  <a:gd name="T0" fmla="*/ 5 w 5"/>
                  <a:gd name="T1" fmla="*/ 2 h 7"/>
                  <a:gd name="T2" fmla="*/ 2 w 5"/>
                  <a:gd name="T3" fmla="*/ 2 h 7"/>
                  <a:gd name="T4" fmla="*/ 5 w 5"/>
                  <a:gd name="T5" fmla="*/ 2 h 7"/>
                  <a:gd name="T6" fmla="*/ 5 w 5"/>
                  <a:gd name="T7" fmla="*/ 0 h 7"/>
                  <a:gd name="T8" fmla="*/ 0 w 5"/>
                  <a:gd name="T9" fmla="*/ 0 h 7"/>
                  <a:gd name="T10" fmla="*/ 0 w 5"/>
                  <a:gd name="T11" fmla="*/ 2 h 7"/>
                  <a:gd name="T12" fmla="*/ 2 w 5"/>
                  <a:gd name="T13" fmla="*/ 7 h 7"/>
                  <a:gd name="T14" fmla="*/ 2 w 5"/>
                  <a:gd name="T15" fmla="*/ 7 h 7"/>
                  <a:gd name="T16" fmla="*/ 5 w 5"/>
                  <a:gd name="T17" fmla="*/ 2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5" y="2"/>
                    </a:moveTo>
                    <a:lnTo>
                      <a:pt x="2" y="2"/>
                    </a:lnTo>
                    <a:lnTo>
                      <a:pt x="5" y="2"/>
                    </a:lnTo>
                    <a:lnTo>
                      <a:pt x="5" y="0"/>
                    </a:lnTo>
                    <a:lnTo>
                      <a:pt x="0" y="0"/>
                    </a:lnTo>
                    <a:lnTo>
                      <a:pt x="0" y="2"/>
                    </a:lnTo>
                    <a:lnTo>
                      <a:pt x="2" y="7"/>
                    </a:lnTo>
                    <a:lnTo>
                      <a:pt x="5"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16" name="Freeform 515"/>
              <p:cNvSpPr>
                <a:spLocks/>
              </p:cNvSpPr>
              <p:nvPr/>
            </p:nvSpPr>
            <p:spPr bwMode="auto">
              <a:xfrm>
                <a:off x="5530" y="1791"/>
                <a:ext cx="5" cy="5"/>
              </a:xfrm>
              <a:custGeom>
                <a:avLst/>
                <a:gdLst>
                  <a:gd name="T0" fmla="*/ 0 w 5"/>
                  <a:gd name="T1" fmla="*/ 3 h 5"/>
                  <a:gd name="T2" fmla="*/ 0 w 5"/>
                  <a:gd name="T3" fmla="*/ 3 h 5"/>
                  <a:gd name="T4" fmla="*/ 2 w 5"/>
                  <a:gd name="T5" fmla="*/ 5 h 5"/>
                  <a:gd name="T6" fmla="*/ 5 w 5"/>
                  <a:gd name="T7" fmla="*/ 0 h 5"/>
                  <a:gd name="T8" fmla="*/ 2 w 5"/>
                  <a:gd name="T9" fmla="*/ 5 h 5"/>
                  <a:gd name="T10" fmla="*/ 2 w 5"/>
                  <a:gd name="T11" fmla="*/ 0 h 5"/>
                  <a:gd name="T12" fmla="*/ 0 w 5"/>
                  <a:gd name="T13" fmla="*/ 0 h 5"/>
                  <a:gd name="T14" fmla="*/ 0 w 5"/>
                  <a:gd name="T15" fmla="*/ 0 h 5"/>
                  <a:gd name="T16" fmla="*/ 0 w 5"/>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0" y="3"/>
                    </a:moveTo>
                    <a:lnTo>
                      <a:pt x="0" y="3"/>
                    </a:lnTo>
                    <a:lnTo>
                      <a:pt x="2" y="5"/>
                    </a:lnTo>
                    <a:lnTo>
                      <a:pt x="5" y="0"/>
                    </a:lnTo>
                    <a:lnTo>
                      <a:pt x="2" y="5"/>
                    </a:lnTo>
                    <a:lnTo>
                      <a:pt x="2" y="0"/>
                    </a:lnTo>
                    <a:lnTo>
                      <a:pt x="0"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17" name="Freeform 516"/>
              <p:cNvSpPr>
                <a:spLocks/>
              </p:cNvSpPr>
              <p:nvPr/>
            </p:nvSpPr>
            <p:spPr bwMode="auto">
              <a:xfrm>
                <a:off x="5530" y="1789"/>
                <a:ext cx="5" cy="5"/>
              </a:xfrm>
              <a:custGeom>
                <a:avLst/>
                <a:gdLst>
                  <a:gd name="T0" fmla="*/ 5 w 5"/>
                  <a:gd name="T1" fmla="*/ 0 h 5"/>
                  <a:gd name="T2" fmla="*/ 0 w 5"/>
                  <a:gd name="T3" fmla="*/ 0 h 5"/>
                  <a:gd name="T4" fmla="*/ 0 w 5"/>
                  <a:gd name="T5" fmla="*/ 2 h 5"/>
                  <a:gd name="T6" fmla="*/ 0 w 5"/>
                  <a:gd name="T7" fmla="*/ 5 h 5"/>
                  <a:gd name="T8" fmla="*/ 0 w 5"/>
                  <a:gd name="T9" fmla="*/ 2 h 5"/>
                  <a:gd name="T10" fmla="*/ 2 w 5"/>
                  <a:gd name="T11" fmla="*/ 5 h 5"/>
                  <a:gd name="T12" fmla="*/ 5 w 5"/>
                  <a:gd name="T13" fmla="*/ 0 h 5"/>
                  <a:gd name="T14" fmla="*/ 0 w 5"/>
                  <a:gd name="T15" fmla="*/ 0 h 5"/>
                  <a:gd name="T16" fmla="*/ 5 w 5"/>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5" y="0"/>
                    </a:moveTo>
                    <a:lnTo>
                      <a:pt x="0" y="0"/>
                    </a:lnTo>
                    <a:lnTo>
                      <a:pt x="0" y="2"/>
                    </a:lnTo>
                    <a:lnTo>
                      <a:pt x="0" y="5"/>
                    </a:lnTo>
                    <a:lnTo>
                      <a:pt x="0" y="2"/>
                    </a:lnTo>
                    <a:lnTo>
                      <a:pt x="2" y="5"/>
                    </a:lnTo>
                    <a:lnTo>
                      <a:pt x="5" y="0"/>
                    </a:lnTo>
                    <a:lnTo>
                      <a:pt x="0" y="0"/>
                    </a:lnTo>
                    <a:lnTo>
                      <a:pt x="5"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18" name="Freeform 517"/>
              <p:cNvSpPr>
                <a:spLocks/>
              </p:cNvSpPr>
              <p:nvPr/>
            </p:nvSpPr>
            <p:spPr bwMode="auto">
              <a:xfrm>
                <a:off x="5511" y="1893"/>
                <a:ext cx="16" cy="11"/>
              </a:xfrm>
              <a:custGeom>
                <a:avLst/>
                <a:gdLst>
                  <a:gd name="T0" fmla="*/ 8 w 16"/>
                  <a:gd name="T1" fmla="*/ 11 h 11"/>
                  <a:gd name="T2" fmla="*/ 6 w 16"/>
                  <a:gd name="T3" fmla="*/ 8 h 11"/>
                  <a:gd name="T4" fmla="*/ 0 w 16"/>
                  <a:gd name="T5" fmla="*/ 0 h 11"/>
                  <a:gd name="T6" fmla="*/ 3 w 16"/>
                  <a:gd name="T7" fmla="*/ 5 h 11"/>
                  <a:gd name="T8" fmla="*/ 13 w 16"/>
                  <a:gd name="T9" fmla="*/ 11 h 11"/>
                  <a:gd name="T10" fmla="*/ 16 w 16"/>
                  <a:gd name="T11" fmla="*/ 11 h 11"/>
                  <a:gd name="T12" fmla="*/ 8 w 16"/>
                  <a:gd name="T13" fmla="*/ 11 h 11"/>
                  <a:gd name="T14" fmla="*/ 0 60000 65536"/>
                  <a:gd name="T15" fmla="*/ 0 60000 65536"/>
                  <a:gd name="T16" fmla="*/ 0 60000 65536"/>
                  <a:gd name="T17" fmla="*/ 0 60000 65536"/>
                  <a:gd name="T18" fmla="*/ 0 60000 65536"/>
                  <a:gd name="T19" fmla="*/ 0 60000 65536"/>
                  <a:gd name="T20" fmla="*/ 0 60000 65536"/>
                  <a:gd name="T21" fmla="*/ 0 w 16"/>
                  <a:gd name="T22" fmla="*/ 0 h 11"/>
                  <a:gd name="T23" fmla="*/ 16 w 16"/>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1">
                    <a:moveTo>
                      <a:pt x="8" y="11"/>
                    </a:moveTo>
                    <a:lnTo>
                      <a:pt x="6" y="8"/>
                    </a:lnTo>
                    <a:lnTo>
                      <a:pt x="0" y="0"/>
                    </a:lnTo>
                    <a:lnTo>
                      <a:pt x="3" y="5"/>
                    </a:lnTo>
                    <a:lnTo>
                      <a:pt x="13" y="11"/>
                    </a:lnTo>
                    <a:lnTo>
                      <a:pt x="16" y="11"/>
                    </a:lnTo>
                    <a:lnTo>
                      <a:pt x="8" y="1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19" name="Freeform 518"/>
              <p:cNvSpPr>
                <a:spLocks/>
              </p:cNvSpPr>
              <p:nvPr/>
            </p:nvSpPr>
            <p:spPr bwMode="auto">
              <a:xfrm>
                <a:off x="5511" y="1893"/>
                <a:ext cx="11" cy="13"/>
              </a:xfrm>
              <a:custGeom>
                <a:avLst/>
                <a:gdLst>
                  <a:gd name="T0" fmla="*/ 0 w 11"/>
                  <a:gd name="T1" fmla="*/ 3 h 13"/>
                  <a:gd name="T2" fmla="*/ 0 w 11"/>
                  <a:gd name="T3" fmla="*/ 3 h 13"/>
                  <a:gd name="T4" fmla="*/ 6 w 11"/>
                  <a:gd name="T5" fmla="*/ 8 h 13"/>
                  <a:gd name="T6" fmla="*/ 8 w 11"/>
                  <a:gd name="T7" fmla="*/ 13 h 13"/>
                  <a:gd name="T8" fmla="*/ 11 w 11"/>
                  <a:gd name="T9" fmla="*/ 11 h 13"/>
                  <a:gd name="T10" fmla="*/ 8 w 11"/>
                  <a:gd name="T11" fmla="*/ 5 h 13"/>
                  <a:gd name="T12" fmla="*/ 3 w 11"/>
                  <a:gd name="T13" fmla="*/ 0 h 13"/>
                  <a:gd name="T14" fmla="*/ 3 w 11"/>
                  <a:gd name="T15" fmla="*/ 0 h 13"/>
                  <a:gd name="T16" fmla="*/ 0 w 11"/>
                  <a:gd name="T17" fmla="*/ 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0" y="3"/>
                    </a:moveTo>
                    <a:lnTo>
                      <a:pt x="0" y="3"/>
                    </a:lnTo>
                    <a:lnTo>
                      <a:pt x="6" y="8"/>
                    </a:lnTo>
                    <a:lnTo>
                      <a:pt x="8" y="13"/>
                    </a:lnTo>
                    <a:lnTo>
                      <a:pt x="11" y="11"/>
                    </a:lnTo>
                    <a:lnTo>
                      <a:pt x="8" y="5"/>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20" name="Freeform 519"/>
              <p:cNvSpPr>
                <a:spLocks/>
              </p:cNvSpPr>
              <p:nvPr/>
            </p:nvSpPr>
            <p:spPr bwMode="auto">
              <a:xfrm>
                <a:off x="5511" y="1893"/>
                <a:ext cx="13" cy="13"/>
              </a:xfrm>
              <a:custGeom>
                <a:avLst/>
                <a:gdLst>
                  <a:gd name="T0" fmla="*/ 13 w 13"/>
                  <a:gd name="T1" fmla="*/ 11 h 13"/>
                  <a:gd name="T2" fmla="*/ 13 w 13"/>
                  <a:gd name="T3" fmla="*/ 11 h 13"/>
                  <a:gd name="T4" fmla="*/ 6 w 13"/>
                  <a:gd name="T5" fmla="*/ 3 h 13"/>
                  <a:gd name="T6" fmla="*/ 0 w 13"/>
                  <a:gd name="T7" fmla="*/ 3 h 13"/>
                  <a:gd name="T8" fmla="*/ 3 w 13"/>
                  <a:gd name="T9" fmla="*/ 0 h 13"/>
                  <a:gd name="T10" fmla="*/ 3 w 13"/>
                  <a:gd name="T11" fmla="*/ 5 h 13"/>
                  <a:gd name="T12" fmla="*/ 13 w 13"/>
                  <a:gd name="T13" fmla="*/ 13 h 13"/>
                  <a:gd name="T14" fmla="*/ 13 w 13"/>
                  <a:gd name="T15" fmla="*/ 13 h 13"/>
                  <a:gd name="T16" fmla="*/ 13 w 13"/>
                  <a:gd name="T17" fmla="*/ 11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3"/>
                  <a:gd name="T29" fmla="*/ 13 w 13"/>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3">
                    <a:moveTo>
                      <a:pt x="13" y="11"/>
                    </a:moveTo>
                    <a:lnTo>
                      <a:pt x="13" y="11"/>
                    </a:lnTo>
                    <a:lnTo>
                      <a:pt x="6" y="3"/>
                    </a:lnTo>
                    <a:lnTo>
                      <a:pt x="0" y="3"/>
                    </a:lnTo>
                    <a:lnTo>
                      <a:pt x="3" y="0"/>
                    </a:lnTo>
                    <a:lnTo>
                      <a:pt x="3" y="5"/>
                    </a:lnTo>
                    <a:lnTo>
                      <a:pt x="13" y="13"/>
                    </a:lnTo>
                    <a:lnTo>
                      <a:pt x="13" y="1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4121" name="Freeform 520"/>
              <p:cNvSpPr>
                <a:spLocks/>
              </p:cNvSpPr>
              <p:nvPr/>
            </p:nvSpPr>
            <p:spPr bwMode="auto">
              <a:xfrm>
                <a:off x="5519" y="1904"/>
                <a:ext cx="8" cy="2"/>
              </a:xfrm>
              <a:custGeom>
                <a:avLst/>
                <a:gdLst>
                  <a:gd name="T0" fmla="*/ 0 w 8"/>
                  <a:gd name="T1" fmla="*/ 2 h 2"/>
                  <a:gd name="T2" fmla="*/ 3 w 8"/>
                  <a:gd name="T3" fmla="*/ 2 h 2"/>
                  <a:gd name="T4" fmla="*/ 8 w 8"/>
                  <a:gd name="T5" fmla="*/ 2 h 2"/>
                  <a:gd name="T6" fmla="*/ 5 w 8"/>
                  <a:gd name="T7" fmla="*/ 0 h 2"/>
                  <a:gd name="T8" fmla="*/ 5 w 8"/>
                  <a:gd name="T9" fmla="*/ 2 h 2"/>
                  <a:gd name="T10" fmla="*/ 8 w 8"/>
                  <a:gd name="T11" fmla="*/ 0 h 2"/>
                  <a:gd name="T12" fmla="*/ 0 w 8"/>
                  <a:gd name="T13" fmla="*/ 0 h 2"/>
                  <a:gd name="T14" fmla="*/ 3 w 8"/>
                  <a:gd name="T15" fmla="*/ 0 h 2"/>
                  <a:gd name="T16" fmla="*/ 0 w 8"/>
                  <a:gd name="T17" fmla="*/ 2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2"/>
                  <a:gd name="T29" fmla="*/ 8 w 8"/>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2">
                    <a:moveTo>
                      <a:pt x="0" y="2"/>
                    </a:moveTo>
                    <a:lnTo>
                      <a:pt x="3" y="2"/>
                    </a:lnTo>
                    <a:lnTo>
                      <a:pt x="8" y="2"/>
                    </a:lnTo>
                    <a:lnTo>
                      <a:pt x="5" y="0"/>
                    </a:lnTo>
                    <a:lnTo>
                      <a:pt x="5" y="2"/>
                    </a:lnTo>
                    <a:lnTo>
                      <a:pt x="8" y="0"/>
                    </a:lnTo>
                    <a:lnTo>
                      <a:pt x="0" y="0"/>
                    </a:lnTo>
                    <a:lnTo>
                      <a:pt x="3"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grpSp>
      <p:grpSp>
        <p:nvGrpSpPr>
          <p:cNvPr id="11" name="Group 521"/>
          <p:cNvGrpSpPr>
            <a:grpSpLocks/>
          </p:cNvGrpSpPr>
          <p:nvPr/>
        </p:nvGrpSpPr>
        <p:grpSpPr bwMode="auto">
          <a:xfrm>
            <a:off x="5445125" y="1116013"/>
            <a:ext cx="990600" cy="1125537"/>
            <a:chOff x="4666" y="2982"/>
            <a:chExt cx="624" cy="709"/>
          </a:xfrm>
        </p:grpSpPr>
        <p:grpSp>
          <p:nvGrpSpPr>
            <p:cNvPr id="23801" name="Group 522"/>
            <p:cNvGrpSpPr>
              <a:grpSpLocks/>
            </p:cNvGrpSpPr>
            <p:nvPr/>
          </p:nvGrpSpPr>
          <p:grpSpPr bwMode="auto">
            <a:xfrm flipH="1">
              <a:off x="4666" y="2982"/>
              <a:ext cx="624" cy="709"/>
              <a:chOff x="4666" y="2982"/>
              <a:chExt cx="481" cy="568"/>
            </a:xfrm>
          </p:grpSpPr>
          <p:sp>
            <p:nvSpPr>
              <p:cNvPr id="23952" name="AutoShape 523"/>
              <p:cNvSpPr>
                <a:spLocks noChangeAspect="1" noChangeArrowheads="1" noTextEdit="1"/>
              </p:cNvSpPr>
              <p:nvPr/>
            </p:nvSpPr>
            <p:spPr bwMode="auto">
              <a:xfrm>
                <a:off x="4666" y="2982"/>
                <a:ext cx="481" cy="5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nb-NO"/>
              </a:p>
            </p:txBody>
          </p:sp>
          <p:sp>
            <p:nvSpPr>
              <p:cNvPr id="23953" name="Freeform 524"/>
              <p:cNvSpPr>
                <a:spLocks/>
              </p:cNvSpPr>
              <p:nvPr/>
            </p:nvSpPr>
            <p:spPr bwMode="auto">
              <a:xfrm>
                <a:off x="4666" y="2982"/>
                <a:ext cx="362" cy="517"/>
              </a:xfrm>
              <a:custGeom>
                <a:avLst/>
                <a:gdLst>
                  <a:gd name="T0" fmla="*/ 152 w 724"/>
                  <a:gd name="T1" fmla="*/ 56 h 1033"/>
                  <a:gd name="T2" fmla="*/ 31 w 724"/>
                  <a:gd name="T3" fmla="*/ 642 h 1033"/>
                  <a:gd name="T4" fmla="*/ 132 w 724"/>
                  <a:gd name="T5" fmla="*/ 719 h 1033"/>
                  <a:gd name="T6" fmla="*/ 143 w 724"/>
                  <a:gd name="T7" fmla="*/ 720 h 1033"/>
                  <a:gd name="T8" fmla="*/ 169 w 724"/>
                  <a:gd name="T9" fmla="*/ 721 h 1033"/>
                  <a:gd name="T10" fmla="*/ 209 w 724"/>
                  <a:gd name="T11" fmla="*/ 725 h 1033"/>
                  <a:gd name="T12" fmla="*/ 255 w 724"/>
                  <a:gd name="T13" fmla="*/ 728 h 1033"/>
                  <a:gd name="T14" fmla="*/ 302 w 724"/>
                  <a:gd name="T15" fmla="*/ 733 h 1033"/>
                  <a:gd name="T16" fmla="*/ 348 w 724"/>
                  <a:gd name="T17" fmla="*/ 736 h 1033"/>
                  <a:gd name="T18" fmla="*/ 387 w 724"/>
                  <a:gd name="T19" fmla="*/ 740 h 1033"/>
                  <a:gd name="T20" fmla="*/ 414 w 724"/>
                  <a:gd name="T21" fmla="*/ 743 h 1033"/>
                  <a:gd name="T22" fmla="*/ 415 w 724"/>
                  <a:gd name="T23" fmla="*/ 752 h 1033"/>
                  <a:gd name="T24" fmla="*/ 414 w 724"/>
                  <a:gd name="T25" fmla="*/ 777 h 1033"/>
                  <a:gd name="T26" fmla="*/ 407 w 724"/>
                  <a:gd name="T27" fmla="*/ 811 h 1033"/>
                  <a:gd name="T28" fmla="*/ 387 w 724"/>
                  <a:gd name="T29" fmla="*/ 853 h 1033"/>
                  <a:gd name="T30" fmla="*/ 377 w 724"/>
                  <a:gd name="T31" fmla="*/ 854 h 1033"/>
                  <a:gd name="T32" fmla="*/ 350 w 724"/>
                  <a:gd name="T33" fmla="*/ 857 h 1033"/>
                  <a:gd name="T34" fmla="*/ 313 w 724"/>
                  <a:gd name="T35" fmla="*/ 862 h 1033"/>
                  <a:gd name="T36" fmla="*/ 268 w 724"/>
                  <a:gd name="T37" fmla="*/ 869 h 1033"/>
                  <a:gd name="T38" fmla="*/ 222 w 724"/>
                  <a:gd name="T39" fmla="*/ 876 h 1033"/>
                  <a:gd name="T40" fmla="*/ 181 w 724"/>
                  <a:gd name="T41" fmla="*/ 884 h 1033"/>
                  <a:gd name="T42" fmla="*/ 146 w 724"/>
                  <a:gd name="T43" fmla="*/ 891 h 1033"/>
                  <a:gd name="T44" fmla="*/ 127 w 724"/>
                  <a:gd name="T45" fmla="*/ 899 h 1033"/>
                  <a:gd name="T46" fmla="*/ 113 w 724"/>
                  <a:gd name="T47" fmla="*/ 914 h 1033"/>
                  <a:gd name="T48" fmla="*/ 109 w 724"/>
                  <a:gd name="T49" fmla="*/ 930 h 1033"/>
                  <a:gd name="T50" fmla="*/ 118 w 724"/>
                  <a:gd name="T51" fmla="*/ 951 h 1033"/>
                  <a:gd name="T52" fmla="*/ 136 w 724"/>
                  <a:gd name="T53" fmla="*/ 963 h 1033"/>
                  <a:gd name="T54" fmla="*/ 156 w 724"/>
                  <a:gd name="T55" fmla="*/ 969 h 1033"/>
                  <a:gd name="T56" fmla="*/ 190 w 724"/>
                  <a:gd name="T57" fmla="*/ 978 h 1033"/>
                  <a:gd name="T58" fmla="*/ 235 w 724"/>
                  <a:gd name="T59" fmla="*/ 990 h 1033"/>
                  <a:gd name="T60" fmla="*/ 285 w 724"/>
                  <a:gd name="T61" fmla="*/ 1001 h 1033"/>
                  <a:gd name="T62" fmla="*/ 335 w 724"/>
                  <a:gd name="T63" fmla="*/ 1014 h 1033"/>
                  <a:gd name="T64" fmla="*/ 384 w 724"/>
                  <a:gd name="T65" fmla="*/ 1024 h 1033"/>
                  <a:gd name="T66" fmla="*/ 425 w 724"/>
                  <a:gd name="T67" fmla="*/ 1031 h 1033"/>
                  <a:gd name="T68" fmla="*/ 455 w 724"/>
                  <a:gd name="T69" fmla="*/ 1033 h 1033"/>
                  <a:gd name="T70" fmla="*/ 483 w 724"/>
                  <a:gd name="T71" fmla="*/ 1030 h 1033"/>
                  <a:gd name="T72" fmla="*/ 517 w 724"/>
                  <a:gd name="T73" fmla="*/ 1020 h 1033"/>
                  <a:gd name="T74" fmla="*/ 555 w 724"/>
                  <a:gd name="T75" fmla="*/ 1005 h 1033"/>
                  <a:gd name="T76" fmla="*/ 594 w 724"/>
                  <a:gd name="T77" fmla="*/ 987 h 1033"/>
                  <a:gd name="T78" fmla="*/ 631 w 724"/>
                  <a:gd name="T79" fmla="*/ 969 h 1033"/>
                  <a:gd name="T80" fmla="*/ 664 w 724"/>
                  <a:gd name="T81" fmla="*/ 952 h 1033"/>
                  <a:gd name="T82" fmla="*/ 687 w 724"/>
                  <a:gd name="T83" fmla="*/ 936 h 1033"/>
                  <a:gd name="T84" fmla="*/ 699 w 724"/>
                  <a:gd name="T85" fmla="*/ 925 h 1033"/>
                  <a:gd name="T86" fmla="*/ 699 w 724"/>
                  <a:gd name="T87" fmla="*/ 910 h 1033"/>
                  <a:gd name="T88" fmla="*/ 682 w 724"/>
                  <a:gd name="T89" fmla="*/ 900 h 1033"/>
                  <a:gd name="T90" fmla="*/ 657 w 724"/>
                  <a:gd name="T91" fmla="*/ 892 h 1033"/>
                  <a:gd name="T92" fmla="*/ 634 w 724"/>
                  <a:gd name="T93" fmla="*/ 886 h 1033"/>
                  <a:gd name="T94" fmla="*/ 631 w 724"/>
                  <a:gd name="T95" fmla="*/ 861 h 1033"/>
                  <a:gd name="T96" fmla="*/ 623 w 724"/>
                  <a:gd name="T97" fmla="*/ 798 h 1033"/>
                  <a:gd name="T98" fmla="*/ 611 w 724"/>
                  <a:gd name="T99" fmla="*/ 720 h 1033"/>
                  <a:gd name="T100" fmla="*/ 592 w 724"/>
                  <a:gd name="T101" fmla="*/ 647 h 1033"/>
                  <a:gd name="T102" fmla="*/ 697 w 724"/>
                  <a:gd name="T103" fmla="*/ 86 h 1033"/>
                  <a:gd name="T104" fmla="*/ 643 w 724"/>
                  <a:gd name="T105" fmla="*/ 0 h 1033"/>
                  <a:gd name="T106" fmla="*/ 179 w 724"/>
                  <a:gd name="T107" fmla="*/ 62 h 10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24"/>
                  <a:gd name="T163" fmla="*/ 0 h 1033"/>
                  <a:gd name="T164" fmla="*/ 724 w 724"/>
                  <a:gd name="T165" fmla="*/ 1033 h 103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24" h="1033">
                    <a:moveTo>
                      <a:pt x="179" y="62"/>
                    </a:moveTo>
                    <a:lnTo>
                      <a:pt x="152" y="56"/>
                    </a:lnTo>
                    <a:lnTo>
                      <a:pt x="0" y="623"/>
                    </a:lnTo>
                    <a:lnTo>
                      <a:pt x="31" y="642"/>
                    </a:lnTo>
                    <a:lnTo>
                      <a:pt x="31" y="671"/>
                    </a:lnTo>
                    <a:lnTo>
                      <a:pt x="132" y="719"/>
                    </a:lnTo>
                    <a:lnTo>
                      <a:pt x="135" y="719"/>
                    </a:lnTo>
                    <a:lnTo>
                      <a:pt x="143" y="720"/>
                    </a:lnTo>
                    <a:lnTo>
                      <a:pt x="154" y="720"/>
                    </a:lnTo>
                    <a:lnTo>
                      <a:pt x="169" y="721"/>
                    </a:lnTo>
                    <a:lnTo>
                      <a:pt x="188" y="724"/>
                    </a:lnTo>
                    <a:lnTo>
                      <a:pt x="209" y="725"/>
                    </a:lnTo>
                    <a:lnTo>
                      <a:pt x="230" y="727"/>
                    </a:lnTo>
                    <a:lnTo>
                      <a:pt x="255" y="728"/>
                    </a:lnTo>
                    <a:lnTo>
                      <a:pt x="278" y="730"/>
                    </a:lnTo>
                    <a:lnTo>
                      <a:pt x="302" y="733"/>
                    </a:lnTo>
                    <a:lnTo>
                      <a:pt x="326" y="734"/>
                    </a:lnTo>
                    <a:lnTo>
                      <a:pt x="348" y="736"/>
                    </a:lnTo>
                    <a:lnTo>
                      <a:pt x="369" y="739"/>
                    </a:lnTo>
                    <a:lnTo>
                      <a:pt x="387" y="740"/>
                    </a:lnTo>
                    <a:lnTo>
                      <a:pt x="402" y="742"/>
                    </a:lnTo>
                    <a:lnTo>
                      <a:pt x="414" y="743"/>
                    </a:lnTo>
                    <a:lnTo>
                      <a:pt x="414" y="745"/>
                    </a:lnTo>
                    <a:lnTo>
                      <a:pt x="415" y="752"/>
                    </a:lnTo>
                    <a:lnTo>
                      <a:pt x="415" y="763"/>
                    </a:lnTo>
                    <a:lnTo>
                      <a:pt x="414" y="777"/>
                    </a:lnTo>
                    <a:lnTo>
                      <a:pt x="411" y="793"/>
                    </a:lnTo>
                    <a:lnTo>
                      <a:pt x="407" y="811"/>
                    </a:lnTo>
                    <a:lnTo>
                      <a:pt x="399" y="832"/>
                    </a:lnTo>
                    <a:lnTo>
                      <a:pt x="387" y="853"/>
                    </a:lnTo>
                    <a:lnTo>
                      <a:pt x="385" y="853"/>
                    </a:lnTo>
                    <a:lnTo>
                      <a:pt x="377" y="854"/>
                    </a:lnTo>
                    <a:lnTo>
                      <a:pt x="365" y="855"/>
                    </a:lnTo>
                    <a:lnTo>
                      <a:pt x="350" y="857"/>
                    </a:lnTo>
                    <a:lnTo>
                      <a:pt x="333" y="859"/>
                    </a:lnTo>
                    <a:lnTo>
                      <a:pt x="313" y="862"/>
                    </a:lnTo>
                    <a:lnTo>
                      <a:pt x="291" y="865"/>
                    </a:lnTo>
                    <a:lnTo>
                      <a:pt x="268" y="869"/>
                    </a:lnTo>
                    <a:lnTo>
                      <a:pt x="245" y="872"/>
                    </a:lnTo>
                    <a:lnTo>
                      <a:pt x="222" y="876"/>
                    </a:lnTo>
                    <a:lnTo>
                      <a:pt x="200" y="879"/>
                    </a:lnTo>
                    <a:lnTo>
                      <a:pt x="181" y="884"/>
                    </a:lnTo>
                    <a:lnTo>
                      <a:pt x="162" y="887"/>
                    </a:lnTo>
                    <a:lnTo>
                      <a:pt x="146" y="891"/>
                    </a:lnTo>
                    <a:lnTo>
                      <a:pt x="135" y="895"/>
                    </a:lnTo>
                    <a:lnTo>
                      <a:pt x="127" y="899"/>
                    </a:lnTo>
                    <a:lnTo>
                      <a:pt x="119" y="906"/>
                    </a:lnTo>
                    <a:lnTo>
                      <a:pt x="113" y="914"/>
                    </a:lnTo>
                    <a:lnTo>
                      <a:pt x="111" y="922"/>
                    </a:lnTo>
                    <a:lnTo>
                      <a:pt x="109" y="930"/>
                    </a:lnTo>
                    <a:lnTo>
                      <a:pt x="112" y="940"/>
                    </a:lnTo>
                    <a:lnTo>
                      <a:pt x="118" y="951"/>
                    </a:lnTo>
                    <a:lnTo>
                      <a:pt x="126" y="959"/>
                    </a:lnTo>
                    <a:lnTo>
                      <a:pt x="136" y="963"/>
                    </a:lnTo>
                    <a:lnTo>
                      <a:pt x="144" y="965"/>
                    </a:lnTo>
                    <a:lnTo>
                      <a:pt x="156" y="969"/>
                    </a:lnTo>
                    <a:lnTo>
                      <a:pt x="172" y="974"/>
                    </a:lnTo>
                    <a:lnTo>
                      <a:pt x="190" y="978"/>
                    </a:lnTo>
                    <a:lnTo>
                      <a:pt x="212" y="984"/>
                    </a:lnTo>
                    <a:lnTo>
                      <a:pt x="235" y="990"/>
                    </a:lnTo>
                    <a:lnTo>
                      <a:pt x="259" y="995"/>
                    </a:lnTo>
                    <a:lnTo>
                      <a:pt x="285" y="1001"/>
                    </a:lnTo>
                    <a:lnTo>
                      <a:pt x="310" y="1008"/>
                    </a:lnTo>
                    <a:lnTo>
                      <a:pt x="335" y="1014"/>
                    </a:lnTo>
                    <a:lnTo>
                      <a:pt x="361" y="1018"/>
                    </a:lnTo>
                    <a:lnTo>
                      <a:pt x="384" y="1024"/>
                    </a:lnTo>
                    <a:lnTo>
                      <a:pt x="406" y="1028"/>
                    </a:lnTo>
                    <a:lnTo>
                      <a:pt x="425" y="1031"/>
                    </a:lnTo>
                    <a:lnTo>
                      <a:pt x="441" y="1032"/>
                    </a:lnTo>
                    <a:lnTo>
                      <a:pt x="455" y="1033"/>
                    </a:lnTo>
                    <a:lnTo>
                      <a:pt x="468" y="1032"/>
                    </a:lnTo>
                    <a:lnTo>
                      <a:pt x="483" y="1030"/>
                    </a:lnTo>
                    <a:lnTo>
                      <a:pt x="500" y="1025"/>
                    </a:lnTo>
                    <a:lnTo>
                      <a:pt x="517" y="1020"/>
                    </a:lnTo>
                    <a:lnTo>
                      <a:pt x="536" y="1013"/>
                    </a:lnTo>
                    <a:lnTo>
                      <a:pt x="555" y="1005"/>
                    </a:lnTo>
                    <a:lnTo>
                      <a:pt x="575" y="997"/>
                    </a:lnTo>
                    <a:lnTo>
                      <a:pt x="594" y="987"/>
                    </a:lnTo>
                    <a:lnTo>
                      <a:pt x="614" y="978"/>
                    </a:lnTo>
                    <a:lnTo>
                      <a:pt x="631" y="969"/>
                    </a:lnTo>
                    <a:lnTo>
                      <a:pt x="649" y="960"/>
                    </a:lnTo>
                    <a:lnTo>
                      <a:pt x="664" y="952"/>
                    </a:lnTo>
                    <a:lnTo>
                      <a:pt x="676" y="944"/>
                    </a:lnTo>
                    <a:lnTo>
                      <a:pt x="687" y="936"/>
                    </a:lnTo>
                    <a:lnTo>
                      <a:pt x="695" y="930"/>
                    </a:lnTo>
                    <a:lnTo>
                      <a:pt x="699" y="925"/>
                    </a:lnTo>
                    <a:lnTo>
                      <a:pt x="702" y="917"/>
                    </a:lnTo>
                    <a:lnTo>
                      <a:pt x="699" y="910"/>
                    </a:lnTo>
                    <a:lnTo>
                      <a:pt x="692" y="904"/>
                    </a:lnTo>
                    <a:lnTo>
                      <a:pt x="682" y="900"/>
                    </a:lnTo>
                    <a:lnTo>
                      <a:pt x="669" y="895"/>
                    </a:lnTo>
                    <a:lnTo>
                      <a:pt x="657" y="892"/>
                    </a:lnTo>
                    <a:lnTo>
                      <a:pt x="644" y="888"/>
                    </a:lnTo>
                    <a:lnTo>
                      <a:pt x="634" y="886"/>
                    </a:lnTo>
                    <a:lnTo>
                      <a:pt x="633" y="879"/>
                    </a:lnTo>
                    <a:lnTo>
                      <a:pt x="631" y="861"/>
                    </a:lnTo>
                    <a:lnTo>
                      <a:pt x="628" y="833"/>
                    </a:lnTo>
                    <a:lnTo>
                      <a:pt x="623" y="798"/>
                    </a:lnTo>
                    <a:lnTo>
                      <a:pt x="618" y="760"/>
                    </a:lnTo>
                    <a:lnTo>
                      <a:pt x="611" y="720"/>
                    </a:lnTo>
                    <a:lnTo>
                      <a:pt x="603" y="682"/>
                    </a:lnTo>
                    <a:lnTo>
                      <a:pt x="592" y="647"/>
                    </a:lnTo>
                    <a:lnTo>
                      <a:pt x="724" y="137"/>
                    </a:lnTo>
                    <a:lnTo>
                      <a:pt x="697" y="86"/>
                    </a:lnTo>
                    <a:lnTo>
                      <a:pt x="712" y="52"/>
                    </a:lnTo>
                    <a:lnTo>
                      <a:pt x="643" y="0"/>
                    </a:lnTo>
                    <a:lnTo>
                      <a:pt x="627" y="9"/>
                    </a:lnTo>
                    <a:lnTo>
                      <a:pt x="179" y="62"/>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54" name="Freeform 525"/>
              <p:cNvSpPr>
                <a:spLocks/>
              </p:cNvSpPr>
              <p:nvPr/>
            </p:nvSpPr>
            <p:spPr bwMode="auto">
              <a:xfrm>
                <a:off x="4685" y="2998"/>
                <a:ext cx="299" cy="300"/>
              </a:xfrm>
              <a:custGeom>
                <a:avLst/>
                <a:gdLst>
                  <a:gd name="T0" fmla="*/ 0 w 598"/>
                  <a:gd name="T1" fmla="*/ 573 h 602"/>
                  <a:gd name="T2" fmla="*/ 436 w 598"/>
                  <a:gd name="T3" fmla="*/ 602 h 602"/>
                  <a:gd name="T4" fmla="*/ 598 w 598"/>
                  <a:gd name="T5" fmla="*/ 0 h 602"/>
                  <a:gd name="T6" fmla="*/ 578 w 598"/>
                  <a:gd name="T7" fmla="*/ 9 h 602"/>
                  <a:gd name="T8" fmla="*/ 147 w 598"/>
                  <a:gd name="T9" fmla="*/ 54 h 602"/>
                  <a:gd name="T10" fmla="*/ 131 w 598"/>
                  <a:gd name="T11" fmla="*/ 51 h 602"/>
                  <a:gd name="T12" fmla="*/ 0 w 598"/>
                  <a:gd name="T13" fmla="*/ 573 h 602"/>
                  <a:gd name="T14" fmla="*/ 0 60000 65536"/>
                  <a:gd name="T15" fmla="*/ 0 60000 65536"/>
                  <a:gd name="T16" fmla="*/ 0 60000 65536"/>
                  <a:gd name="T17" fmla="*/ 0 60000 65536"/>
                  <a:gd name="T18" fmla="*/ 0 60000 65536"/>
                  <a:gd name="T19" fmla="*/ 0 60000 65536"/>
                  <a:gd name="T20" fmla="*/ 0 60000 65536"/>
                  <a:gd name="T21" fmla="*/ 0 w 598"/>
                  <a:gd name="T22" fmla="*/ 0 h 602"/>
                  <a:gd name="T23" fmla="*/ 598 w 598"/>
                  <a:gd name="T24" fmla="*/ 602 h 6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602">
                    <a:moveTo>
                      <a:pt x="0" y="573"/>
                    </a:moveTo>
                    <a:lnTo>
                      <a:pt x="436" y="602"/>
                    </a:lnTo>
                    <a:lnTo>
                      <a:pt x="598" y="0"/>
                    </a:lnTo>
                    <a:lnTo>
                      <a:pt x="578" y="9"/>
                    </a:lnTo>
                    <a:lnTo>
                      <a:pt x="147" y="54"/>
                    </a:lnTo>
                    <a:lnTo>
                      <a:pt x="131" y="51"/>
                    </a:lnTo>
                    <a:lnTo>
                      <a:pt x="0" y="573"/>
                    </a:lnTo>
                    <a:close/>
                  </a:path>
                </a:pathLst>
              </a:custGeom>
              <a:solidFill>
                <a:srgbClr val="E5E0B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55" name="Freeform 526"/>
              <p:cNvSpPr>
                <a:spLocks/>
              </p:cNvSpPr>
              <p:nvPr/>
            </p:nvSpPr>
            <p:spPr bwMode="auto">
              <a:xfrm>
                <a:off x="4910" y="2999"/>
                <a:ext cx="88" cy="308"/>
              </a:xfrm>
              <a:custGeom>
                <a:avLst/>
                <a:gdLst>
                  <a:gd name="T0" fmla="*/ 165 w 177"/>
                  <a:gd name="T1" fmla="*/ 0 h 617"/>
                  <a:gd name="T2" fmla="*/ 177 w 177"/>
                  <a:gd name="T3" fmla="*/ 5 h 617"/>
                  <a:gd name="T4" fmla="*/ 10 w 177"/>
                  <a:gd name="T5" fmla="*/ 617 h 617"/>
                  <a:gd name="T6" fmla="*/ 0 w 177"/>
                  <a:gd name="T7" fmla="*/ 609 h 617"/>
                  <a:gd name="T8" fmla="*/ 165 w 177"/>
                  <a:gd name="T9" fmla="*/ 0 h 617"/>
                  <a:gd name="T10" fmla="*/ 0 60000 65536"/>
                  <a:gd name="T11" fmla="*/ 0 60000 65536"/>
                  <a:gd name="T12" fmla="*/ 0 60000 65536"/>
                  <a:gd name="T13" fmla="*/ 0 60000 65536"/>
                  <a:gd name="T14" fmla="*/ 0 60000 65536"/>
                  <a:gd name="T15" fmla="*/ 0 w 177"/>
                  <a:gd name="T16" fmla="*/ 0 h 617"/>
                  <a:gd name="T17" fmla="*/ 177 w 177"/>
                  <a:gd name="T18" fmla="*/ 617 h 617"/>
                </a:gdLst>
                <a:ahLst/>
                <a:cxnLst>
                  <a:cxn ang="T10">
                    <a:pos x="T0" y="T1"/>
                  </a:cxn>
                  <a:cxn ang="T11">
                    <a:pos x="T2" y="T3"/>
                  </a:cxn>
                  <a:cxn ang="T12">
                    <a:pos x="T4" y="T5"/>
                  </a:cxn>
                  <a:cxn ang="T13">
                    <a:pos x="T6" y="T7"/>
                  </a:cxn>
                  <a:cxn ang="T14">
                    <a:pos x="T8" y="T9"/>
                  </a:cxn>
                </a:cxnLst>
                <a:rect l="T15" t="T16" r="T17" b="T18"/>
                <a:pathLst>
                  <a:path w="177" h="617">
                    <a:moveTo>
                      <a:pt x="165" y="0"/>
                    </a:moveTo>
                    <a:lnTo>
                      <a:pt x="177" y="5"/>
                    </a:lnTo>
                    <a:lnTo>
                      <a:pt x="10" y="617"/>
                    </a:lnTo>
                    <a:lnTo>
                      <a:pt x="0" y="609"/>
                    </a:lnTo>
                    <a:lnTo>
                      <a:pt x="165" y="0"/>
                    </a:lnTo>
                    <a:close/>
                  </a:path>
                </a:pathLst>
              </a:custGeom>
              <a:solidFill>
                <a:srgbClr val="F2EDD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56" name="Freeform 527"/>
              <p:cNvSpPr>
                <a:spLocks/>
              </p:cNvSpPr>
              <p:nvPr/>
            </p:nvSpPr>
            <p:spPr bwMode="auto">
              <a:xfrm>
                <a:off x="4921" y="3005"/>
                <a:ext cx="88" cy="311"/>
              </a:xfrm>
              <a:custGeom>
                <a:avLst/>
                <a:gdLst>
                  <a:gd name="T0" fmla="*/ 167 w 178"/>
                  <a:gd name="T1" fmla="*/ 0 h 621"/>
                  <a:gd name="T2" fmla="*/ 178 w 178"/>
                  <a:gd name="T3" fmla="*/ 12 h 621"/>
                  <a:gd name="T4" fmla="*/ 9 w 178"/>
                  <a:gd name="T5" fmla="*/ 621 h 621"/>
                  <a:gd name="T6" fmla="*/ 0 w 178"/>
                  <a:gd name="T7" fmla="*/ 612 h 621"/>
                  <a:gd name="T8" fmla="*/ 167 w 178"/>
                  <a:gd name="T9" fmla="*/ 0 h 621"/>
                  <a:gd name="T10" fmla="*/ 0 60000 65536"/>
                  <a:gd name="T11" fmla="*/ 0 60000 65536"/>
                  <a:gd name="T12" fmla="*/ 0 60000 65536"/>
                  <a:gd name="T13" fmla="*/ 0 60000 65536"/>
                  <a:gd name="T14" fmla="*/ 0 60000 65536"/>
                  <a:gd name="T15" fmla="*/ 0 w 178"/>
                  <a:gd name="T16" fmla="*/ 0 h 621"/>
                  <a:gd name="T17" fmla="*/ 178 w 178"/>
                  <a:gd name="T18" fmla="*/ 621 h 621"/>
                </a:gdLst>
                <a:ahLst/>
                <a:cxnLst>
                  <a:cxn ang="T10">
                    <a:pos x="T0" y="T1"/>
                  </a:cxn>
                  <a:cxn ang="T11">
                    <a:pos x="T2" y="T3"/>
                  </a:cxn>
                  <a:cxn ang="T12">
                    <a:pos x="T4" y="T5"/>
                  </a:cxn>
                  <a:cxn ang="T13">
                    <a:pos x="T6" y="T7"/>
                  </a:cxn>
                  <a:cxn ang="T14">
                    <a:pos x="T8" y="T9"/>
                  </a:cxn>
                </a:cxnLst>
                <a:rect l="T15" t="T16" r="T17" b="T18"/>
                <a:pathLst>
                  <a:path w="178" h="621">
                    <a:moveTo>
                      <a:pt x="167" y="0"/>
                    </a:moveTo>
                    <a:lnTo>
                      <a:pt x="178" y="12"/>
                    </a:lnTo>
                    <a:lnTo>
                      <a:pt x="9" y="621"/>
                    </a:lnTo>
                    <a:lnTo>
                      <a:pt x="0" y="612"/>
                    </a:lnTo>
                    <a:lnTo>
                      <a:pt x="167" y="0"/>
                    </a:lnTo>
                    <a:close/>
                  </a:path>
                </a:pathLst>
              </a:custGeom>
              <a:solidFill>
                <a:srgbClr val="F2EDD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57" name="Freeform 528"/>
              <p:cNvSpPr>
                <a:spLocks/>
              </p:cNvSpPr>
              <p:nvPr/>
            </p:nvSpPr>
            <p:spPr bwMode="auto">
              <a:xfrm>
                <a:off x="4896" y="3307"/>
                <a:ext cx="14" cy="11"/>
              </a:xfrm>
              <a:custGeom>
                <a:avLst/>
                <a:gdLst>
                  <a:gd name="T0" fmla="*/ 18 w 27"/>
                  <a:gd name="T1" fmla="*/ 0 h 22"/>
                  <a:gd name="T2" fmla="*/ 0 w 27"/>
                  <a:gd name="T3" fmla="*/ 12 h 22"/>
                  <a:gd name="T4" fmla="*/ 8 w 27"/>
                  <a:gd name="T5" fmla="*/ 22 h 22"/>
                  <a:gd name="T6" fmla="*/ 27 w 27"/>
                  <a:gd name="T7" fmla="*/ 9 h 22"/>
                  <a:gd name="T8" fmla="*/ 18 w 27"/>
                  <a:gd name="T9" fmla="*/ 0 h 22"/>
                  <a:gd name="T10" fmla="*/ 0 60000 65536"/>
                  <a:gd name="T11" fmla="*/ 0 60000 65536"/>
                  <a:gd name="T12" fmla="*/ 0 60000 65536"/>
                  <a:gd name="T13" fmla="*/ 0 60000 65536"/>
                  <a:gd name="T14" fmla="*/ 0 60000 65536"/>
                  <a:gd name="T15" fmla="*/ 0 w 27"/>
                  <a:gd name="T16" fmla="*/ 0 h 22"/>
                  <a:gd name="T17" fmla="*/ 27 w 27"/>
                  <a:gd name="T18" fmla="*/ 22 h 22"/>
                </a:gdLst>
                <a:ahLst/>
                <a:cxnLst>
                  <a:cxn ang="T10">
                    <a:pos x="T0" y="T1"/>
                  </a:cxn>
                  <a:cxn ang="T11">
                    <a:pos x="T2" y="T3"/>
                  </a:cxn>
                  <a:cxn ang="T12">
                    <a:pos x="T4" y="T5"/>
                  </a:cxn>
                  <a:cxn ang="T13">
                    <a:pos x="T6" y="T7"/>
                  </a:cxn>
                  <a:cxn ang="T14">
                    <a:pos x="T8" y="T9"/>
                  </a:cxn>
                </a:cxnLst>
                <a:rect l="T15" t="T16" r="T17" b="T18"/>
                <a:pathLst>
                  <a:path w="27" h="22">
                    <a:moveTo>
                      <a:pt x="18" y="0"/>
                    </a:moveTo>
                    <a:lnTo>
                      <a:pt x="0" y="12"/>
                    </a:lnTo>
                    <a:lnTo>
                      <a:pt x="8" y="22"/>
                    </a:lnTo>
                    <a:lnTo>
                      <a:pt x="27" y="9"/>
                    </a:lnTo>
                    <a:lnTo>
                      <a:pt x="18" y="0"/>
                    </a:lnTo>
                    <a:close/>
                  </a:path>
                </a:pathLst>
              </a:custGeom>
              <a:solidFill>
                <a:srgbClr val="F2EDD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58" name="Freeform 529"/>
              <p:cNvSpPr>
                <a:spLocks/>
              </p:cNvSpPr>
              <p:nvPr/>
            </p:nvSpPr>
            <p:spPr bwMode="auto">
              <a:xfrm>
                <a:off x="4905" y="3315"/>
                <a:ext cx="14" cy="11"/>
              </a:xfrm>
              <a:custGeom>
                <a:avLst/>
                <a:gdLst>
                  <a:gd name="T0" fmla="*/ 19 w 28"/>
                  <a:gd name="T1" fmla="*/ 0 h 22"/>
                  <a:gd name="T2" fmla="*/ 0 w 28"/>
                  <a:gd name="T3" fmla="*/ 13 h 22"/>
                  <a:gd name="T4" fmla="*/ 8 w 28"/>
                  <a:gd name="T5" fmla="*/ 22 h 22"/>
                  <a:gd name="T6" fmla="*/ 28 w 28"/>
                  <a:gd name="T7" fmla="*/ 8 h 22"/>
                  <a:gd name="T8" fmla="*/ 19 w 28"/>
                  <a:gd name="T9" fmla="*/ 0 h 22"/>
                  <a:gd name="T10" fmla="*/ 0 60000 65536"/>
                  <a:gd name="T11" fmla="*/ 0 60000 65536"/>
                  <a:gd name="T12" fmla="*/ 0 60000 65536"/>
                  <a:gd name="T13" fmla="*/ 0 60000 65536"/>
                  <a:gd name="T14" fmla="*/ 0 60000 65536"/>
                  <a:gd name="T15" fmla="*/ 0 w 28"/>
                  <a:gd name="T16" fmla="*/ 0 h 22"/>
                  <a:gd name="T17" fmla="*/ 28 w 28"/>
                  <a:gd name="T18" fmla="*/ 22 h 22"/>
                </a:gdLst>
                <a:ahLst/>
                <a:cxnLst>
                  <a:cxn ang="T10">
                    <a:pos x="T0" y="T1"/>
                  </a:cxn>
                  <a:cxn ang="T11">
                    <a:pos x="T2" y="T3"/>
                  </a:cxn>
                  <a:cxn ang="T12">
                    <a:pos x="T4" y="T5"/>
                  </a:cxn>
                  <a:cxn ang="T13">
                    <a:pos x="T6" y="T7"/>
                  </a:cxn>
                  <a:cxn ang="T14">
                    <a:pos x="T8" y="T9"/>
                  </a:cxn>
                </a:cxnLst>
                <a:rect l="T15" t="T16" r="T17" b="T18"/>
                <a:pathLst>
                  <a:path w="28" h="22">
                    <a:moveTo>
                      <a:pt x="19" y="0"/>
                    </a:moveTo>
                    <a:lnTo>
                      <a:pt x="0" y="13"/>
                    </a:lnTo>
                    <a:lnTo>
                      <a:pt x="8" y="22"/>
                    </a:lnTo>
                    <a:lnTo>
                      <a:pt x="28" y="8"/>
                    </a:lnTo>
                    <a:lnTo>
                      <a:pt x="19" y="0"/>
                    </a:lnTo>
                    <a:close/>
                  </a:path>
                </a:pathLst>
              </a:custGeom>
              <a:solidFill>
                <a:srgbClr val="F2EDD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59" name="Freeform 530"/>
              <p:cNvSpPr>
                <a:spLocks/>
              </p:cNvSpPr>
              <p:nvPr/>
            </p:nvSpPr>
            <p:spPr bwMode="auto">
              <a:xfrm>
                <a:off x="4700" y="3302"/>
                <a:ext cx="183" cy="22"/>
              </a:xfrm>
              <a:custGeom>
                <a:avLst/>
                <a:gdLst>
                  <a:gd name="T0" fmla="*/ 366 w 366"/>
                  <a:gd name="T1" fmla="*/ 23 h 45"/>
                  <a:gd name="T2" fmla="*/ 364 w 366"/>
                  <a:gd name="T3" fmla="*/ 45 h 45"/>
                  <a:gd name="T4" fmla="*/ 362 w 366"/>
                  <a:gd name="T5" fmla="*/ 45 h 45"/>
                  <a:gd name="T6" fmla="*/ 356 w 366"/>
                  <a:gd name="T7" fmla="*/ 44 h 45"/>
                  <a:gd name="T8" fmla="*/ 346 w 366"/>
                  <a:gd name="T9" fmla="*/ 42 h 45"/>
                  <a:gd name="T10" fmla="*/ 332 w 366"/>
                  <a:gd name="T11" fmla="*/ 41 h 45"/>
                  <a:gd name="T12" fmla="*/ 316 w 366"/>
                  <a:gd name="T13" fmla="*/ 38 h 45"/>
                  <a:gd name="T14" fmla="*/ 295 w 366"/>
                  <a:gd name="T15" fmla="*/ 36 h 45"/>
                  <a:gd name="T16" fmla="*/ 273 w 366"/>
                  <a:gd name="T17" fmla="*/ 33 h 45"/>
                  <a:gd name="T18" fmla="*/ 248 w 366"/>
                  <a:gd name="T19" fmla="*/ 30 h 45"/>
                  <a:gd name="T20" fmla="*/ 221 w 366"/>
                  <a:gd name="T21" fmla="*/ 28 h 45"/>
                  <a:gd name="T22" fmla="*/ 192 w 366"/>
                  <a:gd name="T23" fmla="*/ 26 h 45"/>
                  <a:gd name="T24" fmla="*/ 162 w 366"/>
                  <a:gd name="T25" fmla="*/ 23 h 45"/>
                  <a:gd name="T26" fmla="*/ 131 w 366"/>
                  <a:gd name="T27" fmla="*/ 22 h 45"/>
                  <a:gd name="T28" fmla="*/ 99 w 366"/>
                  <a:gd name="T29" fmla="*/ 21 h 45"/>
                  <a:gd name="T30" fmla="*/ 67 w 366"/>
                  <a:gd name="T31" fmla="*/ 21 h 45"/>
                  <a:gd name="T32" fmla="*/ 33 w 366"/>
                  <a:gd name="T33" fmla="*/ 21 h 45"/>
                  <a:gd name="T34" fmla="*/ 0 w 366"/>
                  <a:gd name="T35" fmla="*/ 22 h 45"/>
                  <a:gd name="T36" fmla="*/ 5 w 366"/>
                  <a:gd name="T37" fmla="*/ 5 h 45"/>
                  <a:gd name="T38" fmla="*/ 6 w 366"/>
                  <a:gd name="T39" fmla="*/ 5 h 45"/>
                  <a:gd name="T40" fmla="*/ 9 w 366"/>
                  <a:gd name="T41" fmla="*/ 4 h 45"/>
                  <a:gd name="T42" fmla="*/ 15 w 366"/>
                  <a:gd name="T43" fmla="*/ 4 h 45"/>
                  <a:gd name="T44" fmla="*/ 23 w 366"/>
                  <a:gd name="T45" fmla="*/ 3 h 45"/>
                  <a:gd name="T46" fmla="*/ 35 w 366"/>
                  <a:gd name="T47" fmla="*/ 2 h 45"/>
                  <a:gd name="T48" fmla="*/ 48 w 366"/>
                  <a:gd name="T49" fmla="*/ 2 h 45"/>
                  <a:gd name="T50" fmla="*/ 64 w 366"/>
                  <a:gd name="T51" fmla="*/ 0 h 45"/>
                  <a:gd name="T52" fmla="*/ 84 w 366"/>
                  <a:gd name="T53" fmla="*/ 0 h 45"/>
                  <a:gd name="T54" fmla="*/ 107 w 366"/>
                  <a:gd name="T55" fmla="*/ 0 h 45"/>
                  <a:gd name="T56" fmla="*/ 134 w 366"/>
                  <a:gd name="T57" fmla="*/ 2 h 45"/>
                  <a:gd name="T58" fmla="*/ 162 w 366"/>
                  <a:gd name="T59" fmla="*/ 3 h 45"/>
                  <a:gd name="T60" fmla="*/ 196 w 366"/>
                  <a:gd name="T61" fmla="*/ 5 h 45"/>
                  <a:gd name="T62" fmla="*/ 233 w 366"/>
                  <a:gd name="T63" fmla="*/ 8 h 45"/>
                  <a:gd name="T64" fmla="*/ 273 w 366"/>
                  <a:gd name="T65" fmla="*/ 12 h 45"/>
                  <a:gd name="T66" fmla="*/ 318 w 366"/>
                  <a:gd name="T67" fmla="*/ 18 h 45"/>
                  <a:gd name="T68" fmla="*/ 366 w 366"/>
                  <a:gd name="T69" fmla="*/ 23 h 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66"/>
                  <a:gd name="T106" fmla="*/ 0 h 45"/>
                  <a:gd name="T107" fmla="*/ 366 w 366"/>
                  <a:gd name="T108" fmla="*/ 45 h 4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66" h="45">
                    <a:moveTo>
                      <a:pt x="366" y="23"/>
                    </a:moveTo>
                    <a:lnTo>
                      <a:pt x="364" y="45"/>
                    </a:lnTo>
                    <a:lnTo>
                      <a:pt x="362" y="45"/>
                    </a:lnTo>
                    <a:lnTo>
                      <a:pt x="356" y="44"/>
                    </a:lnTo>
                    <a:lnTo>
                      <a:pt x="346" y="42"/>
                    </a:lnTo>
                    <a:lnTo>
                      <a:pt x="332" y="41"/>
                    </a:lnTo>
                    <a:lnTo>
                      <a:pt x="316" y="38"/>
                    </a:lnTo>
                    <a:lnTo>
                      <a:pt x="295" y="36"/>
                    </a:lnTo>
                    <a:lnTo>
                      <a:pt x="273" y="33"/>
                    </a:lnTo>
                    <a:lnTo>
                      <a:pt x="248" y="30"/>
                    </a:lnTo>
                    <a:lnTo>
                      <a:pt x="221" y="28"/>
                    </a:lnTo>
                    <a:lnTo>
                      <a:pt x="192" y="26"/>
                    </a:lnTo>
                    <a:lnTo>
                      <a:pt x="162" y="23"/>
                    </a:lnTo>
                    <a:lnTo>
                      <a:pt x="131" y="22"/>
                    </a:lnTo>
                    <a:lnTo>
                      <a:pt x="99" y="21"/>
                    </a:lnTo>
                    <a:lnTo>
                      <a:pt x="67" y="21"/>
                    </a:lnTo>
                    <a:lnTo>
                      <a:pt x="33" y="21"/>
                    </a:lnTo>
                    <a:lnTo>
                      <a:pt x="0" y="22"/>
                    </a:lnTo>
                    <a:lnTo>
                      <a:pt x="5" y="5"/>
                    </a:lnTo>
                    <a:lnTo>
                      <a:pt x="6" y="5"/>
                    </a:lnTo>
                    <a:lnTo>
                      <a:pt x="9" y="4"/>
                    </a:lnTo>
                    <a:lnTo>
                      <a:pt x="15" y="4"/>
                    </a:lnTo>
                    <a:lnTo>
                      <a:pt x="23" y="3"/>
                    </a:lnTo>
                    <a:lnTo>
                      <a:pt x="35" y="2"/>
                    </a:lnTo>
                    <a:lnTo>
                      <a:pt x="48" y="2"/>
                    </a:lnTo>
                    <a:lnTo>
                      <a:pt x="64" y="0"/>
                    </a:lnTo>
                    <a:lnTo>
                      <a:pt x="84" y="0"/>
                    </a:lnTo>
                    <a:lnTo>
                      <a:pt x="107" y="0"/>
                    </a:lnTo>
                    <a:lnTo>
                      <a:pt x="134" y="2"/>
                    </a:lnTo>
                    <a:lnTo>
                      <a:pt x="162" y="3"/>
                    </a:lnTo>
                    <a:lnTo>
                      <a:pt x="196" y="5"/>
                    </a:lnTo>
                    <a:lnTo>
                      <a:pt x="233" y="8"/>
                    </a:lnTo>
                    <a:lnTo>
                      <a:pt x="273" y="12"/>
                    </a:lnTo>
                    <a:lnTo>
                      <a:pt x="318" y="18"/>
                    </a:lnTo>
                    <a:lnTo>
                      <a:pt x="366" y="23"/>
                    </a:lnTo>
                    <a:close/>
                  </a:path>
                </a:pathLst>
              </a:custGeom>
              <a:solidFill>
                <a:srgbClr val="6BADC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60" name="Freeform 531"/>
              <p:cNvSpPr>
                <a:spLocks/>
              </p:cNvSpPr>
              <p:nvPr/>
            </p:nvSpPr>
            <p:spPr bwMode="auto">
              <a:xfrm>
                <a:off x="4775" y="3263"/>
                <a:ext cx="20" cy="19"/>
              </a:xfrm>
              <a:custGeom>
                <a:avLst/>
                <a:gdLst>
                  <a:gd name="T0" fmla="*/ 30 w 39"/>
                  <a:gd name="T1" fmla="*/ 38 h 38"/>
                  <a:gd name="T2" fmla="*/ 18 w 39"/>
                  <a:gd name="T3" fmla="*/ 31 h 38"/>
                  <a:gd name="T4" fmla="*/ 6 w 39"/>
                  <a:gd name="T5" fmla="*/ 37 h 38"/>
                  <a:gd name="T6" fmla="*/ 9 w 39"/>
                  <a:gd name="T7" fmla="*/ 23 h 38"/>
                  <a:gd name="T8" fmla="*/ 0 w 39"/>
                  <a:gd name="T9" fmla="*/ 13 h 38"/>
                  <a:gd name="T10" fmla="*/ 14 w 39"/>
                  <a:gd name="T11" fmla="*/ 13 h 38"/>
                  <a:gd name="T12" fmla="*/ 21 w 39"/>
                  <a:gd name="T13" fmla="*/ 0 h 38"/>
                  <a:gd name="T14" fmla="*/ 25 w 39"/>
                  <a:gd name="T15" fmla="*/ 13 h 38"/>
                  <a:gd name="T16" fmla="*/ 39 w 39"/>
                  <a:gd name="T17" fmla="*/ 16 h 38"/>
                  <a:gd name="T18" fmla="*/ 29 w 39"/>
                  <a:gd name="T19" fmla="*/ 25 h 38"/>
                  <a:gd name="T20" fmla="*/ 30 w 39"/>
                  <a:gd name="T21" fmla="*/ 38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38"/>
                  <a:gd name="T35" fmla="*/ 39 w 39"/>
                  <a:gd name="T36" fmla="*/ 38 h 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38">
                    <a:moveTo>
                      <a:pt x="30" y="38"/>
                    </a:moveTo>
                    <a:lnTo>
                      <a:pt x="18" y="31"/>
                    </a:lnTo>
                    <a:lnTo>
                      <a:pt x="6" y="37"/>
                    </a:lnTo>
                    <a:lnTo>
                      <a:pt x="9" y="23"/>
                    </a:lnTo>
                    <a:lnTo>
                      <a:pt x="0" y="13"/>
                    </a:lnTo>
                    <a:lnTo>
                      <a:pt x="14" y="13"/>
                    </a:lnTo>
                    <a:lnTo>
                      <a:pt x="21" y="0"/>
                    </a:lnTo>
                    <a:lnTo>
                      <a:pt x="25" y="13"/>
                    </a:lnTo>
                    <a:lnTo>
                      <a:pt x="39" y="16"/>
                    </a:lnTo>
                    <a:lnTo>
                      <a:pt x="29" y="25"/>
                    </a:lnTo>
                    <a:lnTo>
                      <a:pt x="30" y="38"/>
                    </a:lnTo>
                    <a:close/>
                  </a:path>
                </a:pathLst>
              </a:custGeom>
              <a:solidFill>
                <a:srgbClr val="FF19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61" name="Freeform 532"/>
              <p:cNvSpPr>
                <a:spLocks/>
              </p:cNvSpPr>
              <p:nvPr/>
            </p:nvSpPr>
            <p:spPr bwMode="auto">
              <a:xfrm>
                <a:off x="4714" y="3028"/>
                <a:ext cx="234" cy="229"/>
              </a:xfrm>
              <a:custGeom>
                <a:avLst/>
                <a:gdLst>
                  <a:gd name="T0" fmla="*/ 464 w 466"/>
                  <a:gd name="T1" fmla="*/ 7 h 459"/>
                  <a:gd name="T2" fmla="*/ 466 w 466"/>
                  <a:gd name="T3" fmla="*/ 0 h 459"/>
                  <a:gd name="T4" fmla="*/ 108 w 466"/>
                  <a:gd name="T5" fmla="*/ 30 h 459"/>
                  <a:gd name="T6" fmla="*/ 0 w 466"/>
                  <a:gd name="T7" fmla="*/ 459 h 459"/>
                  <a:gd name="T8" fmla="*/ 14 w 466"/>
                  <a:gd name="T9" fmla="*/ 457 h 459"/>
                  <a:gd name="T10" fmla="*/ 118 w 466"/>
                  <a:gd name="T11" fmla="*/ 38 h 459"/>
                  <a:gd name="T12" fmla="*/ 464 w 466"/>
                  <a:gd name="T13" fmla="*/ 7 h 459"/>
                  <a:gd name="T14" fmla="*/ 0 60000 65536"/>
                  <a:gd name="T15" fmla="*/ 0 60000 65536"/>
                  <a:gd name="T16" fmla="*/ 0 60000 65536"/>
                  <a:gd name="T17" fmla="*/ 0 60000 65536"/>
                  <a:gd name="T18" fmla="*/ 0 60000 65536"/>
                  <a:gd name="T19" fmla="*/ 0 60000 65536"/>
                  <a:gd name="T20" fmla="*/ 0 60000 65536"/>
                  <a:gd name="T21" fmla="*/ 0 w 466"/>
                  <a:gd name="T22" fmla="*/ 0 h 459"/>
                  <a:gd name="T23" fmla="*/ 466 w 466"/>
                  <a:gd name="T24" fmla="*/ 459 h 4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6" h="459">
                    <a:moveTo>
                      <a:pt x="464" y="7"/>
                    </a:moveTo>
                    <a:lnTo>
                      <a:pt x="466" y="0"/>
                    </a:lnTo>
                    <a:lnTo>
                      <a:pt x="108" y="30"/>
                    </a:lnTo>
                    <a:lnTo>
                      <a:pt x="0" y="459"/>
                    </a:lnTo>
                    <a:lnTo>
                      <a:pt x="14" y="457"/>
                    </a:lnTo>
                    <a:lnTo>
                      <a:pt x="118" y="38"/>
                    </a:lnTo>
                    <a:lnTo>
                      <a:pt x="464" y="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62" name="Freeform 533"/>
              <p:cNvSpPr>
                <a:spLocks/>
              </p:cNvSpPr>
              <p:nvPr/>
            </p:nvSpPr>
            <p:spPr bwMode="auto">
              <a:xfrm>
                <a:off x="4934" y="3034"/>
                <a:ext cx="79" cy="280"/>
              </a:xfrm>
              <a:custGeom>
                <a:avLst/>
                <a:gdLst>
                  <a:gd name="T0" fmla="*/ 157 w 157"/>
                  <a:gd name="T1" fmla="*/ 15 h 560"/>
                  <a:gd name="T2" fmla="*/ 15 w 157"/>
                  <a:gd name="T3" fmla="*/ 553 h 560"/>
                  <a:gd name="T4" fmla="*/ 0 w 157"/>
                  <a:gd name="T5" fmla="*/ 560 h 560"/>
                  <a:gd name="T6" fmla="*/ 154 w 157"/>
                  <a:gd name="T7" fmla="*/ 0 h 560"/>
                  <a:gd name="T8" fmla="*/ 157 w 157"/>
                  <a:gd name="T9" fmla="*/ 15 h 560"/>
                  <a:gd name="T10" fmla="*/ 0 60000 65536"/>
                  <a:gd name="T11" fmla="*/ 0 60000 65536"/>
                  <a:gd name="T12" fmla="*/ 0 60000 65536"/>
                  <a:gd name="T13" fmla="*/ 0 60000 65536"/>
                  <a:gd name="T14" fmla="*/ 0 60000 65536"/>
                  <a:gd name="T15" fmla="*/ 0 w 157"/>
                  <a:gd name="T16" fmla="*/ 0 h 560"/>
                  <a:gd name="T17" fmla="*/ 157 w 157"/>
                  <a:gd name="T18" fmla="*/ 560 h 560"/>
                </a:gdLst>
                <a:ahLst/>
                <a:cxnLst>
                  <a:cxn ang="T10">
                    <a:pos x="T0" y="T1"/>
                  </a:cxn>
                  <a:cxn ang="T11">
                    <a:pos x="T2" y="T3"/>
                  </a:cxn>
                  <a:cxn ang="T12">
                    <a:pos x="T4" y="T5"/>
                  </a:cxn>
                  <a:cxn ang="T13">
                    <a:pos x="T6" y="T7"/>
                  </a:cxn>
                  <a:cxn ang="T14">
                    <a:pos x="T8" y="T9"/>
                  </a:cxn>
                </a:cxnLst>
                <a:rect l="T15" t="T16" r="T17" b="T18"/>
                <a:pathLst>
                  <a:path w="157" h="560">
                    <a:moveTo>
                      <a:pt x="157" y="15"/>
                    </a:moveTo>
                    <a:lnTo>
                      <a:pt x="15" y="553"/>
                    </a:lnTo>
                    <a:lnTo>
                      <a:pt x="0" y="560"/>
                    </a:lnTo>
                    <a:lnTo>
                      <a:pt x="154" y="0"/>
                    </a:lnTo>
                    <a:lnTo>
                      <a:pt x="157" y="15"/>
                    </a:lnTo>
                    <a:close/>
                  </a:path>
                </a:pathLst>
              </a:custGeom>
              <a:solidFill>
                <a:srgbClr val="AA991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63" name="Freeform 534"/>
              <p:cNvSpPr>
                <a:spLocks/>
              </p:cNvSpPr>
              <p:nvPr/>
            </p:nvSpPr>
            <p:spPr bwMode="auto">
              <a:xfrm>
                <a:off x="4733" y="3319"/>
                <a:ext cx="143" cy="21"/>
              </a:xfrm>
              <a:custGeom>
                <a:avLst/>
                <a:gdLst>
                  <a:gd name="T0" fmla="*/ 18 w 287"/>
                  <a:gd name="T1" fmla="*/ 0 h 43"/>
                  <a:gd name="T2" fmla="*/ 17 w 287"/>
                  <a:gd name="T3" fmla="*/ 0 h 43"/>
                  <a:gd name="T4" fmla="*/ 13 w 287"/>
                  <a:gd name="T5" fmla="*/ 1 h 43"/>
                  <a:gd name="T6" fmla="*/ 8 w 287"/>
                  <a:gd name="T7" fmla="*/ 3 h 43"/>
                  <a:gd name="T8" fmla="*/ 3 w 287"/>
                  <a:gd name="T9" fmla="*/ 7 h 43"/>
                  <a:gd name="T10" fmla="*/ 0 w 287"/>
                  <a:gd name="T11" fmla="*/ 10 h 43"/>
                  <a:gd name="T12" fmla="*/ 0 w 287"/>
                  <a:gd name="T13" fmla="*/ 14 h 43"/>
                  <a:gd name="T14" fmla="*/ 2 w 287"/>
                  <a:gd name="T15" fmla="*/ 18 h 43"/>
                  <a:gd name="T16" fmla="*/ 9 w 287"/>
                  <a:gd name="T17" fmla="*/ 24 h 43"/>
                  <a:gd name="T18" fmla="*/ 16 w 287"/>
                  <a:gd name="T19" fmla="*/ 26 h 43"/>
                  <a:gd name="T20" fmla="*/ 28 w 287"/>
                  <a:gd name="T21" fmla="*/ 30 h 43"/>
                  <a:gd name="T22" fmla="*/ 45 w 287"/>
                  <a:gd name="T23" fmla="*/ 32 h 43"/>
                  <a:gd name="T24" fmla="*/ 63 w 287"/>
                  <a:gd name="T25" fmla="*/ 33 h 43"/>
                  <a:gd name="T26" fmla="*/ 85 w 287"/>
                  <a:gd name="T27" fmla="*/ 36 h 43"/>
                  <a:gd name="T28" fmla="*/ 108 w 287"/>
                  <a:gd name="T29" fmla="*/ 37 h 43"/>
                  <a:gd name="T30" fmla="*/ 133 w 287"/>
                  <a:gd name="T31" fmla="*/ 38 h 43"/>
                  <a:gd name="T32" fmla="*/ 157 w 287"/>
                  <a:gd name="T33" fmla="*/ 39 h 43"/>
                  <a:gd name="T34" fmla="*/ 182 w 287"/>
                  <a:gd name="T35" fmla="*/ 40 h 43"/>
                  <a:gd name="T36" fmla="*/ 206 w 287"/>
                  <a:gd name="T37" fmla="*/ 41 h 43"/>
                  <a:gd name="T38" fmla="*/ 228 w 287"/>
                  <a:gd name="T39" fmla="*/ 41 h 43"/>
                  <a:gd name="T40" fmla="*/ 247 w 287"/>
                  <a:gd name="T41" fmla="*/ 41 h 43"/>
                  <a:gd name="T42" fmla="*/ 263 w 287"/>
                  <a:gd name="T43" fmla="*/ 43 h 43"/>
                  <a:gd name="T44" fmla="*/ 276 w 287"/>
                  <a:gd name="T45" fmla="*/ 43 h 43"/>
                  <a:gd name="T46" fmla="*/ 284 w 287"/>
                  <a:gd name="T47" fmla="*/ 43 h 43"/>
                  <a:gd name="T48" fmla="*/ 287 w 287"/>
                  <a:gd name="T49" fmla="*/ 43 h 43"/>
                  <a:gd name="T50" fmla="*/ 284 w 287"/>
                  <a:gd name="T51" fmla="*/ 43 h 43"/>
                  <a:gd name="T52" fmla="*/ 276 w 287"/>
                  <a:gd name="T53" fmla="*/ 41 h 43"/>
                  <a:gd name="T54" fmla="*/ 266 w 287"/>
                  <a:gd name="T55" fmla="*/ 41 h 43"/>
                  <a:gd name="T56" fmla="*/ 251 w 287"/>
                  <a:gd name="T57" fmla="*/ 39 h 43"/>
                  <a:gd name="T58" fmla="*/ 232 w 287"/>
                  <a:gd name="T59" fmla="*/ 38 h 43"/>
                  <a:gd name="T60" fmla="*/ 213 w 287"/>
                  <a:gd name="T61" fmla="*/ 37 h 43"/>
                  <a:gd name="T62" fmla="*/ 192 w 287"/>
                  <a:gd name="T63" fmla="*/ 35 h 43"/>
                  <a:gd name="T64" fmla="*/ 170 w 287"/>
                  <a:gd name="T65" fmla="*/ 33 h 43"/>
                  <a:gd name="T66" fmla="*/ 147 w 287"/>
                  <a:gd name="T67" fmla="*/ 31 h 43"/>
                  <a:gd name="T68" fmla="*/ 125 w 287"/>
                  <a:gd name="T69" fmla="*/ 29 h 43"/>
                  <a:gd name="T70" fmla="*/ 103 w 287"/>
                  <a:gd name="T71" fmla="*/ 28 h 43"/>
                  <a:gd name="T72" fmla="*/ 85 w 287"/>
                  <a:gd name="T73" fmla="*/ 25 h 43"/>
                  <a:gd name="T74" fmla="*/ 68 w 287"/>
                  <a:gd name="T75" fmla="*/ 24 h 43"/>
                  <a:gd name="T76" fmla="*/ 53 w 287"/>
                  <a:gd name="T77" fmla="*/ 23 h 43"/>
                  <a:gd name="T78" fmla="*/ 42 w 287"/>
                  <a:gd name="T79" fmla="*/ 22 h 43"/>
                  <a:gd name="T80" fmla="*/ 35 w 287"/>
                  <a:gd name="T81" fmla="*/ 21 h 43"/>
                  <a:gd name="T82" fmla="*/ 24 w 287"/>
                  <a:gd name="T83" fmla="*/ 15 h 43"/>
                  <a:gd name="T84" fmla="*/ 18 w 287"/>
                  <a:gd name="T85" fmla="*/ 8 h 43"/>
                  <a:gd name="T86" fmla="*/ 18 w 287"/>
                  <a:gd name="T87" fmla="*/ 2 h 43"/>
                  <a:gd name="T88" fmla="*/ 18 w 287"/>
                  <a:gd name="T89" fmla="*/ 0 h 4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87"/>
                  <a:gd name="T136" fmla="*/ 0 h 43"/>
                  <a:gd name="T137" fmla="*/ 287 w 287"/>
                  <a:gd name="T138" fmla="*/ 43 h 4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87" h="43">
                    <a:moveTo>
                      <a:pt x="18" y="0"/>
                    </a:moveTo>
                    <a:lnTo>
                      <a:pt x="17" y="0"/>
                    </a:lnTo>
                    <a:lnTo>
                      <a:pt x="13" y="1"/>
                    </a:lnTo>
                    <a:lnTo>
                      <a:pt x="8" y="3"/>
                    </a:lnTo>
                    <a:lnTo>
                      <a:pt x="3" y="7"/>
                    </a:lnTo>
                    <a:lnTo>
                      <a:pt x="0" y="10"/>
                    </a:lnTo>
                    <a:lnTo>
                      <a:pt x="0" y="14"/>
                    </a:lnTo>
                    <a:lnTo>
                      <a:pt x="2" y="18"/>
                    </a:lnTo>
                    <a:lnTo>
                      <a:pt x="9" y="24"/>
                    </a:lnTo>
                    <a:lnTo>
                      <a:pt x="16" y="26"/>
                    </a:lnTo>
                    <a:lnTo>
                      <a:pt x="28" y="30"/>
                    </a:lnTo>
                    <a:lnTo>
                      <a:pt x="45" y="32"/>
                    </a:lnTo>
                    <a:lnTo>
                      <a:pt x="63" y="33"/>
                    </a:lnTo>
                    <a:lnTo>
                      <a:pt x="85" y="36"/>
                    </a:lnTo>
                    <a:lnTo>
                      <a:pt x="108" y="37"/>
                    </a:lnTo>
                    <a:lnTo>
                      <a:pt x="133" y="38"/>
                    </a:lnTo>
                    <a:lnTo>
                      <a:pt x="157" y="39"/>
                    </a:lnTo>
                    <a:lnTo>
                      <a:pt x="182" y="40"/>
                    </a:lnTo>
                    <a:lnTo>
                      <a:pt x="206" y="41"/>
                    </a:lnTo>
                    <a:lnTo>
                      <a:pt x="228" y="41"/>
                    </a:lnTo>
                    <a:lnTo>
                      <a:pt x="247" y="41"/>
                    </a:lnTo>
                    <a:lnTo>
                      <a:pt x="263" y="43"/>
                    </a:lnTo>
                    <a:lnTo>
                      <a:pt x="276" y="43"/>
                    </a:lnTo>
                    <a:lnTo>
                      <a:pt x="284" y="43"/>
                    </a:lnTo>
                    <a:lnTo>
                      <a:pt x="287" y="43"/>
                    </a:lnTo>
                    <a:lnTo>
                      <a:pt x="284" y="43"/>
                    </a:lnTo>
                    <a:lnTo>
                      <a:pt x="276" y="41"/>
                    </a:lnTo>
                    <a:lnTo>
                      <a:pt x="266" y="41"/>
                    </a:lnTo>
                    <a:lnTo>
                      <a:pt x="251" y="39"/>
                    </a:lnTo>
                    <a:lnTo>
                      <a:pt x="232" y="38"/>
                    </a:lnTo>
                    <a:lnTo>
                      <a:pt x="213" y="37"/>
                    </a:lnTo>
                    <a:lnTo>
                      <a:pt x="192" y="35"/>
                    </a:lnTo>
                    <a:lnTo>
                      <a:pt x="170" y="33"/>
                    </a:lnTo>
                    <a:lnTo>
                      <a:pt x="147" y="31"/>
                    </a:lnTo>
                    <a:lnTo>
                      <a:pt x="125" y="29"/>
                    </a:lnTo>
                    <a:lnTo>
                      <a:pt x="103" y="28"/>
                    </a:lnTo>
                    <a:lnTo>
                      <a:pt x="85" y="25"/>
                    </a:lnTo>
                    <a:lnTo>
                      <a:pt x="68" y="24"/>
                    </a:lnTo>
                    <a:lnTo>
                      <a:pt x="53" y="23"/>
                    </a:lnTo>
                    <a:lnTo>
                      <a:pt x="42" y="22"/>
                    </a:lnTo>
                    <a:lnTo>
                      <a:pt x="35" y="21"/>
                    </a:lnTo>
                    <a:lnTo>
                      <a:pt x="24" y="15"/>
                    </a:lnTo>
                    <a:lnTo>
                      <a:pt x="18" y="8"/>
                    </a:lnTo>
                    <a:lnTo>
                      <a:pt x="18" y="2"/>
                    </a:lnTo>
                    <a:lnTo>
                      <a:pt x="18" y="0"/>
                    </a:lnTo>
                    <a:close/>
                  </a:path>
                </a:pathLst>
              </a:custGeom>
              <a:solidFill>
                <a:srgbClr val="AA991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64" name="Freeform 535"/>
              <p:cNvSpPr>
                <a:spLocks/>
              </p:cNvSpPr>
              <p:nvPr/>
            </p:nvSpPr>
            <p:spPr bwMode="auto">
              <a:xfrm>
                <a:off x="4885" y="3354"/>
                <a:ext cx="52" cy="30"/>
              </a:xfrm>
              <a:custGeom>
                <a:avLst/>
                <a:gdLst>
                  <a:gd name="T0" fmla="*/ 94 w 103"/>
                  <a:gd name="T1" fmla="*/ 5 h 60"/>
                  <a:gd name="T2" fmla="*/ 0 w 103"/>
                  <a:gd name="T3" fmla="*/ 0 h 60"/>
                  <a:gd name="T4" fmla="*/ 1 w 103"/>
                  <a:gd name="T5" fmla="*/ 11 h 60"/>
                  <a:gd name="T6" fmla="*/ 1 w 103"/>
                  <a:gd name="T7" fmla="*/ 20 h 60"/>
                  <a:gd name="T8" fmla="*/ 1 w 103"/>
                  <a:gd name="T9" fmla="*/ 29 h 60"/>
                  <a:gd name="T10" fmla="*/ 1 w 103"/>
                  <a:gd name="T11" fmla="*/ 38 h 60"/>
                  <a:gd name="T12" fmla="*/ 103 w 103"/>
                  <a:gd name="T13" fmla="*/ 60 h 60"/>
                  <a:gd name="T14" fmla="*/ 100 w 103"/>
                  <a:gd name="T15" fmla="*/ 37 h 60"/>
                  <a:gd name="T16" fmla="*/ 98 w 103"/>
                  <a:gd name="T17" fmla="*/ 20 h 60"/>
                  <a:gd name="T18" fmla="*/ 95 w 103"/>
                  <a:gd name="T19" fmla="*/ 8 h 60"/>
                  <a:gd name="T20" fmla="*/ 94 w 103"/>
                  <a:gd name="T21" fmla="*/ 5 h 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3"/>
                  <a:gd name="T34" fmla="*/ 0 h 60"/>
                  <a:gd name="T35" fmla="*/ 103 w 103"/>
                  <a:gd name="T36" fmla="*/ 60 h 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3" h="60">
                    <a:moveTo>
                      <a:pt x="94" y="5"/>
                    </a:moveTo>
                    <a:lnTo>
                      <a:pt x="0" y="0"/>
                    </a:lnTo>
                    <a:lnTo>
                      <a:pt x="1" y="11"/>
                    </a:lnTo>
                    <a:lnTo>
                      <a:pt x="1" y="20"/>
                    </a:lnTo>
                    <a:lnTo>
                      <a:pt x="1" y="29"/>
                    </a:lnTo>
                    <a:lnTo>
                      <a:pt x="1" y="38"/>
                    </a:lnTo>
                    <a:lnTo>
                      <a:pt x="103" y="60"/>
                    </a:lnTo>
                    <a:lnTo>
                      <a:pt x="100" y="37"/>
                    </a:lnTo>
                    <a:lnTo>
                      <a:pt x="98" y="20"/>
                    </a:lnTo>
                    <a:lnTo>
                      <a:pt x="95" y="8"/>
                    </a:lnTo>
                    <a:lnTo>
                      <a:pt x="94" y="5"/>
                    </a:lnTo>
                    <a:close/>
                  </a:path>
                </a:pathLst>
              </a:custGeom>
              <a:solidFill>
                <a:srgbClr val="AA991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65" name="Freeform 536"/>
              <p:cNvSpPr>
                <a:spLocks/>
              </p:cNvSpPr>
              <p:nvPr/>
            </p:nvSpPr>
            <p:spPr bwMode="auto">
              <a:xfrm>
                <a:off x="4870" y="3373"/>
                <a:ext cx="67" cy="65"/>
              </a:xfrm>
              <a:custGeom>
                <a:avLst/>
                <a:gdLst>
                  <a:gd name="T0" fmla="*/ 30 w 134"/>
                  <a:gd name="T1" fmla="*/ 0 h 129"/>
                  <a:gd name="T2" fmla="*/ 24 w 134"/>
                  <a:gd name="T3" fmla="*/ 43 h 129"/>
                  <a:gd name="T4" fmla="*/ 14 w 134"/>
                  <a:gd name="T5" fmla="*/ 73 h 129"/>
                  <a:gd name="T6" fmla="*/ 5 w 134"/>
                  <a:gd name="T7" fmla="*/ 91 h 129"/>
                  <a:gd name="T8" fmla="*/ 0 w 134"/>
                  <a:gd name="T9" fmla="*/ 97 h 129"/>
                  <a:gd name="T10" fmla="*/ 130 w 134"/>
                  <a:gd name="T11" fmla="*/ 129 h 129"/>
                  <a:gd name="T12" fmla="*/ 132 w 134"/>
                  <a:gd name="T13" fmla="*/ 98 h 129"/>
                  <a:gd name="T14" fmla="*/ 134 w 134"/>
                  <a:gd name="T15" fmla="*/ 71 h 129"/>
                  <a:gd name="T16" fmla="*/ 134 w 134"/>
                  <a:gd name="T17" fmla="*/ 44 h 129"/>
                  <a:gd name="T18" fmla="*/ 132 w 134"/>
                  <a:gd name="T19" fmla="*/ 22 h 129"/>
                  <a:gd name="T20" fmla="*/ 30 w 134"/>
                  <a:gd name="T21" fmla="*/ 0 h 1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4"/>
                  <a:gd name="T34" fmla="*/ 0 h 129"/>
                  <a:gd name="T35" fmla="*/ 134 w 134"/>
                  <a:gd name="T36" fmla="*/ 129 h 1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4" h="129">
                    <a:moveTo>
                      <a:pt x="30" y="0"/>
                    </a:moveTo>
                    <a:lnTo>
                      <a:pt x="24" y="43"/>
                    </a:lnTo>
                    <a:lnTo>
                      <a:pt x="14" y="73"/>
                    </a:lnTo>
                    <a:lnTo>
                      <a:pt x="5" y="91"/>
                    </a:lnTo>
                    <a:lnTo>
                      <a:pt x="0" y="97"/>
                    </a:lnTo>
                    <a:lnTo>
                      <a:pt x="130" y="129"/>
                    </a:lnTo>
                    <a:lnTo>
                      <a:pt x="132" y="98"/>
                    </a:lnTo>
                    <a:lnTo>
                      <a:pt x="134" y="71"/>
                    </a:lnTo>
                    <a:lnTo>
                      <a:pt x="134" y="44"/>
                    </a:lnTo>
                    <a:lnTo>
                      <a:pt x="132" y="22"/>
                    </a:lnTo>
                    <a:lnTo>
                      <a:pt x="30" y="0"/>
                    </a:lnTo>
                    <a:close/>
                  </a:path>
                </a:pathLst>
              </a:custGeom>
              <a:solidFill>
                <a:srgbClr val="DDD8A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66" name="Freeform 537"/>
              <p:cNvSpPr>
                <a:spLocks/>
              </p:cNvSpPr>
              <p:nvPr/>
            </p:nvSpPr>
            <p:spPr bwMode="auto">
              <a:xfrm>
                <a:off x="4945" y="3358"/>
                <a:ext cx="30" cy="79"/>
              </a:xfrm>
              <a:custGeom>
                <a:avLst/>
                <a:gdLst>
                  <a:gd name="T0" fmla="*/ 0 w 60"/>
                  <a:gd name="T1" fmla="*/ 0 h 159"/>
                  <a:gd name="T2" fmla="*/ 2 w 60"/>
                  <a:gd name="T3" fmla="*/ 4 h 159"/>
                  <a:gd name="T4" fmla="*/ 7 w 60"/>
                  <a:gd name="T5" fmla="*/ 14 h 159"/>
                  <a:gd name="T6" fmla="*/ 15 w 60"/>
                  <a:gd name="T7" fmla="*/ 28 h 159"/>
                  <a:gd name="T8" fmla="*/ 24 w 60"/>
                  <a:gd name="T9" fmla="*/ 46 h 159"/>
                  <a:gd name="T10" fmla="*/ 33 w 60"/>
                  <a:gd name="T11" fmla="*/ 68 h 159"/>
                  <a:gd name="T12" fmla="*/ 44 w 60"/>
                  <a:gd name="T13" fmla="*/ 90 h 159"/>
                  <a:gd name="T14" fmla="*/ 53 w 60"/>
                  <a:gd name="T15" fmla="*/ 113 h 159"/>
                  <a:gd name="T16" fmla="*/ 60 w 60"/>
                  <a:gd name="T17" fmla="*/ 135 h 159"/>
                  <a:gd name="T18" fmla="*/ 59 w 60"/>
                  <a:gd name="T19" fmla="*/ 136 h 159"/>
                  <a:gd name="T20" fmla="*/ 54 w 60"/>
                  <a:gd name="T21" fmla="*/ 138 h 159"/>
                  <a:gd name="T22" fmla="*/ 48 w 60"/>
                  <a:gd name="T23" fmla="*/ 142 h 159"/>
                  <a:gd name="T24" fmla="*/ 40 w 60"/>
                  <a:gd name="T25" fmla="*/ 145 h 159"/>
                  <a:gd name="T26" fmla="*/ 32 w 60"/>
                  <a:gd name="T27" fmla="*/ 150 h 159"/>
                  <a:gd name="T28" fmla="*/ 23 w 60"/>
                  <a:gd name="T29" fmla="*/ 153 h 159"/>
                  <a:gd name="T30" fmla="*/ 15 w 60"/>
                  <a:gd name="T31" fmla="*/ 157 h 159"/>
                  <a:gd name="T32" fmla="*/ 7 w 60"/>
                  <a:gd name="T33" fmla="*/ 159 h 159"/>
                  <a:gd name="T34" fmla="*/ 8 w 60"/>
                  <a:gd name="T35" fmla="*/ 144 h 159"/>
                  <a:gd name="T36" fmla="*/ 10 w 60"/>
                  <a:gd name="T37" fmla="*/ 105 h 159"/>
                  <a:gd name="T38" fmla="*/ 9 w 60"/>
                  <a:gd name="T39" fmla="*/ 53 h 159"/>
                  <a:gd name="T40" fmla="*/ 0 w 60"/>
                  <a:gd name="T41" fmla="*/ 0 h 1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159"/>
                  <a:gd name="T65" fmla="*/ 60 w 60"/>
                  <a:gd name="T66" fmla="*/ 159 h 1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159">
                    <a:moveTo>
                      <a:pt x="0" y="0"/>
                    </a:moveTo>
                    <a:lnTo>
                      <a:pt x="2" y="4"/>
                    </a:lnTo>
                    <a:lnTo>
                      <a:pt x="7" y="14"/>
                    </a:lnTo>
                    <a:lnTo>
                      <a:pt x="15" y="28"/>
                    </a:lnTo>
                    <a:lnTo>
                      <a:pt x="24" y="46"/>
                    </a:lnTo>
                    <a:lnTo>
                      <a:pt x="33" y="68"/>
                    </a:lnTo>
                    <a:lnTo>
                      <a:pt x="44" y="90"/>
                    </a:lnTo>
                    <a:lnTo>
                      <a:pt x="53" y="113"/>
                    </a:lnTo>
                    <a:lnTo>
                      <a:pt x="60" y="135"/>
                    </a:lnTo>
                    <a:lnTo>
                      <a:pt x="59" y="136"/>
                    </a:lnTo>
                    <a:lnTo>
                      <a:pt x="54" y="138"/>
                    </a:lnTo>
                    <a:lnTo>
                      <a:pt x="48" y="142"/>
                    </a:lnTo>
                    <a:lnTo>
                      <a:pt x="40" y="145"/>
                    </a:lnTo>
                    <a:lnTo>
                      <a:pt x="32" y="150"/>
                    </a:lnTo>
                    <a:lnTo>
                      <a:pt x="23" y="153"/>
                    </a:lnTo>
                    <a:lnTo>
                      <a:pt x="15" y="157"/>
                    </a:lnTo>
                    <a:lnTo>
                      <a:pt x="7" y="159"/>
                    </a:lnTo>
                    <a:lnTo>
                      <a:pt x="8" y="144"/>
                    </a:lnTo>
                    <a:lnTo>
                      <a:pt x="10" y="105"/>
                    </a:lnTo>
                    <a:lnTo>
                      <a:pt x="9" y="53"/>
                    </a:lnTo>
                    <a:lnTo>
                      <a:pt x="0" y="0"/>
                    </a:lnTo>
                    <a:close/>
                  </a:path>
                </a:pathLst>
              </a:custGeom>
              <a:solidFill>
                <a:srgbClr val="AA991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67" name="Freeform 538"/>
              <p:cNvSpPr>
                <a:spLocks/>
              </p:cNvSpPr>
              <p:nvPr/>
            </p:nvSpPr>
            <p:spPr bwMode="auto">
              <a:xfrm>
                <a:off x="4745" y="3425"/>
                <a:ext cx="149" cy="51"/>
              </a:xfrm>
              <a:custGeom>
                <a:avLst/>
                <a:gdLst>
                  <a:gd name="T0" fmla="*/ 199 w 297"/>
                  <a:gd name="T1" fmla="*/ 7 h 101"/>
                  <a:gd name="T2" fmla="*/ 169 w 297"/>
                  <a:gd name="T3" fmla="*/ 0 h 101"/>
                  <a:gd name="T4" fmla="*/ 162 w 297"/>
                  <a:gd name="T5" fmla="*/ 1 h 101"/>
                  <a:gd name="T6" fmla="*/ 143 w 297"/>
                  <a:gd name="T7" fmla="*/ 3 h 101"/>
                  <a:gd name="T8" fmla="*/ 116 w 297"/>
                  <a:gd name="T9" fmla="*/ 8 h 101"/>
                  <a:gd name="T10" fmla="*/ 85 w 297"/>
                  <a:gd name="T11" fmla="*/ 13 h 101"/>
                  <a:gd name="T12" fmla="*/ 54 w 297"/>
                  <a:gd name="T13" fmla="*/ 18 h 101"/>
                  <a:gd name="T14" fmla="*/ 26 w 297"/>
                  <a:gd name="T15" fmla="*/ 24 h 101"/>
                  <a:gd name="T16" fmla="*/ 8 w 297"/>
                  <a:gd name="T17" fmla="*/ 30 h 101"/>
                  <a:gd name="T18" fmla="*/ 0 w 297"/>
                  <a:gd name="T19" fmla="*/ 35 h 101"/>
                  <a:gd name="T20" fmla="*/ 2 w 297"/>
                  <a:gd name="T21" fmla="*/ 38 h 101"/>
                  <a:gd name="T22" fmla="*/ 9 w 297"/>
                  <a:gd name="T23" fmla="*/ 41 h 101"/>
                  <a:gd name="T24" fmla="*/ 21 w 297"/>
                  <a:gd name="T25" fmla="*/ 46 h 101"/>
                  <a:gd name="T26" fmla="*/ 36 w 297"/>
                  <a:gd name="T27" fmla="*/ 51 h 101"/>
                  <a:gd name="T28" fmla="*/ 53 w 297"/>
                  <a:gd name="T29" fmla="*/ 56 h 101"/>
                  <a:gd name="T30" fmla="*/ 74 w 297"/>
                  <a:gd name="T31" fmla="*/ 61 h 101"/>
                  <a:gd name="T32" fmla="*/ 97 w 297"/>
                  <a:gd name="T33" fmla="*/ 67 h 101"/>
                  <a:gd name="T34" fmla="*/ 121 w 297"/>
                  <a:gd name="T35" fmla="*/ 73 h 101"/>
                  <a:gd name="T36" fmla="*/ 146 w 297"/>
                  <a:gd name="T37" fmla="*/ 77 h 101"/>
                  <a:gd name="T38" fmla="*/ 172 w 297"/>
                  <a:gd name="T39" fmla="*/ 83 h 101"/>
                  <a:gd name="T40" fmla="*/ 196 w 297"/>
                  <a:gd name="T41" fmla="*/ 88 h 101"/>
                  <a:gd name="T42" fmla="*/ 220 w 297"/>
                  <a:gd name="T43" fmla="*/ 91 h 101"/>
                  <a:gd name="T44" fmla="*/ 243 w 297"/>
                  <a:gd name="T45" fmla="*/ 96 h 101"/>
                  <a:gd name="T46" fmla="*/ 264 w 297"/>
                  <a:gd name="T47" fmla="*/ 98 h 101"/>
                  <a:gd name="T48" fmla="*/ 282 w 297"/>
                  <a:gd name="T49" fmla="*/ 100 h 101"/>
                  <a:gd name="T50" fmla="*/ 297 w 297"/>
                  <a:gd name="T51" fmla="*/ 101 h 101"/>
                  <a:gd name="T52" fmla="*/ 177 w 297"/>
                  <a:gd name="T53" fmla="*/ 37 h 101"/>
                  <a:gd name="T54" fmla="*/ 199 w 297"/>
                  <a:gd name="T55" fmla="*/ 7 h 10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97"/>
                  <a:gd name="T85" fmla="*/ 0 h 101"/>
                  <a:gd name="T86" fmla="*/ 297 w 297"/>
                  <a:gd name="T87" fmla="*/ 101 h 10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97" h="101">
                    <a:moveTo>
                      <a:pt x="199" y="7"/>
                    </a:moveTo>
                    <a:lnTo>
                      <a:pt x="169" y="0"/>
                    </a:lnTo>
                    <a:lnTo>
                      <a:pt x="162" y="1"/>
                    </a:lnTo>
                    <a:lnTo>
                      <a:pt x="143" y="3"/>
                    </a:lnTo>
                    <a:lnTo>
                      <a:pt x="116" y="8"/>
                    </a:lnTo>
                    <a:lnTo>
                      <a:pt x="85" y="13"/>
                    </a:lnTo>
                    <a:lnTo>
                      <a:pt x="54" y="18"/>
                    </a:lnTo>
                    <a:lnTo>
                      <a:pt x="26" y="24"/>
                    </a:lnTo>
                    <a:lnTo>
                      <a:pt x="8" y="30"/>
                    </a:lnTo>
                    <a:lnTo>
                      <a:pt x="0" y="35"/>
                    </a:lnTo>
                    <a:lnTo>
                      <a:pt x="2" y="38"/>
                    </a:lnTo>
                    <a:lnTo>
                      <a:pt x="9" y="41"/>
                    </a:lnTo>
                    <a:lnTo>
                      <a:pt x="21" y="46"/>
                    </a:lnTo>
                    <a:lnTo>
                      <a:pt x="36" y="51"/>
                    </a:lnTo>
                    <a:lnTo>
                      <a:pt x="53" y="56"/>
                    </a:lnTo>
                    <a:lnTo>
                      <a:pt x="74" y="61"/>
                    </a:lnTo>
                    <a:lnTo>
                      <a:pt x="97" y="67"/>
                    </a:lnTo>
                    <a:lnTo>
                      <a:pt x="121" y="73"/>
                    </a:lnTo>
                    <a:lnTo>
                      <a:pt x="146" y="77"/>
                    </a:lnTo>
                    <a:lnTo>
                      <a:pt x="172" y="83"/>
                    </a:lnTo>
                    <a:lnTo>
                      <a:pt x="196" y="88"/>
                    </a:lnTo>
                    <a:lnTo>
                      <a:pt x="220" y="91"/>
                    </a:lnTo>
                    <a:lnTo>
                      <a:pt x="243" y="96"/>
                    </a:lnTo>
                    <a:lnTo>
                      <a:pt x="264" y="98"/>
                    </a:lnTo>
                    <a:lnTo>
                      <a:pt x="282" y="100"/>
                    </a:lnTo>
                    <a:lnTo>
                      <a:pt x="297" y="101"/>
                    </a:lnTo>
                    <a:lnTo>
                      <a:pt x="177" y="37"/>
                    </a:lnTo>
                    <a:lnTo>
                      <a:pt x="199" y="7"/>
                    </a:lnTo>
                    <a:close/>
                  </a:path>
                </a:pathLst>
              </a:custGeom>
              <a:solidFill>
                <a:srgbClr val="E5E0B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68" name="Freeform 539"/>
              <p:cNvSpPr>
                <a:spLocks/>
              </p:cNvSpPr>
              <p:nvPr/>
            </p:nvSpPr>
            <p:spPr bwMode="auto">
              <a:xfrm>
                <a:off x="4834" y="3428"/>
                <a:ext cx="167" cy="48"/>
              </a:xfrm>
              <a:custGeom>
                <a:avLst/>
                <a:gdLst>
                  <a:gd name="T0" fmla="*/ 129 w 335"/>
                  <a:gd name="T1" fmla="*/ 94 h 94"/>
                  <a:gd name="T2" fmla="*/ 142 w 335"/>
                  <a:gd name="T3" fmla="*/ 93 h 94"/>
                  <a:gd name="T4" fmla="*/ 157 w 335"/>
                  <a:gd name="T5" fmla="*/ 91 h 94"/>
                  <a:gd name="T6" fmla="*/ 172 w 335"/>
                  <a:gd name="T7" fmla="*/ 86 h 94"/>
                  <a:gd name="T8" fmla="*/ 188 w 335"/>
                  <a:gd name="T9" fmla="*/ 82 h 94"/>
                  <a:gd name="T10" fmla="*/ 205 w 335"/>
                  <a:gd name="T11" fmla="*/ 76 h 94"/>
                  <a:gd name="T12" fmla="*/ 223 w 335"/>
                  <a:gd name="T13" fmla="*/ 70 h 94"/>
                  <a:gd name="T14" fmla="*/ 240 w 335"/>
                  <a:gd name="T15" fmla="*/ 63 h 94"/>
                  <a:gd name="T16" fmla="*/ 256 w 335"/>
                  <a:gd name="T17" fmla="*/ 56 h 94"/>
                  <a:gd name="T18" fmla="*/ 272 w 335"/>
                  <a:gd name="T19" fmla="*/ 49 h 94"/>
                  <a:gd name="T20" fmla="*/ 286 w 335"/>
                  <a:gd name="T21" fmla="*/ 44 h 94"/>
                  <a:gd name="T22" fmla="*/ 300 w 335"/>
                  <a:gd name="T23" fmla="*/ 37 h 94"/>
                  <a:gd name="T24" fmla="*/ 311 w 335"/>
                  <a:gd name="T25" fmla="*/ 32 h 94"/>
                  <a:gd name="T26" fmla="*/ 321 w 335"/>
                  <a:gd name="T27" fmla="*/ 28 h 94"/>
                  <a:gd name="T28" fmla="*/ 329 w 335"/>
                  <a:gd name="T29" fmla="*/ 24 h 94"/>
                  <a:gd name="T30" fmla="*/ 333 w 335"/>
                  <a:gd name="T31" fmla="*/ 22 h 94"/>
                  <a:gd name="T32" fmla="*/ 335 w 335"/>
                  <a:gd name="T33" fmla="*/ 21 h 94"/>
                  <a:gd name="T34" fmla="*/ 267 w 335"/>
                  <a:gd name="T35" fmla="*/ 25 h 94"/>
                  <a:gd name="T36" fmla="*/ 210 w 335"/>
                  <a:gd name="T37" fmla="*/ 46 h 94"/>
                  <a:gd name="T38" fmla="*/ 22 w 335"/>
                  <a:gd name="T39" fmla="*/ 0 h 94"/>
                  <a:gd name="T40" fmla="*/ 0 w 335"/>
                  <a:gd name="T41" fmla="*/ 30 h 94"/>
                  <a:gd name="T42" fmla="*/ 120 w 335"/>
                  <a:gd name="T43" fmla="*/ 94 h 94"/>
                  <a:gd name="T44" fmla="*/ 123 w 335"/>
                  <a:gd name="T45" fmla="*/ 94 h 94"/>
                  <a:gd name="T46" fmla="*/ 125 w 335"/>
                  <a:gd name="T47" fmla="*/ 94 h 94"/>
                  <a:gd name="T48" fmla="*/ 127 w 335"/>
                  <a:gd name="T49" fmla="*/ 94 h 94"/>
                  <a:gd name="T50" fmla="*/ 129 w 335"/>
                  <a:gd name="T51" fmla="*/ 94 h 9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35"/>
                  <a:gd name="T79" fmla="*/ 0 h 94"/>
                  <a:gd name="T80" fmla="*/ 335 w 335"/>
                  <a:gd name="T81" fmla="*/ 94 h 9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35" h="94">
                    <a:moveTo>
                      <a:pt x="129" y="94"/>
                    </a:moveTo>
                    <a:lnTo>
                      <a:pt x="142" y="93"/>
                    </a:lnTo>
                    <a:lnTo>
                      <a:pt x="157" y="91"/>
                    </a:lnTo>
                    <a:lnTo>
                      <a:pt x="172" y="86"/>
                    </a:lnTo>
                    <a:lnTo>
                      <a:pt x="188" y="82"/>
                    </a:lnTo>
                    <a:lnTo>
                      <a:pt x="205" y="76"/>
                    </a:lnTo>
                    <a:lnTo>
                      <a:pt x="223" y="70"/>
                    </a:lnTo>
                    <a:lnTo>
                      <a:pt x="240" y="63"/>
                    </a:lnTo>
                    <a:lnTo>
                      <a:pt x="256" y="56"/>
                    </a:lnTo>
                    <a:lnTo>
                      <a:pt x="272" y="49"/>
                    </a:lnTo>
                    <a:lnTo>
                      <a:pt x="286" y="44"/>
                    </a:lnTo>
                    <a:lnTo>
                      <a:pt x="300" y="37"/>
                    </a:lnTo>
                    <a:lnTo>
                      <a:pt x="311" y="32"/>
                    </a:lnTo>
                    <a:lnTo>
                      <a:pt x="321" y="28"/>
                    </a:lnTo>
                    <a:lnTo>
                      <a:pt x="329" y="24"/>
                    </a:lnTo>
                    <a:lnTo>
                      <a:pt x="333" y="22"/>
                    </a:lnTo>
                    <a:lnTo>
                      <a:pt x="335" y="21"/>
                    </a:lnTo>
                    <a:lnTo>
                      <a:pt x="267" y="25"/>
                    </a:lnTo>
                    <a:lnTo>
                      <a:pt x="210" y="46"/>
                    </a:lnTo>
                    <a:lnTo>
                      <a:pt x="22" y="0"/>
                    </a:lnTo>
                    <a:lnTo>
                      <a:pt x="0" y="30"/>
                    </a:lnTo>
                    <a:lnTo>
                      <a:pt x="120" y="94"/>
                    </a:lnTo>
                    <a:lnTo>
                      <a:pt x="123" y="94"/>
                    </a:lnTo>
                    <a:lnTo>
                      <a:pt x="125" y="94"/>
                    </a:lnTo>
                    <a:lnTo>
                      <a:pt x="127" y="94"/>
                    </a:lnTo>
                    <a:lnTo>
                      <a:pt x="129" y="94"/>
                    </a:lnTo>
                    <a:close/>
                  </a:path>
                </a:pathLst>
              </a:custGeom>
              <a:solidFill>
                <a:srgbClr val="AA991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69" name="Freeform 540"/>
              <p:cNvSpPr>
                <a:spLocks/>
              </p:cNvSpPr>
              <p:nvPr/>
            </p:nvSpPr>
            <p:spPr bwMode="auto">
              <a:xfrm>
                <a:off x="4731" y="3445"/>
                <a:ext cx="139" cy="41"/>
              </a:xfrm>
              <a:custGeom>
                <a:avLst/>
                <a:gdLst>
                  <a:gd name="T0" fmla="*/ 2 w 279"/>
                  <a:gd name="T1" fmla="*/ 0 h 83"/>
                  <a:gd name="T2" fmla="*/ 1 w 279"/>
                  <a:gd name="T3" fmla="*/ 1 h 83"/>
                  <a:gd name="T4" fmla="*/ 0 w 279"/>
                  <a:gd name="T5" fmla="*/ 6 h 83"/>
                  <a:gd name="T6" fmla="*/ 1 w 279"/>
                  <a:gd name="T7" fmla="*/ 11 h 83"/>
                  <a:gd name="T8" fmla="*/ 7 w 279"/>
                  <a:gd name="T9" fmla="*/ 15 h 83"/>
                  <a:gd name="T10" fmla="*/ 22 w 279"/>
                  <a:gd name="T11" fmla="*/ 22 h 83"/>
                  <a:gd name="T12" fmla="*/ 38 w 279"/>
                  <a:gd name="T13" fmla="*/ 29 h 83"/>
                  <a:gd name="T14" fmla="*/ 55 w 279"/>
                  <a:gd name="T15" fmla="*/ 36 h 83"/>
                  <a:gd name="T16" fmla="*/ 74 w 279"/>
                  <a:gd name="T17" fmla="*/ 43 h 83"/>
                  <a:gd name="T18" fmla="*/ 92 w 279"/>
                  <a:gd name="T19" fmla="*/ 50 h 83"/>
                  <a:gd name="T20" fmla="*/ 112 w 279"/>
                  <a:gd name="T21" fmla="*/ 55 h 83"/>
                  <a:gd name="T22" fmla="*/ 130 w 279"/>
                  <a:gd name="T23" fmla="*/ 61 h 83"/>
                  <a:gd name="T24" fmla="*/ 150 w 279"/>
                  <a:gd name="T25" fmla="*/ 67 h 83"/>
                  <a:gd name="T26" fmla="*/ 168 w 279"/>
                  <a:gd name="T27" fmla="*/ 72 h 83"/>
                  <a:gd name="T28" fmla="*/ 187 w 279"/>
                  <a:gd name="T29" fmla="*/ 75 h 83"/>
                  <a:gd name="T30" fmla="*/ 204 w 279"/>
                  <a:gd name="T31" fmla="*/ 79 h 83"/>
                  <a:gd name="T32" fmla="*/ 221 w 279"/>
                  <a:gd name="T33" fmla="*/ 81 h 83"/>
                  <a:gd name="T34" fmla="*/ 238 w 279"/>
                  <a:gd name="T35" fmla="*/ 83 h 83"/>
                  <a:gd name="T36" fmla="*/ 252 w 279"/>
                  <a:gd name="T37" fmla="*/ 83 h 83"/>
                  <a:gd name="T38" fmla="*/ 266 w 279"/>
                  <a:gd name="T39" fmla="*/ 83 h 83"/>
                  <a:gd name="T40" fmla="*/ 279 w 279"/>
                  <a:gd name="T41" fmla="*/ 82 h 83"/>
                  <a:gd name="T42" fmla="*/ 276 w 279"/>
                  <a:gd name="T43" fmla="*/ 81 h 83"/>
                  <a:gd name="T44" fmla="*/ 267 w 279"/>
                  <a:gd name="T45" fmla="*/ 80 h 83"/>
                  <a:gd name="T46" fmla="*/ 255 w 279"/>
                  <a:gd name="T47" fmla="*/ 77 h 83"/>
                  <a:gd name="T48" fmla="*/ 238 w 279"/>
                  <a:gd name="T49" fmla="*/ 73 h 83"/>
                  <a:gd name="T50" fmla="*/ 218 w 279"/>
                  <a:gd name="T51" fmla="*/ 69 h 83"/>
                  <a:gd name="T52" fmla="*/ 195 w 279"/>
                  <a:gd name="T53" fmla="*/ 64 h 83"/>
                  <a:gd name="T54" fmla="*/ 172 w 279"/>
                  <a:gd name="T55" fmla="*/ 58 h 83"/>
                  <a:gd name="T56" fmla="*/ 147 w 279"/>
                  <a:gd name="T57" fmla="*/ 52 h 83"/>
                  <a:gd name="T58" fmla="*/ 121 w 279"/>
                  <a:gd name="T59" fmla="*/ 45 h 83"/>
                  <a:gd name="T60" fmla="*/ 97 w 279"/>
                  <a:gd name="T61" fmla="*/ 38 h 83"/>
                  <a:gd name="T62" fmla="*/ 73 w 279"/>
                  <a:gd name="T63" fmla="*/ 32 h 83"/>
                  <a:gd name="T64" fmla="*/ 52 w 279"/>
                  <a:gd name="T65" fmla="*/ 26 h 83"/>
                  <a:gd name="T66" fmla="*/ 34 w 279"/>
                  <a:gd name="T67" fmla="*/ 19 h 83"/>
                  <a:gd name="T68" fmla="*/ 19 w 279"/>
                  <a:gd name="T69" fmla="*/ 12 h 83"/>
                  <a:gd name="T70" fmla="*/ 8 w 279"/>
                  <a:gd name="T71" fmla="*/ 6 h 83"/>
                  <a:gd name="T72" fmla="*/ 2 w 279"/>
                  <a:gd name="T73" fmla="*/ 0 h 8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79"/>
                  <a:gd name="T112" fmla="*/ 0 h 83"/>
                  <a:gd name="T113" fmla="*/ 279 w 279"/>
                  <a:gd name="T114" fmla="*/ 83 h 8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79" h="83">
                    <a:moveTo>
                      <a:pt x="2" y="0"/>
                    </a:moveTo>
                    <a:lnTo>
                      <a:pt x="1" y="1"/>
                    </a:lnTo>
                    <a:lnTo>
                      <a:pt x="0" y="6"/>
                    </a:lnTo>
                    <a:lnTo>
                      <a:pt x="1" y="11"/>
                    </a:lnTo>
                    <a:lnTo>
                      <a:pt x="7" y="15"/>
                    </a:lnTo>
                    <a:lnTo>
                      <a:pt x="22" y="22"/>
                    </a:lnTo>
                    <a:lnTo>
                      <a:pt x="38" y="29"/>
                    </a:lnTo>
                    <a:lnTo>
                      <a:pt x="55" y="36"/>
                    </a:lnTo>
                    <a:lnTo>
                      <a:pt x="74" y="43"/>
                    </a:lnTo>
                    <a:lnTo>
                      <a:pt x="92" y="50"/>
                    </a:lnTo>
                    <a:lnTo>
                      <a:pt x="112" y="55"/>
                    </a:lnTo>
                    <a:lnTo>
                      <a:pt x="130" y="61"/>
                    </a:lnTo>
                    <a:lnTo>
                      <a:pt x="150" y="67"/>
                    </a:lnTo>
                    <a:lnTo>
                      <a:pt x="168" y="72"/>
                    </a:lnTo>
                    <a:lnTo>
                      <a:pt x="187" y="75"/>
                    </a:lnTo>
                    <a:lnTo>
                      <a:pt x="204" y="79"/>
                    </a:lnTo>
                    <a:lnTo>
                      <a:pt x="221" y="81"/>
                    </a:lnTo>
                    <a:lnTo>
                      <a:pt x="238" y="83"/>
                    </a:lnTo>
                    <a:lnTo>
                      <a:pt x="252" y="83"/>
                    </a:lnTo>
                    <a:lnTo>
                      <a:pt x="266" y="83"/>
                    </a:lnTo>
                    <a:lnTo>
                      <a:pt x="279" y="82"/>
                    </a:lnTo>
                    <a:lnTo>
                      <a:pt x="276" y="81"/>
                    </a:lnTo>
                    <a:lnTo>
                      <a:pt x="267" y="80"/>
                    </a:lnTo>
                    <a:lnTo>
                      <a:pt x="255" y="77"/>
                    </a:lnTo>
                    <a:lnTo>
                      <a:pt x="238" y="73"/>
                    </a:lnTo>
                    <a:lnTo>
                      <a:pt x="218" y="69"/>
                    </a:lnTo>
                    <a:lnTo>
                      <a:pt x="195" y="64"/>
                    </a:lnTo>
                    <a:lnTo>
                      <a:pt x="172" y="58"/>
                    </a:lnTo>
                    <a:lnTo>
                      <a:pt x="147" y="52"/>
                    </a:lnTo>
                    <a:lnTo>
                      <a:pt x="121" y="45"/>
                    </a:lnTo>
                    <a:lnTo>
                      <a:pt x="97" y="38"/>
                    </a:lnTo>
                    <a:lnTo>
                      <a:pt x="73" y="32"/>
                    </a:lnTo>
                    <a:lnTo>
                      <a:pt x="52" y="26"/>
                    </a:lnTo>
                    <a:lnTo>
                      <a:pt x="34" y="19"/>
                    </a:lnTo>
                    <a:lnTo>
                      <a:pt x="19" y="12"/>
                    </a:lnTo>
                    <a:lnTo>
                      <a:pt x="8" y="6"/>
                    </a:lnTo>
                    <a:lnTo>
                      <a:pt x="2" y="0"/>
                    </a:lnTo>
                    <a:close/>
                  </a:path>
                </a:pathLst>
              </a:custGeom>
              <a:solidFill>
                <a:srgbClr val="E5E0B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70" name="Freeform 541"/>
              <p:cNvSpPr>
                <a:spLocks/>
              </p:cNvSpPr>
              <p:nvPr/>
            </p:nvSpPr>
            <p:spPr bwMode="auto">
              <a:xfrm>
                <a:off x="4898" y="3055"/>
                <a:ext cx="19" cy="17"/>
              </a:xfrm>
              <a:custGeom>
                <a:avLst/>
                <a:gdLst>
                  <a:gd name="T0" fmla="*/ 20 w 39"/>
                  <a:gd name="T1" fmla="*/ 36 h 36"/>
                  <a:gd name="T2" fmla="*/ 27 w 39"/>
                  <a:gd name="T3" fmla="*/ 35 h 36"/>
                  <a:gd name="T4" fmla="*/ 34 w 39"/>
                  <a:gd name="T5" fmla="*/ 30 h 36"/>
                  <a:gd name="T6" fmla="*/ 38 w 39"/>
                  <a:gd name="T7" fmla="*/ 26 h 36"/>
                  <a:gd name="T8" fmla="*/ 39 w 39"/>
                  <a:gd name="T9" fmla="*/ 19 h 36"/>
                  <a:gd name="T10" fmla="*/ 38 w 39"/>
                  <a:gd name="T11" fmla="*/ 12 h 36"/>
                  <a:gd name="T12" fmla="*/ 34 w 39"/>
                  <a:gd name="T13" fmla="*/ 6 h 36"/>
                  <a:gd name="T14" fmla="*/ 27 w 39"/>
                  <a:gd name="T15" fmla="*/ 1 h 36"/>
                  <a:gd name="T16" fmla="*/ 20 w 39"/>
                  <a:gd name="T17" fmla="*/ 0 h 36"/>
                  <a:gd name="T18" fmla="*/ 12 w 39"/>
                  <a:gd name="T19" fmla="*/ 1 h 36"/>
                  <a:gd name="T20" fmla="*/ 6 w 39"/>
                  <a:gd name="T21" fmla="*/ 6 h 36"/>
                  <a:gd name="T22" fmla="*/ 1 w 39"/>
                  <a:gd name="T23" fmla="*/ 12 h 36"/>
                  <a:gd name="T24" fmla="*/ 0 w 39"/>
                  <a:gd name="T25" fmla="*/ 19 h 36"/>
                  <a:gd name="T26" fmla="*/ 1 w 39"/>
                  <a:gd name="T27" fmla="*/ 26 h 36"/>
                  <a:gd name="T28" fmla="*/ 6 w 39"/>
                  <a:gd name="T29" fmla="*/ 30 h 36"/>
                  <a:gd name="T30" fmla="*/ 12 w 39"/>
                  <a:gd name="T31" fmla="*/ 35 h 36"/>
                  <a:gd name="T32" fmla="*/ 20 w 39"/>
                  <a:gd name="T33" fmla="*/ 36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9"/>
                  <a:gd name="T52" fmla="*/ 0 h 36"/>
                  <a:gd name="T53" fmla="*/ 39 w 39"/>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9" h="36">
                    <a:moveTo>
                      <a:pt x="20" y="36"/>
                    </a:moveTo>
                    <a:lnTo>
                      <a:pt x="27" y="35"/>
                    </a:lnTo>
                    <a:lnTo>
                      <a:pt x="34" y="30"/>
                    </a:lnTo>
                    <a:lnTo>
                      <a:pt x="38" y="26"/>
                    </a:lnTo>
                    <a:lnTo>
                      <a:pt x="39" y="19"/>
                    </a:lnTo>
                    <a:lnTo>
                      <a:pt x="38" y="12"/>
                    </a:lnTo>
                    <a:lnTo>
                      <a:pt x="34" y="6"/>
                    </a:lnTo>
                    <a:lnTo>
                      <a:pt x="27" y="1"/>
                    </a:lnTo>
                    <a:lnTo>
                      <a:pt x="20" y="0"/>
                    </a:lnTo>
                    <a:lnTo>
                      <a:pt x="12" y="1"/>
                    </a:lnTo>
                    <a:lnTo>
                      <a:pt x="6" y="6"/>
                    </a:lnTo>
                    <a:lnTo>
                      <a:pt x="1" y="12"/>
                    </a:lnTo>
                    <a:lnTo>
                      <a:pt x="0" y="19"/>
                    </a:lnTo>
                    <a:lnTo>
                      <a:pt x="1" y="26"/>
                    </a:lnTo>
                    <a:lnTo>
                      <a:pt x="6" y="30"/>
                    </a:lnTo>
                    <a:lnTo>
                      <a:pt x="12" y="35"/>
                    </a:lnTo>
                    <a:lnTo>
                      <a:pt x="20" y="3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grpSp>
          <p:nvGrpSpPr>
            <p:cNvPr id="23802" name="Group 542"/>
            <p:cNvGrpSpPr>
              <a:grpSpLocks/>
            </p:cNvGrpSpPr>
            <p:nvPr/>
          </p:nvGrpSpPr>
          <p:grpSpPr bwMode="auto">
            <a:xfrm>
              <a:off x="4978" y="3067"/>
              <a:ext cx="199" cy="226"/>
              <a:chOff x="5449" y="1789"/>
              <a:chExt cx="159" cy="175"/>
            </a:xfrm>
          </p:grpSpPr>
          <p:sp>
            <p:nvSpPr>
              <p:cNvPr id="23803" name="Freeform 543"/>
              <p:cNvSpPr>
                <a:spLocks/>
              </p:cNvSpPr>
              <p:nvPr/>
            </p:nvSpPr>
            <p:spPr bwMode="auto">
              <a:xfrm>
                <a:off x="5524" y="1872"/>
                <a:ext cx="14" cy="3"/>
              </a:xfrm>
              <a:custGeom>
                <a:avLst/>
                <a:gdLst>
                  <a:gd name="T0" fmla="*/ 14 w 14"/>
                  <a:gd name="T1" fmla="*/ 0 h 3"/>
                  <a:gd name="T2" fmla="*/ 11 w 14"/>
                  <a:gd name="T3" fmla="*/ 0 h 3"/>
                  <a:gd name="T4" fmla="*/ 0 w 14"/>
                  <a:gd name="T5" fmla="*/ 0 h 3"/>
                  <a:gd name="T6" fmla="*/ 0 w 14"/>
                  <a:gd name="T7" fmla="*/ 3 h 3"/>
                  <a:gd name="T8" fmla="*/ 11 w 14"/>
                  <a:gd name="T9" fmla="*/ 3 h 3"/>
                  <a:gd name="T10" fmla="*/ 14 w 14"/>
                  <a:gd name="T11" fmla="*/ 0 h 3"/>
                  <a:gd name="T12" fmla="*/ 11 w 14"/>
                  <a:gd name="T13" fmla="*/ 3 h 3"/>
                  <a:gd name="T14" fmla="*/ 14 w 14"/>
                  <a:gd name="T15" fmla="*/ 3 h 3"/>
                  <a:gd name="T16" fmla="*/ 14 w 14"/>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3"/>
                  <a:gd name="T29" fmla="*/ 14 w 14"/>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3">
                    <a:moveTo>
                      <a:pt x="14" y="0"/>
                    </a:moveTo>
                    <a:lnTo>
                      <a:pt x="11" y="0"/>
                    </a:lnTo>
                    <a:lnTo>
                      <a:pt x="0" y="0"/>
                    </a:lnTo>
                    <a:lnTo>
                      <a:pt x="0" y="3"/>
                    </a:lnTo>
                    <a:lnTo>
                      <a:pt x="11" y="3"/>
                    </a:lnTo>
                    <a:lnTo>
                      <a:pt x="14" y="0"/>
                    </a:lnTo>
                    <a:lnTo>
                      <a:pt x="11" y="3"/>
                    </a:lnTo>
                    <a:lnTo>
                      <a:pt x="14" y="3"/>
                    </a:lnTo>
                    <a:lnTo>
                      <a:pt x="14"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04" name="Freeform 544"/>
              <p:cNvSpPr>
                <a:spLocks/>
              </p:cNvSpPr>
              <p:nvPr/>
            </p:nvSpPr>
            <p:spPr bwMode="auto">
              <a:xfrm>
                <a:off x="5558" y="1911"/>
                <a:ext cx="50" cy="27"/>
              </a:xfrm>
              <a:custGeom>
                <a:avLst/>
                <a:gdLst>
                  <a:gd name="T0" fmla="*/ 0 w 50"/>
                  <a:gd name="T1" fmla="*/ 6 h 27"/>
                  <a:gd name="T2" fmla="*/ 3 w 50"/>
                  <a:gd name="T3" fmla="*/ 11 h 27"/>
                  <a:gd name="T4" fmla="*/ 8 w 50"/>
                  <a:gd name="T5" fmla="*/ 16 h 27"/>
                  <a:gd name="T6" fmla="*/ 21 w 50"/>
                  <a:gd name="T7" fmla="*/ 19 h 27"/>
                  <a:gd name="T8" fmla="*/ 32 w 50"/>
                  <a:gd name="T9" fmla="*/ 21 h 27"/>
                  <a:gd name="T10" fmla="*/ 34 w 50"/>
                  <a:gd name="T11" fmla="*/ 24 h 27"/>
                  <a:gd name="T12" fmla="*/ 37 w 50"/>
                  <a:gd name="T13" fmla="*/ 27 h 27"/>
                  <a:gd name="T14" fmla="*/ 40 w 50"/>
                  <a:gd name="T15" fmla="*/ 21 h 27"/>
                  <a:gd name="T16" fmla="*/ 50 w 50"/>
                  <a:gd name="T17" fmla="*/ 19 h 27"/>
                  <a:gd name="T18" fmla="*/ 50 w 50"/>
                  <a:gd name="T19" fmla="*/ 19 h 27"/>
                  <a:gd name="T20" fmla="*/ 37 w 50"/>
                  <a:gd name="T21" fmla="*/ 16 h 27"/>
                  <a:gd name="T22" fmla="*/ 24 w 50"/>
                  <a:gd name="T23" fmla="*/ 13 h 27"/>
                  <a:gd name="T24" fmla="*/ 19 w 50"/>
                  <a:gd name="T25" fmla="*/ 11 h 27"/>
                  <a:gd name="T26" fmla="*/ 11 w 50"/>
                  <a:gd name="T27" fmla="*/ 3 h 27"/>
                  <a:gd name="T28" fmla="*/ 6 w 50"/>
                  <a:gd name="T29" fmla="*/ 0 h 27"/>
                  <a:gd name="T30" fmla="*/ 0 w 50"/>
                  <a:gd name="T31" fmla="*/ 6 h 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0"/>
                  <a:gd name="T49" fmla="*/ 0 h 27"/>
                  <a:gd name="T50" fmla="*/ 50 w 50"/>
                  <a:gd name="T51" fmla="*/ 27 h 2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0" h="27">
                    <a:moveTo>
                      <a:pt x="0" y="6"/>
                    </a:moveTo>
                    <a:lnTo>
                      <a:pt x="3" y="11"/>
                    </a:lnTo>
                    <a:lnTo>
                      <a:pt x="8" y="16"/>
                    </a:lnTo>
                    <a:lnTo>
                      <a:pt x="21" y="19"/>
                    </a:lnTo>
                    <a:lnTo>
                      <a:pt x="32" y="21"/>
                    </a:lnTo>
                    <a:lnTo>
                      <a:pt x="34" y="24"/>
                    </a:lnTo>
                    <a:lnTo>
                      <a:pt x="37" y="27"/>
                    </a:lnTo>
                    <a:lnTo>
                      <a:pt x="40" y="21"/>
                    </a:lnTo>
                    <a:lnTo>
                      <a:pt x="50" y="19"/>
                    </a:lnTo>
                    <a:lnTo>
                      <a:pt x="37" y="16"/>
                    </a:lnTo>
                    <a:lnTo>
                      <a:pt x="24" y="13"/>
                    </a:lnTo>
                    <a:lnTo>
                      <a:pt x="19" y="11"/>
                    </a:lnTo>
                    <a:lnTo>
                      <a:pt x="11" y="3"/>
                    </a:lnTo>
                    <a:lnTo>
                      <a:pt x="6" y="0"/>
                    </a:lnTo>
                    <a:lnTo>
                      <a:pt x="0" y="6"/>
                    </a:lnTo>
                    <a:close/>
                  </a:path>
                </a:pathLst>
              </a:custGeom>
              <a:solidFill>
                <a:srgbClr val="EC916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05" name="Freeform 545"/>
              <p:cNvSpPr>
                <a:spLocks/>
              </p:cNvSpPr>
              <p:nvPr/>
            </p:nvSpPr>
            <p:spPr bwMode="auto">
              <a:xfrm>
                <a:off x="5558" y="1917"/>
                <a:ext cx="8" cy="13"/>
              </a:xfrm>
              <a:custGeom>
                <a:avLst/>
                <a:gdLst>
                  <a:gd name="T0" fmla="*/ 8 w 8"/>
                  <a:gd name="T1" fmla="*/ 7 h 13"/>
                  <a:gd name="T2" fmla="*/ 8 w 8"/>
                  <a:gd name="T3" fmla="*/ 7 h 13"/>
                  <a:gd name="T4" fmla="*/ 6 w 8"/>
                  <a:gd name="T5" fmla="*/ 2 h 13"/>
                  <a:gd name="T6" fmla="*/ 3 w 8"/>
                  <a:gd name="T7" fmla="*/ 0 h 13"/>
                  <a:gd name="T8" fmla="*/ 0 w 8"/>
                  <a:gd name="T9" fmla="*/ 0 h 13"/>
                  <a:gd name="T10" fmla="*/ 0 w 8"/>
                  <a:gd name="T11" fmla="*/ 5 h 13"/>
                  <a:gd name="T12" fmla="*/ 8 w 8"/>
                  <a:gd name="T13" fmla="*/ 13 h 13"/>
                  <a:gd name="T14" fmla="*/ 8 w 8"/>
                  <a:gd name="T15" fmla="*/ 13 h 13"/>
                  <a:gd name="T16" fmla="*/ 8 w 8"/>
                  <a:gd name="T17" fmla="*/ 7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3"/>
                  <a:gd name="T29" fmla="*/ 8 w 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3">
                    <a:moveTo>
                      <a:pt x="8" y="7"/>
                    </a:moveTo>
                    <a:lnTo>
                      <a:pt x="8" y="7"/>
                    </a:lnTo>
                    <a:lnTo>
                      <a:pt x="6" y="2"/>
                    </a:lnTo>
                    <a:lnTo>
                      <a:pt x="3" y="0"/>
                    </a:lnTo>
                    <a:lnTo>
                      <a:pt x="0" y="0"/>
                    </a:lnTo>
                    <a:lnTo>
                      <a:pt x="0" y="5"/>
                    </a:lnTo>
                    <a:lnTo>
                      <a:pt x="8" y="13"/>
                    </a:lnTo>
                    <a:lnTo>
                      <a:pt x="8" y="7"/>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06" name="Freeform 546"/>
              <p:cNvSpPr>
                <a:spLocks/>
              </p:cNvSpPr>
              <p:nvPr/>
            </p:nvSpPr>
            <p:spPr bwMode="auto">
              <a:xfrm>
                <a:off x="5566" y="1924"/>
                <a:ext cx="26" cy="8"/>
              </a:xfrm>
              <a:custGeom>
                <a:avLst/>
                <a:gdLst>
                  <a:gd name="T0" fmla="*/ 26 w 26"/>
                  <a:gd name="T1" fmla="*/ 6 h 8"/>
                  <a:gd name="T2" fmla="*/ 26 w 26"/>
                  <a:gd name="T3" fmla="*/ 6 h 8"/>
                  <a:gd name="T4" fmla="*/ 13 w 26"/>
                  <a:gd name="T5" fmla="*/ 3 h 8"/>
                  <a:gd name="T6" fmla="*/ 0 w 26"/>
                  <a:gd name="T7" fmla="*/ 0 h 8"/>
                  <a:gd name="T8" fmla="*/ 0 w 26"/>
                  <a:gd name="T9" fmla="*/ 6 h 8"/>
                  <a:gd name="T10" fmla="*/ 13 w 26"/>
                  <a:gd name="T11" fmla="*/ 8 h 8"/>
                  <a:gd name="T12" fmla="*/ 24 w 26"/>
                  <a:gd name="T13" fmla="*/ 8 h 8"/>
                  <a:gd name="T14" fmla="*/ 24 w 26"/>
                  <a:gd name="T15" fmla="*/ 8 h 8"/>
                  <a:gd name="T16" fmla="*/ 26 w 26"/>
                  <a:gd name="T17" fmla="*/ 6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8"/>
                  <a:gd name="T29" fmla="*/ 26 w 2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8">
                    <a:moveTo>
                      <a:pt x="26" y="6"/>
                    </a:moveTo>
                    <a:lnTo>
                      <a:pt x="26" y="6"/>
                    </a:lnTo>
                    <a:lnTo>
                      <a:pt x="13" y="3"/>
                    </a:lnTo>
                    <a:lnTo>
                      <a:pt x="0" y="0"/>
                    </a:lnTo>
                    <a:lnTo>
                      <a:pt x="0" y="6"/>
                    </a:lnTo>
                    <a:lnTo>
                      <a:pt x="13" y="8"/>
                    </a:lnTo>
                    <a:lnTo>
                      <a:pt x="24" y="8"/>
                    </a:lnTo>
                    <a:lnTo>
                      <a:pt x="26"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07" name="Freeform 547"/>
              <p:cNvSpPr>
                <a:spLocks/>
              </p:cNvSpPr>
              <p:nvPr/>
            </p:nvSpPr>
            <p:spPr bwMode="auto">
              <a:xfrm>
                <a:off x="5590" y="1930"/>
                <a:ext cx="8" cy="10"/>
              </a:xfrm>
              <a:custGeom>
                <a:avLst/>
                <a:gdLst>
                  <a:gd name="T0" fmla="*/ 2 w 8"/>
                  <a:gd name="T1" fmla="*/ 8 h 10"/>
                  <a:gd name="T2" fmla="*/ 5 w 8"/>
                  <a:gd name="T3" fmla="*/ 5 h 10"/>
                  <a:gd name="T4" fmla="*/ 5 w 8"/>
                  <a:gd name="T5" fmla="*/ 5 h 10"/>
                  <a:gd name="T6" fmla="*/ 2 w 8"/>
                  <a:gd name="T7" fmla="*/ 0 h 10"/>
                  <a:gd name="T8" fmla="*/ 0 w 8"/>
                  <a:gd name="T9" fmla="*/ 2 h 10"/>
                  <a:gd name="T10" fmla="*/ 2 w 8"/>
                  <a:gd name="T11" fmla="*/ 8 h 10"/>
                  <a:gd name="T12" fmla="*/ 2 w 8"/>
                  <a:gd name="T13" fmla="*/ 8 h 10"/>
                  <a:gd name="T14" fmla="*/ 8 w 8"/>
                  <a:gd name="T15" fmla="*/ 8 h 10"/>
                  <a:gd name="T16" fmla="*/ 2 w 8"/>
                  <a:gd name="T17" fmla="*/ 8 h 10"/>
                  <a:gd name="T18" fmla="*/ 5 w 8"/>
                  <a:gd name="T19" fmla="*/ 10 h 10"/>
                  <a:gd name="T20" fmla="*/ 8 w 8"/>
                  <a:gd name="T21" fmla="*/ 8 h 10"/>
                  <a:gd name="T22" fmla="*/ 2 w 8"/>
                  <a:gd name="T23" fmla="*/ 8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0"/>
                  <a:gd name="T38" fmla="*/ 8 w 8"/>
                  <a:gd name="T39" fmla="*/ 10 h 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0">
                    <a:moveTo>
                      <a:pt x="2" y="8"/>
                    </a:moveTo>
                    <a:lnTo>
                      <a:pt x="5" y="5"/>
                    </a:lnTo>
                    <a:lnTo>
                      <a:pt x="2" y="0"/>
                    </a:lnTo>
                    <a:lnTo>
                      <a:pt x="0" y="2"/>
                    </a:lnTo>
                    <a:lnTo>
                      <a:pt x="2" y="8"/>
                    </a:lnTo>
                    <a:lnTo>
                      <a:pt x="8" y="8"/>
                    </a:lnTo>
                    <a:lnTo>
                      <a:pt x="2" y="8"/>
                    </a:lnTo>
                    <a:lnTo>
                      <a:pt x="5" y="10"/>
                    </a:lnTo>
                    <a:lnTo>
                      <a:pt x="8" y="8"/>
                    </a:lnTo>
                    <a:lnTo>
                      <a:pt x="2"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08" name="Freeform 548"/>
              <p:cNvSpPr>
                <a:spLocks/>
              </p:cNvSpPr>
              <p:nvPr/>
            </p:nvSpPr>
            <p:spPr bwMode="auto">
              <a:xfrm>
                <a:off x="5592" y="1930"/>
                <a:ext cx="16" cy="8"/>
              </a:xfrm>
              <a:custGeom>
                <a:avLst/>
                <a:gdLst>
                  <a:gd name="T0" fmla="*/ 16 w 16"/>
                  <a:gd name="T1" fmla="*/ 0 h 8"/>
                  <a:gd name="T2" fmla="*/ 16 w 16"/>
                  <a:gd name="T3" fmla="*/ 0 h 8"/>
                  <a:gd name="T4" fmla="*/ 6 w 16"/>
                  <a:gd name="T5" fmla="*/ 2 h 8"/>
                  <a:gd name="T6" fmla="*/ 0 w 16"/>
                  <a:gd name="T7" fmla="*/ 8 h 8"/>
                  <a:gd name="T8" fmla="*/ 6 w 16"/>
                  <a:gd name="T9" fmla="*/ 8 h 8"/>
                  <a:gd name="T10" fmla="*/ 6 w 16"/>
                  <a:gd name="T11" fmla="*/ 5 h 8"/>
                  <a:gd name="T12" fmla="*/ 16 w 16"/>
                  <a:gd name="T13" fmla="*/ 2 h 8"/>
                  <a:gd name="T14" fmla="*/ 16 w 16"/>
                  <a:gd name="T15" fmla="*/ 2 h 8"/>
                  <a:gd name="T16" fmla="*/ 16 w 16"/>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8"/>
                  <a:gd name="T29" fmla="*/ 16 w 1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8">
                    <a:moveTo>
                      <a:pt x="16" y="0"/>
                    </a:moveTo>
                    <a:lnTo>
                      <a:pt x="16" y="0"/>
                    </a:lnTo>
                    <a:lnTo>
                      <a:pt x="6" y="2"/>
                    </a:lnTo>
                    <a:lnTo>
                      <a:pt x="0" y="8"/>
                    </a:lnTo>
                    <a:lnTo>
                      <a:pt x="6" y="8"/>
                    </a:lnTo>
                    <a:lnTo>
                      <a:pt x="6" y="5"/>
                    </a:lnTo>
                    <a:lnTo>
                      <a:pt x="16" y="2"/>
                    </a:lnTo>
                    <a:lnTo>
                      <a:pt x="16"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09" name="Freeform 549"/>
              <p:cNvSpPr>
                <a:spLocks/>
              </p:cNvSpPr>
              <p:nvPr/>
            </p:nvSpPr>
            <p:spPr bwMode="auto">
              <a:xfrm>
                <a:off x="5595" y="1924"/>
                <a:ext cx="13" cy="8"/>
              </a:xfrm>
              <a:custGeom>
                <a:avLst/>
                <a:gdLst>
                  <a:gd name="T0" fmla="*/ 0 w 13"/>
                  <a:gd name="T1" fmla="*/ 6 h 8"/>
                  <a:gd name="T2" fmla="*/ 0 w 13"/>
                  <a:gd name="T3" fmla="*/ 6 h 8"/>
                  <a:gd name="T4" fmla="*/ 13 w 13"/>
                  <a:gd name="T5" fmla="*/ 8 h 8"/>
                  <a:gd name="T6" fmla="*/ 13 w 13"/>
                  <a:gd name="T7" fmla="*/ 6 h 8"/>
                  <a:gd name="T8" fmla="*/ 13 w 13"/>
                  <a:gd name="T9" fmla="*/ 8 h 8"/>
                  <a:gd name="T10" fmla="*/ 13 w 13"/>
                  <a:gd name="T11" fmla="*/ 6 h 8"/>
                  <a:gd name="T12" fmla="*/ 0 w 13"/>
                  <a:gd name="T13" fmla="*/ 0 h 8"/>
                  <a:gd name="T14" fmla="*/ 0 w 13"/>
                  <a:gd name="T15" fmla="*/ 0 h 8"/>
                  <a:gd name="T16" fmla="*/ 0 w 13"/>
                  <a:gd name="T17" fmla="*/ 6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8"/>
                  <a:gd name="T29" fmla="*/ 13 w 1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8">
                    <a:moveTo>
                      <a:pt x="0" y="6"/>
                    </a:moveTo>
                    <a:lnTo>
                      <a:pt x="0" y="6"/>
                    </a:lnTo>
                    <a:lnTo>
                      <a:pt x="13" y="8"/>
                    </a:lnTo>
                    <a:lnTo>
                      <a:pt x="13" y="6"/>
                    </a:lnTo>
                    <a:lnTo>
                      <a:pt x="13" y="8"/>
                    </a:lnTo>
                    <a:lnTo>
                      <a:pt x="13" y="6"/>
                    </a:lnTo>
                    <a:lnTo>
                      <a:pt x="0" y="0"/>
                    </a:lnTo>
                    <a:lnTo>
                      <a:pt x="0"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10" name="Freeform 550"/>
              <p:cNvSpPr>
                <a:spLocks/>
              </p:cNvSpPr>
              <p:nvPr/>
            </p:nvSpPr>
            <p:spPr bwMode="auto">
              <a:xfrm>
                <a:off x="5574" y="1919"/>
                <a:ext cx="21" cy="11"/>
              </a:xfrm>
              <a:custGeom>
                <a:avLst/>
                <a:gdLst>
                  <a:gd name="T0" fmla="*/ 0 w 21"/>
                  <a:gd name="T1" fmla="*/ 3 h 11"/>
                  <a:gd name="T2" fmla="*/ 0 w 21"/>
                  <a:gd name="T3" fmla="*/ 3 h 11"/>
                  <a:gd name="T4" fmla="*/ 8 w 21"/>
                  <a:gd name="T5" fmla="*/ 8 h 11"/>
                  <a:gd name="T6" fmla="*/ 21 w 21"/>
                  <a:gd name="T7" fmla="*/ 11 h 11"/>
                  <a:gd name="T8" fmla="*/ 21 w 21"/>
                  <a:gd name="T9" fmla="*/ 5 h 11"/>
                  <a:gd name="T10" fmla="*/ 11 w 21"/>
                  <a:gd name="T11" fmla="*/ 3 h 11"/>
                  <a:gd name="T12" fmla="*/ 3 w 21"/>
                  <a:gd name="T13" fmla="*/ 0 h 11"/>
                  <a:gd name="T14" fmla="*/ 3 w 21"/>
                  <a:gd name="T15" fmla="*/ 0 h 11"/>
                  <a:gd name="T16" fmla="*/ 0 w 21"/>
                  <a:gd name="T17" fmla="*/ 3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1"/>
                  <a:gd name="T29" fmla="*/ 21 w 21"/>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1">
                    <a:moveTo>
                      <a:pt x="0" y="3"/>
                    </a:moveTo>
                    <a:lnTo>
                      <a:pt x="0" y="3"/>
                    </a:lnTo>
                    <a:lnTo>
                      <a:pt x="8" y="8"/>
                    </a:lnTo>
                    <a:lnTo>
                      <a:pt x="21" y="11"/>
                    </a:lnTo>
                    <a:lnTo>
                      <a:pt x="21" y="5"/>
                    </a:lnTo>
                    <a:lnTo>
                      <a:pt x="11" y="3"/>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11" name="Freeform 551"/>
              <p:cNvSpPr>
                <a:spLocks/>
              </p:cNvSpPr>
              <p:nvPr/>
            </p:nvSpPr>
            <p:spPr bwMode="auto">
              <a:xfrm>
                <a:off x="5564" y="1909"/>
                <a:ext cx="13" cy="13"/>
              </a:xfrm>
              <a:custGeom>
                <a:avLst/>
                <a:gdLst>
                  <a:gd name="T0" fmla="*/ 2 w 13"/>
                  <a:gd name="T1" fmla="*/ 2 h 13"/>
                  <a:gd name="T2" fmla="*/ 0 w 13"/>
                  <a:gd name="T3" fmla="*/ 2 h 13"/>
                  <a:gd name="T4" fmla="*/ 5 w 13"/>
                  <a:gd name="T5" fmla="*/ 8 h 13"/>
                  <a:gd name="T6" fmla="*/ 10 w 13"/>
                  <a:gd name="T7" fmla="*/ 13 h 13"/>
                  <a:gd name="T8" fmla="*/ 13 w 13"/>
                  <a:gd name="T9" fmla="*/ 10 h 13"/>
                  <a:gd name="T10" fmla="*/ 7 w 13"/>
                  <a:gd name="T11" fmla="*/ 5 h 13"/>
                  <a:gd name="T12" fmla="*/ 2 w 13"/>
                  <a:gd name="T13" fmla="*/ 0 h 13"/>
                  <a:gd name="T14" fmla="*/ 0 w 13"/>
                  <a:gd name="T15" fmla="*/ 0 h 13"/>
                  <a:gd name="T16" fmla="*/ 2 w 13"/>
                  <a:gd name="T17" fmla="*/ 0 h 13"/>
                  <a:gd name="T18" fmla="*/ 0 w 13"/>
                  <a:gd name="T19" fmla="*/ 0 h 13"/>
                  <a:gd name="T20" fmla="*/ 0 w 13"/>
                  <a:gd name="T21" fmla="*/ 0 h 13"/>
                  <a:gd name="T22" fmla="*/ 2 w 13"/>
                  <a:gd name="T23" fmla="*/ 2 h 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13"/>
                  <a:gd name="T38" fmla="*/ 13 w 13"/>
                  <a:gd name="T39" fmla="*/ 13 h 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13">
                    <a:moveTo>
                      <a:pt x="2" y="2"/>
                    </a:moveTo>
                    <a:lnTo>
                      <a:pt x="0" y="2"/>
                    </a:lnTo>
                    <a:lnTo>
                      <a:pt x="5" y="8"/>
                    </a:lnTo>
                    <a:lnTo>
                      <a:pt x="10" y="13"/>
                    </a:lnTo>
                    <a:lnTo>
                      <a:pt x="13" y="10"/>
                    </a:lnTo>
                    <a:lnTo>
                      <a:pt x="7" y="5"/>
                    </a:lnTo>
                    <a:lnTo>
                      <a:pt x="2" y="0"/>
                    </a:lnTo>
                    <a:lnTo>
                      <a:pt x="0" y="0"/>
                    </a:lnTo>
                    <a:lnTo>
                      <a:pt x="2" y="0"/>
                    </a:lnTo>
                    <a:lnTo>
                      <a:pt x="0" y="0"/>
                    </a:lnTo>
                    <a:lnTo>
                      <a:pt x="2"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12" name="Freeform 552"/>
              <p:cNvSpPr>
                <a:spLocks/>
              </p:cNvSpPr>
              <p:nvPr/>
            </p:nvSpPr>
            <p:spPr bwMode="auto">
              <a:xfrm>
                <a:off x="5556" y="1909"/>
                <a:ext cx="10" cy="8"/>
              </a:xfrm>
              <a:custGeom>
                <a:avLst/>
                <a:gdLst>
                  <a:gd name="T0" fmla="*/ 2 w 10"/>
                  <a:gd name="T1" fmla="*/ 8 h 8"/>
                  <a:gd name="T2" fmla="*/ 5 w 10"/>
                  <a:gd name="T3" fmla="*/ 8 h 8"/>
                  <a:gd name="T4" fmla="*/ 10 w 10"/>
                  <a:gd name="T5" fmla="*/ 2 h 8"/>
                  <a:gd name="T6" fmla="*/ 8 w 10"/>
                  <a:gd name="T7" fmla="*/ 0 h 8"/>
                  <a:gd name="T8" fmla="*/ 2 w 10"/>
                  <a:gd name="T9" fmla="*/ 5 h 8"/>
                  <a:gd name="T10" fmla="*/ 2 w 10"/>
                  <a:gd name="T11" fmla="*/ 8 h 8"/>
                  <a:gd name="T12" fmla="*/ 2 w 10"/>
                  <a:gd name="T13" fmla="*/ 5 h 8"/>
                  <a:gd name="T14" fmla="*/ 0 w 10"/>
                  <a:gd name="T15" fmla="*/ 8 h 8"/>
                  <a:gd name="T16" fmla="*/ 2 w 10"/>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8"/>
                  <a:gd name="T29" fmla="*/ 10 w 10"/>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8">
                    <a:moveTo>
                      <a:pt x="2" y="8"/>
                    </a:moveTo>
                    <a:lnTo>
                      <a:pt x="5" y="8"/>
                    </a:lnTo>
                    <a:lnTo>
                      <a:pt x="10" y="2"/>
                    </a:lnTo>
                    <a:lnTo>
                      <a:pt x="8" y="0"/>
                    </a:lnTo>
                    <a:lnTo>
                      <a:pt x="2" y="5"/>
                    </a:lnTo>
                    <a:lnTo>
                      <a:pt x="2" y="8"/>
                    </a:lnTo>
                    <a:lnTo>
                      <a:pt x="2" y="5"/>
                    </a:lnTo>
                    <a:lnTo>
                      <a:pt x="0" y="8"/>
                    </a:lnTo>
                    <a:lnTo>
                      <a:pt x="2"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13" name="Freeform 553"/>
              <p:cNvSpPr>
                <a:spLocks/>
              </p:cNvSpPr>
              <p:nvPr/>
            </p:nvSpPr>
            <p:spPr bwMode="auto">
              <a:xfrm>
                <a:off x="5488" y="1885"/>
                <a:ext cx="21" cy="34"/>
              </a:xfrm>
              <a:custGeom>
                <a:avLst/>
                <a:gdLst>
                  <a:gd name="T0" fmla="*/ 5 w 21"/>
                  <a:gd name="T1" fmla="*/ 34 h 34"/>
                  <a:gd name="T2" fmla="*/ 3 w 21"/>
                  <a:gd name="T3" fmla="*/ 26 h 34"/>
                  <a:gd name="T4" fmla="*/ 0 w 21"/>
                  <a:gd name="T5" fmla="*/ 19 h 34"/>
                  <a:gd name="T6" fmla="*/ 0 w 21"/>
                  <a:gd name="T7" fmla="*/ 16 h 34"/>
                  <a:gd name="T8" fmla="*/ 0 w 21"/>
                  <a:gd name="T9" fmla="*/ 11 h 34"/>
                  <a:gd name="T10" fmla="*/ 5 w 21"/>
                  <a:gd name="T11" fmla="*/ 8 h 34"/>
                  <a:gd name="T12" fmla="*/ 8 w 21"/>
                  <a:gd name="T13" fmla="*/ 8 h 34"/>
                  <a:gd name="T14" fmla="*/ 8 w 21"/>
                  <a:gd name="T15" fmla="*/ 6 h 34"/>
                  <a:gd name="T16" fmla="*/ 3 w 21"/>
                  <a:gd name="T17" fmla="*/ 3 h 34"/>
                  <a:gd name="T18" fmla="*/ 5 w 21"/>
                  <a:gd name="T19" fmla="*/ 0 h 34"/>
                  <a:gd name="T20" fmla="*/ 13 w 21"/>
                  <a:gd name="T21" fmla="*/ 0 h 34"/>
                  <a:gd name="T22" fmla="*/ 18 w 21"/>
                  <a:gd name="T23" fmla="*/ 3 h 34"/>
                  <a:gd name="T24" fmla="*/ 18 w 21"/>
                  <a:gd name="T25" fmla="*/ 3 h 34"/>
                  <a:gd name="T26" fmla="*/ 21 w 21"/>
                  <a:gd name="T27" fmla="*/ 13 h 34"/>
                  <a:gd name="T28" fmla="*/ 18 w 21"/>
                  <a:gd name="T29" fmla="*/ 32 h 34"/>
                  <a:gd name="T30" fmla="*/ 10 w 21"/>
                  <a:gd name="T31" fmla="*/ 34 h 34"/>
                  <a:gd name="T32" fmla="*/ 5 w 21"/>
                  <a:gd name="T33" fmla="*/ 34 h 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
                  <a:gd name="T52" fmla="*/ 0 h 34"/>
                  <a:gd name="T53" fmla="*/ 21 w 21"/>
                  <a:gd name="T54" fmla="*/ 34 h 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 h="34">
                    <a:moveTo>
                      <a:pt x="5" y="34"/>
                    </a:moveTo>
                    <a:lnTo>
                      <a:pt x="3" y="26"/>
                    </a:lnTo>
                    <a:lnTo>
                      <a:pt x="0" y="19"/>
                    </a:lnTo>
                    <a:lnTo>
                      <a:pt x="0" y="16"/>
                    </a:lnTo>
                    <a:lnTo>
                      <a:pt x="0" y="11"/>
                    </a:lnTo>
                    <a:lnTo>
                      <a:pt x="5" y="8"/>
                    </a:lnTo>
                    <a:lnTo>
                      <a:pt x="8" y="8"/>
                    </a:lnTo>
                    <a:lnTo>
                      <a:pt x="8" y="6"/>
                    </a:lnTo>
                    <a:lnTo>
                      <a:pt x="3" y="3"/>
                    </a:lnTo>
                    <a:lnTo>
                      <a:pt x="5" y="0"/>
                    </a:lnTo>
                    <a:lnTo>
                      <a:pt x="13" y="0"/>
                    </a:lnTo>
                    <a:lnTo>
                      <a:pt x="18" y="3"/>
                    </a:lnTo>
                    <a:lnTo>
                      <a:pt x="21" y="13"/>
                    </a:lnTo>
                    <a:lnTo>
                      <a:pt x="18" y="32"/>
                    </a:lnTo>
                    <a:lnTo>
                      <a:pt x="10" y="34"/>
                    </a:lnTo>
                    <a:lnTo>
                      <a:pt x="5" y="34"/>
                    </a:lnTo>
                    <a:close/>
                  </a:path>
                </a:pathLst>
              </a:custGeom>
              <a:solidFill>
                <a:srgbClr val="00924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14" name="Freeform 554"/>
              <p:cNvSpPr>
                <a:spLocks/>
              </p:cNvSpPr>
              <p:nvPr/>
            </p:nvSpPr>
            <p:spPr bwMode="auto">
              <a:xfrm>
                <a:off x="5485" y="1904"/>
                <a:ext cx="11" cy="15"/>
              </a:xfrm>
              <a:custGeom>
                <a:avLst/>
                <a:gdLst>
                  <a:gd name="T0" fmla="*/ 0 w 11"/>
                  <a:gd name="T1" fmla="*/ 2 h 15"/>
                  <a:gd name="T2" fmla="*/ 0 w 11"/>
                  <a:gd name="T3" fmla="*/ 2 h 15"/>
                  <a:gd name="T4" fmla="*/ 6 w 11"/>
                  <a:gd name="T5" fmla="*/ 10 h 15"/>
                  <a:gd name="T6" fmla="*/ 6 w 11"/>
                  <a:gd name="T7" fmla="*/ 15 h 15"/>
                  <a:gd name="T8" fmla="*/ 11 w 11"/>
                  <a:gd name="T9" fmla="*/ 15 h 15"/>
                  <a:gd name="T10" fmla="*/ 8 w 11"/>
                  <a:gd name="T11" fmla="*/ 7 h 15"/>
                  <a:gd name="T12" fmla="*/ 6 w 11"/>
                  <a:gd name="T13" fmla="*/ 0 h 15"/>
                  <a:gd name="T14" fmla="*/ 6 w 11"/>
                  <a:gd name="T15" fmla="*/ 0 h 15"/>
                  <a:gd name="T16" fmla="*/ 0 w 11"/>
                  <a:gd name="T17" fmla="*/ 2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5"/>
                  <a:gd name="T29" fmla="*/ 11 w 11"/>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5">
                    <a:moveTo>
                      <a:pt x="0" y="2"/>
                    </a:moveTo>
                    <a:lnTo>
                      <a:pt x="0" y="2"/>
                    </a:lnTo>
                    <a:lnTo>
                      <a:pt x="6" y="10"/>
                    </a:lnTo>
                    <a:lnTo>
                      <a:pt x="6" y="15"/>
                    </a:lnTo>
                    <a:lnTo>
                      <a:pt x="11" y="15"/>
                    </a:lnTo>
                    <a:lnTo>
                      <a:pt x="8" y="7"/>
                    </a:lnTo>
                    <a:lnTo>
                      <a:pt x="6"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15" name="Freeform 555"/>
              <p:cNvSpPr>
                <a:spLocks/>
              </p:cNvSpPr>
              <p:nvPr/>
            </p:nvSpPr>
            <p:spPr bwMode="auto">
              <a:xfrm>
                <a:off x="5485" y="1891"/>
                <a:ext cx="11" cy="15"/>
              </a:xfrm>
              <a:custGeom>
                <a:avLst/>
                <a:gdLst>
                  <a:gd name="T0" fmla="*/ 11 w 11"/>
                  <a:gd name="T1" fmla="*/ 0 h 15"/>
                  <a:gd name="T2" fmla="*/ 11 w 11"/>
                  <a:gd name="T3" fmla="*/ 0 h 15"/>
                  <a:gd name="T4" fmla="*/ 6 w 11"/>
                  <a:gd name="T5" fmla="*/ 2 h 15"/>
                  <a:gd name="T6" fmla="*/ 3 w 11"/>
                  <a:gd name="T7" fmla="*/ 5 h 15"/>
                  <a:gd name="T8" fmla="*/ 0 w 11"/>
                  <a:gd name="T9" fmla="*/ 10 h 15"/>
                  <a:gd name="T10" fmla="*/ 0 w 11"/>
                  <a:gd name="T11" fmla="*/ 15 h 15"/>
                  <a:gd name="T12" fmla="*/ 6 w 11"/>
                  <a:gd name="T13" fmla="*/ 13 h 15"/>
                  <a:gd name="T14" fmla="*/ 6 w 11"/>
                  <a:gd name="T15" fmla="*/ 10 h 15"/>
                  <a:gd name="T16" fmla="*/ 6 w 11"/>
                  <a:gd name="T17" fmla="*/ 7 h 15"/>
                  <a:gd name="T18" fmla="*/ 8 w 11"/>
                  <a:gd name="T19" fmla="*/ 5 h 15"/>
                  <a:gd name="T20" fmla="*/ 11 w 11"/>
                  <a:gd name="T21" fmla="*/ 2 h 15"/>
                  <a:gd name="T22" fmla="*/ 11 w 11"/>
                  <a:gd name="T23" fmla="*/ 2 h 15"/>
                  <a:gd name="T24" fmla="*/ 11 w 11"/>
                  <a:gd name="T25" fmla="*/ 0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15"/>
                  <a:gd name="T41" fmla="*/ 11 w 11"/>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15">
                    <a:moveTo>
                      <a:pt x="11" y="0"/>
                    </a:moveTo>
                    <a:lnTo>
                      <a:pt x="11" y="0"/>
                    </a:lnTo>
                    <a:lnTo>
                      <a:pt x="6" y="2"/>
                    </a:lnTo>
                    <a:lnTo>
                      <a:pt x="3" y="5"/>
                    </a:lnTo>
                    <a:lnTo>
                      <a:pt x="0" y="10"/>
                    </a:lnTo>
                    <a:lnTo>
                      <a:pt x="0" y="15"/>
                    </a:lnTo>
                    <a:lnTo>
                      <a:pt x="6" y="13"/>
                    </a:lnTo>
                    <a:lnTo>
                      <a:pt x="6" y="10"/>
                    </a:lnTo>
                    <a:lnTo>
                      <a:pt x="6" y="7"/>
                    </a:lnTo>
                    <a:lnTo>
                      <a:pt x="8" y="5"/>
                    </a:lnTo>
                    <a:lnTo>
                      <a:pt x="11" y="2"/>
                    </a:lnTo>
                    <a:lnTo>
                      <a:pt x="11"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16" name="Freeform 556"/>
              <p:cNvSpPr>
                <a:spLocks/>
              </p:cNvSpPr>
              <p:nvPr/>
            </p:nvSpPr>
            <p:spPr bwMode="auto">
              <a:xfrm>
                <a:off x="5488" y="1885"/>
                <a:ext cx="8" cy="8"/>
              </a:xfrm>
              <a:custGeom>
                <a:avLst/>
                <a:gdLst>
                  <a:gd name="T0" fmla="*/ 0 w 8"/>
                  <a:gd name="T1" fmla="*/ 0 h 8"/>
                  <a:gd name="T2" fmla="*/ 3 w 8"/>
                  <a:gd name="T3" fmla="*/ 3 h 8"/>
                  <a:gd name="T4" fmla="*/ 5 w 8"/>
                  <a:gd name="T5" fmla="*/ 6 h 8"/>
                  <a:gd name="T6" fmla="*/ 8 w 8"/>
                  <a:gd name="T7" fmla="*/ 6 h 8"/>
                  <a:gd name="T8" fmla="*/ 8 w 8"/>
                  <a:gd name="T9" fmla="*/ 8 h 8"/>
                  <a:gd name="T10" fmla="*/ 8 w 8"/>
                  <a:gd name="T11" fmla="*/ 3 h 8"/>
                  <a:gd name="T12" fmla="*/ 3 w 8"/>
                  <a:gd name="T13" fmla="*/ 0 h 8"/>
                  <a:gd name="T14" fmla="*/ 5 w 8"/>
                  <a:gd name="T15" fmla="*/ 3 h 8"/>
                  <a:gd name="T16" fmla="*/ 0 w 8"/>
                  <a:gd name="T17" fmla="*/ 0 h 8"/>
                  <a:gd name="T18" fmla="*/ 0 w 8"/>
                  <a:gd name="T19" fmla="*/ 3 h 8"/>
                  <a:gd name="T20" fmla="*/ 3 w 8"/>
                  <a:gd name="T21" fmla="*/ 3 h 8"/>
                  <a:gd name="T22" fmla="*/ 0 w 8"/>
                  <a:gd name="T23" fmla="*/ 0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8"/>
                  <a:gd name="T38" fmla="*/ 8 w 8"/>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8">
                    <a:moveTo>
                      <a:pt x="0" y="0"/>
                    </a:moveTo>
                    <a:lnTo>
                      <a:pt x="3" y="3"/>
                    </a:lnTo>
                    <a:lnTo>
                      <a:pt x="5" y="6"/>
                    </a:lnTo>
                    <a:lnTo>
                      <a:pt x="8" y="6"/>
                    </a:lnTo>
                    <a:lnTo>
                      <a:pt x="8" y="8"/>
                    </a:lnTo>
                    <a:lnTo>
                      <a:pt x="8" y="3"/>
                    </a:lnTo>
                    <a:lnTo>
                      <a:pt x="3" y="0"/>
                    </a:lnTo>
                    <a:lnTo>
                      <a:pt x="5" y="3"/>
                    </a:lnTo>
                    <a:lnTo>
                      <a:pt x="0" y="0"/>
                    </a:lnTo>
                    <a:lnTo>
                      <a:pt x="0" y="3"/>
                    </a:lnTo>
                    <a:lnTo>
                      <a:pt x="3" y="3"/>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17" name="Freeform 557"/>
              <p:cNvSpPr>
                <a:spLocks/>
              </p:cNvSpPr>
              <p:nvPr/>
            </p:nvSpPr>
            <p:spPr bwMode="auto">
              <a:xfrm>
                <a:off x="5488" y="1883"/>
                <a:ext cx="13" cy="5"/>
              </a:xfrm>
              <a:custGeom>
                <a:avLst/>
                <a:gdLst>
                  <a:gd name="T0" fmla="*/ 13 w 13"/>
                  <a:gd name="T1" fmla="*/ 0 h 5"/>
                  <a:gd name="T2" fmla="*/ 13 w 13"/>
                  <a:gd name="T3" fmla="*/ 0 h 5"/>
                  <a:gd name="T4" fmla="*/ 5 w 13"/>
                  <a:gd name="T5" fmla="*/ 0 h 5"/>
                  <a:gd name="T6" fmla="*/ 0 w 13"/>
                  <a:gd name="T7" fmla="*/ 2 h 5"/>
                  <a:gd name="T8" fmla="*/ 5 w 13"/>
                  <a:gd name="T9" fmla="*/ 5 h 5"/>
                  <a:gd name="T10" fmla="*/ 5 w 13"/>
                  <a:gd name="T11" fmla="*/ 5 h 5"/>
                  <a:gd name="T12" fmla="*/ 13 w 13"/>
                  <a:gd name="T13" fmla="*/ 2 h 5"/>
                  <a:gd name="T14" fmla="*/ 13 w 13"/>
                  <a:gd name="T15" fmla="*/ 2 h 5"/>
                  <a:gd name="T16" fmla="*/ 13 w 13"/>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13" y="0"/>
                    </a:moveTo>
                    <a:lnTo>
                      <a:pt x="13" y="0"/>
                    </a:lnTo>
                    <a:lnTo>
                      <a:pt x="5" y="0"/>
                    </a:lnTo>
                    <a:lnTo>
                      <a:pt x="0" y="2"/>
                    </a:lnTo>
                    <a:lnTo>
                      <a:pt x="5" y="5"/>
                    </a:lnTo>
                    <a:lnTo>
                      <a:pt x="13" y="2"/>
                    </a:lnTo>
                    <a:lnTo>
                      <a:pt x="1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18" name="Freeform 558"/>
              <p:cNvSpPr>
                <a:spLocks/>
              </p:cNvSpPr>
              <p:nvPr/>
            </p:nvSpPr>
            <p:spPr bwMode="auto">
              <a:xfrm>
                <a:off x="5501" y="1883"/>
                <a:ext cx="8" cy="8"/>
              </a:xfrm>
              <a:custGeom>
                <a:avLst/>
                <a:gdLst>
                  <a:gd name="T0" fmla="*/ 8 w 8"/>
                  <a:gd name="T1" fmla="*/ 5 h 8"/>
                  <a:gd name="T2" fmla="*/ 8 w 8"/>
                  <a:gd name="T3" fmla="*/ 8 h 8"/>
                  <a:gd name="T4" fmla="*/ 8 w 8"/>
                  <a:gd name="T5" fmla="*/ 2 h 8"/>
                  <a:gd name="T6" fmla="*/ 0 w 8"/>
                  <a:gd name="T7" fmla="*/ 0 h 8"/>
                  <a:gd name="T8" fmla="*/ 0 w 8"/>
                  <a:gd name="T9" fmla="*/ 2 h 8"/>
                  <a:gd name="T10" fmla="*/ 5 w 8"/>
                  <a:gd name="T11" fmla="*/ 8 h 8"/>
                  <a:gd name="T12" fmla="*/ 5 w 8"/>
                  <a:gd name="T13" fmla="*/ 5 h 8"/>
                  <a:gd name="T14" fmla="*/ 5 w 8"/>
                  <a:gd name="T15" fmla="*/ 8 h 8"/>
                  <a:gd name="T16" fmla="*/ 8 w 8"/>
                  <a:gd name="T17" fmla="*/ 5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8" y="5"/>
                    </a:moveTo>
                    <a:lnTo>
                      <a:pt x="8" y="8"/>
                    </a:lnTo>
                    <a:lnTo>
                      <a:pt x="8" y="2"/>
                    </a:lnTo>
                    <a:lnTo>
                      <a:pt x="0" y="0"/>
                    </a:lnTo>
                    <a:lnTo>
                      <a:pt x="0" y="2"/>
                    </a:lnTo>
                    <a:lnTo>
                      <a:pt x="5" y="8"/>
                    </a:lnTo>
                    <a:lnTo>
                      <a:pt x="5" y="5"/>
                    </a:lnTo>
                    <a:lnTo>
                      <a:pt x="5" y="8"/>
                    </a:lnTo>
                    <a:lnTo>
                      <a:pt x="8"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19" name="Freeform 559"/>
              <p:cNvSpPr>
                <a:spLocks/>
              </p:cNvSpPr>
              <p:nvPr/>
            </p:nvSpPr>
            <p:spPr bwMode="auto">
              <a:xfrm>
                <a:off x="5504" y="1888"/>
                <a:ext cx="7" cy="29"/>
              </a:xfrm>
              <a:custGeom>
                <a:avLst/>
                <a:gdLst>
                  <a:gd name="T0" fmla="*/ 5 w 7"/>
                  <a:gd name="T1" fmla="*/ 29 h 29"/>
                  <a:gd name="T2" fmla="*/ 5 w 7"/>
                  <a:gd name="T3" fmla="*/ 29 h 29"/>
                  <a:gd name="T4" fmla="*/ 7 w 7"/>
                  <a:gd name="T5" fmla="*/ 10 h 29"/>
                  <a:gd name="T6" fmla="*/ 5 w 7"/>
                  <a:gd name="T7" fmla="*/ 0 h 29"/>
                  <a:gd name="T8" fmla="*/ 2 w 7"/>
                  <a:gd name="T9" fmla="*/ 3 h 29"/>
                  <a:gd name="T10" fmla="*/ 2 w 7"/>
                  <a:gd name="T11" fmla="*/ 10 h 29"/>
                  <a:gd name="T12" fmla="*/ 0 w 7"/>
                  <a:gd name="T13" fmla="*/ 29 h 29"/>
                  <a:gd name="T14" fmla="*/ 0 w 7"/>
                  <a:gd name="T15" fmla="*/ 29 h 29"/>
                  <a:gd name="T16" fmla="*/ 5 w 7"/>
                  <a:gd name="T17" fmla="*/ 29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29"/>
                  <a:gd name="T29" fmla="*/ 7 w 7"/>
                  <a:gd name="T30" fmla="*/ 29 h 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29">
                    <a:moveTo>
                      <a:pt x="5" y="29"/>
                    </a:moveTo>
                    <a:lnTo>
                      <a:pt x="5" y="29"/>
                    </a:lnTo>
                    <a:lnTo>
                      <a:pt x="7" y="10"/>
                    </a:lnTo>
                    <a:lnTo>
                      <a:pt x="5" y="0"/>
                    </a:lnTo>
                    <a:lnTo>
                      <a:pt x="2" y="3"/>
                    </a:lnTo>
                    <a:lnTo>
                      <a:pt x="2" y="10"/>
                    </a:lnTo>
                    <a:lnTo>
                      <a:pt x="0" y="29"/>
                    </a:lnTo>
                    <a:lnTo>
                      <a:pt x="5" y="2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20" name="Freeform 560"/>
              <p:cNvSpPr>
                <a:spLocks/>
              </p:cNvSpPr>
              <p:nvPr/>
            </p:nvSpPr>
            <p:spPr bwMode="auto">
              <a:xfrm>
                <a:off x="5491" y="1917"/>
                <a:ext cx="18" cy="5"/>
              </a:xfrm>
              <a:custGeom>
                <a:avLst/>
                <a:gdLst>
                  <a:gd name="T0" fmla="*/ 0 w 18"/>
                  <a:gd name="T1" fmla="*/ 2 h 5"/>
                  <a:gd name="T2" fmla="*/ 2 w 18"/>
                  <a:gd name="T3" fmla="*/ 5 h 5"/>
                  <a:gd name="T4" fmla="*/ 7 w 18"/>
                  <a:gd name="T5" fmla="*/ 5 h 5"/>
                  <a:gd name="T6" fmla="*/ 18 w 18"/>
                  <a:gd name="T7" fmla="*/ 0 h 5"/>
                  <a:gd name="T8" fmla="*/ 13 w 18"/>
                  <a:gd name="T9" fmla="*/ 0 h 5"/>
                  <a:gd name="T10" fmla="*/ 7 w 18"/>
                  <a:gd name="T11" fmla="*/ 0 h 5"/>
                  <a:gd name="T12" fmla="*/ 2 w 18"/>
                  <a:gd name="T13" fmla="*/ 0 h 5"/>
                  <a:gd name="T14" fmla="*/ 5 w 18"/>
                  <a:gd name="T15" fmla="*/ 2 h 5"/>
                  <a:gd name="T16" fmla="*/ 0 w 18"/>
                  <a:gd name="T17" fmla="*/ 2 h 5"/>
                  <a:gd name="T18" fmla="*/ 0 w 18"/>
                  <a:gd name="T19" fmla="*/ 5 h 5"/>
                  <a:gd name="T20" fmla="*/ 2 w 18"/>
                  <a:gd name="T21" fmla="*/ 5 h 5"/>
                  <a:gd name="T22" fmla="*/ 0 w 18"/>
                  <a:gd name="T23" fmla="*/ 2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5"/>
                  <a:gd name="T38" fmla="*/ 18 w 18"/>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5">
                    <a:moveTo>
                      <a:pt x="0" y="2"/>
                    </a:moveTo>
                    <a:lnTo>
                      <a:pt x="2" y="5"/>
                    </a:lnTo>
                    <a:lnTo>
                      <a:pt x="7" y="5"/>
                    </a:lnTo>
                    <a:lnTo>
                      <a:pt x="18" y="0"/>
                    </a:lnTo>
                    <a:lnTo>
                      <a:pt x="13" y="0"/>
                    </a:lnTo>
                    <a:lnTo>
                      <a:pt x="7" y="0"/>
                    </a:lnTo>
                    <a:lnTo>
                      <a:pt x="2" y="0"/>
                    </a:lnTo>
                    <a:lnTo>
                      <a:pt x="5" y="2"/>
                    </a:lnTo>
                    <a:lnTo>
                      <a:pt x="0" y="2"/>
                    </a:lnTo>
                    <a:lnTo>
                      <a:pt x="0" y="5"/>
                    </a:lnTo>
                    <a:lnTo>
                      <a:pt x="2" y="5"/>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21" name="Freeform 561"/>
              <p:cNvSpPr>
                <a:spLocks/>
              </p:cNvSpPr>
              <p:nvPr/>
            </p:nvSpPr>
            <p:spPr bwMode="auto">
              <a:xfrm>
                <a:off x="5457" y="1898"/>
                <a:ext cx="28" cy="24"/>
              </a:xfrm>
              <a:custGeom>
                <a:avLst/>
                <a:gdLst>
                  <a:gd name="T0" fmla="*/ 23 w 28"/>
                  <a:gd name="T1" fmla="*/ 0 h 24"/>
                  <a:gd name="T2" fmla="*/ 23 w 28"/>
                  <a:gd name="T3" fmla="*/ 8 h 24"/>
                  <a:gd name="T4" fmla="*/ 28 w 28"/>
                  <a:gd name="T5" fmla="*/ 16 h 24"/>
                  <a:gd name="T6" fmla="*/ 23 w 28"/>
                  <a:gd name="T7" fmla="*/ 16 h 24"/>
                  <a:gd name="T8" fmla="*/ 13 w 28"/>
                  <a:gd name="T9" fmla="*/ 19 h 24"/>
                  <a:gd name="T10" fmla="*/ 13 w 28"/>
                  <a:gd name="T11" fmla="*/ 21 h 24"/>
                  <a:gd name="T12" fmla="*/ 13 w 28"/>
                  <a:gd name="T13" fmla="*/ 21 h 24"/>
                  <a:gd name="T14" fmla="*/ 10 w 28"/>
                  <a:gd name="T15" fmla="*/ 21 h 24"/>
                  <a:gd name="T16" fmla="*/ 7 w 28"/>
                  <a:gd name="T17" fmla="*/ 24 h 24"/>
                  <a:gd name="T18" fmla="*/ 2 w 28"/>
                  <a:gd name="T19" fmla="*/ 21 h 24"/>
                  <a:gd name="T20" fmla="*/ 0 w 28"/>
                  <a:gd name="T21" fmla="*/ 16 h 24"/>
                  <a:gd name="T22" fmla="*/ 0 w 28"/>
                  <a:gd name="T23" fmla="*/ 8 h 24"/>
                  <a:gd name="T24" fmla="*/ 0 w 28"/>
                  <a:gd name="T25" fmla="*/ 3 h 24"/>
                  <a:gd name="T26" fmla="*/ 13 w 28"/>
                  <a:gd name="T27" fmla="*/ 0 h 24"/>
                  <a:gd name="T28" fmla="*/ 23 w 28"/>
                  <a:gd name="T29" fmla="*/ 0 h 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24"/>
                  <a:gd name="T47" fmla="*/ 28 w 28"/>
                  <a:gd name="T48" fmla="*/ 24 h 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24">
                    <a:moveTo>
                      <a:pt x="23" y="0"/>
                    </a:moveTo>
                    <a:lnTo>
                      <a:pt x="23" y="8"/>
                    </a:lnTo>
                    <a:lnTo>
                      <a:pt x="28" y="16"/>
                    </a:lnTo>
                    <a:lnTo>
                      <a:pt x="23" y="16"/>
                    </a:lnTo>
                    <a:lnTo>
                      <a:pt x="13" y="19"/>
                    </a:lnTo>
                    <a:lnTo>
                      <a:pt x="13" y="21"/>
                    </a:lnTo>
                    <a:lnTo>
                      <a:pt x="10" y="21"/>
                    </a:lnTo>
                    <a:lnTo>
                      <a:pt x="7" y="24"/>
                    </a:lnTo>
                    <a:lnTo>
                      <a:pt x="2" y="21"/>
                    </a:lnTo>
                    <a:lnTo>
                      <a:pt x="0" y="16"/>
                    </a:lnTo>
                    <a:lnTo>
                      <a:pt x="0" y="8"/>
                    </a:lnTo>
                    <a:lnTo>
                      <a:pt x="0" y="3"/>
                    </a:lnTo>
                    <a:lnTo>
                      <a:pt x="13" y="0"/>
                    </a:lnTo>
                    <a:lnTo>
                      <a:pt x="23" y="0"/>
                    </a:lnTo>
                    <a:close/>
                  </a:path>
                </a:pathLst>
              </a:custGeom>
              <a:solidFill>
                <a:srgbClr val="EC916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22" name="Freeform 562"/>
              <p:cNvSpPr>
                <a:spLocks/>
              </p:cNvSpPr>
              <p:nvPr/>
            </p:nvSpPr>
            <p:spPr bwMode="auto">
              <a:xfrm>
                <a:off x="5477" y="1898"/>
                <a:ext cx="11" cy="19"/>
              </a:xfrm>
              <a:custGeom>
                <a:avLst/>
                <a:gdLst>
                  <a:gd name="T0" fmla="*/ 11 w 11"/>
                  <a:gd name="T1" fmla="*/ 13 h 19"/>
                  <a:gd name="T2" fmla="*/ 11 w 11"/>
                  <a:gd name="T3" fmla="*/ 13 h 19"/>
                  <a:gd name="T4" fmla="*/ 6 w 11"/>
                  <a:gd name="T5" fmla="*/ 6 h 19"/>
                  <a:gd name="T6" fmla="*/ 3 w 11"/>
                  <a:gd name="T7" fmla="*/ 0 h 19"/>
                  <a:gd name="T8" fmla="*/ 0 w 11"/>
                  <a:gd name="T9" fmla="*/ 0 h 19"/>
                  <a:gd name="T10" fmla="*/ 3 w 11"/>
                  <a:gd name="T11" fmla="*/ 8 h 19"/>
                  <a:gd name="T12" fmla="*/ 8 w 11"/>
                  <a:gd name="T13" fmla="*/ 19 h 19"/>
                  <a:gd name="T14" fmla="*/ 8 w 11"/>
                  <a:gd name="T15" fmla="*/ 19 h 19"/>
                  <a:gd name="T16" fmla="*/ 11 w 11"/>
                  <a:gd name="T17" fmla="*/ 13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9"/>
                  <a:gd name="T29" fmla="*/ 11 w 11"/>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9">
                    <a:moveTo>
                      <a:pt x="11" y="13"/>
                    </a:moveTo>
                    <a:lnTo>
                      <a:pt x="11" y="13"/>
                    </a:lnTo>
                    <a:lnTo>
                      <a:pt x="6" y="6"/>
                    </a:lnTo>
                    <a:lnTo>
                      <a:pt x="3" y="0"/>
                    </a:lnTo>
                    <a:lnTo>
                      <a:pt x="0" y="0"/>
                    </a:lnTo>
                    <a:lnTo>
                      <a:pt x="3" y="8"/>
                    </a:lnTo>
                    <a:lnTo>
                      <a:pt x="8" y="19"/>
                    </a:lnTo>
                    <a:lnTo>
                      <a:pt x="11"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23" name="Freeform 563"/>
              <p:cNvSpPr>
                <a:spLocks/>
              </p:cNvSpPr>
              <p:nvPr/>
            </p:nvSpPr>
            <p:spPr bwMode="auto">
              <a:xfrm>
                <a:off x="5470" y="1911"/>
                <a:ext cx="18" cy="6"/>
              </a:xfrm>
              <a:custGeom>
                <a:avLst/>
                <a:gdLst>
                  <a:gd name="T0" fmla="*/ 2 w 18"/>
                  <a:gd name="T1" fmla="*/ 6 h 6"/>
                  <a:gd name="T2" fmla="*/ 2 w 18"/>
                  <a:gd name="T3" fmla="*/ 6 h 6"/>
                  <a:gd name="T4" fmla="*/ 10 w 18"/>
                  <a:gd name="T5" fmla="*/ 3 h 6"/>
                  <a:gd name="T6" fmla="*/ 18 w 18"/>
                  <a:gd name="T7" fmla="*/ 0 h 6"/>
                  <a:gd name="T8" fmla="*/ 15 w 18"/>
                  <a:gd name="T9" fmla="*/ 6 h 6"/>
                  <a:gd name="T10" fmla="*/ 10 w 18"/>
                  <a:gd name="T11" fmla="*/ 0 h 6"/>
                  <a:gd name="T12" fmla="*/ 0 w 18"/>
                  <a:gd name="T13" fmla="*/ 6 h 6"/>
                  <a:gd name="T14" fmla="*/ 0 w 18"/>
                  <a:gd name="T15" fmla="*/ 6 h 6"/>
                  <a:gd name="T16" fmla="*/ 2 w 18"/>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6"/>
                  <a:gd name="T29" fmla="*/ 18 w 18"/>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6">
                    <a:moveTo>
                      <a:pt x="2" y="6"/>
                    </a:moveTo>
                    <a:lnTo>
                      <a:pt x="2" y="6"/>
                    </a:lnTo>
                    <a:lnTo>
                      <a:pt x="10" y="3"/>
                    </a:lnTo>
                    <a:lnTo>
                      <a:pt x="18" y="0"/>
                    </a:lnTo>
                    <a:lnTo>
                      <a:pt x="15" y="6"/>
                    </a:lnTo>
                    <a:lnTo>
                      <a:pt x="10" y="0"/>
                    </a:lnTo>
                    <a:lnTo>
                      <a:pt x="0" y="6"/>
                    </a:lnTo>
                    <a:lnTo>
                      <a:pt x="2"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24" name="Freeform 564"/>
              <p:cNvSpPr>
                <a:spLocks/>
              </p:cNvSpPr>
              <p:nvPr/>
            </p:nvSpPr>
            <p:spPr bwMode="auto">
              <a:xfrm>
                <a:off x="5467" y="1917"/>
                <a:ext cx="5" cy="5"/>
              </a:xfrm>
              <a:custGeom>
                <a:avLst/>
                <a:gdLst>
                  <a:gd name="T0" fmla="*/ 3 w 5"/>
                  <a:gd name="T1" fmla="*/ 5 h 5"/>
                  <a:gd name="T2" fmla="*/ 0 w 5"/>
                  <a:gd name="T3" fmla="*/ 2 h 5"/>
                  <a:gd name="T4" fmla="*/ 5 w 5"/>
                  <a:gd name="T5" fmla="*/ 5 h 5"/>
                  <a:gd name="T6" fmla="*/ 5 w 5"/>
                  <a:gd name="T7" fmla="*/ 0 h 5"/>
                  <a:gd name="T8" fmla="*/ 3 w 5"/>
                  <a:gd name="T9" fmla="*/ 0 h 5"/>
                  <a:gd name="T10" fmla="*/ 0 w 5"/>
                  <a:gd name="T11" fmla="*/ 2 h 5"/>
                  <a:gd name="T12" fmla="*/ 5 w 5"/>
                  <a:gd name="T13" fmla="*/ 2 h 5"/>
                  <a:gd name="T14" fmla="*/ 3 w 5"/>
                  <a:gd name="T15" fmla="*/ 0 h 5"/>
                  <a:gd name="T16" fmla="*/ 5 w 5"/>
                  <a:gd name="T17" fmla="*/ 2 h 5"/>
                  <a:gd name="T18" fmla="*/ 5 w 5"/>
                  <a:gd name="T19" fmla="*/ 0 h 5"/>
                  <a:gd name="T20" fmla="*/ 3 w 5"/>
                  <a:gd name="T21" fmla="*/ 0 h 5"/>
                  <a:gd name="T22" fmla="*/ 3 w 5"/>
                  <a:gd name="T23" fmla="*/ 5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5"/>
                  <a:gd name="T38" fmla="*/ 5 w 5"/>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5">
                    <a:moveTo>
                      <a:pt x="3" y="5"/>
                    </a:moveTo>
                    <a:lnTo>
                      <a:pt x="0" y="2"/>
                    </a:lnTo>
                    <a:lnTo>
                      <a:pt x="5" y="5"/>
                    </a:lnTo>
                    <a:lnTo>
                      <a:pt x="5" y="0"/>
                    </a:lnTo>
                    <a:lnTo>
                      <a:pt x="3" y="0"/>
                    </a:lnTo>
                    <a:lnTo>
                      <a:pt x="0" y="2"/>
                    </a:lnTo>
                    <a:lnTo>
                      <a:pt x="5" y="2"/>
                    </a:lnTo>
                    <a:lnTo>
                      <a:pt x="3" y="0"/>
                    </a:lnTo>
                    <a:lnTo>
                      <a:pt x="5" y="2"/>
                    </a:lnTo>
                    <a:lnTo>
                      <a:pt x="5" y="0"/>
                    </a:lnTo>
                    <a:lnTo>
                      <a:pt x="3" y="0"/>
                    </a:lnTo>
                    <a:lnTo>
                      <a:pt x="3"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25" name="Freeform 565"/>
              <p:cNvSpPr>
                <a:spLocks/>
              </p:cNvSpPr>
              <p:nvPr/>
            </p:nvSpPr>
            <p:spPr bwMode="auto">
              <a:xfrm>
                <a:off x="5462" y="1917"/>
                <a:ext cx="8" cy="7"/>
              </a:xfrm>
              <a:custGeom>
                <a:avLst/>
                <a:gdLst>
                  <a:gd name="T0" fmla="*/ 2 w 8"/>
                  <a:gd name="T1" fmla="*/ 7 h 7"/>
                  <a:gd name="T2" fmla="*/ 2 w 8"/>
                  <a:gd name="T3" fmla="*/ 7 h 7"/>
                  <a:gd name="T4" fmla="*/ 8 w 8"/>
                  <a:gd name="T5" fmla="*/ 5 h 7"/>
                  <a:gd name="T6" fmla="*/ 8 w 8"/>
                  <a:gd name="T7" fmla="*/ 5 h 7"/>
                  <a:gd name="T8" fmla="*/ 8 w 8"/>
                  <a:gd name="T9" fmla="*/ 0 h 7"/>
                  <a:gd name="T10" fmla="*/ 5 w 8"/>
                  <a:gd name="T11" fmla="*/ 2 h 7"/>
                  <a:gd name="T12" fmla="*/ 0 w 8"/>
                  <a:gd name="T13" fmla="*/ 5 h 7"/>
                  <a:gd name="T14" fmla="*/ 0 w 8"/>
                  <a:gd name="T15" fmla="*/ 5 h 7"/>
                  <a:gd name="T16" fmla="*/ 2 w 8"/>
                  <a:gd name="T17" fmla="*/ 7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2" y="7"/>
                    </a:moveTo>
                    <a:lnTo>
                      <a:pt x="2" y="7"/>
                    </a:lnTo>
                    <a:lnTo>
                      <a:pt x="8" y="5"/>
                    </a:lnTo>
                    <a:lnTo>
                      <a:pt x="8" y="0"/>
                    </a:lnTo>
                    <a:lnTo>
                      <a:pt x="5" y="2"/>
                    </a:lnTo>
                    <a:lnTo>
                      <a:pt x="0" y="5"/>
                    </a:lnTo>
                    <a:lnTo>
                      <a:pt x="2" y="7"/>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26" name="Freeform 566"/>
              <p:cNvSpPr>
                <a:spLocks/>
              </p:cNvSpPr>
              <p:nvPr/>
            </p:nvSpPr>
            <p:spPr bwMode="auto">
              <a:xfrm>
                <a:off x="5454" y="1898"/>
                <a:ext cx="10" cy="26"/>
              </a:xfrm>
              <a:custGeom>
                <a:avLst/>
                <a:gdLst>
                  <a:gd name="T0" fmla="*/ 3 w 10"/>
                  <a:gd name="T1" fmla="*/ 0 h 26"/>
                  <a:gd name="T2" fmla="*/ 3 w 10"/>
                  <a:gd name="T3" fmla="*/ 0 h 26"/>
                  <a:gd name="T4" fmla="*/ 0 w 10"/>
                  <a:gd name="T5" fmla="*/ 8 h 26"/>
                  <a:gd name="T6" fmla="*/ 3 w 10"/>
                  <a:gd name="T7" fmla="*/ 16 h 26"/>
                  <a:gd name="T8" fmla="*/ 5 w 10"/>
                  <a:gd name="T9" fmla="*/ 24 h 26"/>
                  <a:gd name="T10" fmla="*/ 10 w 10"/>
                  <a:gd name="T11" fmla="*/ 26 h 26"/>
                  <a:gd name="T12" fmla="*/ 8 w 10"/>
                  <a:gd name="T13" fmla="*/ 24 h 26"/>
                  <a:gd name="T14" fmla="*/ 8 w 10"/>
                  <a:gd name="T15" fmla="*/ 21 h 26"/>
                  <a:gd name="T16" fmla="*/ 5 w 10"/>
                  <a:gd name="T17" fmla="*/ 13 h 26"/>
                  <a:gd name="T18" fmla="*/ 5 w 10"/>
                  <a:gd name="T19" fmla="*/ 8 h 26"/>
                  <a:gd name="T20" fmla="*/ 5 w 10"/>
                  <a:gd name="T21" fmla="*/ 6 h 26"/>
                  <a:gd name="T22" fmla="*/ 5 w 10"/>
                  <a:gd name="T23" fmla="*/ 6 h 26"/>
                  <a:gd name="T24" fmla="*/ 3 w 10"/>
                  <a:gd name="T25" fmla="*/ 0 h 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26"/>
                  <a:gd name="T41" fmla="*/ 10 w 10"/>
                  <a:gd name="T42" fmla="*/ 26 h 2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26">
                    <a:moveTo>
                      <a:pt x="3" y="0"/>
                    </a:moveTo>
                    <a:lnTo>
                      <a:pt x="3" y="0"/>
                    </a:lnTo>
                    <a:lnTo>
                      <a:pt x="0" y="8"/>
                    </a:lnTo>
                    <a:lnTo>
                      <a:pt x="3" y="16"/>
                    </a:lnTo>
                    <a:lnTo>
                      <a:pt x="5" y="24"/>
                    </a:lnTo>
                    <a:lnTo>
                      <a:pt x="10" y="26"/>
                    </a:lnTo>
                    <a:lnTo>
                      <a:pt x="8" y="24"/>
                    </a:lnTo>
                    <a:lnTo>
                      <a:pt x="8" y="21"/>
                    </a:lnTo>
                    <a:lnTo>
                      <a:pt x="5" y="13"/>
                    </a:lnTo>
                    <a:lnTo>
                      <a:pt x="5" y="8"/>
                    </a:lnTo>
                    <a:lnTo>
                      <a:pt x="5" y="6"/>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27" name="Freeform 567"/>
              <p:cNvSpPr>
                <a:spLocks/>
              </p:cNvSpPr>
              <p:nvPr/>
            </p:nvSpPr>
            <p:spPr bwMode="auto">
              <a:xfrm>
                <a:off x="5457" y="1896"/>
                <a:ext cx="23" cy="8"/>
              </a:xfrm>
              <a:custGeom>
                <a:avLst/>
                <a:gdLst>
                  <a:gd name="T0" fmla="*/ 23 w 23"/>
                  <a:gd name="T1" fmla="*/ 2 h 8"/>
                  <a:gd name="T2" fmla="*/ 23 w 23"/>
                  <a:gd name="T3" fmla="*/ 0 h 8"/>
                  <a:gd name="T4" fmla="*/ 13 w 23"/>
                  <a:gd name="T5" fmla="*/ 2 h 8"/>
                  <a:gd name="T6" fmla="*/ 0 w 23"/>
                  <a:gd name="T7" fmla="*/ 2 h 8"/>
                  <a:gd name="T8" fmla="*/ 2 w 23"/>
                  <a:gd name="T9" fmla="*/ 8 h 8"/>
                  <a:gd name="T10" fmla="*/ 13 w 23"/>
                  <a:gd name="T11" fmla="*/ 5 h 8"/>
                  <a:gd name="T12" fmla="*/ 23 w 23"/>
                  <a:gd name="T13" fmla="*/ 2 h 8"/>
                  <a:gd name="T14" fmla="*/ 20 w 23"/>
                  <a:gd name="T15" fmla="*/ 2 h 8"/>
                  <a:gd name="T16" fmla="*/ 23 w 23"/>
                  <a:gd name="T17" fmla="*/ 2 h 8"/>
                  <a:gd name="T18" fmla="*/ 23 w 23"/>
                  <a:gd name="T19" fmla="*/ 0 h 8"/>
                  <a:gd name="T20" fmla="*/ 23 w 23"/>
                  <a:gd name="T21" fmla="*/ 0 h 8"/>
                  <a:gd name="T22" fmla="*/ 23 w 23"/>
                  <a:gd name="T23" fmla="*/ 2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
                  <a:gd name="T37" fmla="*/ 0 h 8"/>
                  <a:gd name="T38" fmla="*/ 23 w 23"/>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 h="8">
                    <a:moveTo>
                      <a:pt x="23" y="2"/>
                    </a:moveTo>
                    <a:lnTo>
                      <a:pt x="23" y="0"/>
                    </a:lnTo>
                    <a:lnTo>
                      <a:pt x="13" y="2"/>
                    </a:lnTo>
                    <a:lnTo>
                      <a:pt x="0" y="2"/>
                    </a:lnTo>
                    <a:lnTo>
                      <a:pt x="2" y="8"/>
                    </a:lnTo>
                    <a:lnTo>
                      <a:pt x="13" y="5"/>
                    </a:lnTo>
                    <a:lnTo>
                      <a:pt x="23" y="2"/>
                    </a:lnTo>
                    <a:lnTo>
                      <a:pt x="20" y="2"/>
                    </a:lnTo>
                    <a:lnTo>
                      <a:pt x="23" y="2"/>
                    </a:lnTo>
                    <a:lnTo>
                      <a:pt x="23" y="0"/>
                    </a:lnTo>
                    <a:lnTo>
                      <a:pt x="23"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28" name="Freeform 568"/>
              <p:cNvSpPr>
                <a:spLocks/>
              </p:cNvSpPr>
              <p:nvPr/>
            </p:nvSpPr>
            <p:spPr bwMode="auto">
              <a:xfrm>
                <a:off x="5451" y="1938"/>
                <a:ext cx="24" cy="23"/>
              </a:xfrm>
              <a:custGeom>
                <a:avLst/>
                <a:gdLst>
                  <a:gd name="T0" fmla="*/ 21 w 24"/>
                  <a:gd name="T1" fmla="*/ 0 h 23"/>
                  <a:gd name="T2" fmla="*/ 24 w 24"/>
                  <a:gd name="T3" fmla="*/ 2 h 23"/>
                  <a:gd name="T4" fmla="*/ 24 w 24"/>
                  <a:gd name="T5" fmla="*/ 7 h 23"/>
                  <a:gd name="T6" fmla="*/ 8 w 24"/>
                  <a:gd name="T7" fmla="*/ 18 h 23"/>
                  <a:gd name="T8" fmla="*/ 0 w 24"/>
                  <a:gd name="T9" fmla="*/ 23 h 23"/>
                  <a:gd name="T10" fmla="*/ 0 w 24"/>
                  <a:gd name="T11" fmla="*/ 20 h 23"/>
                  <a:gd name="T12" fmla="*/ 3 w 24"/>
                  <a:gd name="T13" fmla="*/ 13 h 23"/>
                  <a:gd name="T14" fmla="*/ 6 w 24"/>
                  <a:gd name="T15" fmla="*/ 7 h 23"/>
                  <a:gd name="T16" fmla="*/ 11 w 24"/>
                  <a:gd name="T17" fmla="*/ 5 h 23"/>
                  <a:gd name="T18" fmla="*/ 16 w 24"/>
                  <a:gd name="T19" fmla="*/ 2 h 23"/>
                  <a:gd name="T20" fmla="*/ 21 w 24"/>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
                  <a:gd name="T34" fmla="*/ 0 h 23"/>
                  <a:gd name="T35" fmla="*/ 24 w 24"/>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 h="23">
                    <a:moveTo>
                      <a:pt x="21" y="0"/>
                    </a:moveTo>
                    <a:lnTo>
                      <a:pt x="24" y="2"/>
                    </a:lnTo>
                    <a:lnTo>
                      <a:pt x="24" y="7"/>
                    </a:lnTo>
                    <a:lnTo>
                      <a:pt x="8" y="18"/>
                    </a:lnTo>
                    <a:lnTo>
                      <a:pt x="0" y="23"/>
                    </a:lnTo>
                    <a:lnTo>
                      <a:pt x="0" y="20"/>
                    </a:lnTo>
                    <a:lnTo>
                      <a:pt x="3" y="13"/>
                    </a:lnTo>
                    <a:lnTo>
                      <a:pt x="6" y="7"/>
                    </a:lnTo>
                    <a:lnTo>
                      <a:pt x="11" y="5"/>
                    </a:lnTo>
                    <a:lnTo>
                      <a:pt x="16" y="2"/>
                    </a:lnTo>
                    <a:lnTo>
                      <a:pt x="21" y="0"/>
                    </a:lnTo>
                    <a:close/>
                  </a:path>
                </a:pathLst>
              </a:custGeom>
              <a:solidFill>
                <a:srgbClr val="84828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29" name="Freeform 569"/>
              <p:cNvSpPr>
                <a:spLocks/>
              </p:cNvSpPr>
              <p:nvPr/>
            </p:nvSpPr>
            <p:spPr bwMode="auto">
              <a:xfrm>
                <a:off x="5470" y="1935"/>
                <a:ext cx="7" cy="13"/>
              </a:xfrm>
              <a:custGeom>
                <a:avLst/>
                <a:gdLst>
                  <a:gd name="T0" fmla="*/ 5 w 7"/>
                  <a:gd name="T1" fmla="*/ 13 h 13"/>
                  <a:gd name="T2" fmla="*/ 5 w 7"/>
                  <a:gd name="T3" fmla="*/ 13 h 13"/>
                  <a:gd name="T4" fmla="*/ 7 w 7"/>
                  <a:gd name="T5" fmla="*/ 5 h 13"/>
                  <a:gd name="T6" fmla="*/ 5 w 7"/>
                  <a:gd name="T7" fmla="*/ 0 h 13"/>
                  <a:gd name="T8" fmla="*/ 0 w 7"/>
                  <a:gd name="T9" fmla="*/ 3 h 13"/>
                  <a:gd name="T10" fmla="*/ 2 w 7"/>
                  <a:gd name="T11" fmla="*/ 5 h 13"/>
                  <a:gd name="T12" fmla="*/ 2 w 7"/>
                  <a:gd name="T13" fmla="*/ 8 h 13"/>
                  <a:gd name="T14" fmla="*/ 2 w 7"/>
                  <a:gd name="T15" fmla="*/ 8 h 13"/>
                  <a:gd name="T16" fmla="*/ 5 w 7"/>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13"/>
                  <a:gd name="T29" fmla="*/ 7 w 7"/>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13">
                    <a:moveTo>
                      <a:pt x="5" y="13"/>
                    </a:moveTo>
                    <a:lnTo>
                      <a:pt x="5" y="13"/>
                    </a:lnTo>
                    <a:lnTo>
                      <a:pt x="7" y="5"/>
                    </a:lnTo>
                    <a:lnTo>
                      <a:pt x="5" y="0"/>
                    </a:lnTo>
                    <a:lnTo>
                      <a:pt x="0" y="3"/>
                    </a:lnTo>
                    <a:lnTo>
                      <a:pt x="2" y="5"/>
                    </a:lnTo>
                    <a:lnTo>
                      <a:pt x="2" y="8"/>
                    </a:lnTo>
                    <a:lnTo>
                      <a:pt x="5"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30" name="Freeform 570"/>
              <p:cNvSpPr>
                <a:spLocks/>
              </p:cNvSpPr>
              <p:nvPr/>
            </p:nvSpPr>
            <p:spPr bwMode="auto">
              <a:xfrm>
                <a:off x="5449" y="1943"/>
                <a:ext cx="26" cy="21"/>
              </a:xfrm>
              <a:custGeom>
                <a:avLst/>
                <a:gdLst>
                  <a:gd name="T0" fmla="*/ 2 w 26"/>
                  <a:gd name="T1" fmla="*/ 21 h 21"/>
                  <a:gd name="T2" fmla="*/ 0 w 26"/>
                  <a:gd name="T3" fmla="*/ 21 h 21"/>
                  <a:gd name="T4" fmla="*/ 13 w 26"/>
                  <a:gd name="T5" fmla="*/ 15 h 21"/>
                  <a:gd name="T6" fmla="*/ 26 w 26"/>
                  <a:gd name="T7" fmla="*/ 5 h 21"/>
                  <a:gd name="T8" fmla="*/ 23 w 26"/>
                  <a:gd name="T9" fmla="*/ 0 h 21"/>
                  <a:gd name="T10" fmla="*/ 10 w 26"/>
                  <a:gd name="T11" fmla="*/ 10 h 21"/>
                  <a:gd name="T12" fmla="*/ 2 w 26"/>
                  <a:gd name="T13" fmla="*/ 15 h 21"/>
                  <a:gd name="T14" fmla="*/ 2 w 26"/>
                  <a:gd name="T15" fmla="*/ 15 h 21"/>
                  <a:gd name="T16" fmla="*/ 2 w 26"/>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21"/>
                  <a:gd name="T29" fmla="*/ 26 w 26"/>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21">
                    <a:moveTo>
                      <a:pt x="2" y="21"/>
                    </a:moveTo>
                    <a:lnTo>
                      <a:pt x="0" y="21"/>
                    </a:lnTo>
                    <a:lnTo>
                      <a:pt x="13" y="15"/>
                    </a:lnTo>
                    <a:lnTo>
                      <a:pt x="26" y="5"/>
                    </a:lnTo>
                    <a:lnTo>
                      <a:pt x="23" y="0"/>
                    </a:lnTo>
                    <a:lnTo>
                      <a:pt x="10" y="10"/>
                    </a:lnTo>
                    <a:lnTo>
                      <a:pt x="2" y="15"/>
                    </a:lnTo>
                    <a:lnTo>
                      <a:pt x="2" y="2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31" name="Freeform 571"/>
              <p:cNvSpPr>
                <a:spLocks/>
              </p:cNvSpPr>
              <p:nvPr/>
            </p:nvSpPr>
            <p:spPr bwMode="auto">
              <a:xfrm>
                <a:off x="5449" y="1940"/>
                <a:ext cx="13" cy="24"/>
              </a:xfrm>
              <a:custGeom>
                <a:avLst/>
                <a:gdLst>
                  <a:gd name="T0" fmla="*/ 13 w 13"/>
                  <a:gd name="T1" fmla="*/ 0 h 24"/>
                  <a:gd name="T2" fmla="*/ 13 w 13"/>
                  <a:gd name="T3" fmla="*/ 0 h 24"/>
                  <a:gd name="T4" fmla="*/ 5 w 13"/>
                  <a:gd name="T5" fmla="*/ 5 h 24"/>
                  <a:gd name="T6" fmla="*/ 2 w 13"/>
                  <a:gd name="T7" fmla="*/ 11 h 24"/>
                  <a:gd name="T8" fmla="*/ 0 w 13"/>
                  <a:gd name="T9" fmla="*/ 18 h 24"/>
                  <a:gd name="T10" fmla="*/ 2 w 13"/>
                  <a:gd name="T11" fmla="*/ 24 h 24"/>
                  <a:gd name="T12" fmla="*/ 2 w 13"/>
                  <a:gd name="T13" fmla="*/ 18 h 24"/>
                  <a:gd name="T14" fmla="*/ 5 w 13"/>
                  <a:gd name="T15" fmla="*/ 18 h 24"/>
                  <a:gd name="T16" fmla="*/ 5 w 13"/>
                  <a:gd name="T17" fmla="*/ 13 h 24"/>
                  <a:gd name="T18" fmla="*/ 10 w 13"/>
                  <a:gd name="T19" fmla="*/ 8 h 24"/>
                  <a:gd name="T20" fmla="*/ 13 w 13"/>
                  <a:gd name="T21" fmla="*/ 5 h 24"/>
                  <a:gd name="T22" fmla="*/ 13 w 13"/>
                  <a:gd name="T23" fmla="*/ 5 h 24"/>
                  <a:gd name="T24" fmla="*/ 13 w 13"/>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
                  <a:gd name="T40" fmla="*/ 0 h 24"/>
                  <a:gd name="T41" fmla="*/ 13 w 13"/>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 h="24">
                    <a:moveTo>
                      <a:pt x="13" y="0"/>
                    </a:moveTo>
                    <a:lnTo>
                      <a:pt x="13" y="0"/>
                    </a:lnTo>
                    <a:lnTo>
                      <a:pt x="5" y="5"/>
                    </a:lnTo>
                    <a:lnTo>
                      <a:pt x="2" y="11"/>
                    </a:lnTo>
                    <a:lnTo>
                      <a:pt x="0" y="18"/>
                    </a:lnTo>
                    <a:lnTo>
                      <a:pt x="2" y="24"/>
                    </a:lnTo>
                    <a:lnTo>
                      <a:pt x="2" y="18"/>
                    </a:lnTo>
                    <a:lnTo>
                      <a:pt x="5" y="18"/>
                    </a:lnTo>
                    <a:lnTo>
                      <a:pt x="5" y="13"/>
                    </a:lnTo>
                    <a:lnTo>
                      <a:pt x="10" y="8"/>
                    </a:lnTo>
                    <a:lnTo>
                      <a:pt x="13" y="5"/>
                    </a:lnTo>
                    <a:lnTo>
                      <a:pt x="1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32" name="Freeform 572"/>
              <p:cNvSpPr>
                <a:spLocks/>
              </p:cNvSpPr>
              <p:nvPr/>
            </p:nvSpPr>
            <p:spPr bwMode="auto">
              <a:xfrm>
                <a:off x="5462" y="1935"/>
                <a:ext cx="13" cy="10"/>
              </a:xfrm>
              <a:custGeom>
                <a:avLst/>
                <a:gdLst>
                  <a:gd name="T0" fmla="*/ 13 w 13"/>
                  <a:gd name="T1" fmla="*/ 0 h 10"/>
                  <a:gd name="T2" fmla="*/ 8 w 13"/>
                  <a:gd name="T3" fmla="*/ 3 h 10"/>
                  <a:gd name="T4" fmla="*/ 5 w 13"/>
                  <a:gd name="T5" fmla="*/ 5 h 10"/>
                  <a:gd name="T6" fmla="*/ 0 w 13"/>
                  <a:gd name="T7" fmla="*/ 5 h 10"/>
                  <a:gd name="T8" fmla="*/ 0 w 13"/>
                  <a:gd name="T9" fmla="*/ 10 h 10"/>
                  <a:gd name="T10" fmla="*/ 5 w 13"/>
                  <a:gd name="T11" fmla="*/ 8 h 10"/>
                  <a:gd name="T12" fmla="*/ 13 w 13"/>
                  <a:gd name="T13" fmla="*/ 3 h 10"/>
                  <a:gd name="T14" fmla="*/ 8 w 13"/>
                  <a:gd name="T15" fmla="*/ 3 h 10"/>
                  <a:gd name="T16" fmla="*/ 13 w 13"/>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0"/>
                  <a:gd name="T29" fmla="*/ 13 w 13"/>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0">
                    <a:moveTo>
                      <a:pt x="13" y="0"/>
                    </a:moveTo>
                    <a:lnTo>
                      <a:pt x="8" y="3"/>
                    </a:lnTo>
                    <a:lnTo>
                      <a:pt x="5" y="5"/>
                    </a:lnTo>
                    <a:lnTo>
                      <a:pt x="0" y="5"/>
                    </a:lnTo>
                    <a:lnTo>
                      <a:pt x="0" y="10"/>
                    </a:lnTo>
                    <a:lnTo>
                      <a:pt x="5" y="8"/>
                    </a:lnTo>
                    <a:lnTo>
                      <a:pt x="13" y="3"/>
                    </a:lnTo>
                    <a:lnTo>
                      <a:pt x="8" y="3"/>
                    </a:lnTo>
                    <a:lnTo>
                      <a:pt x="1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33" name="Freeform 573"/>
              <p:cNvSpPr>
                <a:spLocks/>
              </p:cNvSpPr>
              <p:nvPr/>
            </p:nvSpPr>
            <p:spPr bwMode="auto">
              <a:xfrm>
                <a:off x="5477" y="1791"/>
                <a:ext cx="14" cy="21"/>
              </a:xfrm>
              <a:custGeom>
                <a:avLst/>
                <a:gdLst>
                  <a:gd name="T0" fmla="*/ 11 w 14"/>
                  <a:gd name="T1" fmla="*/ 21 h 21"/>
                  <a:gd name="T2" fmla="*/ 6 w 14"/>
                  <a:gd name="T3" fmla="*/ 21 h 21"/>
                  <a:gd name="T4" fmla="*/ 0 w 14"/>
                  <a:gd name="T5" fmla="*/ 16 h 21"/>
                  <a:gd name="T6" fmla="*/ 6 w 14"/>
                  <a:gd name="T7" fmla="*/ 8 h 21"/>
                  <a:gd name="T8" fmla="*/ 14 w 14"/>
                  <a:gd name="T9" fmla="*/ 3 h 21"/>
                  <a:gd name="T10" fmla="*/ 14 w 14"/>
                  <a:gd name="T11" fmla="*/ 0 h 21"/>
                  <a:gd name="T12" fmla="*/ 14 w 14"/>
                  <a:gd name="T13" fmla="*/ 5 h 21"/>
                  <a:gd name="T14" fmla="*/ 11 w 14"/>
                  <a:gd name="T15" fmla="*/ 13 h 21"/>
                  <a:gd name="T16" fmla="*/ 11 w 14"/>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21"/>
                  <a:gd name="T29" fmla="*/ 14 w 14"/>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21">
                    <a:moveTo>
                      <a:pt x="11" y="21"/>
                    </a:moveTo>
                    <a:lnTo>
                      <a:pt x="6" y="21"/>
                    </a:lnTo>
                    <a:lnTo>
                      <a:pt x="0" y="16"/>
                    </a:lnTo>
                    <a:lnTo>
                      <a:pt x="6" y="8"/>
                    </a:lnTo>
                    <a:lnTo>
                      <a:pt x="14" y="3"/>
                    </a:lnTo>
                    <a:lnTo>
                      <a:pt x="14" y="0"/>
                    </a:lnTo>
                    <a:lnTo>
                      <a:pt x="14" y="5"/>
                    </a:lnTo>
                    <a:lnTo>
                      <a:pt x="11" y="13"/>
                    </a:lnTo>
                    <a:lnTo>
                      <a:pt x="11" y="21"/>
                    </a:lnTo>
                    <a:close/>
                  </a:path>
                </a:pathLst>
              </a:custGeom>
              <a:solidFill>
                <a:srgbClr val="84828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34" name="Freeform 574"/>
              <p:cNvSpPr>
                <a:spLocks/>
              </p:cNvSpPr>
              <p:nvPr/>
            </p:nvSpPr>
            <p:spPr bwMode="auto">
              <a:xfrm>
                <a:off x="5477" y="1807"/>
                <a:ext cx="11" cy="8"/>
              </a:xfrm>
              <a:custGeom>
                <a:avLst/>
                <a:gdLst>
                  <a:gd name="T0" fmla="*/ 0 w 11"/>
                  <a:gd name="T1" fmla="*/ 0 h 8"/>
                  <a:gd name="T2" fmla="*/ 0 w 11"/>
                  <a:gd name="T3" fmla="*/ 0 h 8"/>
                  <a:gd name="T4" fmla="*/ 6 w 11"/>
                  <a:gd name="T5" fmla="*/ 5 h 8"/>
                  <a:gd name="T6" fmla="*/ 11 w 11"/>
                  <a:gd name="T7" fmla="*/ 8 h 8"/>
                  <a:gd name="T8" fmla="*/ 11 w 11"/>
                  <a:gd name="T9" fmla="*/ 3 h 8"/>
                  <a:gd name="T10" fmla="*/ 8 w 11"/>
                  <a:gd name="T11" fmla="*/ 3 h 8"/>
                  <a:gd name="T12" fmla="*/ 3 w 11"/>
                  <a:gd name="T13" fmla="*/ 0 h 8"/>
                  <a:gd name="T14" fmla="*/ 3 w 11"/>
                  <a:gd name="T15" fmla="*/ 0 h 8"/>
                  <a:gd name="T16" fmla="*/ 0 w 11"/>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8"/>
                  <a:gd name="T29" fmla="*/ 11 w 11"/>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8">
                    <a:moveTo>
                      <a:pt x="0" y="0"/>
                    </a:moveTo>
                    <a:lnTo>
                      <a:pt x="0" y="0"/>
                    </a:lnTo>
                    <a:lnTo>
                      <a:pt x="6" y="5"/>
                    </a:lnTo>
                    <a:lnTo>
                      <a:pt x="11" y="8"/>
                    </a:lnTo>
                    <a:lnTo>
                      <a:pt x="11" y="3"/>
                    </a:lnTo>
                    <a:lnTo>
                      <a:pt x="8" y="3"/>
                    </a:lnTo>
                    <a:lnTo>
                      <a:pt x="3" y="0"/>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35" name="Freeform 575"/>
              <p:cNvSpPr>
                <a:spLocks/>
              </p:cNvSpPr>
              <p:nvPr/>
            </p:nvSpPr>
            <p:spPr bwMode="auto">
              <a:xfrm>
                <a:off x="5477" y="1794"/>
                <a:ext cx="14" cy="13"/>
              </a:xfrm>
              <a:custGeom>
                <a:avLst/>
                <a:gdLst>
                  <a:gd name="T0" fmla="*/ 11 w 14"/>
                  <a:gd name="T1" fmla="*/ 0 h 13"/>
                  <a:gd name="T2" fmla="*/ 11 w 14"/>
                  <a:gd name="T3" fmla="*/ 0 h 13"/>
                  <a:gd name="T4" fmla="*/ 6 w 14"/>
                  <a:gd name="T5" fmla="*/ 5 h 13"/>
                  <a:gd name="T6" fmla="*/ 0 w 14"/>
                  <a:gd name="T7" fmla="*/ 13 h 13"/>
                  <a:gd name="T8" fmla="*/ 3 w 14"/>
                  <a:gd name="T9" fmla="*/ 13 h 13"/>
                  <a:gd name="T10" fmla="*/ 8 w 14"/>
                  <a:gd name="T11" fmla="*/ 8 h 13"/>
                  <a:gd name="T12" fmla="*/ 14 w 14"/>
                  <a:gd name="T13" fmla="*/ 0 h 13"/>
                  <a:gd name="T14" fmla="*/ 14 w 14"/>
                  <a:gd name="T15" fmla="*/ 0 h 13"/>
                  <a:gd name="T16" fmla="*/ 11 w 14"/>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3"/>
                  <a:gd name="T29" fmla="*/ 14 w 14"/>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3">
                    <a:moveTo>
                      <a:pt x="11" y="0"/>
                    </a:moveTo>
                    <a:lnTo>
                      <a:pt x="11" y="0"/>
                    </a:lnTo>
                    <a:lnTo>
                      <a:pt x="6" y="5"/>
                    </a:lnTo>
                    <a:lnTo>
                      <a:pt x="0" y="13"/>
                    </a:lnTo>
                    <a:lnTo>
                      <a:pt x="3" y="13"/>
                    </a:lnTo>
                    <a:lnTo>
                      <a:pt x="8" y="8"/>
                    </a:lnTo>
                    <a:lnTo>
                      <a:pt x="14" y="0"/>
                    </a:lnTo>
                    <a:lnTo>
                      <a:pt x="11"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36" name="Freeform 576"/>
              <p:cNvSpPr>
                <a:spLocks/>
              </p:cNvSpPr>
              <p:nvPr/>
            </p:nvSpPr>
            <p:spPr bwMode="auto">
              <a:xfrm>
                <a:off x="5488" y="1791"/>
                <a:ext cx="5" cy="8"/>
              </a:xfrm>
              <a:custGeom>
                <a:avLst/>
                <a:gdLst>
                  <a:gd name="T0" fmla="*/ 5 w 5"/>
                  <a:gd name="T1" fmla="*/ 8 h 8"/>
                  <a:gd name="T2" fmla="*/ 5 w 5"/>
                  <a:gd name="T3" fmla="*/ 8 h 8"/>
                  <a:gd name="T4" fmla="*/ 5 w 5"/>
                  <a:gd name="T5" fmla="*/ 0 h 8"/>
                  <a:gd name="T6" fmla="*/ 0 w 5"/>
                  <a:gd name="T7" fmla="*/ 3 h 8"/>
                  <a:gd name="T8" fmla="*/ 3 w 5"/>
                  <a:gd name="T9" fmla="*/ 3 h 8"/>
                  <a:gd name="T10" fmla="*/ 3 w 5"/>
                  <a:gd name="T11" fmla="*/ 3 h 8"/>
                  <a:gd name="T12" fmla="*/ 3 w 5"/>
                  <a:gd name="T13" fmla="*/ 5 h 8"/>
                  <a:gd name="T14" fmla="*/ 3 w 5"/>
                  <a:gd name="T15" fmla="*/ 5 h 8"/>
                  <a:gd name="T16" fmla="*/ 5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5" y="8"/>
                    </a:moveTo>
                    <a:lnTo>
                      <a:pt x="5" y="8"/>
                    </a:lnTo>
                    <a:lnTo>
                      <a:pt x="5" y="0"/>
                    </a:lnTo>
                    <a:lnTo>
                      <a:pt x="0" y="3"/>
                    </a:lnTo>
                    <a:lnTo>
                      <a:pt x="3" y="3"/>
                    </a:lnTo>
                    <a:lnTo>
                      <a:pt x="3" y="5"/>
                    </a:lnTo>
                    <a:lnTo>
                      <a:pt x="5"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37" name="Freeform 577"/>
              <p:cNvSpPr>
                <a:spLocks/>
              </p:cNvSpPr>
              <p:nvPr/>
            </p:nvSpPr>
            <p:spPr bwMode="auto">
              <a:xfrm>
                <a:off x="5485" y="1796"/>
                <a:ext cx="8" cy="19"/>
              </a:xfrm>
              <a:custGeom>
                <a:avLst/>
                <a:gdLst>
                  <a:gd name="T0" fmla="*/ 3 w 8"/>
                  <a:gd name="T1" fmla="*/ 19 h 19"/>
                  <a:gd name="T2" fmla="*/ 6 w 8"/>
                  <a:gd name="T3" fmla="*/ 14 h 19"/>
                  <a:gd name="T4" fmla="*/ 6 w 8"/>
                  <a:gd name="T5" fmla="*/ 8 h 19"/>
                  <a:gd name="T6" fmla="*/ 8 w 8"/>
                  <a:gd name="T7" fmla="*/ 3 h 19"/>
                  <a:gd name="T8" fmla="*/ 6 w 8"/>
                  <a:gd name="T9" fmla="*/ 0 h 19"/>
                  <a:gd name="T10" fmla="*/ 0 w 8"/>
                  <a:gd name="T11" fmla="*/ 8 h 19"/>
                  <a:gd name="T12" fmla="*/ 0 w 8"/>
                  <a:gd name="T13" fmla="*/ 16 h 19"/>
                  <a:gd name="T14" fmla="*/ 3 w 8"/>
                  <a:gd name="T15" fmla="*/ 14 h 19"/>
                  <a:gd name="T16" fmla="*/ 3 w 8"/>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3" y="19"/>
                    </a:moveTo>
                    <a:lnTo>
                      <a:pt x="6" y="14"/>
                    </a:lnTo>
                    <a:lnTo>
                      <a:pt x="6" y="8"/>
                    </a:lnTo>
                    <a:lnTo>
                      <a:pt x="8" y="3"/>
                    </a:lnTo>
                    <a:lnTo>
                      <a:pt x="6" y="0"/>
                    </a:lnTo>
                    <a:lnTo>
                      <a:pt x="0" y="8"/>
                    </a:lnTo>
                    <a:lnTo>
                      <a:pt x="0" y="16"/>
                    </a:lnTo>
                    <a:lnTo>
                      <a:pt x="3" y="14"/>
                    </a:lnTo>
                    <a:lnTo>
                      <a:pt x="3" y="1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38" name="Freeform 578"/>
              <p:cNvSpPr>
                <a:spLocks/>
              </p:cNvSpPr>
              <p:nvPr/>
            </p:nvSpPr>
            <p:spPr bwMode="auto">
              <a:xfrm>
                <a:off x="5480" y="1841"/>
                <a:ext cx="16" cy="3"/>
              </a:xfrm>
              <a:custGeom>
                <a:avLst/>
                <a:gdLst>
                  <a:gd name="T0" fmla="*/ 13 w 16"/>
                  <a:gd name="T1" fmla="*/ 3 h 3"/>
                  <a:gd name="T2" fmla="*/ 5 w 16"/>
                  <a:gd name="T3" fmla="*/ 3 h 3"/>
                  <a:gd name="T4" fmla="*/ 0 w 16"/>
                  <a:gd name="T5" fmla="*/ 3 h 3"/>
                  <a:gd name="T6" fmla="*/ 0 w 16"/>
                  <a:gd name="T7" fmla="*/ 0 h 3"/>
                  <a:gd name="T8" fmla="*/ 0 w 16"/>
                  <a:gd name="T9" fmla="*/ 0 h 3"/>
                  <a:gd name="T10" fmla="*/ 3 w 16"/>
                  <a:gd name="T11" fmla="*/ 0 h 3"/>
                  <a:gd name="T12" fmla="*/ 11 w 16"/>
                  <a:gd name="T13" fmla="*/ 0 h 3"/>
                  <a:gd name="T14" fmla="*/ 16 w 16"/>
                  <a:gd name="T15" fmla="*/ 0 h 3"/>
                  <a:gd name="T16" fmla="*/ 13 w 16"/>
                  <a:gd name="T17" fmla="*/ 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3"/>
                  <a:gd name="T29" fmla="*/ 16 w 16"/>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3">
                    <a:moveTo>
                      <a:pt x="13" y="3"/>
                    </a:moveTo>
                    <a:lnTo>
                      <a:pt x="5" y="3"/>
                    </a:lnTo>
                    <a:lnTo>
                      <a:pt x="0" y="3"/>
                    </a:lnTo>
                    <a:lnTo>
                      <a:pt x="0" y="0"/>
                    </a:lnTo>
                    <a:lnTo>
                      <a:pt x="3" y="0"/>
                    </a:lnTo>
                    <a:lnTo>
                      <a:pt x="11" y="0"/>
                    </a:lnTo>
                    <a:lnTo>
                      <a:pt x="16" y="0"/>
                    </a:lnTo>
                    <a:lnTo>
                      <a:pt x="13" y="3"/>
                    </a:lnTo>
                    <a:close/>
                  </a:path>
                </a:pathLst>
              </a:custGeom>
              <a:solidFill>
                <a:srgbClr val="DA251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39" name="Freeform 579"/>
              <p:cNvSpPr>
                <a:spLocks/>
              </p:cNvSpPr>
              <p:nvPr/>
            </p:nvSpPr>
            <p:spPr bwMode="auto">
              <a:xfrm>
                <a:off x="5477" y="1841"/>
                <a:ext cx="16" cy="5"/>
              </a:xfrm>
              <a:custGeom>
                <a:avLst/>
                <a:gdLst>
                  <a:gd name="T0" fmla="*/ 0 w 16"/>
                  <a:gd name="T1" fmla="*/ 3 h 5"/>
                  <a:gd name="T2" fmla="*/ 0 w 16"/>
                  <a:gd name="T3" fmla="*/ 3 h 5"/>
                  <a:gd name="T4" fmla="*/ 8 w 16"/>
                  <a:gd name="T5" fmla="*/ 5 h 5"/>
                  <a:gd name="T6" fmla="*/ 16 w 16"/>
                  <a:gd name="T7" fmla="*/ 5 h 5"/>
                  <a:gd name="T8" fmla="*/ 16 w 16"/>
                  <a:gd name="T9" fmla="*/ 0 h 5"/>
                  <a:gd name="T10" fmla="*/ 8 w 16"/>
                  <a:gd name="T11" fmla="*/ 3 h 5"/>
                  <a:gd name="T12" fmla="*/ 3 w 16"/>
                  <a:gd name="T13" fmla="*/ 3 h 5"/>
                  <a:gd name="T14" fmla="*/ 3 w 16"/>
                  <a:gd name="T15" fmla="*/ 3 h 5"/>
                  <a:gd name="T16" fmla="*/ 0 w 16"/>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5"/>
                  <a:gd name="T29" fmla="*/ 16 w 16"/>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5">
                    <a:moveTo>
                      <a:pt x="0" y="3"/>
                    </a:moveTo>
                    <a:lnTo>
                      <a:pt x="0" y="3"/>
                    </a:lnTo>
                    <a:lnTo>
                      <a:pt x="8" y="5"/>
                    </a:lnTo>
                    <a:lnTo>
                      <a:pt x="16" y="5"/>
                    </a:lnTo>
                    <a:lnTo>
                      <a:pt x="16" y="0"/>
                    </a:lnTo>
                    <a:lnTo>
                      <a:pt x="8" y="3"/>
                    </a:lnTo>
                    <a:lnTo>
                      <a:pt x="3" y="3"/>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40" name="Freeform 580"/>
              <p:cNvSpPr>
                <a:spLocks/>
              </p:cNvSpPr>
              <p:nvPr/>
            </p:nvSpPr>
            <p:spPr bwMode="auto">
              <a:xfrm>
                <a:off x="5477" y="1838"/>
                <a:ext cx="6" cy="6"/>
              </a:xfrm>
              <a:custGeom>
                <a:avLst/>
                <a:gdLst>
                  <a:gd name="T0" fmla="*/ 3 w 6"/>
                  <a:gd name="T1" fmla="*/ 0 h 6"/>
                  <a:gd name="T2" fmla="*/ 3 w 6"/>
                  <a:gd name="T3" fmla="*/ 0 h 6"/>
                  <a:gd name="T4" fmla="*/ 0 w 6"/>
                  <a:gd name="T5" fmla="*/ 3 h 6"/>
                  <a:gd name="T6" fmla="*/ 0 w 6"/>
                  <a:gd name="T7" fmla="*/ 6 h 6"/>
                  <a:gd name="T8" fmla="*/ 3 w 6"/>
                  <a:gd name="T9" fmla="*/ 6 h 6"/>
                  <a:gd name="T10" fmla="*/ 6 w 6"/>
                  <a:gd name="T11" fmla="*/ 6 h 6"/>
                  <a:gd name="T12" fmla="*/ 6 w 6"/>
                  <a:gd name="T13" fmla="*/ 6 h 6"/>
                  <a:gd name="T14" fmla="*/ 3 w 6"/>
                  <a:gd name="T15" fmla="*/ 6 h 6"/>
                  <a:gd name="T16" fmla="*/ 3 w 6"/>
                  <a:gd name="T17" fmla="*/ 0 h 6"/>
                  <a:gd name="T18" fmla="*/ 3 w 6"/>
                  <a:gd name="T19" fmla="*/ 0 h 6"/>
                  <a:gd name="T20" fmla="*/ 3 w 6"/>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
                  <a:gd name="T34" fmla="*/ 0 h 6"/>
                  <a:gd name="T35" fmla="*/ 6 w 6"/>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 h="6">
                    <a:moveTo>
                      <a:pt x="3" y="0"/>
                    </a:moveTo>
                    <a:lnTo>
                      <a:pt x="3" y="0"/>
                    </a:lnTo>
                    <a:lnTo>
                      <a:pt x="0" y="3"/>
                    </a:lnTo>
                    <a:lnTo>
                      <a:pt x="0" y="6"/>
                    </a:lnTo>
                    <a:lnTo>
                      <a:pt x="3" y="6"/>
                    </a:lnTo>
                    <a:lnTo>
                      <a:pt x="6" y="6"/>
                    </a:lnTo>
                    <a:lnTo>
                      <a:pt x="3" y="6"/>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41" name="Freeform 581"/>
              <p:cNvSpPr>
                <a:spLocks/>
              </p:cNvSpPr>
              <p:nvPr/>
            </p:nvSpPr>
            <p:spPr bwMode="auto">
              <a:xfrm>
                <a:off x="5480" y="1838"/>
                <a:ext cx="13" cy="6"/>
              </a:xfrm>
              <a:custGeom>
                <a:avLst/>
                <a:gdLst>
                  <a:gd name="T0" fmla="*/ 11 w 13"/>
                  <a:gd name="T1" fmla="*/ 0 h 6"/>
                  <a:gd name="T2" fmla="*/ 11 w 13"/>
                  <a:gd name="T3" fmla="*/ 0 h 6"/>
                  <a:gd name="T4" fmla="*/ 3 w 13"/>
                  <a:gd name="T5" fmla="*/ 3 h 6"/>
                  <a:gd name="T6" fmla="*/ 0 w 13"/>
                  <a:gd name="T7" fmla="*/ 0 h 6"/>
                  <a:gd name="T8" fmla="*/ 0 w 13"/>
                  <a:gd name="T9" fmla="*/ 6 h 6"/>
                  <a:gd name="T10" fmla="*/ 3 w 13"/>
                  <a:gd name="T11" fmla="*/ 6 h 6"/>
                  <a:gd name="T12" fmla="*/ 13 w 13"/>
                  <a:gd name="T13" fmla="*/ 6 h 6"/>
                  <a:gd name="T14" fmla="*/ 13 w 13"/>
                  <a:gd name="T15" fmla="*/ 6 h 6"/>
                  <a:gd name="T16" fmla="*/ 11 w 13"/>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6"/>
                  <a:gd name="T29" fmla="*/ 13 w 13"/>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6">
                    <a:moveTo>
                      <a:pt x="11" y="0"/>
                    </a:moveTo>
                    <a:lnTo>
                      <a:pt x="11" y="0"/>
                    </a:lnTo>
                    <a:lnTo>
                      <a:pt x="3" y="3"/>
                    </a:lnTo>
                    <a:lnTo>
                      <a:pt x="0" y="0"/>
                    </a:lnTo>
                    <a:lnTo>
                      <a:pt x="0" y="6"/>
                    </a:lnTo>
                    <a:lnTo>
                      <a:pt x="3" y="6"/>
                    </a:lnTo>
                    <a:lnTo>
                      <a:pt x="13" y="6"/>
                    </a:lnTo>
                    <a:lnTo>
                      <a:pt x="11"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42" name="Freeform 582"/>
              <p:cNvSpPr>
                <a:spLocks/>
              </p:cNvSpPr>
              <p:nvPr/>
            </p:nvSpPr>
            <p:spPr bwMode="auto">
              <a:xfrm>
                <a:off x="5491" y="1838"/>
                <a:ext cx="5" cy="8"/>
              </a:xfrm>
              <a:custGeom>
                <a:avLst/>
                <a:gdLst>
                  <a:gd name="T0" fmla="*/ 2 w 5"/>
                  <a:gd name="T1" fmla="*/ 8 h 8"/>
                  <a:gd name="T2" fmla="*/ 2 w 5"/>
                  <a:gd name="T3" fmla="*/ 8 h 8"/>
                  <a:gd name="T4" fmla="*/ 5 w 5"/>
                  <a:gd name="T5" fmla="*/ 3 h 8"/>
                  <a:gd name="T6" fmla="*/ 0 w 5"/>
                  <a:gd name="T7" fmla="*/ 0 h 8"/>
                  <a:gd name="T8" fmla="*/ 2 w 5"/>
                  <a:gd name="T9" fmla="*/ 6 h 8"/>
                  <a:gd name="T10" fmla="*/ 2 w 5"/>
                  <a:gd name="T11" fmla="*/ 6 h 8"/>
                  <a:gd name="T12" fmla="*/ 0 w 5"/>
                  <a:gd name="T13" fmla="*/ 3 h 8"/>
                  <a:gd name="T14" fmla="*/ 2 w 5"/>
                  <a:gd name="T15" fmla="*/ 3 h 8"/>
                  <a:gd name="T16" fmla="*/ 2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2" y="8"/>
                    </a:moveTo>
                    <a:lnTo>
                      <a:pt x="2" y="8"/>
                    </a:lnTo>
                    <a:lnTo>
                      <a:pt x="5" y="3"/>
                    </a:lnTo>
                    <a:lnTo>
                      <a:pt x="0" y="0"/>
                    </a:lnTo>
                    <a:lnTo>
                      <a:pt x="2" y="6"/>
                    </a:lnTo>
                    <a:lnTo>
                      <a:pt x="0" y="3"/>
                    </a:lnTo>
                    <a:lnTo>
                      <a:pt x="2" y="3"/>
                    </a:lnTo>
                    <a:lnTo>
                      <a:pt x="2"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43" name="Freeform 583"/>
              <p:cNvSpPr>
                <a:spLocks/>
              </p:cNvSpPr>
              <p:nvPr/>
            </p:nvSpPr>
            <p:spPr bwMode="auto">
              <a:xfrm>
                <a:off x="5543" y="1867"/>
                <a:ext cx="15" cy="16"/>
              </a:xfrm>
              <a:custGeom>
                <a:avLst/>
                <a:gdLst>
                  <a:gd name="T0" fmla="*/ 2 w 15"/>
                  <a:gd name="T1" fmla="*/ 3 h 16"/>
                  <a:gd name="T2" fmla="*/ 0 w 15"/>
                  <a:gd name="T3" fmla="*/ 5 h 16"/>
                  <a:gd name="T4" fmla="*/ 0 w 15"/>
                  <a:gd name="T5" fmla="*/ 10 h 16"/>
                  <a:gd name="T6" fmla="*/ 2 w 15"/>
                  <a:gd name="T7" fmla="*/ 13 h 16"/>
                  <a:gd name="T8" fmla="*/ 2 w 15"/>
                  <a:gd name="T9" fmla="*/ 13 h 16"/>
                  <a:gd name="T10" fmla="*/ 5 w 15"/>
                  <a:gd name="T11" fmla="*/ 16 h 16"/>
                  <a:gd name="T12" fmla="*/ 10 w 15"/>
                  <a:gd name="T13" fmla="*/ 13 h 16"/>
                  <a:gd name="T14" fmla="*/ 15 w 15"/>
                  <a:gd name="T15" fmla="*/ 8 h 16"/>
                  <a:gd name="T16" fmla="*/ 13 w 15"/>
                  <a:gd name="T17" fmla="*/ 0 h 16"/>
                  <a:gd name="T18" fmla="*/ 8 w 15"/>
                  <a:gd name="T19" fmla="*/ 0 h 16"/>
                  <a:gd name="T20" fmla="*/ 2 w 15"/>
                  <a:gd name="T21" fmla="*/ 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
                  <a:gd name="T34" fmla="*/ 0 h 16"/>
                  <a:gd name="T35" fmla="*/ 15 w 15"/>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 h="16">
                    <a:moveTo>
                      <a:pt x="2" y="3"/>
                    </a:moveTo>
                    <a:lnTo>
                      <a:pt x="0" y="5"/>
                    </a:lnTo>
                    <a:lnTo>
                      <a:pt x="0" y="10"/>
                    </a:lnTo>
                    <a:lnTo>
                      <a:pt x="2" y="13"/>
                    </a:lnTo>
                    <a:lnTo>
                      <a:pt x="5" y="16"/>
                    </a:lnTo>
                    <a:lnTo>
                      <a:pt x="10" y="13"/>
                    </a:lnTo>
                    <a:lnTo>
                      <a:pt x="15" y="8"/>
                    </a:lnTo>
                    <a:lnTo>
                      <a:pt x="13" y="0"/>
                    </a:lnTo>
                    <a:lnTo>
                      <a:pt x="8" y="0"/>
                    </a:lnTo>
                    <a:lnTo>
                      <a:pt x="2" y="3"/>
                    </a:lnTo>
                    <a:close/>
                  </a:path>
                </a:pathLst>
              </a:custGeom>
              <a:solidFill>
                <a:srgbClr val="EC916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44" name="Freeform 584"/>
              <p:cNvSpPr>
                <a:spLocks/>
              </p:cNvSpPr>
              <p:nvPr/>
            </p:nvSpPr>
            <p:spPr bwMode="auto">
              <a:xfrm>
                <a:off x="5543" y="1870"/>
                <a:ext cx="5" cy="7"/>
              </a:xfrm>
              <a:custGeom>
                <a:avLst/>
                <a:gdLst>
                  <a:gd name="T0" fmla="*/ 2 w 5"/>
                  <a:gd name="T1" fmla="*/ 5 h 7"/>
                  <a:gd name="T2" fmla="*/ 2 w 5"/>
                  <a:gd name="T3" fmla="*/ 5 h 7"/>
                  <a:gd name="T4" fmla="*/ 2 w 5"/>
                  <a:gd name="T5" fmla="*/ 5 h 7"/>
                  <a:gd name="T6" fmla="*/ 5 w 5"/>
                  <a:gd name="T7" fmla="*/ 2 h 7"/>
                  <a:gd name="T8" fmla="*/ 2 w 5"/>
                  <a:gd name="T9" fmla="*/ 0 h 7"/>
                  <a:gd name="T10" fmla="*/ 0 w 5"/>
                  <a:gd name="T11" fmla="*/ 2 h 7"/>
                  <a:gd name="T12" fmla="*/ 0 w 5"/>
                  <a:gd name="T13" fmla="*/ 7 h 7"/>
                  <a:gd name="T14" fmla="*/ 0 w 5"/>
                  <a:gd name="T15" fmla="*/ 7 h 7"/>
                  <a:gd name="T16" fmla="*/ 2 w 5"/>
                  <a:gd name="T17" fmla="*/ 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2" y="5"/>
                    </a:moveTo>
                    <a:lnTo>
                      <a:pt x="2" y="5"/>
                    </a:lnTo>
                    <a:lnTo>
                      <a:pt x="5" y="2"/>
                    </a:lnTo>
                    <a:lnTo>
                      <a:pt x="2" y="0"/>
                    </a:lnTo>
                    <a:lnTo>
                      <a:pt x="0" y="2"/>
                    </a:lnTo>
                    <a:lnTo>
                      <a:pt x="0" y="7"/>
                    </a:lnTo>
                    <a:lnTo>
                      <a:pt x="2"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45" name="Freeform 585"/>
              <p:cNvSpPr>
                <a:spLocks/>
              </p:cNvSpPr>
              <p:nvPr/>
            </p:nvSpPr>
            <p:spPr bwMode="auto">
              <a:xfrm>
                <a:off x="5543" y="1875"/>
                <a:ext cx="5" cy="8"/>
              </a:xfrm>
              <a:custGeom>
                <a:avLst/>
                <a:gdLst>
                  <a:gd name="T0" fmla="*/ 2 w 5"/>
                  <a:gd name="T1" fmla="*/ 5 h 8"/>
                  <a:gd name="T2" fmla="*/ 5 w 5"/>
                  <a:gd name="T3" fmla="*/ 5 h 8"/>
                  <a:gd name="T4" fmla="*/ 5 w 5"/>
                  <a:gd name="T5" fmla="*/ 5 h 8"/>
                  <a:gd name="T6" fmla="*/ 2 w 5"/>
                  <a:gd name="T7" fmla="*/ 0 h 8"/>
                  <a:gd name="T8" fmla="*/ 0 w 5"/>
                  <a:gd name="T9" fmla="*/ 2 h 8"/>
                  <a:gd name="T10" fmla="*/ 0 w 5"/>
                  <a:gd name="T11" fmla="*/ 8 h 8"/>
                  <a:gd name="T12" fmla="*/ 0 w 5"/>
                  <a:gd name="T13" fmla="*/ 5 h 8"/>
                  <a:gd name="T14" fmla="*/ 2 w 5"/>
                  <a:gd name="T15" fmla="*/ 8 h 8"/>
                  <a:gd name="T16" fmla="*/ 0 w 5"/>
                  <a:gd name="T17" fmla="*/ 5 h 8"/>
                  <a:gd name="T18" fmla="*/ 0 w 5"/>
                  <a:gd name="T19" fmla="*/ 8 h 8"/>
                  <a:gd name="T20" fmla="*/ 2 w 5"/>
                  <a:gd name="T21" fmla="*/ 8 h 8"/>
                  <a:gd name="T22" fmla="*/ 2 w 5"/>
                  <a:gd name="T23" fmla="*/ 5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8"/>
                  <a:gd name="T38" fmla="*/ 5 w 5"/>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8">
                    <a:moveTo>
                      <a:pt x="2" y="5"/>
                    </a:moveTo>
                    <a:lnTo>
                      <a:pt x="5" y="5"/>
                    </a:lnTo>
                    <a:lnTo>
                      <a:pt x="2" y="0"/>
                    </a:lnTo>
                    <a:lnTo>
                      <a:pt x="0" y="2"/>
                    </a:lnTo>
                    <a:lnTo>
                      <a:pt x="0" y="8"/>
                    </a:lnTo>
                    <a:lnTo>
                      <a:pt x="0" y="5"/>
                    </a:lnTo>
                    <a:lnTo>
                      <a:pt x="2" y="8"/>
                    </a:lnTo>
                    <a:lnTo>
                      <a:pt x="0" y="5"/>
                    </a:lnTo>
                    <a:lnTo>
                      <a:pt x="0" y="8"/>
                    </a:lnTo>
                    <a:lnTo>
                      <a:pt x="2" y="8"/>
                    </a:lnTo>
                    <a:lnTo>
                      <a:pt x="2"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46" name="Freeform 586"/>
              <p:cNvSpPr>
                <a:spLocks/>
              </p:cNvSpPr>
              <p:nvPr/>
            </p:nvSpPr>
            <p:spPr bwMode="auto">
              <a:xfrm>
                <a:off x="5545" y="1880"/>
                <a:ext cx="11" cy="3"/>
              </a:xfrm>
              <a:custGeom>
                <a:avLst/>
                <a:gdLst>
                  <a:gd name="T0" fmla="*/ 8 w 11"/>
                  <a:gd name="T1" fmla="*/ 0 h 3"/>
                  <a:gd name="T2" fmla="*/ 8 w 11"/>
                  <a:gd name="T3" fmla="*/ 0 h 3"/>
                  <a:gd name="T4" fmla="*/ 3 w 11"/>
                  <a:gd name="T5" fmla="*/ 0 h 3"/>
                  <a:gd name="T6" fmla="*/ 0 w 11"/>
                  <a:gd name="T7" fmla="*/ 0 h 3"/>
                  <a:gd name="T8" fmla="*/ 0 w 11"/>
                  <a:gd name="T9" fmla="*/ 3 h 3"/>
                  <a:gd name="T10" fmla="*/ 3 w 11"/>
                  <a:gd name="T11" fmla="*/ 3 h 3"/>
                  <a:gd name="T12" fmla="*/ 11 w 11"/>
                  <a:gd name="T13" fmla="*/ 3 h 3"/>
                  <a:gd name="T14" fmla="*/ 11 w 11"/>
                  <a:gd name="T15" fmla="*/ 3 h 3"/>
                  <a:gd name="T16" fmla="*/ 8 w 11"/>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
                  <a:gd name="T29" fmla="*/ 11 w 11"/>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
                    <a:moveTo>
                      <a:pt x="8" y="0"/>
                    </a:moveTo>
                    <a:lnTo>
                      <a:pt x="8" y="0"/>
                    </a:lnTo>
                    <a:lnTo>
                      <a:pt x="3" y="0"/>
                    </a:lnTo>
                    <a:lnTo>
                      <a:pt x="0" y="0"/>
                    </a:lnTo>
                    <a:lnTo>
                      <a:pt x="0" y="3"/>
                    </a:lnTo>
                    <a:lnTo>
                      <a:pt x="3" y="3"/>
                    </a:lnTo>
                    <a:lnTo>
                      <a:pt x="11" y="3"/>
                    </a:lnTo>
                    <a:lnTo>
                      <a:pt x="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47" name="Freeform 587"/>
              <p:cNvSpPr>
                <a:spLocks/>
              </p:cNvSpPr>
              <p:nvPr/>
            </p:nvSpPr>
            <p:spPr bwMode="auto">
              <a:xfrm>
                <a:off x="5553" y="1864"/>
                <a:ext cx="5" cy="19"/>
              </a:xfrm>
              <a:custGeom>
                <a:avLst/>
                <a:gdLst>
                  <a:gd name="T0" fmla="*/ 3 w 5"/>
                  <a:gd name="T1" fmla="*/ 3 h 19"/>
                  <a:gd name="T2" fmla="*/ 3 w 5"/>
                  <a:gd name="T3" fmla="*/ 3 h 19"/>
                  <a:gd name="T4" fmla="*/ 3 w 5"/>
                  <a:gd name="T5" fmla="*/ 11 h 19"/>
                  <a:gd name="T6" fmla="*/ 0 w 5"/>
                  <a:gd name="T7" fmla="*/ 16 h 19"/>
                  <a:gd name="T8" fmla="*/ 3 w 5"/>
                  <a:gd name="T9" fmla="*/ 19 h 19"/>
                  <a:gd name="T10" fmla="*/ 5 w 5"/>
                  <a:gd name="T11" fmla="*/ 11 h 19"/>
                  <a:gd name="T12" fmla="*/ 5 w 5"/>
                  <a:gd name="T13" fmla="*/ 0 h 19"/>
                  <a:gd name="T14" fmla="*/ 5 w 5"/>
                  <a:gd name="T15" fmla="*/ 0 h 19"/>
                  <a:gd name="T16" fmla="*/ 3 w 5"/>
                  <a:gd name="T17" fmla="*/ 3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9"/>
                  <a:gd name="T29" fmla="*/ 5 w 5"/>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9">
                    <a:moveTo>
                      <a:pt x="3" y="3"/>
                    </a:moveTo>
                    <a:lnTo>
                      <a:pt x="3" y="3"/>
                    </a:lnTo>
                    <a:lnTo>
                      <a:pt x="3" y="11"/>
                    </a:lnTo>
                    <a:lnTo>
                      <a:pt x="0" y="16"/>
                    </a:lnTo>
                    <a:lnTo>
                      <a:pt x="3" y="19"/>
                    </a:lnTo>
                    <a:lnTo>
                      <a:pt x="5" y="11"/>
                    </a:lnTo>
                    <a:lnTo>
                      <a:pt x="5" y="0"/>
                    </a:lnTo>
                    <a:lnTo>
                      <a:pt x="3"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48" name="Freeform 588"/>
              <p:cNvSpPr>
                <a:spLocks/>
              </p:cNvSpPr>
              <p:nvPr/>
            </p:nvSpPr>
            <p:spPr bwMode="auto">
              <a:xfrm>
                <a:off x="5545" y="1864"/>
                <a:ext cx="13" cy="8"/>
              </a:xfrm>
              <a:custGeom>
                <a:avLst/>
                <a:gdLst>
                  <a:gd name="T0" fmla="*/ 3 w 13"/>
                  <a:gd name="T1" fmla="*/ 8 h 8"/>
                  <a:gd name="T2" fmla="*/ 3 w 13"/>
                  <a:gd name="T3" fmla="*/ 8 h 8"/>
                  <a:gd name="T4" fmla="*/ 6 w 13"/>
                  <a:gd name="T5" fmla="*/ 6 h 8"/>
                  <a:gd name="T6" fmla="*/ 11 w 13"/>
                  <a:gd name="T7" fmla="*/ 3 h 8"/>
                  <a:gd name="T8" fmla="*/ 13 w 13"/>
                  <a:gd name="T9" fmla="*/ 0 h 8"/>
                  <a:gd name="T10" fmla="*/ 6 w 13"/>
                  <a:gd name="T11" fmla="*/ 0 h 8"/>
                  <a:gd name="T12" fmla="*/ 0 w 13"/>
                  <a:gd name="T13" fmla="*/ 6 h 8"/>
                  <a:gd name="T14" fmla="*/ 0 w 13"/>
                  <a:gd name="T15" fmla="*/ 6 h 8"/>
                  <a:gd name="T16" fmla="*/ 3 w 13"/>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8"/>
                  <a:gd name="T29" fmla="*/ 13 w 1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8">
                    <a:moveTo>
                      <a:pt x="3" y="8"/>
                    </a:moveTo>
                    <a:lnTo>
                      <a:pt x="3" y="8"/>
                    </a:lnTo>
                    <a:lnTo>
                      <a:pt x="6" y="6"/>
                    </a:lnTo>
                    <a:lnTo>
                      <a:pt x="11" y="3"/>
                    </a:lnTo>
                    <a:lnTo>
                      <a:pt x="13" y="0"/>
                    </a:lnTo>
                    <a:lnTo>
                      <a:pt x="6" y="0"/>
                    </a:lnTo>
                    <a:lnTo>
                      <a:pt x="0" y="6"/>
                    </a:lnTo>
                    <a:lnTo>
                      <a:pt x="3"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49" name="Freeform 589"/>
              <p:cNvSpPr>
                <a:spLocks/>
              </p:cNvSpPr>
              <p:nvPr/>
            </p:nvSpPr>
            <p:spPr bwMode="auto">
              <a:xfrm>
                <a:off x="5483" y="1846"/>
                <a:ext cx="23" cy="34"/>
              </a:xfrm>
              <a:custGeom>
                <a:avLst/>
                <a:gdLst>
                  <a:gd name="T0" fmla="*/ 23 w 23"/>
                  <a:gd name="T1" fmla="*/ 34 h 34"/>
                  <a:gd name="T2" fmla="*/ 15 w 23"/>
                  <a:gd name="T3" fmla="*/ 34 h 34"/>
                  <a:gd name="T4" fmla="*/ 0 w 23"/>
                  <a:gd name="T5" fmla="*/ 34 h 34"/>
                  <a:gd name="T6" fmla="*/ 0 w 23"/>
                  <a:gd name="T7" fmla="*/ 18 h 34"/>
                  <a:gd name="T8" fmla="*/ 5 w 23"/>
                  <a:gd name="T9" fmla="*/ 3 h 34"/>
                  <a:gd name="T10" fmla="*/ 5 w 23"/>
                  <a:gd name="T11" fmla="*/ 3 h 34"/>
                  <a:gd name="T12" fmla="*/ 10 w 23"/>
                  <a:gd name="T13" fmla="*/ 0 h 34"/>
                  <a:gd name="T14" fmla="*/ 18 w 23"/>
                  <a:gd name="T15" fmla="*/ 16 h 34"/>
                  <a:gd name="T16" fmla="*/ 23 w 23"/>
                  <a:gd name="T17" fmla="*/ 34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
                  <a:gd name="T28" fmla="*/ 0 h 34"/>
                  <a:gd name="T29" fmla="*/ 23 w 23"/>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 h="34">
                    <a:moveTo>
                      <a:pt x="23" y="34"/>
                    </a:moveTo>
                    <a:lnTo>
                      <a:pt x="15" y="34"/>
                    </a:lnTo>
                    <a:lnTo>
                      <a:pt x="0" y="34"/>
                    </a:lnTo>
                    <a:lnTo>
                      <a:pt x="0" y="18"/>
                    </a:lnTo>
                    <a:lnTo>
                      <a:pt x="5" y="3"/>
                    </a:lnTo>
                    <a:lnTo>
                      <a:pt x="10" y="0"/>
                    </a:lnTo>
                    <a:lnTo>
                      <a:pt x="18" y="16"/>
                    </a:lnTo>
                    <a:lnTo>
                      <a:pt x="23" y="34"/>
                    </a:lnTo>
                    <a:close/>
                  </a:path>
                </a:pathLst>
              </a:custGeom>
              <a:solidFill>
                <a:srgbClr val="EC916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50" name="Freeform 590"/>
              <p:cNvSpPr>
                <a:spLocks/>
              </p:cNvSpPr>
              <p:nvPr/>
            </p:nvSpPr>
            <p:spPr bwMode="auto">
              <a:xfrm>
                <a:off x="5483" y="1877"/>
                <a:ext cx="26" cy="6"/>
              </a:xfrm>
              <a:custGeom>
                <a:avLst/>
                <a:gdLst>
                  <a:gd name="T0" fmla="*/ 0 w 26"/>
                  <a:gd name="T1" fmla="*/ 6 h 6"/>
                  <a:gd name="T2" fmla="*/ 0 w 26"/>
                  <a:gd name="T3" fmla="*/ 6 h 6"/>
                  <a:gd name="T4" fmla="*/ 15 w 26"/>
                  <a:gd name="T5" fmla="*/ 6 h 6"/>
                  <a:gd name="T6" fmla="*/ 26 w 26"/>
                  <a:gd name="T7" fmla="*/ 3 h 6"/>
                  <a:gd name="T8" fmla="*/ 23 w 26"/>
                  <a:gd name="T9" fmla="*/ 0 h 6"/>
                  <a:gd name="T10" fmla="*/ 15 w 26"/>
                  <a:gd name="T11" fmla="*/ 3 h 6"/>
                  <a:gd name="T12" fmla="*/ 2 w 26"/>
                  <a:gd name="T13" fmla="*/ 3 h 6"/>
                  <a:gd name="T14" fmla="*/ 2 w 26"/>
                  <a:gd name="T15" fmla="*/ 3 h 6"/>
                  <a:gd name="T16" fmla="*/ 0 w 26"/>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6"/>
                  <a:gd name="T29" fmla="*/ 26 w 2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6">
                    <a:moveTo>
                      <a:pt x="0" y="6"/>
                    </a:moveTo>
                    <a:lnTo>
                      <a:pt x="0" y="6"/>
                    </a:lnTo>
                    <a:lnTo>
                      <a:pt x="15" y="6"/>
                    </a:lnTo>
                    <a:lnTo>
                      <a:pt x="26" y="3"/>
                    </a:lnTo>
                    <a:lnTo>
                      <a:pt x="23" y="0"/>
                    </a:lnTo>
                    <a:lnTo>
                      <a:pt x="15" y="3"/>
                    </a:lnTo>
                    <a:lnTo>
                      <a:pt x="2" y="3"/>
                    </a:lnTo>
                    <a:lnTo>
                      <a:pt x="0"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51" name="Freeform 591"/>
              <p:cNvSpPr>
                <a:spLocks/>
              </p:cNvSpPr>
              <p:nvPr/>
            </p:nvSpPr>
            <p:spPr bwMode="auto">
              <a:xfrm>
                <a:off x="5480" y="1846"/>
                <a:ext cx="8" cy="37"/>
              </a:xfrm>
              <a:custGeom>
                <a:avLst/>
                <a:gdLst>
                  <a:gd name="T0" fmla="*/ 5 w 8"/>
                  <a:gd name="T1" fmla="*/ 0 h 37"/>
                  <a:gd name="T2" fmla="*/ 5 w 8"/>
                  <a:gd name="T3" fmla="*/ 3 h 37"/>
                  <a:gd name="T4" fmla="*/ 0 w 8"/>
                  <a:gd name="T5" fmla="*/ 18 h 37"/>
                  <a:gd name="T6" fmla="*/ 3 w 8"/>
                  <a:gd name="T7" fmla="*/ 37 h 37"/>
                  <a:gd name="T8" fmla="*/ 5 w 8"/>
                  <a:gd name="T9" fmla="*/ 34 h 37"/>
                  <a:gd name="T10" fmla="*/ 5 w 8"/>
                  <a:gd name="T11" fmla="*/ 18 h 37"/>
                  <a:gd name="T12" fmla="*/ 8 w 8"/>
                  <a:gd name="T13" fmla="*/ 3 h 37"/>
                  <a:gd name="T14" fmla="*/ 8 w 8"/>
                  <a:gd name="T15" fmla="*/ 5 h 37"/>
                  <a:gd name="T16" fmla="*/ 5 w 8"/>
                  <a:gd name="T17" fmla="*/ 0 h 37"/>
                  <a:gd name="T18" fmla="*/ 5 w 8"/>
                  <a:gd name="T19" fmla="*/ 0 h 37"/>
                  <a:gd name="T20" fmla="*/ 5 w 8"/>
                  <a:gd name="T21" fmla="*/ 3 h 37"/>
                  <a:gd name="T22" fmla="*/ 5 w 8"/>
                  <a:gd name="T23" fmla="*/ 0 h 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37"/>
                  <a:gd name="T38" fmla="*/ 8 w 8"/>
                  <a:gd name="T39" fmla="*/ 37 h 3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37">
                    <a:moveTo>
                      <a:pt x="5" y="0"/>
                    </a:moveTo>
                    <a:lnTo>
                      <a:pt x="5" y="3"/>
                    </a:lnTo>
                    <a:lnTo>
                      <a:pt x="0" y="18"/>
                    </a:lnTo>
                    <a:lnTo>
                      <a:pt x="3" y="37"/>
                    </a:lnTo>
                    <a:lnTo>
                      <a:pt x="5" y="34"/>
                    </a:lnTo>
                    <a:lnTo>
                      <a:pt x="5" y="18"/>
                    </a:lnTo>
                    <a:lnTo>
                      <a:pt x="8" y="3"/>
                    </a:lnTo>
                    <a:lnTo>
                      <a:pt x="8" y="5"/>
                    </a:lnTo>
                    <a:lnTo>
                      <a:pt x="5" y="0"/>
                    </a:lnTo>
                    <a:lnTo>
                      <a:pt x="5" y="3"/>
                    </a:lnTo>
                    <a:lnTo>
                      <a:pt x="5"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52" name="Freeform 592"/>
              <p:cNvSpPr>
                <a:spLocks/>
              </p:cNvSpPr>
              <p:nvPr/>
            </p:nvSpPr>
            <p:spPr bwMode="auto">
              <a:xfrm>
                <a:off x="5485" y="1844"/>
                <a:ext cx="8" cy="7"/>
              </a:xfrm>
              <a:custGeom>
                <a:avLst/>
                <a:gdLst>
                  <a:gd name="T0" fmla="*/ 6 w 8"/>
                  <a:gd name="T1" fmla="*/ 0 h 7"/>
                  <a:gd name="T2" fmla="*/ 6 w 8"/>
                  <a:gd name="T3" fmla="*/ 0 h 7"/>
                  <a:gd name="T4" fmla="*/ 3 w 8"/>
                  <a:gd name="T5" fmla="*/ 2 h 7"/>
                  <a:gd name="T6" fmla="*/ 0 w 8"/>
                  <a:gd name="T7" fmla="*/ 2 h 7"/>
                  <a:gd name="T8" fmla="*/ 3 w 8"/>
                  <a:gd name="T9" fmla="*/ 7 h 7"/>
                  <a:gd name="T10" fmla="*/ 6 w 8"/>
                  <a:gd name="T11" fmla="*/ 5 h 7"/>
                  <a:gd name="T12" fmla="*/ 8 w 8"/>
                  <a:gd name="T13" fmla="*/ 5 h 7"/>
                  <a:gd name="T14" fmla="*/ 8 w 8"/>
                  <a:gd name="T15" fmla="*/ 5 h 7"/>
                  <a:gd name="T16" fmla="*/ 6 w 8"/>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6" y="0"/>
                    </a:moveTo>
                    <a:lnTo>
                      <a:pt x="6" y="0"/>
                    </a:lnTo>
                    <a:lnTo>
                      <a:pt x="3" y="2"/>
                    </a:lnTo>
                    <a:lnTo>
                      <a:pt x="0" y="2"/>
                    </a:lnTo>
                    <a:lnTo>
                      <a:pt x="3" y="7"/>
                    </a:lnTo>
                    <a:lnTo>
                      <a:pt x="6" y="5"/>
                    </a:lnTo>
                    <a:lnTo>
                      <a:pt x="8" y="5"/>
                    </a:lnTo>
                    <a:lnTo>
                      <a:pt x="6"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53" name="Freeform 593"/>
              <p:cNvSpPr>
                <a:spLocks/>
              </p:cNvSpPr>
              <p:nvPr/>
            </p:nvSpPr>
            <p:spPr bwMode="auto">
              <a:xfrm>
                <a:off x="5491" y="1844"/>
                <a:ext cx="18" cy="36"/>
              </a:xfrm>
              <a:custGeom>
                <a:avLst/>
                <a:gdLst>
                  <a:gd name="T0" fmla="*/ 18 w 18"/>
                  <a:gd name="T1" fmla="*/ 36 h 36"/>
                  <a:gd name="T2" fmla="*/ 18 w 18"/>
                  <a:gd name="T3" fmla="*/ 33 h 36"/>
                  <a:gd name="T4" fmla="*/ 13 w 18"/>
                  <a:gd name="T5" fmla="*/ 18 h 36"/>
                  <a:gd name="T6" fmla="*/ 0 w 18"/>
                  <a:gd name="T7" fmla="*/ 0 h 36"/>
                  <a:gd name="T8" fmla="*/ 2 w 18"/>
                  <a:gd name="T9" fmla="*/ 5 h 36"/>
                  <a:gd name="T10" fmla="*/ 7 w 18"/>
                  <a:gd name="T11" fmla="*/ 18 h 36"/>
                  <a:gd name="T12" fmla="*/ 15 w 18"/>
                  <a:gd name="T13" fmla="*/ 36 h 36"/>
                  <a:gd name="T14" fmla="*/ 15 w 18"/>
                  <a:gd name="T15" fmla="*/ 33 h 36"/>
                  <a:gd name="T16" fmla="*/ 18 w 18"/>
                  <a:gd name="T17" fmla="*/ 36 h 36"/>
                  <a:gd name="T18" fmla="*/ 18 w 18"/>
                  <a:gd name="T19" fmla="*/ 36 h 36"/>
                  <a:gd name="T20" fmla="*/ 18 w 18"/>
                  <a:gd name="T21" fmla="*/ 33 h 36"/>
                  <a:gd name="T22" fmla="*/ 18 w 18"/>
                  <a:gd name="T23" fmla="*/ 36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36"/>
                  <a:gd name="T38" fmla="*/ 18 w 18"/>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36">
                    <a:moveTo>
                      <a:pt x="18" y="36"/>
                    </a:moveTo>
                    <a:lnTo>
                      <a:pt x="18" y="33"/>
                    </a:lnTo>
                    <a:lnTo>
                      <a:pt x="13" y="18"/>
                    </a:lnTo>
                    <a:lnTo>
                      <a:pt x="0" y="0"/>
                    </a:lnTo>
                    <a:lnTo>
                      <a:pt x="2" y="5"/>
                    </a:lnTo>
                    <a:lnTo>
                      <a:pt x="7" y="18"/>
                    </a:lnTo>
                    <a:lnTo>
                      <a:pt x="15" y="36"/>
                    </a:lnTo>
                    <a:lnTo>
                      <a:pt x="15" y="33"/>
                    </a:lnTo>
                    <a:lnTo>
                      <a:pt x="18" y="36"/>
                    </a:lnTo>
                    <a:lnTo>
                      <a:pt x="18" y="33"/>
                    </a:lnTo>
                    <a:lnTo>
                      <a:pt x="18" y="3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54" name="Freeform 594"/>
              <p:cNvSpPr>
                <a:spLocks/>
              </p:cNvSpPr>
              <p:nvPr/>
            </p:nvSpPr>
            <p:spPr bwMode="auto">
              <a:xfrm>
                <a:off x="5506" y="1877"/>
                <a:ext cx="55" cy="40"/>
              </a:xfrm>
              <a:custGeom>
                <a:avLst/>
                <a:gdLst>
                  <a:gd name="T0" fmla="*/ 8 w 55"/>
                  <a:gd name="T1" fmla="*/ 40 h 40"/>
                  <a:gd name="T2" fmla="*/ 5 w 55"/>
                  <a:gd name="T3" fmla="*/ 24 h 40"/>
                  <a:gd name="T4" fmla="*/ 0 w 55"/>
                  <a:gd name="T5" fmla="*/ 6 h 40"/>
                  <a:gd name="T6" fmla="*/ 11 w 55"/>
                  <a:gd name="T7" fmla="*/ 8 h 40"/>
                  <a:gd name="T8" fmla="*/ 16 w 55"/>
                  <a:gd name="T9" fmla="*/ 6 h 40"/>
                  <a:gd name="T10" fmla="*/ 21 w 55"/>
                  <a:gd name="T11" fmla="*/ 3 h 40"/>
                  <a:gd name="T12" fmla="*/ 26 w 55"/>
                  <a:gd name="T13" fmla="*/ 0 h 40"/>
                  <a:gd name="T14" fmla="*/ 29 w 55"/>
                  <a:gd name="T15" fmla="*/ 0 h 40"/>
                  <a:gd name="T16" fmla="*/ 32 w 55"/>
                  <a:gd name="T17" fmla="*/ 0 h 40"/>
                  <a:gd name="T18" fmla="*/ 39 w 55"/>
                  <a:gd name="T19" fmla="*/ 3 h 40"/>
                  <a:gd name="T20" fmla="*/ 47 w 55"/>
                  <a:gd name="T21" fmla="*/ 11 h 40"/>
                  <a:gd name="T22" fmla="*/ 55 w 55"/>
                  <a:gd name="T23" fmla="*/ 27 h 40"/>
                  <a:gd name="T24" fmla="*/ 55 w 55"/>
                  <a:gd name="T25" fmla="*/ 34 h 40"/>
                  <a:gd name="T26" fmla="*/ 47 w 55"/>
                  <a:gd name="T27" fmla="*/ 34 h 40"/>
                  <a:gd name="T28" fmla="*/ 32 w 55"/>
                  <a:gd name="T29" fmla="*/ 32 h 40"/>
                  <a:gd name="T30" fmla="*/ 24 w 55"/>
                  <a:gd name="T31" fmla="*/ 32 h 40"/>
                  <a:gd name="T32" fmla="*/ 16 w 55"/>
                  <a:gd name="T33" fmla="*/ 32 h 40"/>
                  <a:gd name="T34" fmla="*/ 11 w 55"/>
                  <a:gd name="T35" fmla="*/ 34 h 40"/>
                  <a:gd name="T36" fmla="*/ 8 w 55"/>
                  <a:gd name="T37" fmla="*/ 4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5"/>
                  <a:gd name="T58" fmla="*/ 0 h 40"/>
                  <a:gd name="T59" fmla="*/ 55 w 55"/>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5" h="40">
                    <a:moveTo>
                      <a:pt x="8" y="40"/>
                    </a:moveTo>
                    <a:lnTo>
                      <a:pt x="5" y="24"/>
                    </a:lnTo>
                    <a:lnTo>
                      <a:pt x="0" y="6"/>
                    </a:lnTo>
                    <a:lnTo>
                      <a:pt x="11" y="8"/>
                    </a:lnTo>
                    <a:lnTo>
                      <a:pt x="16" y="6"/>
                    </a:lnTo>
                    <a:lnTo>
                      <a:pt x="21" y="3"/>
                    </a:lnTo>
                    <a:lnTo>
                      <a:pt x="26" y="0"/>
                    </a:lnTo>
                    <a:lnTo>
                      <a:pt x="29" y="0"/>
                    </a:lnTo>
                    <a:lnTo>
                      <a:pt x="32" y="0"/>
                    </a:lnTo>
                    <a:lnTo>
                      <a:pt x="39" y="3"/>
                    </a:lnTo>
                    <a:lnTo>
                      <a:pt x="47" y="11"/>
                    </a:lnTo>
                    <a:lnTo>
                      <a:pt x="55" y="27"/>
                    </a:lnTo>
                    <a:lnTo>
                      <a:pt x="55" y="34"/>
                    </a:lnTo>
                    <a:lnTo>
                      <a:pt x="47" y="34"/>
                    </a:lnTo>
                    <a:lnTo>
                      <a:pt x="32" y="32"/>
                    </a:lnTo>
                    <a:lnTo>
                      <a:pt x="24" y="32"/>
                    </a:lnTo>
                    <a:lnTo>
                      <a:pt x="16" y="32"/>
                    </a:lnTo>
                    <a:lnTo>
                      <a:pt x="11" y="34"/>
                    </a:lnTo>
                    <a:lnTo>
                      <a:pt x="8" y="40"/>
                    </a:lnTo>
                    <a:close/>
                  </a:path>
                </a:pathLst>
              </a:custGeom>
              <a:solidFill>
                <a:srgbClr val="4176B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55" name="Freeform 595"/>
              <p:cNvSpPr>
                <a:spLocks/>
              </p:cNvSpPr>
              <p:nvPr/>
            </p:nvSpPr>
            <p:spPr bwMode="auto">
              <a:xfrm>
                <a:off x="5506" y="1883"/>
                <a:ext cx="8" cy="34"/>
              </a:xfrm>
              <a:custGeom>
                <a:avLst/>
                <a:gdLst>
                  <a:gd name="T0" fmla="*/ 0 w 8"/>
                  <a:gd name="T1" fmla="*/ 0 h 34"/>
                  <a:gd name="T2" fmla="*/ 0 w 8"/>
                  <a:gd name="T3" fmla="*/ 2 h 34"/>
                  <a:gd name="T4" fmla="*/ 5 w 8"/>
                  <a:gd name="T5" fmla="*/ 18 h 34"/>
                  <a:gd name="T6" fmla="*/ 5 w 8"/>
                  <a:gd name="T7" fmla="*/ 34 h 34"/>
                  <a:gd name="T8" fmla="*/ 8 w 8"/>
                  <a:gd name="T9" fmla="*/ 34 h 34"/>
                  <a:gd name="T10" fmla="*/ 8 w 8"/>
                  <a:gd name="T11" fmla="*/ 18 h 34"/>
                  <a:gd name="T12" fmla="*/ 0 w 8"/>
                  <a:gd name="T13" fmla="*/ 0 h 34"/>
                  <a:gd name="T14" fmla="*/ 0 w 8"/>
                  <a:gd name="T15" fmla="*/ 2 h 34"/>
                  <a:gd name="T16" fmla="*/ 0 w 8"/>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34"/>
                  <a:gd name="T29" fmla="*/ 8 w 8"/>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34">
                    <a:moveTo>
                      <a:pt x="0" y="0"/>
                    </a:moveTo>
                    <a:lnTo>
                      <a:pt x="0" y="2"/>
                    </a:lnTo>
                    <a:lnTo>
                      <a:pt x="5" y="18"/>
                    </a:lnTo>
                    <a:lnTo>
                      <a:pt x="5" y="34"/>
                    </a:lnTo>
                    <a:lnTo>
                      <a:pt x="8" y="34"/>
                    </a:lnTo>
                    <a:lnTo>
                      <a:pt x="8" y="18"/>
                    </a:lnTo>
                    <a:lnTo>
                      <a:pt x="0" y="0"/>
                    </a:lnTo>
                    <a:lnTo>
                      <a:pt x="0" y="2"/>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56" name="Freeform 596"/>
              <p:cNvSpPr>
                <a:spLocks/>
              </p:cNvSpPr>
              <p:nvPr/>
            </p:nvSpPr>
            <p:spPr bwMode="auto">
              <a:xfrm>
                <a:off x="5506" y="1875"/>
                <a:ext cx="47" cy="16"/>
              </a:xfrm>
              <a:custGeom>
                <a:avLst/>
                <a:gdLst>
                  <a:gd name="T0" fmla="*/ 47 w 47"/>
                  <a:gd name="T1" fmla="*/ 13 h 16"/>
                  <a:gd name="T2" fmla="*/ 47 w 47"/>
                  <a:gd name="T3" fmla="*/ 13 h 16"/>
                  <a:gd name="T4" fmla="*/ 39 w 47"/>
                  <a:gd name="T5" fmla="*/ 5 h 16"/>
                  <a:gd name="T6" fmla="*/ 34 w 47"/>
                  <a:gd name="T7" fmla="*/ 0 h 16"/>
                  <a:gd name="T8" fmla="*/ 29 w 47"/>
                  <a:gd name="T9" fmla="*/ 0 h 16"/>
                  <a:gd name="T10" fmla="*/ 24 w 47"/>
                  <a:gd name="T11" fmla="*/ 2 h 16"/>
                  <a:gd name="T12" fmla="*/ 21 w 47"/>
                  <a:gd name="T13" fmla="*/ 5 h 16"/>
                  <a:gd name="T14" fmla="*/ 16 w 47"/>
                  <a:gd name="T15" fmla="*/ 8 h 16"/>
                  <a:gd name="T16" fmla="*/ 11 w 47"/>
                  <a:gd name="T17" fmla="*/ 8 h 16"/>
                  <a:gd name="T18" fmla="*/ 0 w 47"/>
                  <a:gd name="T19" fmla="*/ 8 h 16"/>
                  <a:gd name="T20" fmla="*/ 0 w 47"/>
                  <a:gd name="T21" fmla="*/ 10 h 16"/>
                  <a:gd name="T22" fmla="*/ 11 w 47"/>
                  <a:gd name="T23" fmla="*/ 13 h 16"/>
                  <a:gd name="T24" fmla="*/ 18 w 47"/>
                  <a:gd name="T25" fmla="*/ 10 h 16"/>
                  <a:gd name="T26" fmla="*/ 24 w 47"/>
                  <a:gd name="T27" fmla="*/ 8 h 16"/>
                  <a:gd name="T28" fmla="*/ 26 w 47"/>
                  <a:gd name="T29" fmla="*/ 5 h 16"/>
                  <a:gd name="T30" fmla="*/ 29 w 47"/>
                  <a:gd name="T31" fmla="*/ 5 h 16"/>
                  <a:gd name="T32" fmla="*/ 32 w 47"/>
                  <a:gd name="T33" fmla="*/ 5 h 16"/>
                  <a:gd name="T34" fmla="*/ 37 w 47"/>
                  <a:gd name="T35" fmla="*/ 8 h 16"/>
                  <a:gd name="T36" fmla="*/ 45 w 47"/>
                  <a:gd name="T37" fmla="*/ 16 h 16"/>
                  <a:gd name="T38" fmla="*/ 45 w 47"/>
                  <a:gd name="T39" fmla="*/ 16 h 16"/>
                  <a:gd name="T40" fmla="*/ 47 w 47"/>
                  <a:gd name="T41" fmla="*/ 13 h 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16"/>
                  <a:gd name="T65" fmla="*/ 47 w 47"/>
                  <a:gd name="T66" fmla="*/ 16 h 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16">
                    <a:moveTo>
                      <a:pt x="47" y="13"/>
                    </a:moveTo>
                    <a:lnTo>
                      <a:pt x="47" y="13"/>
                    </a:lnTo>
                    <a:lnTo>
                      <a:pt x="39" y="5"/>
                    </a:lnTo>
                    <a:lnTo>
                      <a:pt x="34" y="0"/>
                    </a:lnTo>
                    <a:lnTo>
                      <a:pt x="29" y="0"/>
                    </a:lnTo>
                    <a:lnTo>
                      <a:pt x="24" y="2"/>
                    </a:lnTo>
                    <a:lnTo>
                      <a:pt x="21" y="5"/>
                    </a:lnTo>
                    <a:lnTo>
                      <a:pt x="16" y="8"/>
                    </a:lnTo>
                    <a:lnTo>
                      <a:pt x="11" y="8"/>
                    </a:lnTo>
                    <a:lnTo>
                      <a:pt x="0" y="8"/>
                    </a:lnTo>
                    <a:lnTo>
                      <a:pt x="0" y="10"/>
                    </a:lnTo>
                    <a:lnTo>
                      <a:pt x="11" y="13"/>
                    </a:lnTo>
                    <a:lnTo>
                      <a:pt x="18" y="10"/>
                    </a:lnTo>
                    <a:lnTo>
                      <a:pt x="24" y="8"/>
                    </a:lnTo>
                    <a:lnTo>
                      <a:pt x="26" y="5"/>
                    </a:lnTo>
                    <a:lnTo>
                      <a:pt x="29" y="5"/>
                    </a:lnTo>
                    <a:lnTo>
                      <a:pt x="32" y="5"/>
                    </a:lnTo>
                    <a:lnTo>
                      <a:pt x="37" y="8"/>
                    </a:lnTo>
                    <a:lnTo>
                      <a:pt x="45" y="16"/>
                    </a:lnTo>
                    <a:lnTo>
                      <a:pt x="47"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57" name="Freeform 597"/>
              <p:cNvSpPr>
                <a:spLocks/>
              </p:cNvSpPr>
              <p:nvPr/>
            </p:nvSpPr>
            <p:spPr bwMode="auto">
              <a:xfrm>
                <a:off x="5551" y="1888"/>
                <a:ext cx="13" cy="26"/>
              </a:xfrm>
              <a:custGeom>
                <a:avLst/>
                <a:gdLst>
                  <a:gd name="T0" fmla="*/ 10 w 13"/>
                  <a:gd name="T1" fmla="*/ 26 h 26"/>
                  <a:gd name="T2" fmla="*/ 13 w 13"/>
                  <a:gd name="T3" fmla="*/ 23 h 26"/>
                  <a:gd name="T4" fmla="*/ 10 w 13"/>
                  <a:gd name="T5" fmla="*/ 16 h 26"/>
                  <a:gd name="T6" fmla="*/ 2 w 13"/>
                  <a:gd name="T7" fmla="*/ 0 h 26"/>
                  <a:gd name="T8" fmla="*/ 0 w 13"/>
                  <a:gd name="T9" fmla="*/ 3 h 26"/>
                  <a:gd name="T10" fmla="*/ 7 w 13"/>
                  <a:gd name="T11" fmla="*/ 16 h 26"/>
                  <a:gd name="T12" fmla="*/ 7 w 13"/>
                  <a:gd name="T13" fmla="*/ 23 h 26"/>
                  <a:gd name="T14" fmla="*/ 10 w 13"/>
                  <a:gd name="T15" fmla="*/ 21 h 26"/>
                  <a:gd name="T16" fmla="*/ 10 w 13"/>
                  <a:gd name="T17" fmla="*/ 26 h 26"/>
                  <a:gd name="T18" fmla="*/ 10 w 13"/>
                  <a:gd name="T19" fmla="*/ 26 h 26"/>
                  <a:gd name="T20" fmla="*/ 13 w 13"/>
                  <a:gd name="T21" fmla="*/ 23 h 26"/>
                  <a:gd name="T22" fmla="*/ 10 w 13"/>
                  <a:gd name="T23" fmla="*/ 26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26"/>
                  <a:gd name="T38" fmla="*/ 13 w 13"/>
                  <a:gd name="T39" fmla="*/ 26 h 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26">
                    <a:moveTo>
                      <a:pt x="10" y="26"/>
                    </a:moveTo>
                    <a:lnTo>
                      <a:pt x="13" y="23"/>
                    </a:lnTo>
                    <a:lnTo>
                      <a:pt x="10" y="16"/>
                    </a:lnTo>
                    <a:lnTo>
                      <a:pt x="2" y="0"/>
                    </a:lnTo>
                    <a:lnTo>
                      <a:pt x="0" y="3"/>
                    </a:lnTo>
                    <a:lnTo>
                      <a:pt x="7" y="16"/>
                    </a:lnTo>
                    <a:lnTo>
                      <a:pt x="7" y="23"/>
                    </a:lnTo>
                    <a:lnTo>
                      <a:pt x="10" y="21"/>
                    </a:lnTo>
                    <a:lnTo>
                      <a:pt x="10" y="26"/>
                    </a:lnTo>
                    <a:lnTo>
                      <a:pt x="13" y="23"/>
                    </a:lnTo>
                    <a:lnTo>
                      <a:pt x="10" y="2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58" name="Freeform 598"/>
              <p:cNvSpPr>
                <a:spLocks/>
              </p:cNvSpPr>
              <p:nvPr/>
            </p:nvSpPr>
            <p:spPr bwMode="auto">
              <a:xfrm>
                <a:off x="5511" y="1906"/>
                <a:ext cx="50" cy="11"/>
              </a:xfrm>
              <a:custGeom>
                <a:avLst/>
                <a:gdLst>
                  <a:gd name="T0" fmla="*/ 0 w 50"/>
                  <a:gd name="T1" fmla="*/ 11 h 11"/>
                  <a:gd name="T2" fmla="*/ 3 w 50"/>
                  <a:gd name="T3" fmla="*/ 11 h 11"/>
                  <a:gd name="T4" fmla="*/ 6 w 50"/>
                  <a:gd name="T5" fmla="*/ 8 h 11"/>
                  <a:gd name="T6" fmla="*/ 11 w 50"/>
                  <a:gd name="T7" fmla="*/ 5 h 11"/>
                  <a:gd name="T8" fmla="*/ 19 w 50"/>
                  <a:gd name="T9" fmla="*/ 5 h 11"/>
                  <a:gd name="T10" fmla="*/ 27 w 50"/>
                  <a:gd name="T11" fmla="*/ 5 h 11"/>
                  <a:gd name="T12" fmla="*/ 42 w 50"/>
                  <a:gd name="T13" fmla="*/ 5 h 11"/>
                  <a:gd name="T14" fmla="*/ 50 w 50"/>
                  <a:gd name="T15" fmla="*/ 8 h 11"/>
                  <a:gd name="T16" fmla="*/ 50 w 50"/>
                  <a:gd name="T17" fmla="*/ 3 h 11"/>
                  <a:gd name="T18" fmla="*/ 42 w 50"/>
                  <a:gd name="T19" fmla="*/ 3 h 11"/>
                  <a:gd name="T20" fmla="*/ 27 w 50"/>
                  <a:gd name="T21" fmla="*/ 0 h 11"/>
                  <a:gd name="T22" fmla="*/ 16 w 50"/>
                  <a:gd name="T23" fmla="*/ 0 h 11"/>
                  <a:gd name="T24" fmla="*/ 8 w 50"/>
                  <a:gd name="T25" fmla="*/ 3 h 11"/>
                  <a:gd name="T26" fmla="*/ 3 w 50"/>
                  <a:gd name="T27" fmla="*/ 5 h 11"/>
                  <a:gd name="T28" fmla="*/ 0 w 50"/>
                  <a:gd name="T29" fmla="*/ 11 h 11"/>
                  <a:gd name="T30" fmla="*/ 3 w 50"/>
                  <a:gd name="T31" fmla="*/ 11 h 11"/>
                  <a:gd name="T32" fmla="*/ 0 w 50"/>
                  <a:gd name="T33" fmla="*/ 11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
                  <a:gd name="T52" fmla="*/ 0 h 11"/>
                  <a:gd name="T53" fmla="*/ 50 w 50"/>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 h="11">
                    <a:moveTo>
                      <a:pt x="0" y="11"/>
                    </a:moveTo>
                    <a:lnTo>
                      <a:pt x="3" y="11"/>
                    </a:lnTo>
                    <a:lnTo>
                      <a:pt x="6" y="8"/>
                    </a:lnTo>
                    <a:lnTo>
                      <a:pt x="11" y="5"/>
                    </a:lnTo>
                    <a:lnTo>
                      <a:pt x="19" y="5"/>
                    </a:lnTo>
                    <a:lnTo>
                      <a:pt x="27" y="5"/>
                    </a:lnTo>
                    <a:lnTo>
                      <a:pt x="42" y="5"/>
                    </a:lnTo>
                    <a:lnTo>
                      <a:pt x="50" y="8"/>
                    </a:lnTo>
                    <a:lnTo>
                      <a:pt x="50" y="3"/>
                    </a:lnTo>
                    <a:lnTo>
                      <a:pt x="42" y="3"/>
                    </a:lnTo>
                    <a:lnTo>
                      <a:pt x="27" y="0"/>
                    </a:lnTo>
                    <a:lnTo>
                      <a:pt x="16" y="0"/>
                    </a:lnTo>
                    <a:lnTo>
                      <a:pt x="8" y="3"/>
                    </a:lnTo>
                    <a:lnTo>
                      <a:pt x="3" y="5"/>
                    </a:lnTo>
                    <a:lnTo>
                      <a:pt x="0" y="11"/>
                    </a:lnTo>
                    <a:lnTo>
                      <a:pt x="3" y="11"/>
                    </a:lnTo>
                    <a:lnTo>
                      <a:pt x="0" y="1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59" name="Freeform 599"/>
              <p:cNvSpPr>
                <a:spLocks/>
              </p:cNvSpPr>
              <p:nvPr/>
            </p:nvSpPr>
            <p:spPr bwMode="auto">
              <a:xfrm>
                <a:off x="5472" y="1919"/>
                <a:ext cx="5" cy="19"/>
              </a:xfrm>
              <a:custGeom>
                <a:avLst/>
                <a:gdLst>
                  <a:gd name="T0" fmla="*/ 0 w 5"/>
                  <a:gd name="T1" fmla="*/ 19 h 19"/>
                  <a:gd name="T2" fmla="*/ 3 w 5"/>
                  <a:gd name="T3" fmla="*/ 13 h 19"/>
                  <a:gd name="T4" fmla="*/ 5 w 5"/>
                  <a:gd name="T5" fmla="*/ 0 h 19"/>
                  <a:gd name="T6" fmla="*/ 3 w 5"/>
                  <a:gd name="T7" fmla="*/ 5 h 19"/>
                  <a:gd name="T8" fmla="*/ 0 w 5"/>
                  <a:gd name="T9" fmla="*/ 19 h 19"/>
                  <a:gd name="T10" fmla="*/ 0 60000 65536"/>
                  <a:gd name="T11" fmla="*/ 0 60000 65536"/>
                  <a:gd name="T12" fmla="*/ 0 60000 65536"/>
                  <a:gd name="T13" fmla="*/ 0 60000 65536"/>
                  <a:gd name="T14" fmla="*/ 0 60000 65536"/>
                  <a:gd name="T15" fmla="*/ 0 w 5"/>
                  <a:gd name="T16" fmla="*/ 0 h 19"/>
                  <a:gd name="T17" fmla="*/ 5 w 5"/>
                  <a:gd name="T18" fmla="*/ 19 h 19"/>
                </a:gdLst>
                <a:ahLst/>
                <a:cxnLst>
                  <a:cxn ang="T10">
                    <a:pos x="T0" y="T1"/>
                  </a:cxn>
                  <a:cxn ang="T11">
                    <a:pos x="T2" y="T3"/>
                  </a:cxn>
                  <a:cxn ang="T12">
                    <a:pos x="T4" y="T5"/>
                  </a:cxn>
                  <a:cxn ang="T13">
                    <a:pos x="T6" y="T7"/>
                  </a:cxn>
                  <a:cxn ang="T14">
                    <a:pos x="T8" y="T9"/>
                  </a:cxn>
                </a:cxnLst>
                <a:rect l="T15" t="T16" r="T17" b="T18"/>
                <a:pathLst>
                  <a:path w="5" h="19">
                    <a:moveTo>
                      <a:pt x="0" y="19"/>
                    </a:moveTo>
                    <a:lnTo>
                      <a:pt x="3" y="13"/>
                    </a:lnTo>
                    <a:lnTo>
                      <a:pt x="5" y="0"/>
                    </a:lnTo>
                    <a:lnTo>
                      <a:pt x="3" y="5"/>
                    </a:lnTo>
                    <a:lnTo>
                      <a:pt x="0" y="1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60" name="Freeform 600"/>
              <p:cNvSpPr>
                <a:spLocks/>
              </p:cNvSpPr>
              <p:nvPr/>
            </p:nvSpPr>
            <p:spPr bwMode="auto">
              <a:xfrm>
                <a:off x="5470" y="1919"/>
                <a:ext cx="10" cy="19"/>
              </a:xfrm>
              <a:custGeom>
                <a:avLst/>
                <a:gdLst>
                  <a:gd name="T0" fmla="*/ 5 w 10"/>
                  <a:gd name="T1" fmla="*/ 0 h 19"/>
                  <a:gd name="T2" fmla="*/ 5 w 10"/>
                  <a:gd name="T3" fmla="*/ 0 h 19"/>
                  <a:gd name="T4" fmla="*/ 2 w 10"/>
                  <a:gd name="T5" fmla="*/ 11 h 19"/>
                  <a:gd name="T6" fmla="*/ 0 w 10"/>
                  <a:gd name="T7" fmla="*/ 19 h 19"/>
                  <a:gd name="T8" fmla="*/ 2 w 10"/>
                  <a:gd name="T9" fmla="*/ 19 h 19"/>
                  <a:gd name="T10" fmla="*/ 7 w 10"/>
                  <a:gd name="T11" fmla="*/ 13 h 19"/>
                  <a:gd name="T12" fmla="*/ 10 w 10"/>
                  <a:gd name="T13" fmla="*/ 0 h 19"/>
                  <a:gd name="T14" fmla="*/ 10 w 10"/>
                  <a:gd name="T15" fmla="*/ 0 h 19"/>
                  <a:gd name="T16" fmla="*/ 5 w 10"/>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9"/>
                  <a:gd name="T29" fmla="*/ 10 w 10"/>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9">
                    <a:moveTo>
                      <a:pt x="5" y="0"/>
                    </a:moveTo>
                    <a:lnTo>
                      <a:pt x="5" y="0"/>
                    </a:lnTo>
                    <a:lnTo>
                      <a:pt x="2" y="11"/>
                    </a:lnTo>
                    <a:lnTo>
                      <a:pt x="0" y="19"/>
                    </a:lnTo>
                    <a:lnTo>
                      <a:pt x="2" y="19"/>
                    </a:lnTo>
                    <a:lnTo>
                      <a:pt x="7" y="13"/>
                    </a:lnTo>
                    <a:lnTo>
                      <a:pt x="10" y="0"/>
                    </a:lnTo>
                    <a:lnTo>
                      <a:pt x="5"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61" name="Freeform 601"/>
              <p:cNvSpPr>
                <a:spLocks/>
              </p:cNvSpPr>
              <p:nvPr/>
            </p:nvSpPr>
            <p:spPr bwMode="auto">
              <a:xfrm>
                <a:off x="5470" y="1919"/>
                <a:ext cx="10" cy="21"/>
              </a:xfrm>
              <a:custGeom>
                <a:avLst/>
                <a:gdLst>
                  <a:gd name="T0" fmla="*/ 0 w 10"/>
                  <a:gd name="T1" fmla="*/ 19 h 21"/>
                  <a:gd name="T2" fmla="*/ 2 w 10"/>
                  <a:gd name="T3" fmla="*/ 21 h 21"/>
                  <a:gd name="T4" fmla="*/ 7 w 10"/>
                  <a:gd name="T5" fmla="*/ 5 h 21"/>
                  <a:gd name="T6" fmla="*/ 5 w 10"/>
                  <a:gd name="T7" fmla="*/ 0 h 21"/>
                  <a:gd name="T8" fmla="*/ 10 w 10"/>
                  <a:gd name="T9" fmla="*/ 0 h 21"/>
                  <a:gd name="T10" fmla="*/ 2 w 10"/>
                  <a:gd name="T11" fmla="*/ 5 h 21"/>
                  <a:gd name="T12" fmla="*/ 0 w 10"/>
                  <a:gd name="T13" fmla="*/ 16 h 21"/>
                  <a:gd name="T14" fmla="*/ 2 w 10"/>
                  <a:gd name="T15" fmla="*/ 19 h 21"/>
                  <a:gd name="T16" fmla="*/ 0 w 10"/>
                  <a:gd name="T17" fmla="*/ 19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21"/>
                  <a:gd name="T29" fmla="*/ 10 w 10"/>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21">
                    <a:moveTo>
                      <a:pt x="0" y="19"/>
                    </a:moveTo>
                    <a:lnTo>
                      <a:pt x="2" y="21"/>
                    </a:lnTo>
                    <a:lnTo>
                      <a:pt x="7" y="5"/>
                    </a:lnTo>
                    <a:lnTo>
                      <a:pt x="5" y="0"/>
                    </a:lnTo>
                    <a:lnTo>
                      <a:pt x="10" y="0"/>
                    </a:lnTo>
                    <a:lnTo>
                      <a:pt x="2" y="5"/>
                    </a:lnTo>
                    <a:lnTo>
                      <a:pt x="0" y="16"/>
                    </a:lnTo>
                    <a:lnTo>
                      <a:pt x="2" y="19"/>
                    </a:lnTo>
                    <a:lnTo>
                      <a:pt x="0" y="1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62" name="Freeform 602"/>
              <p:cNvSpPr>
                <a:spLocks/>
              </p:cNvSpPr>
              <p:nvPr/>
            </p:nvSpPr>
            <p:spPr bwMode="auto">
              <a:xfrm>
                <a:off x="5527" y="1906"/>
                <a:ext cx="34" cy="11"/>
              </a:xfrm>
              <a:custGeom>
                <a:avLst/>
                <a:gdLst>
                  <a:gd name="T0" fmla="*/ 0 w 34"/>
                  <a:gd name="T1" fmla="*/ 3 h 11"/>
                  <a:gd name="T2" fmla="*/ 8 w 34"/>
                  <a:gd name="T3" fmla="*/ 0 h 11"/>
                  <a:gd name="T4" fmla="*/ 18 w 34"/>
                  <a:gd name="T5" fmla="*/ 0 h 11"/>
                  <a:gd name="T6" fmla="*/ 24 w 34"/>
                  <a:gd name="T7" fmla="*/ 5 h 11"/>
                  <a:gd name="T8" fmla="*/ 29 w 34"/>
                  <a:gd name="T9" fmla="*/ 11 h 11"/>
                  <a:gd name="T10" fmla="*/ 31 w 34"/>
                  <a:gd name="T11" fmla="*/ 8 h 11"/>
                  <a:gd name="T12" fmla="*/ 34 w 34"/>
                  <a:gd name="T13" fmla="*/ 5 h 11"/>
                  <a:gd name="T14" fmla="*/ 31 w 34"/>
                  <a:gd name="T15" fmla="*/ 5 h 11"/>
                  <a:gd name="T16" fmla="*/ 26 w 34"/>
                  <a:gd name="T17" fmla="*/ 3 h 11"/>
                  <a:gd name="T18" fmla="*/ 21 w 34"/>
                  <a:gd name="T19" fmla="*/ 0 h 11"/>
                  <a:gd name="T20" fmla="*/ 16 w 34"/>
                  <a:gd name="T21" fmla="*/ 0 h 11"/>
                  <a:gd name="T22" fmla="*/ 8 w 34"/>
                  <a:gd name="T23" fmla="*/ 0 h 11"/>
                  <a:gd name="T24" fmla="*/ 3 w 34"/>
                  <a:gd name="T25" fmla="*/ 3 h 11"/>
                  <a:gd name="T26" fmla="*/ 0 w 34"/>
                  <a:gd name="T27" fmla="*/ 3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4"/>
                  <a:gd name="T43" fmla="*/ 0 h 11"/>
                  <a:gd name="T44" fmla="*/ 34 w 34"/>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4" h="11">
                    <a:moveTo>
                      <a:pt x="0" y="3"/>
                    </a:moveTo>
                    <a:lnTo>
                      <a:pt x="8" y="0"/>
                    </a:lnTo>
                    <a:lnTo>
                      <a:pt x="18" y="0"/>
                    </a:lnTo>
                    <a:lnTo>
                      <a:pt x="24" y="5"/>
                    </a:lnTo>
                    <a:lnTo>
                      <a:pt x="29" y="11"/>
                    </a:lnTo>
                    <a:lnTo>
                      <a:pt x="31" y="8"/>
                    </a:lnTo>
                    <a:lnTo>
                      <a:pt x="34" y="5"/>
                    </a:lnTo>
                    <a:lnTo>
                      <a:pt x="31" y="5"/>
                    </a:lnTo>
                    <a:lnTo>
                      <a:pt x="26" y="3"/>
                    </a:lnTo>
                    <a:lnTo>
                      <a:pt x="21" y="0"/>
                    </a:lnTo>
                    <a:lnTo>
                      <a:pt x="16" y="0"/>
                    </a:lnTo>
                    <a:lnTo>
                      <a:pt x="8" y="0"/>
                    </a:lnTo>
                    <a:lnTo>
                      <a:pt x="3" y="3"/>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63" name="Freeform 603"/>
              <p:cNvSpPr>
                <a:spLocks/>
              </p:cNvSpPr>
              <p:nvPr/>
            </p:nvSpPr>
            <p:spPr bwMode="auto">
              <a:xfrm>
                <a:off x="5527" y="1904"/>
                <a:ext cx="18" cy="7"/>
              </a:xfrm>
              <a:custGeom>
                <a:avLst/>
                <a:gdLst>
                  <a:gd name="T0" fmla="*/ 18 w 18"/>
                  <a:gd name="T1" fmla="*/ 0 h 7"/>
                  <a:gd name="T2" fmla="*/ 18 w 18"/>
                  <a:gd name="T3" fmla="*/ 0 h 7"/>
                  <a:gd name="T4" fmla="*/ 8 w 18"/>
                  <a:gd name="T5" fmla="*/ 2 h 7"/>
                  <a:gd name="T6" fmla="*/ 0 w 18"/>
                  <a:gd name="T7" fmla="*/ 5 h 7"/>
                  <a:gd name="T8" fmla="*/ 3 w 18"/>
                  <a:gd name="T9" fmla="*/ 7 h 7"/>
                  <a:gd name="T10" fmla="*/ 8 w 18"/>
                  <a:gd name="T11" fmla="*/ 5 h 7"/>
                  <a:gd name="T12" fmla="*/ 18 w 18"/>
                  <a:gd name="T13" fmla="*/ 5 h 7"/>
                  <a:gd name="T14" fmla="*/ 18 w 18"/>
                  <a:gd name="T15" fmla="*/ 5 h 7"/>
                  <a:gd name="T16" fmla="*/ 18 w 18"/>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7"/>
                  <a:gd name="T29" fmla="*/ 18 w 1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7">
                    <a:moveTo>
                      <a:pt x="18" y="0"/>
                    </a:moveTo>
                    <a:lnTo>
                      <a:pt x="18" y="0"/>
                    </a:lnTo>
                    <a:lnTo>
                      <a:pt x="8" y="2"/>
                    </a:lnTo>
                    <a:lnTo>
                      <a:pt x="0" y="5"/>
                    </a:lnTo>
                    <a:lnTo>
                      <a:pt x="3" y="7"/>
                    </a:lnTo>
                    <a:lnTo>
                      <a:pt x="8" y="5"/>
                    </a:lnTo>
                    <a:lnTo>
                      <a:pt x="18" y="5"/>
                    </a:lnTo>
                    <a:lnTo>
                      <a:pt x="1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64" name="Freeform 604"/>
              <p:cNvSpPr>
                <a:spLocks/>
              </p:cNvSpPr>
              <p:nvPr/>
            </p:nvSpPr>
            <p:spPr bwMode="auto">
              <a:xfrm>
                <a:off x="5545" y="1904"/>
                <a:ext cx="11" cy="13"/>
              </a:xfrm>
              <a:custGeom>
                <a:avLst/>
                <a:gdLst>
                  <a:gd name="T0" fmla="*/ 11 w 11"/>
                  <a:gd name="T1" fmla="*/ 10 h 13"/>
                  <a:gd name="T2" fmla="*/ 11 w 11"/>
                  <a:gd name="T3" fmla="*/ 10 h 13"/>
                  <a:gd name="T4" fmla="*/ 8 w 11"/>
                  <a:gd name="T5" fmla="*/ 5 h 13"/>
                  <a:gd name="T6" fmla="*/ 0 w 11"/>
                  <a:gd name="T7" fmla="*/ 0 h 13"/>
                  <a:gd name="T8" fmla="*/ 0 w 11"/>
                  <a:gd name="T9" fmla="*/ 5 h 13"/>
                  <a:gd name="T10" fmla="*/ 6 w 11"/>
                  <a:gd name="T11" fmla="*/ 7 h 13"/>
                  <a:gd name="T12" fmla="*/ 8 w 11"/>
                  <a:gd name="T13" fmla="*/ 13 h 13"/>
                  <a:gd name="T14" fmla="*/ 8 w 11"/>
                  <a:gd name="T15" fmla="*/ 13 h 13"/>
                  <a:gd name="T16" fmla="*/ 11 w 11"/>
                  <a:gd name="T17" fmla="*/ 1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11" y="10"/>
                    </a:moveTo>
                    <a:lnTo>
                      <a:pt x="11" y="10"/>
                    </a:lnTo>
                    <a:lnTo>
                      <a:pt x="8" y="5"/>
                    </a:lnTo>
                    <a:lnTo>
                      <a:pt x="0" y="0"/>
                    </a:lnTo>
                    <a:lnTo>
                      <a:pt x="0" y="5"/>
                    </a:lnTo>
                    <a:lnTo>
                      <a:pt x="6" y="7"/>
                    </a:lnTo>
                    <a:lnTo>
                      <a:pt x="8" y="13"/>
                    </a:lnTo>
                    <a:lnTo>
                      <a:pt x="11" y="1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65" name="Freeform 605"/>
              <p:cNvSpPr>
                <a:spLocks/>
              </p:cNvSpPr>
              <p:nvPr/>
            </p:nvSpPr>
            <p:spPr bwMode="auto">
              <a:xfrm>
                <a:off x="5553" y="1909"/>
                <a:ext cx="8" cy="8"/>
              </a:xfrm>
              <a:custGeom>
                <a:avLst/>
                <a:gdLst>
                  <a:gd name="T0" fmla="*/ 8 w 8"/>
                  <a:gd name="T1" fmla="*/ 0 h 8"/>
                  <a:gd name="T2" fmla="*/ 8 w 8"/>
                  <a:gd name="T3" fmla="*/ 0 h 8"/>
                  <a:gd name="T4" fmla="*/ 3 w 8"/>
                  <a:gd name="T5" fmla="*/ 5 h 8"/>
                  <a:gd name="T6" fmla="*/ 3 w 8"/>
                  <a:gd name="T7" fmla="*/ 5 h 8"/>
                  <a:gd name="T8" fmla="*/ 0 w 8"/>
                  <a:gd name="T9" fmla="*/ 8 h 8"/>
                  <a:gd name="T10" fmla="*/ 5 w 8"/>
                  <a:gd name="T11" fmla="*/ 8 h 8"/>
                  <a:gd name="T12" fmla="*/ 8 w 8"/>
                  <a:gd name="T13" fmla="*/ 5 h 8"/>
                  <a:gd name="T14" fmla="*/ 8 w 8"/>
                  <a:gd name="T15" fmla="*/ 5 h 8"/>
                  <a:gd name="T16" fmla="*/ 8 w 8"/>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8" y="0"/>
                    </a:moveTo>
                    <a:lnTo>
                      <a:pt x="8" y="0"/>
                    </a:lnTo>
                    <a:lnTo>
                      <a:pt x="3" y="5"/>
                    </a:lnTo>
                    <a:lnTo>
                      <a:pt x="0" y="8"/>
                    </a:lnTo>
                    <a:lnTo>
                      <a:pt x="5" y="8"/>
                    </a:lnTo>
                    <a:lnTo>
                      <a:pt x="8" y="5"/>
                    </a:lnTo>
                    <a:lnTo>
                      <a:pt x="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66" name="Freeform 606"/>
              <p:cNvSpPr>
                <a:spLocks/>
              </p:cNvSpPr>
              <p:nvPr/>
            </p:nvSpPr>
            <p:spPr bwMode="auto">
              <a:xfrm>
                <a:off x="5551" y="1909"/>
                <a:ext cx="10" cy="5"/>
              </a:xfrm>
              <a:custGeom>
                <a:avLst/>
                <a:gdLst>
                  <a:gd name="T0" fmla="*/ 0 w 10"/>
                  <a:gd name="T1" fmla="*/ 2 h 5"/>
                  <a:gd name="T2" fmla="*/ 0 w 10"/>
                  <a:gd name="T3" fmla="*/ 2 h 5"/>
                  <a:gd name="T4" fmla="*/ 7 w 10"/>
                  <a:gd name="T5" fmla="*/ 5 h 5"/>
                  <a:gd name="T6" fmla="*/ 10 w 10"/>
                  <a:gd name="T7" fmla="*/ 0 h 5"/>
                  <a:gd name="T8" fmla="*/ 10 w 10"/>
                  <a:gd name="T9" fmla="*/ 5 h 5"/>
                  <a:gd name="T10" fmla="*/ 10 w 10"/>
                  <a:gd name="T11" fmla="*/ 0 h 5"/>
                  <a:gd name="T12" fmla="*/ 2 w 10"/>
                  <a:gd name="T13" fmla="*/ 0 h 5"/>
                  <a:gd name="T14" fmla="*/ 2 w 10"/>
                  <a:gd name="T15" fmla="*/ 0 h 5"/>
                  <a:gd name="T16" fmla="*/ 0 w 10"/>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0" y="2"/>
                    </a:moveTo>
                    <a:lnTo>
                      <a:pt x="0" y="2"/>
                    </a:lnTo>
                    <a:lnTo>
                      <a:pt x="7" y="5"/>
                    </a:lnTo>
                    <a:lnTo>
                      <a:pt x="10" y="0"/>
                    </a:lnTo>
                    <a:lnTo>
                      <a:pt x="10" y="5"/>
                    </a:lnTo>
                    <a:lnTo>
                      <a:pt x="10" y="0"/>
                    </a:lnTo>
                    <a:lnTo>
                      <a:pt x="2"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67" name="Freeform 607"/>
              <p:cNvSpPr>
                <a:spLocks/>
              </p:cNvSpPr>
              <p:nvPr/>
            </p:nvSpPr>
            <p:spPr bwMode="auto">
              <a:xfrm>
                <a:off x="5543" y="1904"/>
                <a:ext cx="10" cy="7"/>
              </a:xfrm>
              <a:custGeom>
                <a:avLst/>
                <a:gdLst>
                  <a:gd name="T0" fmla="*/ 0 w 10"/>
                  <a:gd name="T1" fmla="*/ 2 h 7"/>
                  <a:gd name="T2" fmla="*/ 0 w 10"/>
                  <a:gd name="T3" fmla="*/ 2 h 7"/>
                  <a:gd name="T4" fmla="*/ 5 w 10"/>
                  <a:gd name="T5" fmla="*/ 2 h 7"/>
                  <a:gd name="T6" fmla="*/ 8 w 10"/>
                  <a:gd name="T7" fmla="*/ 7 h 7"/>
                  <a:gd name="T8" fmla="*/ 10 w 10"/>
                  <a:gd name="T9" fmla="*/ 5 h 7"/>
                  <a:gd name="T10" fmla="*/ 5 w 10"/>
                  <a:gd name="T11" fmla="*/ 0 h 7"/>
                  <a:gd name="T12" fmla="*/ 0 w 10"/>
                  <a:gd name="T13" fmla="*/ 0 h 7"/>
                  <a:gd name="T14" fmla="*/ 0 w 10"/>
                  <a:gd name="T15" fmla="*/ 0 h 7"/>
                  <a:gd name="T16" fmla="*/ 0 w 10"/>
                  <a:gd name="T17" fmla="*/ 2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7"/>
                  <a:gd name="T29" fmla="*/ 10 w 10"/>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7">
                    <a:moveTo>
                      <a:pt x="0" y="2"/>
                    </a:moveTo>
                    <a:lnTo>
                      <a:pt x="0" y="2"/>
                    </a:lnTo>
                    <a:lnTo>
                      <a:pt x="5" y="2"/>
                    </a:lnTo>
                    <a:lnTo>
                      <a:pt x="8" y="7"/>
                    </a:lnTo>
                    <a:lnTo>
                      <a:pt x="10" y="5"/>
                    </a:lnTo>
                    <a:lnTo>
                      <a:pt x="5" y="0"/>
                    </a:lnTo>
                    <a:lnTo>
                      <a:pt x="0"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68" name="Freeform 608"/>
              <p:cNvSpPr>
                <a:spLocks/>
              </p:cNvSpPr>
              <p:nvPr/>
            </p:nvSpPr>
            <p:spPr bwMode="auto">
              <a:xfrm>
                <a:off x="5530" y="1904"/>
                <a:ext cx="13" cy="7"/>
              </a:xfrm>
              <a:custGeom>
                <a:avLst/>
                <a:gdLst>
                  <a:gd name="T0" fmla="*/ 0 w 13"/>
                  <a:gd name="T1" fmla="*/ 7 h 7"/>
                  <a:gd name="T2" fmla="*/ 0 w 13"/>
                  <a:gd name="T3" fmla="*/ 7 h 7"/>
                  <a:gd name="T4" fmla="*/ 5 w 13"/>
                  <a:gd name="T5" fmla="*/ 5 h 7"/>
                  <a:gd name="T6" fmla="*/ 13 w 13"/>
                  <a:gd name="T7" fmla="*/ 2 h 7"/>
                  <a:gd name="T8" fmla="*/ 13 w 13"/>
                  <a:gd name="T9" fmla="*/ 0 h 7"/>
                  <a:gd name="T10" fmla="*/ 5 w 13"/>
                  <a:gd name="T11" fmla="*/ 2 h 7"/>
                  <a:gd name="T12" fmla="*/ 0 w 13"/>
                  <a:gd name="T13" fmla="*/ 2 h 7"/>
                  <a:gd name="T14" fmla="*/ 0 w 13"/>
                  <a:gd name="T15" fmla="*/ 2 h 7"/>
                  <a:gd name="T16" fmla="*/ 0 w 13"/>
                  <a:gd name="T17" fmla="*/ 7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7"/>
                  <a:gd name="T29" fmla="*/ 13 w 13"/>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7">
                    <a:moveTo>
                      <a:pt x="0" y="7"/>
                    </a:moveTo>
                    <a:lnTo>
                      <a:pt x="0" y="7"/>
                    </a:lnTo>
                    <a:lnTo>
                      <a:pt x="5" y="5"/>
                    </a:lnTo>
                    <a:lnTo>
                      <a:pt x="13" y="2"/>
                    </a:lnTo>
                    <a:lnTo>
                      <a:pt x="13" y="0"/>
                    </a:lnTo>
                    <a:lnTo>
                      <a:pt x="5" y="2"/>
                    </a:lnTo>
                    <a:lnTo>
                      <a:pt x="0" y="2"/>
                    </a:lnTo>
                    <a:lnTo>
                      <a:pt x="0" y="7"/>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69" name="Freeform 609"/>
              <p:cNvSpPr>
                <a:spLocks/>
              </p:cNvSpPr>
              <p:nvPr/>
            </p:nvSpPr>
            <p:spPr bwMode="auto">
              <a:xfrm>
                <a:off x="5527" y="1906"/>
                <a:ext cx="3" cy="5"/>
              </a:xfrm>
              <a:custGeom>
                <a:avLst/>
                <a:gdLst>
                  <a:gd name="T0" fmla="*/ 0 w 3"/>
                  <a:gd name="T1" fmla="*/ 3 h 5"/>
                  <a:gd name="T2" fmla="*/ 0 w 3"/>
                  <a:gd name="T3" fmla="*/ 5 h 5"/>
                  <a:gd name="T4" fmla="*/ 3 w 3"/>
                  <a:gd name="T5" fmla="*/ 5 h 5"/>
                  <a:gd name="T6" fmla="*/ 3 w 3"/>
                  <a:gd name="T7" fmla="*/ 0 h 5"/>
                  <a:gd name="T8" fmla="*/ 0 w 3"/>
                  <a:gd name="T9" fmla="*/ 3 h 5"/>
                  <a:gd name="T10" fmla="*/ 0 w 3"/>
                  <a:gd name="T11" fmla="*/ 3 h 5"/>
                  <a:gd name="T12" fmla="*/ 0 60000 65536"/>
                  <a:gd name="T13" fmla="*/ 0 60000 65536"/>
                  <a:gd name="T14" fmla="*/ 0 60000 65536"/>
                  <a:gd name="T15" fmla="*/ 0 60000 65536"/>
                  <a:gd name="T16" fmla="*/ 0 60000 65536"/>
                  <a:gd name="T17" fmla="*/ 0 60000 65536"/>
                  <a:gd name="T18" fmla="*/ 0 w 3"/>
                  <a:gd name="T19" fmla="*/ 0 h 5"/>
                  <a:gd name="T20" fmla="*/ 3 w 3"/>
                  <a:gd name="T21" fmla="*/ 5 h 5"/>
                </a:gdLst>
                <a:ahLst/>
                <a:cxnLst>
                  <a:cxn ang="T12">
                    <a:pos x="T0" y="T1"/>
                  </a:cxn>
                  <a:cxn ang="T13">
                    <a:pos x="T2" y="T3"/>
                  </a:cxn>
                  <a:cxn ang="T14">
                    <a:pos x="T4" y="T5"/>
                  </a:cxn>
                  <a:cxn ang="T15">
                    <a:pos x="T6" y="T7"/>
                  </a:cxn>
                  <a:cxn ang="T16">
                    <a:pos x="T8" y="T9"/>
                  </a:cxn>
                  <a:cxn ang="T17">
                    <a:pos x="T10" y="T11"/>
                  </a:cxn>
                </a:cxnLst>
                <a:rect l="T18" t="T19" r="T20" b="T21"/>
                <a:pathLst>
                  <a:path w="3" h="5">
                    <a:moveTo>
                      <a:pt x="0" y="3"/>
                    </a:moveTo>
                    <a:lnTo>
                      <a:pt x="0" y="5"/>
                    </a:lnTo>
                    <a:lnTo>
                      <a:pt x="3" y="5"/>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70" name="Freeform 610"/>
              <p:cNvSpPr>
                <a:spLocks/>
              </p:cNvSpPr>
              <p:nvPr/>
            </p:nvSpPr>
            <p:spPr bwMode="auto">
              <a:xfrm>
                <a:off x="5561" y="1917"/>
                <a:ext cx="24" cy="13"/>
              </a:xfrm>
              <a:custGeom>
                <a:avLst/>
                <a:gdLst>
                  <a:gd name="T0" fmla="*/ 0 w 24"/>
                  <a:gd name="T1" fmla="*/ 0 h 13"/>
                  <a:gd name="T2" fmla="*/ 0 w 24"/>
                  <a:gd name="T3" fmla="*/ 2 h 13"/>
                  <a:gd name="T4" fmla="*/ 5 w 24"/>
                  <a:gd name="T5" fmla="*/ 5 h 13"/>
                  <a:gd name="T6" fmla="*/ 16 w 24"/>
                  <a:gd name="T7" fmla="*/ 10 h 13"/>
                  <a:gd name="T8" fmla="*/ 24 w 24"/>
                  <a:gd name="T9" fmla="*/ 13 h 13"/>
                  <a:gd name="T10" fmla="*/ 13 w 24"/>
                  <a:gd name="T11" fmla="*/ 7 h 13"/>
                  <a:gd name="T12" fmla="*/ 0 w 24"/>
                  <a:gd name="T13" fmla="*/ 0 h 13"/>
                  <a:gd name="T14" fmla="*/ 0 60000 65536"/>
                  <a:gd name="T15" fmla="*/ 0 60000 65536"/>
                  <a:gd name="T16" fmla="*/ 0 60000 65536"/>
                  <a:gd name="T17" fmla="*/ 0 60000 65536"/>
                  <a:gd name="T18" fmla="*/ 0 60000 65536"/>
                  <a:gd name="T19" fmla="*/ 0 60000 65536"/>
                  <a:gd name="T20" fmla="*/ 0 60000 65536"/>
                  <a:gd name="T21" fmla="*/ 0 w 24"/>
                  <a:gd name="T22" fmla="*/ 0 h 13"/>
                  <a:gd name="T23" fmla="*/ 24 w 24"/>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13">
                    <a:moveTo>
                      <a:pt x="0" y="0"/>
                    </a:moveTo>
                    <a:lnTo>
                      <a:pt x="0" y="2"/>
                    </a:lnTo>
                    <a:lnTo>
                      <a:pt x="5" y="5"/>
                    </a:lnTo>
                    <a:lnTo>
                      <a:pt x="16" y="10"/>
                    </a:lnTo>
                    <a:lnTo>
                      <a:pt x="24" y="13"/>
                    </a:lnTo>
                    <a:lnTo>
                      <a:pt x="13" y="7"/>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71" name="Freeform 611"/>
              <p:cNvSpPr>
                <a:spLocks/>
              </p:cNvSpPr>
              <p:nvPr/>
            </p:nvSpPr>
            <p:spPr bwMode="auto">
              <a:xfrm>
                <a:off x="5558" y="1917"/>
                <a:ext cx="8" cy="7"/>
              </a:xfrm>
              <a:custGeom>
                <a:avLst/>
                <a:gdLst>
                  <a:gd name="T0" fmla="*/ 8 w 8"/>
                  <a:gd name="T1" fmla="*/ 5 h 7"/>
                  <a:gd name="T2" fmla="*/ 8 w 8"/>
                  <a:gd name="T3" fmla="*/ 5 h 7"/>
                  <a:gd name="T4" fmla="*/ 6 w 8"/>
                  <a:gd name="T5" fmla="*/ 2 h 7"/>
                  <a:gd name="T6" fmla="*/ 6 w 8"/>
                  <a:gd name="T7" fmla="*/ 0 h 7"/>
                  <a:gd name="T8" fmla="*/ 0 w 8"/>
                  <a:gd name="T9" fmla="*/ 0 h 7"/>
                  <a:gd name="T10" fmla="*/ 3 w 8"/>
                  <a:gd name="T11" fmla="*/ 5 h 7"/>
                  <a:gd name="T12" fmla="*/ 6 w 8"/>
                  <a:gd name="T13" fmla="*/ 7 h 7"/>
                  <a:gd name="T14" fmla="*/ 6 w 8"/>
                  <a:gd name="T15" fmla="*/ 7 h 7"/>
                  <a:gd name="T16" fmla="*/ 8 w 8"/>
                  <a:gd name="T17" fmla="*/ 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8" y="5"/>
                    </a:moveTo>
                    <a:lnTo>
                      <a:pt x="8" y="5"/>
                    </a:lnTo>
                    <a:lnTo>
                      <a:pt x="6" y="2"/>
                    </a:lnTo>
                    <a:lnTo>
                      <a:pt x="6" y="0"/>
                    </a:lnTo>
                    <a:lnTo>
                      <a:pt x="0" y="0"/>
                    </a:lnTo>
                    <a:lnTo>
                      <a:pt x="3" y="5"/>
                    </a:lnTo>
                    <a:lnTo>
                      <a:pt x="6" y="7"/>
                    </a:lnTo>
                    <a:lnTo>
                      <a:pt x="8"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72" name="Freeform 612"/>
              <p:cNvSpPr>
                <a:spLocks/>
              </p:cNvSpPr>
              <p:nvPr/>
            </p:nvSpPr>
            <p:spPr bwMode="auto">
              <a:xfrm>
                <a:off x="5564" y="1922"/>
                <a:ext cx="21" cy="10"/>
              </a:xfrm>
              <a:custGeom>
                <a:avLst/>
                <a:gdLst>
                  <a:gd name="T0" fmla="*/ 21 w 21"/>
                  <a:gd name="T1" fmla="*/ 5 h 10"/>
                  <a:gd name="T2" fmla="*/ 21 w 21"/>
                  <a:gd name="T3" fmla="*/ 5 h 10"/>
                  <a:gd name="T4" fmla="*/ 13 w 21"/>
                  <a:gd name="T5" fmla="*/ 2 h 10"/>
                  <a:gd name="T6" fmla="*/ 2 w 21"/>
                  <a:gd name="T7" fmla="*/ 0 h 10"/>
                  <a:gd name="T8" fmla="*/ 0 w 21"/>
                  <a:gd name="T9" fmla="*/ 2 h 10"/>
                  <a:gd name="T10" fmla="*/ 10 w 21"/>
                  <a:gd name="T11" fmla="*/ 8 h 10"/>
                  <a:gd name="T12" fmla="*/ 21 w 21"/>
                  <a:gd name="T13" fmla="*/ 10 h 10"/>
                  <a:gd name="T14" fmla="*/ 21 w 21"/>
                  <a:gd name="T15" fmla="*/ 10 h 10"/>
                  <a:gd name="T16" fmla="*/ 21 w 21"/>
                  <a:gd name="T17" fmla="*/ 5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0"/>
                  <a:gd name="T29" fmla="*/ 21 w 21"/>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0">
                    <a:moveTo>
                      <a:pt x="21" y="5"/>
                    </a:moveTo>
                    <a:lnTo>
                      <a:pt x="21" y="5"/>
                    </a:lnTo>
                    <a:lnTo>
                      <a:pt x="13" y="2"/>
                    </a:lnTo>
                    <a:lnTo>
                      <a:pt x="2" y="0"/>
                    </a:lnTo>
                    <a:lnTo>
                      <a:pt x="0" y="2"/>
                    </a:lnTo>
                    <a:lnTo>
                      <a:pt x="10" y="8"/>
                    </a:lnTo>
                    <a:lnTo>
                      <a:pt x="21" y="10"/>
                    </a:lnTo>
                    <a:lnTo>
                      <a:pt x="21"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73" name="Freeform 613"/>
              <p:cNvSpPr>
                <a:spLocks/>
              </p:cNvSpPr>
              <p:nvPr/>
            </p:nvSpPr>
            <p:spPr bwMode="auto">
              <a:xfrm>
                <a:off x="5558" y="1917"/>
                <a:ext cx="27" cy="15"/>
              </a:xfrm>
              <a:custGeom>
                <a:avLst/>
                <a:gdLst>
                  <a:gd name="T0" fmla="*/ 6 w 27"/>
                  <a:gd name="T1" fmla="*/ 0 h 15"/>
                  <a:gd name="T2" fmla="*/ 0 w 27"/>
                  <a:gd name="T3" fmla="*/ 0 h 15"/>
                  <a:gd name="T4" fmla="*/ 16 w 27"/>
                  <a:gd name="T5" fmla="*/ 10 h 15"/>
                  <a:gd name="T6" fmla="*/ 27 w 27"/>
                  <a:gd name="T7" fmla="*/ 10 h 15"/>
                  <a:gd name="T8" fmla="*/ 27 w 27"/>
                  <a:gd name="T9" fmla="*/ 15 h 15"/>
                  <a:gd name="T10" fmla="*/ 19 w 27"/>
                  <a:gd name="T11" fmla="*/ 7 h 15"/>
                  <a:gd name="T12" fmla="*/ 6 w 27"/>
                  <a:gd name="T13" fmla="*/ 0 h 15"/>
                  <a:gd name="T14" fmla="*/ 0 w 27"/>
                  <a:gd name="T15" fmla="*/ 0 h 15"/>
                  <a:gd name="T16" fmla="*/ 6 w 27"/>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5"/>
                  <a:gd name="T29" fmla="*/ 27 w 27"/>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5">
                    <a:moveTo>
                      <a:pt x="6" y="0"/>
                    </a:moveTo>
                    <a:lnTo>
                      <a:pt x="0" y="0"/>
                    </a:lnTo>
                    <a:lnTo>
                      <a:pt x="16" y="10"/>
                    </a:lnTo>
                    <a:lnTo>
                      <a:pt x="27" y="10"/>
                    </a:lnTo>
                    <a:lnTo>
                      <a:pt x="27" y="15"/>
                    </a:lnTo>
                    <a:lnTo>
                      <a:pt x="19" y="7"/>
                    </a:lnTo>
                    <a:lnTo>
                      <a:pt x="6" y="0"/>
                    </a:lnTo>
                    <a:lnTo>
                      <a:pt x="0" y="0"/>
                    </a:lnTo>
                    <a:lnTo>
                      <a:pt x="6"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74" name="Freeform 614"/>
              <p:cNvSpPr>
                <a:spLocks/>
              </p:cNvSpPr>
              <p:nvPr/>
            </p:nvSpPr>
            <p:spPr bwMode="auto">
              <a:xfrm>
                <a:off x="5548" y="1888"/>
                <a:ext cx="8" cy="16"/>
              </a:xfrm>
              <a:custGeom>
                <a:avLst/>
                <a:gdLst>
                  <a:gd name="T0" fmla="*/ 8 w 8"/>
                  <a:gd name="T1" fmla="*/ 16 h 16"/>
                  <a:gd name="T2" fmla="*/ 8 w 8"/>
                  <a:gd name="T3" fmla="*/ 10 h 16"/>
                  <a:gd name="T4" fmla="*/ 5 w 8"/>
                  <a:gd name="T5" fmla="*/ 5 h 16"/>
                  <a:gd name="T6" fmla="*/ 0 w 8"/>
                  <a:gd name="T7" fmla="*/ 0 h 16"/>
                  <a:gd name="T8" fmla="*/ 0 w 8"/>
                  <a:gd name="T9" fmla="*/ 0 h 16"/>
                  <a:gd name="T10" fmla="*/ 3 w 8"/>
                  <a:gd name="T11" fmla="*/ 5 h 16"/>
                  <a:gd name="T12" fmla="*/ 8 w 8"/>
                  <a:gd name="T13" fmla="*/ 16 h 16"/>
                  <a:gd name="T14" fmla="*/ 0 60000 65536"/>
                  <a:gd name="T15" fmla="*/ 0 60000 65536"/>
                  <a:gd name="T16" fmla="*/ 0 60000 65536"/>
                  <a:gd name="T17" fmla="*/ 0 60000 65536"/>
                  <a:gd name="T18" fmla="*/ 0 60000 65536"/>
                  <a:gd name="T19" fmla="*/ 0 60000 65536"/>
                  <a:gd name="T20" fmla="*/ 0 60000 65536"/>
                  <a:gd name="T21" fmla="*/ 0 w 8"/>
                  <a:gd name="T22" fmla="*/ 0 h 16"/>
                  <a:gd name="T23" fmla="*/ 8 w 8"/>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16">
                    <a:moveTo>
                      <a:pt x="8" y="16"/>
                    </a:moveTo>
                    <a:lnTo>
                      <a:pt x="8" y="10"/>
                    </a:lnTo>
                    <a:lnTo>
                      <a:pt x="5" y="5"/>
                    </a:lnTo>
                    <a:lnTo>
                      <a:pt x="0" y="0"/>
                    </a:lnTo>
                    <a:lnTo>
                      <a:pt x="3" y="5"/>
                    </a:lnTo>
                    <a:lnTo>
                      <a:pt x="8" y="1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75" name="Freeform 615"/>
              <p:cNvSpPr>
                <a:spLocks/>
              </p:cNvSpPr>
              <p:nvPr/>
            </p:nvSpPr>
            <p:spPr bwMode="auto">
              <a:xfrm>
                <a:off x="5553" y="1891"/>
                <a:ext cx="5" cy="13"/>
              </a:xfrm>
              <a:custGeom>
                <a:avLst/>
                <a:gdLst>
                  <a:gd name="T0" fmla="*/ 0 w 5"/>
                  <a:gd name="T1" fmla="*/ 2 h 13"/>
                  <a:gd name="T2" fmla="*/ 0 w 5"/>
                  <a:gd name="T3" fmla="*/ 2 h 13"/>
                  <a:gd name="T4" fmla="*/ 3 w 5"/>
                  <a:gd name="T5" fmla="*/ 7 h 13"/>
                  <a:gd name="T6" fmla="*/ 3 w 5"/>
                  <a:gd name="T7" fmla="*/ 13 h 13"/>
                  <a:gd name="T8" fmla="*/ 5 w 5"/>
                  <a:gd name="T9" fmla="*/ 13 h 13"/>
                  <a:gd name="T10" fmla="*/ 5 w 5"/>
                  <a:gd name="T11" fmla="*/ 7 h 13"/>
                  <a:gd name="T12" fmla="*/ 3 w 5"/>
                  <a:gd name="T13" fmla="*/ 0 h 13"/>
                  <a:gd name="T14" fmla="*/ 3 w 5"/>
                  <a:gd name="T15" fmla="*/ 0 h 13"/>
                  <a:gd name="T16" fmla="*/ 0 w 5"/>
                  <a:gd name="T17" fmla="*/ 2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3"/>
                  <a:gd name="T29" fmla="*/ 5 w 5"/>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3">
                    <a:moveTo>
                      <a:pt x="0" y="2"/>
                    </a:moveTo>
                    <a:lnTo>
                      <a:pt x="0" y="2"/>
                    </a:lnTo>
                    <a:lnTo>
                      <a:pt x="3" y="7"/>
                    </a:lnTo>
                    <a:lnTo>
                      <a:pt x="3" y="13"/>
                    </a:lnTo>
                    <a:lnTo>
                      <a:pt x="5" y="13"/>
                    </a:lnTo>
                    <a:lnTo>
                      <a:pt x="5" y="7"/>
                    </a:lnTo>
                    <a:lnTo>
                      <a:pt x="3"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76" name="Freeform 616"/>
              <p:cNvSpPr>
                <a:spLocks/>
              </p:cNvSpPr>
              <p:nvPr/>
            </p:nvSpPr>
            <p:spPr bwMode="auto">
              <a:xfrm>
                <a:off x="5545" y="1885"/>
                <a:ext cx="11" cy="8"/>
              </a:xfrm>
              <a:custGeom>
                <a:avLst/>
                <a:gdLst>
                  <a:gd name="T0" fmla="*/ 3 w 11"/>
                  <a:gd name="T1" fmla="*/ 0 h 8"/>
                  <a:gd name="T2" fmla="*/ 0 w 11"/>
                  <a:gd name="T3" fmla="*/ 6 h 8"/>
                  <a:gd name="T4" fmla="*/ 3 w 11"/>
                  <a:gd name="T5" fmla="*/ 6 h 8"/>
                  <a:gd name="T6" fmla="*/ 8 w 11"/>
                  <a:gd name="T7" fmla="*/ 8 h 8"/>
                  <a:gd name="T8" fmla="*/ 11 w 11"/>
                  <a:gd name="T9" fmla="*/ 6 h 8"/>
                  <a:gd name="T10" fmla="*/ 6 w 11"/>
                  <a:gd name="T11" fmla="*/ 3 h 8"/>
                  <a:gd name="T12" fmla="*/ 3 w 11"/>
                  <a:gd name="T13" fmla="*/ 0 h 8"/>
                  <a:gd name="T14" fmla="*/ 0 w 11"/>
                  <a:gd name="T15" fmla="*/ 3 h 8"/>
                  <a:gd name="T16" fmla="*/ 3 w 11"/>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8"/>
                  <a:gd name="T29" fmla="*/ 11 w 11"/>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8">
                    <a:moveTo>
                      <a:pt x="3" y="0"/>
                    </a:moveTo>
                    <a:lnTo>
                      <a:pt x="0" y="6"/>
                    </a:lnTo>
                    <a:lnTo>
                      <a:pt x="3" y="6"/>
                    </a:lnTo>
                    <a:lnTo>
                      <a:pt x="8" y="8"/>
                    </a:lnTo>
                    <a:lnTo>
                      <a:pt x="11" y="6"/>
                    </a:lnTo>
                    <a:lnTo>
                      <a:pt x="6" y="3"/>
                    </a:lnTo>
                    <a:lnTo>
                      <a:pt x="3" y="0"/>
                    </a:lnTo>
                    <a:lnTo>
                      <a:pt x="0" y="3"/>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77" name="Freeform 617"/>
              <p:cNvSpPr>
                <a:spLocks/>
              </p:cNvSpPr>
              <p:nvPr/>
            </p:nvSpPr>
            <p:spPr bwMode="auto">
              <a:xfrm>
                <a:off x="5545" y="1885"/>
                <a:ext cx="13" cy="19"/>
              </a:xfrm>
              <a:custGeom>
                <a:avLst/>
                <a:gdLst>
                  <a:gd name="T0" fmla="*/ 11 w 13"/>
                  <a:gd name="T1" fmla="*/ 19 h 19"/>
                  <a:gd name="T2" fmla="*/ 13 w 13"/>
                  <a:gd name="T3" fmla="*/ 19 h 19"/>
                  <a:gd name="T4" fmla="*/ 8 w 13"/>
                  <a:gd name="T5" fmla="*/ 6 h 19"/>
                  <a:gd name="T6" fmla="*/ 3 w 13"/>
                  <a:gd name="T7" fmla="*/ 0 h 19"/>
                  <a:gd name="T8" fmla="*/ 0 w 13"/>
                  <a:gd name="T9" fmla="*/ 3 h 19"/>
                  <a:gd name="T10" fmla="*/ 6 w 13"/>
                  <a:gd name="T11" fmla="*/ 8 h 19"/>
                  <a:gd name="T12" fmla="*/ 11 w 13"/>
                  <a:gd name="T13" fmla="*/ 19 h 19"/>
                  <a:gd name="T14" fmla="*/ 13 w 13"/>
                  <a:gd name="T15" fmla="*/ 19 h 19"/>
                  <a:gd name="T16" fmla="*/ 11 w 13"/>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9"/>
                  <a:gd name="T29" fmla="*/ 13 w 13"/>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9">
                    <a:moveTo>
                      <a:pt x="11" y="19"/>
                    </a:moveTo>
                    <a:lnTo>
                      <a:pt x="13" y="19"/>
                    </a:lnTo>
                    <a:lnTo>
                      <a:pt x="8" y="6"/>
                    </a:lnTo>
                    <a:lnTo>
                      <a:pt x="3" y="0"/>
                    </a:lnTo>
                    <a:lnTo>
                      <a:pt x="0" y="3"/>
                    </a:lnTo>
                    <a:lnTo>
                      <a:pt x="6" y="8"/>
                    </a:lnTo>
                    <a:lnTo>
                      <a:pt x="11" y="19"/>
                    </a:lnTo>
                    <a:lnTo>
                      <a:pt x="13" y="19"/>
                    </a:lnTo>
                    <a:lnTo>
                      <a:pt x="11" y="1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78" name="Freeform 618"/>
              <p:cNvSpPr>
                <a:spLocks/>
              </p:cNvSpPr>
              <p:nvPr/>
            </p:nvSpPr>
            <p:spPr bwMode="auto">
              <a:xfrm>
                <a:off x="5556" y="1864"/>
                <a:ext cx="10" cy="21"/>
              </a:xfrm>
              <a:custGeom>
                <a:avLst/>
                <a:gdLst>
                  <a:gd name="T0" fmla="*/ 0 w 10"/>
                  <a:gd name="T1" fmla="*/ 21 h 21"/>
                  <a:gd name="T2" fmla="*/ 0 w 10"/>
                  <a:gd name="T3" fmla="*/ 21 h 21"/>
                  <a:gd name="T4" fmla="*/ 5 w 10"/>
                  <a:gd name="T5" fmla="*/ 19 h 21"/>
                  <a:gd name="T6" fmla="*/ 8 w 10"/>
                  <a:gd name="T7" fmla="*/ 19 h 21"/>
                  <a:gd name="T8" fmla="*/ 10 w 10"/>
                  <a:gd name="T9" fmla="*/ 13 h 21"/>
                  <a:gd name="T10" fmla="*/ 10 w 10"/>
                  <a:gd name="T11" fmla="*/ 11 h 21"/>
                  <a:gd name="T12" fmla="*/ 10 w 10"/>
                  <a:gd name="T13" fmla="*/ 6 h 21"/>
                  <a:gd name="T14" fmla="*/ 5 w 10"/>
                  <a:gd name="T15" fmla="*/ 3 h 21"/>
                  <a:gd name="T16" fmla="*/ 2 w 10"/>
                  <a:gd name="T17" fmla="*/ 0 h 21"/>
                  <a:gd name="T18" fmla="*/ 2 w 10"/>
                  <a:gd name="T19" fmla="*/ 3 h 21"/>
                  <a:gd name="T20" fmla="*/ 2 w 10"/>
                  <a:gd name="T21" fmla="*/ 16 h 21"/>
                  <a:gd name="T22" fmla="*/ 0 w 10"/>
                  <a:gd name="T23" fmla="*/ 21 h 21"/>
                  <a:gd name="T24" fmla="*/ 0 w 10"/>
                  <a:gd name="T25" fmla="*/ 21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21"/>
                  <a:gd name="T41" fmla="*/ 10 w 10"/>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21">
                    <a:moveTo>
                      <a:pt x="0" y="21"/>
                    </a:moveTo>
                    <a:lnTo>
                      <a:pt x="0" y="21"/>
                    </a:lnTo>
                    <a:lnTo>
                      <a:pt x="5" y="19"/>
                    </a:lnTo>
                    <a:lnTo>
                      <a:pt x="8" y="19"/>
                    </a:lnTo>
                    <a:lnTo>
                      <a:pt x="10" y="13"/>
                    </a:lnTo>
                    <a:lnTo>
                      <a:pt x="10" y="11"/>
                    </a:lnTo>
                    <a:lnTo>
                      <a:pt x="10" y="6"/>
                    </a:lnTo>
                    <a:lnTo>
                      <a:pt x="5" y="3"/>
                    </a:lnTo>
                    <a:lnTo>
                      <a:pt x="2" y="0"/>
                    </a:lnTo>
                    <a:lnTo>
                      <a:pt x="2" y="3"/>
                    </a:lnTo>
                    <a:lnTo>
                      <a:pt x="2" y="16"/>
                    </a:lnTo>
                    <a:lnTo>
                      <a:pt x="0" y="2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79" name="Freeform 619"/>
              <p:cNvSpPr>
                <a:spLocks/>
              </p:cNvSpPr>
              <p:nvPr/>
            </p:nvSpPr>
            <p:spPr bwMode="auto">
              <a:xfrm>
                <a:off x="5553" y="1880"/>
                <a:ext cx="8" cy="5"/>
              </a:xfrm>
              <a:custGeom>
                <a:avLst/>
                <a:gdLst>
                  <a:gd name="T0" fmla="*/ 8 w 8"/>
                  <a:gd name="T1" fmla="*/ 0 h 5"/>
                  <a:gd name="T2" fmla="*/ 8 w 8"/>
                  <a:gd name="T3" fmla="*/ 0 h 5"/>
                  <a:gd name="T4" fmla="*/ 3 w 8"/>
                  <a:gd name="T5" fmla="*/ 3 h 5"/>
                  <a:gd name="T6" fmla="*/ 0 w 8"/>
                  <a:gd name="T7" fmla="*/ 5 h 5"/>
                  <a:gd name="T8" fmla="*/ 5 w 8"/>
                  <a:gd name="T9" fmla="*/ 5 h 5"/>
                  <a:gd name="T10" fmla="*/ 5 w 8"/>
                  <a:gd name="T11" fmla="*/ 5 h 5"/>
                  <a:gd name="T12" fmla="*/ 8 w 8"/>
                  <a:gd name="T13" fmla="*/ 5 h 5"/>
                  <a:gd name="T14" fmla="*/ 8 w 8"/>
                  <a:gd name="T15" fmla="*/ 5 h 5"/>
                  <a:gd name="T16" fmla="*/ 8 w 8"/>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8" y="0"/>
                    </a:moveTo>
                    <a:lnTo>
                      <a:pt x="8" y="0"/>
                    </a:lnTo>
                    <a:lnTo>
                      <a:pt x="3" y="3"/>
                    </a:lnTo>
                    <a:lnTo>
                      <a:pt x="0" y="5"/>
                    </a:lnTo>
                    <a:lnTo>
                      <a:pt x="5" y="5"/>
                    </a:lnTo>
                    <a:lnTo>
                      <a:pt x="8" y="5"/>
                    </a:lnTo>
                    <a:lnTo>
                      <a:pt x="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80" name="Freeform 620"/>
              <p:cNvSpPr>
                <a:spLocks/>
              </p:cNvSpPr>
              <p:nvPr/>
            </p:nvSpPr>
            <p:spPr bwMode="auto">
              <a:xfrm>
                <a:off x="5561" y="1870"/>
                <a:ext cx="8" cy="15"/>
              </a:xfrm>
              <a:custGeom>
                <a:avLst/>
                <a:gdLst>
                  <a:gd name="T0" fmla="*/ 3 w 8"/>
                  <a:gd name="T1" fmla="*/ 2 h 15"/>
                  <a:gd name="T2" fmla="*/ 3 w 8"/>
                  <a:gd name="T3" fmla="*/ 2 h 15"/>
                  <a:gd name="T4" fmla="*/ 3 w 8"/>
                  <a:gd name="T5" fmla="*/ 5 h 15"/>
                  <a:gd name="T6" fmla="*/ 3 w 8"/>
                  <a:gd name="T7" fmla="*/ 7 h 15"/>
                  <a:gd name="T8" fmla="*/ 0 w 8"/>
                  <a:gd name="T9" fmla="*/ 10 h 15"/>
                  <a:gd name="T10" fmla="*/ 0 w 8"/>
                  <a:gd name="T11" fmla="*/ 10 h 15"/>
                  <a:gd name="T12" fmla="*/ 0 w 8"/>
                  <a:gd name="T13" fmla="*/ 15 h 15"/>
                  <a:gd name="T14" fmla="*/ 5 w 8"/>
                  <a:gd name="T15" fmla="*/ 13 h 15"/>
                  <a:gd name="T16" fmla="*/ 5 w 8"/>
                  <a:gd name="T17" fmla="*/ 7 h 15"/>
                  <a:gd name="T18" fmla="*/ 8 w 8"/>
                  <a:gd name="T19" fmla="*/ 5 h 15"/>
                  <a:gd name="T20" fmla="*/ 5 w 8"/>
                  <a:gd name="T21" fmla="*/ 0 h 15"/>
                  <a:gd name="T22" fmla="*/ 5 w 8"/>
                  <a:gd name="T23" fmla="*/ 0 h 15"/>
                  <a:gd name="T24" fmla="*/ 3 w 8"/>
                  <a:gd name="T25" fmla="*/ 2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
                  <a:gd name="T40" fmla="*/ 0 h 15"/>
                  <a:gd name="T41" fmla="*/ 8 w 8"/>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 h="15">
                    <a:moveTo>
                      <a:pt x="3" y="2"/>
                    </a:moveTo>
                    <a:lnTo>
                      <a:pt x="3" y="2"/>
                    </a:lnTo>
                    <a:lnTo>
                      <a:pt x="3" y="5"/>
                    </a:lnTo>
                    <a:lnTo>
                      <a:pt x="3" y="7"/>
                    </a:lnTo>
                    <a:lnTo>
                      <a:pt x="0" y="10"/>
                    </a:lnTo>
                    <a:lnTo>
                      <a:pt x="0" y="15"/>
                    </a:lnTo>
                    <a:lnTo>
                      <a:pt x="5" y="13"/>
                    </a:lnTo>
                    <a:lnTo>
                      <a:pt x="5" y="7"/>
                    </a:lnTo>
                    <a:lnTo>
                      <a:pt x="8" y="5"/>
                    </a:lnTo>
                    <a:lnTo>
                      <a:pt x="5" y="0"/>
                    </a:lnTo>
                    <a:lnTo>
                      <a:pt x="3"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81" name="Freeform 621"/>
              <p:cNvSpPr>
                <a:spLocks/>
              </p:cNvSpPr>
              <p:nvPr/>
            </p:nvSpPr>
            <p:spPr bwMode="auto">
              <a:xfrm>
                <a:off x="5556" y="1862"/>
                <a:ext cx="10" cy="10"/>
              </a:xfrm>
              <a:custGeom>
                <a:avLst/>
                <a:gdLst>
                  <a:gd name="T0" fmla="*/ 0 w 10"/>
                  <a:gd name="T1" fmla="*/ 2 h 10"/>
                  <a:gd name="T2" fmla="*/ 0 w 10"/>
                  <a:gd name="T3" fmla="*/ 2 h 10"/>
                  <a:gd name="T4" fmla="*/ 5 w 10"/>
                  <a:gd name="T5" fmla="*/ 5 h 10"/>
                  <a:gd name="T6" fmla="*/ 8 w 10"/>
                  <a:gd name="T7" fmla="*/ 10 h 10"/>
                  <a:gd name="T8" fmla="*/ 10 w 10"/>
                  <a:gd name="T9" fmla="*/ 8 h 10"/>
                  <a:gd name="T10" fmla="*/ 8 w 10"/>
                  <a:gd name="T11" fmla="*/ 2 h 10"/>
                  <a:gd name="T12" fmla="*/ 2 w 10"/>
                  <a:gd name="T13" fmla="*/ 0 h 10"/>
                  <a:gd name="T14" fmla="*/ 2 w 10"/>
                  <a:gd name="T15" fmla="*/ 0 h 10"/>
                  <a:gd name="T16" fmla="*/ 0 w 10"/>
                  <a:gd name="T17" fmla="*/ 2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0"/>
                  <a:gd name="T29" fmla="*/ 10 w 10"/>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0">
                    <a:moveTo>
                      <a:pt x="0" y="2"/>
                    </a:moveTo>
                    <a:lnTo>
                      <a:pt x="0" y="2"/>
                    </a:lnTo>
                    <a:lnTo>
                      <a:pt x="5" y="5"/>
                    </a:lnTo>
                    <a:lnTo>
                      <a:pt x="8" y="10"/>
                    </a:lnTo>
                    <a:lnTo>
                      <a:pt x="10" y="8"/>
                    </a:lnTo>
                    <a:lnTo>
                      <a:pt x="8" y="2"/>
                    </a:lnTo>
                    <a:lnTo>
                      <a:pt x="2"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82" name="Freeform 622"/>
              <p:cNvSpPr>
                <a:spLocks/>
              </p:cNvSpPr>
              <p:nvPr/>
            </p:nvSpPr>
            <p:spPr bwMode="auto">
              <a:xfrm>
                <a:off x="5556" y="1862"/>
                <a:ext cx="5" cy="18"/>
              </a:xfrm>
              <a:custGeom>
                <a:avLst/>
                <a:gdLst>
                  <a:gd name="T0" fmla="*/ 5 w 5"/>
                  <a:gd name="T1" fmla="*/ 18 h 18"/>
                  <a:gd name="T2" fmla="*/ 5 w 5"/>
                  <a:gd name="T3" fmla="*/ 18 h 18"/>
                  <a:gd name="T4" fmla="*/ 5 w 5"/>
                  <a:gd name="T5" fmla="*/ 5 h 18"/>
                  <a:gd name="T6" fmla="*/ 0 w 5"/>
                  <a:gd name="T7" fmla="*/ 2 h 18"/>
                  <a:gd name="T8" fmla="*/ 2 w 5"/>
                  <a:gd name="T9" fmla="*/ 0 h 18"/>
                  <a:gd name="T10" fmla="*/ 2 w 5"/>
                  <a:gd name="T11" fmla="*/ 5 h 18"/>
                  <a:gd name="T12" fmla="*/ 2 w 5"/>
                  <a:gd name="T13" fmla="*/ 15 h 18"/>
                  <a:gd name="T14" fmla="*/ 2 w 5"/>
                  <a:gd name="T15" fmla="*/ 15 h 18"/>
                  <a:gd name="T16" fmla="*/ 5 w 5"/>
                  <a:gd name="T17" fmla="*/ 18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8"/>
                  <a:gd name="T29" fmla="*/ 5 w 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8">
                    <a:moveTo>
                      <a:pt x="5" y="18"/>
                    </a:moveTo>
                    <a:lnTo>
                      <a:pt x="5" y="18"/>
                    </a:lnTo>
                    <a:lnTo>
                      <a:pt x="5" y="5"/>
                    </a:lnTo>
                    <a:lnTo>
                      <a:pt x="0" y="2"/>
                    </a:lnTo>
                    <a:lnTo>
                      <a:pt x="2" y="0"/>
                    </a:lnTo>
                    <a:lnTo>
                      <a:pt x="2" y="5"/>
                    </a:lnTo>
                    <a:lnTo>
                      <a:pt x="2" y="15"/>
                    </a:lnTo>
                    <a:lnTo>
                      <a:pt x="5" y="1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83" name="Freeform 623"/>
              <p:cNvSpPr>
                <a:spLocks/>
              </p:cNvSpPr>
              <p:nvPr/>
            </p:nvSpPr>
            <p:spPr bwMode="auto">
              <a:xfrm>
                <a:off x="5553" y="1877"/>
                <a:ext cx="8" cy="11"/>
              </a:xfrm>
              <a:custGeom>
                <a:avLst/>
                <a:gdLst>
                  <a:gd name="T0" fmla="*/ 0 w 8"/>
                  <a:gd name="T1" fmla="*/ 8 h 11"/>
                  <a:gd name="T2" fmla="*/ 3 w 8"/>
                  <a:gd name="T3" fmla="*/ 8 h 11"/>
                  <a:gd name="T4" fmla="*/ 5 w 8"/>
                  <a:gd name="T5" fmla="*/ 11 h 11"/>
                  <a:gd name="T6" fmla="*/ 8 w 8"/>
                  <a:gd name="T7" fmla="*/ 3 h 11"/>
                  <a:gd name="T8" fmla="*/ 5 w 8"/>
                  <a:gd name="T9" fmla="*/ 0 h 11"/>
                  <a:gd name="T10" fmla="*/ 0 w 8"/>
                  <a:gd name="T11" fmla="*/ 8 h 11"/>
                  <a:gd name="T12" fmla="*/ 5 w 8"/>
                  <a:gd name="T13" fmla="*/ 11 h 11"/>
                  <a:gd name="T14" fmla="*/ 5 w 8"/>
                  <a:gd name="T15" fmla="*/ 8 h 11"/>
                  <a:gd name="T16" fmla="*/ 5 w 8"/>
                  <a:gd name="T17" fmla="*/ 11 h 11"/>
                  <a:gd name="T18" fmla="*/ 5 w 8"/>
                  <a:gd name="T19" fmla="*/ 11 h 11"/>
                  <a:gd name="T20" fmla="*/ 5 w 8"/>
                  <a:gd name="T21" fmla="*/ 8 h 11"/>
                  <a:gd name="T22" fmla="*/ 0 w 8"/>
                  <a:gd name="T23" fmla="*/ 8 h 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1"/>
                  <a:gd name="T38" fmla="*/ 8 w 8"/>
                  <a:gd name="T39" fmla="*/ 11 h 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1">
                    <a:moveTo>
                      <a:pt x="0" y="8"/>
                    </a:moveTo>
                    <a:lnTo>
                      <a:pt x="3" y="8"/>
                    </a:lnTo>
                    <a:lnTo>
                      <a:pt x="5" y="11"/>
                    </a:lnTo>
                    <a:lnTo>
                      <a:pt x="8" y="3"/>
                    </a:lnTo>
                    <a:lnTo>
                      <a:pt x="5" y="0"/>
                    </a:lnTo>
                    <a:lnTo>
                      <a:pt x="0" y="8"/>
                    </a:lnTo>
                    <a:lnTo>
                      <a:pt x="5" y="11"/>
                    </a:lnTo>
                    <a:lnTo>
                      <a:pt x="5" y="8"/>
                    </a:lnTo>
                    <a:lnTo>
                      <a:pt x="5" y="11"/>
                    </a:lnTo>
                    <a:lnTo>
                      <a:pt x="5" y="8"/>
                    </a:lnTo>
                    <a:lnTo>
                      <a:pt x="0"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84" name="Freeform 624"/>
              <p:cNvSpPr>
                <a:spLocks/>
              </p:cNvSpPr>
              <p:nvPr/>
            </p:nvSpPr>
            <p:spPr bwMode="auto">
              <a:xfrm>
                <a:off x="5459" y="1943"/>
                <a:ext cx="16" cy="13"/>
              </a:xfrm>
              <a:custGeom>
                <a:avLst/>
                <a:gdLst>
                  <a:gd name="T0" fmla="*/ 11 w 16"/>
                  <a:gd name="T1" fmla="*/ 0 h 13"/>
                  <a:gd name="T2" fmla="*/ 13 w 16"/>
                  <a:gd name="T3" fmla="*/ 0 h 13"/>
                  <a:gd name="T4" fmla="*/ 16 w 16"/>
                  <a:gd name="T5" fmla="*/ 2 h 13"/>
                  <a:gd name="T6" fmla="*/ 3 w 16"/>
                  <a:gd name="T7" fmla="*/ 10 h 13"/>
                  <a:gd name="T8" fmla="*/ 0 w 16"/>
                  <a:gd name="T9" fmla="*/ 13 h 13"/>
                  <a:gd name="T10" fmla="*/ 3 w 16"/>
                  <a:gd name="T11" fmla="*/ 8 h 13"/>
                  <a:gd name="T12" fmla="*/ 11 w 16"/>
                  <a:gd name="T13" fmla="*/ 0 h 13"/>
                  <a:gd name="T14" fmla="*/ 0 60000 65536"/>
                  <a:gd name="T15" fmla="*/ 0 60000 65536"/>
                  <a:gd name="T16" fmla="*/ 0 60000 65536"/>
                  <a:gd name="T17" fmla="*/ 0 60000 65536"/>
                  <a:gd name="T18" fmla="*/ 0 60000 65536"/>
                  <a:gd name="T19" fmla="*/ 0 60000 65536"/>
                  <a:gd name="T20" fmla="*/ 0 60000 65536"/>
                  <a:gd name="T21" fmla="*/ 0 w 16"/>
                  <a:gd name="T22" fmla="*/ 0 h 13"/>
                  <a:gd name="T23" fmla="*/ 16 w 16"/>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3">
                    <a:moveTo>
                      <a:pt x="11" y="0"/>
                    </a:moveTo>
                    <a:lnTo>
                      <a:pt x="13" y="0"/>
                    </a:lnTo>
                    <a:lnTo>
                      <a:pt x="16" y="2"/>
                    </a:lnTo>
                    <a:lnTo>
                      <a:pt x="3" y="10"/>
                    </a:lnTo>
                    <a:lnTo>
                      <a:pt x="0" y="13"/>
                    </a:lnTo>
                    <a:lnTo>
                      <a:pt x="3" y="8"/>
                    </a:lnTo>
                    <a:lnTo>
                      <a:pt x="11"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85" name="Freeform 625"/>
              <p:cNvSpPr>
                <a:spLocks/>
              </p:cNvSpPr>
              <p:nvPr/>
            </p:nvSpPr>
            <p:spPr bwMode="auto">
              <a:xfrm>
                <a:off x="5470" y="1940"/>
                <a:ext cx="5" cy="8"/>
              </a:xfrm>
              <a:custGeom>
                <a:avLst/>
                <a:gdLst>
                  <a:gd name="T0" fmla="*/ 2 w 5"/>
                  <a:gd name="T1" fmla="*/ 8 h 8"/>
                  <a:gd name="T2" fmla="*/ 2 w 5"/>
                  <a:gd name="T3" fmla="*/ 8 h 8"/>
                  <a:gd name="T4" fmla="*/ 5 w 5"/>
                  <a:gd name="T5" fmla="*/ 3 h 8"/>
                  <a:gd name="T6" fmla="*/ 2 w 5"/>
                  <a:gd name="T7" fmla="*/ 0 h 8"/>
                  <a:gd name="T8" fmla="*/ 0 w 5"/>
                  <a:gd name="T9" fmla="*/ 3 h 8"/>
                  <a:gd name="T10" fmla="*/ 2 w 5"/>
                  <a:gd name="T11" fmla="*/ 5 h 8"/>
                  <a:gd name="T12" fmla="*/ 5 w 5"/>
                  <a:gd name="T13" fmla="*/ 3 h 8"/>
                  <a:gd name="T14" fmla="*/ 5 w 5"/>
                  <a:gd name="T15" fmla="*/ 3 h 8"/>
                  <a:gd name="T16" fmla="*/ 2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2" y="8"/>
                    </a:moveTo>
                    <a:lnTo>
                      <a:pt x="2" y="8"/>
                    </a:lnTo>
                    <a:lnTo>
                      <a:pt x="5" y="3"/>
                    </a:lnTo>
                    <a:lnTo>
                      <a:pt x="2" y="0"/>
                    </a:lnTo>
                    <a:lnTo>
                      <a:pt x="0" y="3"/>
                    </a:lnTo>
                    <a:lnTo>
                      <a:pt x="2" y="5"/>
                    </a:lnTo>
                    <a:lnTo>
                      <a:pt x="5" y="3"/>
                    </a:lnTo>
                    <a:lnTo>
                      <a:pt x="2"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86" name="Freeform 626"/>
              <p:cNvSpPr>
                <a:spLocks/>
              </p:cNvSpPr>
              <p:nvPr/>
            </p:nvSpPr>
            <p:spPr bwMode="auto">
              <a:xfrm>
                <a:off x="5457" y="1943"/>
                <a:ext cx="18" cy="15"/>
              </a:xfrm>
              <a:custGeom>
                <a:avLst/>
                <a:gdLst>
                  <a:gd name="T0" fmla="*/ 0 w 18"/>
                  <a:gd name="T1" fmla="*/ 15 h 15"/>
                  <a:gd name="T2" fmla="*/ 0 w 18"/>
                  <a:gd name="T3" fmla="*/ 15 h 15"/>
                  <a:gd name="T4" fmla="*/ 7 w 18"/>
                  <a:gd name="T5" fmla="*/ 13 h 15"/>
                  <a:gd name="T6" fmla="*/ 15 w 18"/>
                  <a:gd name="T7" fmla="*/ 5 h 15"/>
                  <a:gd name="T8" fmla="*/ 18 w 18"/>
                  <a:gd name="T9" fmla="*/ 0 h 15"/>
                  <a:gd name="T10" fmla="*/ 5 w 18"/>
                  <a:gd name="T11" fmla="*/ 8 h 15"/>
                  <a:gd name="T12" fmla="*/ 5 w 18"/>
                  <a:gd name="T13" fmla="*/ 13 h 15"/>
                  <a:gd name="T14" fmla="*/ 5 w 18"/>
                  <a:gd name="T15" fmla="*/ 13 h 15"/>
                  <a:gd name="T16" fmla="*/ 0 w 18"/>
                  <a:gd name="T17" fmla="*/ 15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5"/>
                  <a:gd name="T29" fmla="*/ 18 w 18"/>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5">
                    <a:moveTo>
                      <a:pt x="0" y="15"/>
                    </a:moveTo>
                    <a:lnTo>
                      <a:pt x="0" y="15"/>
                    </a:lnTo>
                    <a:lnTo>
                      <a:pt x="7" y="13"/>
                    </a:lnTo>
                    <a:lnTo>
                      <a:pt x="15" y="5"/>
                    </a:lnTo>
                    <a:lnTo>
                      <a:pt x="18" y="0"/>
                    </a:lnTo>
                    <a:lnTo>
                      <a:pt x="5" y="8"/>
                    </a:lnTo>
                    <a:lnTo>
                      <a:pt x="5" y="13"/>
                    </a:lnTo>
                    <a:lnTo>
                      <a:pt x="0" y="1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87" name="Freeform 627"/>
              <p:cNvSpPr>
                <a:spLocks/>
              </p:cNvSpPr>
              <p:nvPr/>
            </p:nvSpPr>
            <p:spPr bwMode="auto">
              <a:xfrm>
                <a:off x="5457" y="1940"/>
                <a:ext cx="15" cy="18"/>
              </a:xfrm>
              <a:custGeom>
                <a:avLst/>
                <a:gdLst>
                  <a:gd name="T0" fmla="*/ 15 w 15"/>
                  <a:gd name="T1" fmla="*/ 0 h 18"/>
                  <a:gd name="T2" fmla="*/ 13 w 15"/>
                  <a:gd name="T3" fmla="*/ 0 h 18"/>
                  <a:gd name="T4" fmla="*/ 5 w 15"/>
                  <a:gd name="T5" fmla="*/ 8 h 18"/>
                  <a:gd name="T6" fmla="*/ 0 w 15"/>
                  <a:gd name="T7" fmla="*/ 18 h 18"/>
                  <a:gd name="T8" fmla="*/ 5 w 15"/>
                  <a:gd name="T9" fmla="*/ 16 h 18"/>
                  <a:gd name="T10" fmla="*/ 7 w 15"/>
                  <a:gd name="T11" fmla="*/ 11 h 18"/>
                  <a:gd name="T12" fmla="*/ 15 w 15"/>
                  <a:gd name="T13" fmla="*/ 3 h 18"/>
                  <a:gd name="T14" fmla="*/ 13 w 15"/>
                  <a:gd name="T15" fmla="*/ 3 h 18"/>
                  <a:gd name="T16" fmla="*/ 15 w 15"/>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8"/>
                  <a:gd name="T29" fmla="*/ 15 w 1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8">
                    <a:moveTo>
                      <a:pt x="15" y="0"/>
                    </a:moveTo>
                    <a:lnTo>
                      <a:pt x="13" y="0"/>
                    </a:lnTo>
                    <a:lnTo>
                      <a:pt x="5" y="8"/>
                    </a:lnTo>
                    <a:lnTo>
                      <a:pt x="0" y="18"/>
                    </a:lnTo>
                    <a:lnTo>
                      <a:pt x="5" y="16"/>
                    </a:lnTo>
                    <a:lnTo>
                      <a:pt x="7" y="11"/>
                    </a:lnTo>
                    <a:lnTo>
                      <a:pt x="15" y="3"/>
                    </a:lnTo>
                    <a:lnTo>
                      <a:pt x="13" y="3"/>
                    </a:lnTo>
                    <a:lnTo>
                      <a:pt x="15"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88" name="Freeform 628"/>
              <p:cNvSpPr>
                <a:spLocks/>
              </p:cNvSpPr>
              <p:nvPr/>
            </p:nvSpPr>
            <p:spPr bwMode="auto">
              <a:xfrm>
                <a:off x="5462" y="1901"/>
                <a:ext cx="18" cy="31"/>
              </a:xfrm>
              <a:custGeom>
                <a:avLst/>
                <a:gdLst>
                  <a:gd name="T0" fmla="*/ 2 w 18"/>
                  <a:gd name="T1" fmla="*/ 31 h 31"/>
                  <a:gd name="T2" fmla="*/ 2 w 18"/>
                  <a:gd name="T3" fmla="*/ 23 h 31"/>
                  <a:gd name="T4" fmla="*/ 0 w 18"/>
                  <a:gd name="T5" fmla="*/ 8 h 31"/>
                  <a:gd name="T6" fmla="*/ 0 w 18"/>
                  <a:gd name="T7" fmla="*/ 3 h 31"/>
                  <a:gd name="T8" fmla="*/ 5 w 18"/>
                  <a:gd name="T9" fmla="*/ 0 h 31"/>
                  <a:gd name="T10" fmla="*/ 13 w 18"/>
                  <a:gd name="T11" fmla="*/ 0 h 31"/>
                  <a:gd name="T12" fmla="*/ 18 w 18"/>
                  <a:gd name="T13" fmla="*/ 0 h 31"/>
                  <a:gd name="T14" fmla="*/ 10 w 18"/>
                  <a:gd name="T15" fmla="*/ 3 h 31"/>
                  <a:gd name="T16" fmla="*/ 0 w 18"/>
                  <a:gd name="T17" fmla="*/ 10 h 31"/>
                  <a:gd name="T18" fmla="*/ 2 w 18"/>
                  <a:gd name="T19" fmla="*/ 23 h 31"/>
                  <a:gd name="T20" fmla="*/ 2 w 18"/>
                  <a:gd name="T21" fmla="*/ 31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31"/>
                  <a:gd name="T35" fmla="*/ 18 w 18"/>
                  <a:gd name="T36" fmla="*/ 31 h 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31">
                    <a:moveTo>
                      <a:pt x="2" y="31"/>
                    </a:moveTo>
                    <a:lnTo>
                      <a:pt x="2" y="23"/>
                    </a:lnTo>
                    <a:lnTo>
                      <a:pt x="0" y="8"/>
                    </a:lnTo>
                    <a:lnTo>
                      <a:pt x="0" y="3"/>
                    </a:lnTo>
                    <a:lnTo>
                      <a:pt x="5" y="0"/>
                    </a:lnTo>
                    <a:lnTo>
                      <a:pt x="13" y="0"/>
                    </a:lnTo>
                    <a:lnTo>
                      <a:pt x="18" y="0"/>
                    </a:lnTo>
                    <a:lnTo>
                      <a:pt x="10" y="3"/>
                    </a:lnTo>
                    <a:lnTo>
                      <a:pt x="0" y="10"/>
                    </a:lnTo>
                    <a:lnTo>
                      <a:pt x="2" y="23"/>
                    </a:lnTo>
                    <a:lnTo>
                      <a:pt x="2" y="3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89" name="Freeform 629"/>
              <p:cNvSpPr>
                <a:spLocks/>
              </p:cNvSpPr>
              <p:nvPr/>
            </p:nvSpPr>
            <p:spPr bwMode="auto">
              <a:xfrm>
                <a:off x="5459" y="1909"/>
                <a:ext cx="8" cy="23"/>
              </a:xfrm>
              <a:custGeom>
                <a:avLst/>
                <a:gdLst>
                  <a:gd name="T0" fmla="*/ 0 w 8"/>
                  <a:gd name="T1" fmla="*/ 2 h 23"/>
                  <a:gd name="T2" fmla="*/ 0 w 8"/>
                  <a:gd name="T3" fmla="*/ 2 h 23"/>
                  <a:gd name="T4" fmla="*/ 3 w 8"/>
                  <a:gd name="T5" fmla="*/ 15 h 23"/>
                  <a:gd name="T6" fmla="*/ 3 w 8"/>
                  <a:gd name="T7" fmla="*/ 23 h 23"/>
                  <a:gd name="T8" fmla="*/ 8 w 8"/>
                  <a:gd name="T9" fmla="*/ 23 h 23"/>
                  <a:gd name="T10" fmla="*/ 5 w 8"/>
                  <a:gd name="T11" fmla="*/ 15 h 23"/>
                  <a:gd name="T12" fmla="*/ 3 w 8"/>
                  <a:gd name="T13" fmla="*/ 0 h 23"/>
                  <a:gd name="T14" fmla="*/ 3 w 8"/>
                  <a:gd name="T15" fmla="*/ 0 h 23"/>
                  <a:gd name="T16" fmla="*/ 0 w 8"/>
                  <a:gd name="T17" fmla="*/ 2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23"/>
                  <a:gd name="T29" fmla="*/ 8 w 8"/>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23">
                    <a:moveTo>
                      <a:pt x="0" y="2"/>
                    </a:moveTo>
                    <a:lnTo>
                      <a:pt x="0" y="2"/>
                    </a:lnTo>
                    <a:lnTo>
                      <a:pt x="3" y="15"/>
                    </a:lnTo>
                    <a:lnTo>
                      <a:pt x="3" y="23"/>
                    </a:lnTo>
                    <a:lnTo>
                      <a:pt x="8" y="23"/>
                    </a:lnTo>
                    <a:lnTo>
                      <a:pt x="5" y="15"/>
                    </a:lnTo>
                    <a:lnTo>
                      <a:pt x="3"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90" name="Freeform 630"/>
              <p:cNvSpPr>
                <a:spLocks/>
              </p:cNvSpPr>
              <p:nvPr/>
            </p:nvSpPr>
            <p:spPr bwMode="auto">
              <a:xfrm>
                <a:off x="5459" y="1898"/>
                <a:ext cx="21" cy="13"/>
              </a:xfrm>
              <a:custGeom>
                <a:avLst/>
                <a:gdLst>
                  <a:gd name="T0" fmla="*/ 21 w 21"/>
                  <a:gd name="T1" fmla="*/ 0 h 13"/>
                  <a:gd name="T2" fmla="*/ 21 w 21"/>
                  <a:gd name="T3" fmla="*/ 0 h 13"/>
                  <a:gd name="T4" fmla="*/ 16 w 21"/>
                  <a:gd name="T5" fmla="*/ 0 h 13"/>
                  <a:gd name="T6" fmla="*/ 8 w 21"/>
                  <a:gd name="T7" fmla="*/ 0 h 13"/>
                  <a:gd name="T8" fmla="*/ 0 w 21"/>
                  <a:gd name="T9" fmla="*/ 6 h 13"/>
                  <a:gd name="T10" fmla="*/ 0 w 21"/>
                  <a:gd name="T11" fmla="*/ 13 h 13"/>
                  <a:gd name="T12" fmla="*/ 3 w 21"/>
                  <a:gd name="T13" fmla="*/ 11 h 13"/>
                  <a:gd name="T14" fmla="*/ 3 w 21"/>
                  <a:gd name="T15" fmla="*/ 8 h 13"/>
                  <a:gd name="T16" fmla="*/ 8 w 21"/>
                  <a:gd name="T17" fmla="*/ 6 h 13"/>
                  <a:gd name="T18" fmla="*/ 16 w 21"/>
                  <a:gd name="T19" fmla="*/ 3 h 13"/>
                  <a:gd name="T20" fmla="*/ 18 w 21"/>
                  <a:gd name="T21" fmla="*/ 3 h 13"/>
                  <a:gd name="T22" fmla="*/ 18 w 21"/>
                  <a:gd name="T23" fmla="*/ 3 h 13"/>
                  <a:gd name="T24" fmla="*/ 21 w 21"/>
                  <a:gd name="T25" fmla="*/ 0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13"/>
                  <a:gd name="T41" fmla="*/ 21 w 21"/>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13">
                    <a:moveTo>
                      <a:pt x="21" y="0"/>
                    </a:moveTo>
                    <a:lnTo>
                      <a:pt x="21" y="0"/>
                    </a:lnTo>
                    <a:lnTo>
                      <a:pt x="16" y="0"/>
                    </a:lnTo>
                    <a:lnTo>
                      <a:pt x="8" y="0"/>
                    </a:lnTo>
                    <a:lnTo>
                      <a:pt x="0" y="6"/>
                    </a:lnTo>
                    <a:lnTo>
                      <a:pt x="0" y="13"/>
                    </a:lnTo>
                    <a:lnTo>
                      <a:pt x="3" y="11"/>
                    </a:lnTo>
                    <a:lnTo>
                      <a:pt x="3" y="8"/>
                    </a:lnTo>
                    <a:lnTo>
                      <a:pt x="8" y="6"/>
                    </a:lnTo>
                    <a:lnTo>
                      <a:pt x="16" y="3"/>
                    </a:lnTo>
                    <a:lnTo>
                      <a:pt x="18" y="3"/>
                    </a:lnTo>
                    <a:lnTo>
                      <a:pt x="21"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91" name="Freeform 631"/>
              <p:cNvSpPr>
                <a:spLocks/>
              </p:cNvSpPr>
              <p:nvPr/>
            </p:nvSpPr>
            <p:spPr bwMode="auto">
              <a:xfrm>
                <a:off x="5462" y="1898"/>
                <a:ext cx="18" cy="13"/>
              </a:xfrm>
              <a:custGeom>
                <a:avLst/>
                <a:gdLst>
                  <a:gd name="T0" fmla="*/ 2 w 18"/>
                  <a:gd name="T1" fmla="*/ 13 h 13"/>
                  <a:gd name="T2" fmla="*/ 2 w 18"/>
                  <a:gd name="T3" fmla="*/ 13 h 13"/>
                  <a:gd name="T4" fmla="*/ 13 w 18"/>
                  <a:gd name="T5" fmla="*/ 6 h 13"/>
                  <a:gd name="T6" fmla="*/ 18 w 18"/>
                  <a:gd name="T7" fmla="*/ 0 h 13"/>
                  <a:gd name="T8" fmla="*/ 15 w 18"/>
                  <a:gd name="T9" fmla="*/ 3 h 13"/>
                  <a:gd name="T10" fmla="*/ 10 w 18"/>
                  <a:gd name="T11" fmla="*/ 3 h 13"/>
                  <a:gd name="T12" fmla="*/ 0 w 18"/>
                  <a:gd name="T13" fmla="*/ 13 h 13"/>
                  <a:gd name="T14" fmla="*/ 0 w 18"/>
                  <a:gd name="T15" fmla="*/ 13 h 13"/>
                  <a:gd name="T16" fmla="*/ 2 w 18"/>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3"/>
                  <a:gd name="T29" fmla="*/ 18 w 1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3">
                    <a:moveTo>
                      <a:pt x="2" y="13"/>
                    </a:moveTo>
                    <a:lnTo>
                      <a:pt x="2" y="13"/>
                    </a:lnTo>
                    <a:lnTo>
                      <a:pt x="13" y="6"/>
                    </a:lnTo>
                    <a:lnTo>
                      <a:pt x="18" y="0"/>
                    </a:lnTo>
                    <a:lnTo>
                      <a:pt x="15" y="3"/>
                    </a:lnTo>
                    <a:lnTo>
                      <a:pt x="10" y="3"/>
                    </a:lnTo>
                    <a:lnTo>
                      <a:pt x="0" y="13"/>
                    </a:lnTo>
                    <a:lnTo>
                      <a:pt x="2"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92" name="Freeform 632"/>
              <p:cNvSpPr>
                <a:spLocks/>
              </p:cNvSpPr>
              <p:nvPr/>
            </p:nvSpPr>
            <p:spPr bwMode="auto">
              <a:xfrm>
                <a:off x="5462" y="1911"/>
                <a:ext cx="5" cy="21"/>
              </a:xfrm>
              <a:custGeom>
                <a:avLst/>
                <a:gdLst>
                  <a:gd name="T0" fmla="*/ 0 w 5"/>
                  <a:gd name="T1" fmla="*/ 21 h 21"/>
                  <a:gd name="T2" fmla="*/ 5 w 5"/>
                  <a:gd name="T3" fmla="*/ 21 h 21"/>
                  <a:gd name="T4" fmla="*/ 2 w 5"/>
                  <a:gd name="T5" fmla="*/ 13 h 21"/>
                  <a:gd name="T6" fmla="*/ 2 w 5"/>
                  <a:gd name="T7" fmla="*/ 0 h 21"/>
                  <a:gd name="T8" fmla="*/ 0 w 5"/>
                  <a:gd name="T9" fmla="*/ 0 h 21"/>
                  <a:gd name="T10" fmla="*/ 0 w 5"/>
                  <a:gd name="T11" fmla="*/ 13 h 21"/>
                  <a:gd name="T12" fmla="*/ 0 w 5"/>
                  <a:gd name="T13" fmla="*/ 21 h 21"/>
                  <a:gd name="T14" fmla="*/ 5 w 5"/>
                  <a:gd name="T15" fmla="*/ 21 h 21"/>
                  <a:gd name="T16" fmla="*/ 0 w 5"/>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21"/>
                  <a:gd name="T29" fmla="*/ 5 w 5"/>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21">
                    <a:moveTo>
                      <a:pt x="0" y="21"/>
                    </a:moveTo>
                    <a:lnTo>
                      <a:pt x="5" y="21"/>
                    </a:lnTo>
                    <a:lnTo>
                      <a:pt x="2" y="13"/>
                    </a:lnTo>
                    <a:lnTo>
                      <a:pt x="2" y="0"/>
                    </a:lnTo>
                    <a:lnTo>
                      <a:pt x="0" y="0"/>
                    </a:lnTo>
                    <a:lnTo>
                      <a:pt x="0" y="13"/>
                    </a:lnTo>
                    <a:lnTo>
                      <a:pt x="0" y="21"/>
                    </a:lnTo>
                    <a:lnTo>
                      <a:pt x="5" y="21"/>
                    </a:lnTo>
                    <a:lnTo>
                      <a:pt x="0" y="2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93" name="Freeform 633"/>
              <p:cNvSpPr>
                <a:spLocks/>
              </p:cNvSpPr>
              <p:nvPr/>
            </p:nvSpPr>
            <p:spPr bwMode="auto">
              <a:xfrm>
                <a:off x="5514" y="1870"/>
                <a:ext cx="13" cy="15"/>
              </a:xfrm>
              <a:custGeom>
                <a:avLst/>
                <a:gdLst>
                  <a:gd name="T0" fmla="*/ 0 w 13"/>
                  <a:gd name="T1" fmla="*/ 15 h 15"/>
                  <a:gd name="T2" fmla="*/ 5 w 13"/>
                  <a:gd name="T3" fmla="*/ 15 h 15"/>
                  <a:gd name="T4" fmla="*/ 13 w 13"/>
                  <a:gd name="T5" fmla="*/ 13 h 15"/>
                  <a:gd name="T6" fmla="*/ 10 w 13"/>
                  <a:gd name="T7" fmla="*/ 5 h 15"/>
                  <a:gd name="T8" fmla="*/ 5 w 13"/>
                  <a:gd name="T9" fmla="*/ 0 h 15"/>
                  <a:gd name="T10" fmla="*/ 8 w 13"/>
                  <a:gd name="T11" fmla="*/ 2 h 15"/>
                  <a:gd name="T12" fmla="*/ 10 w 13"/>
                  <a:gd name="T13" fmla="*/ 7 h 15"/>
                  <a:gd name="T14" fmla="*/ 10 w 13"/>
                  <a:gd name="T15" fmla="*/ 10 h 15"/>
                  <a:gd name="T16" fmla="*/ 8 w 13"/>
                  <a:gd name="T17" fmla="*/ 13 h 15"/>
                  <a:gd name="T18" fmla="*/ 5 w 13"/>
                  <a:gd name="T19" fmla="*/ 13 h 15"/>
                  <a:gd name="T20" fmla="*/ 0 w 13"/>
                  <a:gd name="T21" fmla="*/ 15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
                  <a:gd name="T34" fmla="*/ 0 h 15"/>
                  <a:gd name="T35" fmla="*/ 13 w 13"/>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 h="15">
                    <a:moveTo>
                      <a:pt x="0" y="15"/>
                    </a:moveTo>
                    <a:lnTo>
                      <a:pt x="5" y="15"/>
                    </a:lnTo>
                    <a:lnTo>
                      <a:pt x="13" y="13"/>
                    </a:lnTo>
                    <a:lnTo>
                      <a:pt x="10" y="5"/>
                    </a:lnTo>
                    <a:lnTo>
                      <a:pt x="5" y="0"/>
                    </a:lnTo>
                    <a:lnTo>
                      <a:pt x="8" y="2"/>
                    </a:lnTo>
                    <a:lnTo>
                      <a:pt x="10" y="7"/>
                    </a:lnTo>
                    <a:lnTo>
                      <a:pt x="10" y="10"/>
                    </a:lnTo>
                    <a:lnTo>
                      <a:pt x="8" y="13"/>
                    </a:lnTo>
                    <a:lnTo>
                      <a:pt x="5" y="13"/>
                    </a:lnTo>
                    <a:lnTo>
                      <a:pt x="0" y="1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94" name="Freeform 634"/>
              <p:cNvSpPr>
                <a:spLocks/>
              </p:cNvSpPr>
              <p:nvPr/>
            </p:nvSpPr>
            <p:spPr bwMode="auto">
              <a:xfrm>
                <a:off x="5514" y="1880"/>
                <a:ext cx="16" cy="8"/>
              </a:xfrm>
              <a:custGeom>
                <a:avLst/>
                <a:gdLst>
                  <a:gd name="T0" fmla="*/ 10 w 16"/>
                  <a:gd name="T1" fmla="*/ 0 h 8"/>
                  <a:gd name="T2" fmla="*/ 10 w 16"/>
                  <a:gd name="T3" fmla="*/ 0 h 8"/>
                  <a:gd name="T4" fmla="*/ 5 w 16"/>
                  <a:gd name="T5" fmla="*/ 3 h 8"/>
                  <a:gd name="T6" fmla="*/ 0 w 16"/>
                  <a:gd name="T7" fmla="*/ 3 h 8"/>
                  <a:gd name="T8" fmla="*/ 0 w 16"/>
                  <a:gd name="T9" fmla="*/ 8 h 8"/>
                  <a:gd name="T10" fmla="*/ 5 w 16"/>
                  <a:gd name="T11" fmla="*/ 8 h 8"/>
                  <a:gd name="T12" fmla="*/ 16 w 16"/>
                  <a:gd name="T13" fmla="*/ 3 h 8"/>
                  <a:gd name="T14" fmla="*/ 16 w 16"/>
                  <a:gd name="T15" fmla="*/ 3 h 8"/>
                  <a:gd name="T16" fmla="*/ 10 w 16"/>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8"/>
                  <a:gd name="T29" fmla="*/ 16 w 1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8">
                    <a:moveTo>
                      <a:pt x="10" y="0"/>
                    </a:moveTo>
                    <a:lnTo>
                      <a:pt x="10" y="0"/>
                    </a:lnTo>
                    <a:lnTo>
                      <a:pt x="5" y="3"/>
                    </a:lnTo>
                    <a:lnTo>
                      <a:pt x="0" y="3"/>
                    </a:lnTo>
                    <a:lnTo>
                      <a:pt x="0" y="8"/>
                    </a:lnTo>
                    <a:lnTo>
                      <a:pt x="5" y="8"/>
                    </a:lnTo>
                    <a:lnTo>
                      <a:pt x="16" y="3"/>
                    </a:lnTo>
                    <a:lnTo>
                      <a:pt x="1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95" name="Freeform 635"/>
              <p:cNvSpPr>
                <a:spLocks/>
              </p:cNvSpPr>
              <p:nvPr/>
            </p:nvSpPr>
            <p:spPr bwMode="auto">
              <a:xfrm>
                <a:off x="5519" y="1870"/>
                <a:ext cx="11" cy="13"/>
              </a:xfrm>
              <a:custGeom>
                <a:avLst/>
                <a:gdLst>
                  <a:gd name="T0" fmla="*/ 3 w 11"/>
                  <a:gd name="T1" fmla="*/ 0 h 13"/>
                  <a:gd name="T2" fmla="*/ 0 w 11"/>
                  <a:gd name="T3" fmla="*/ 2 h 13"/>
                  <a:gd name="T4" fmla="*/ 3 w 11"/>
                  <a:gd name="T5" fmla="*/ 5 h 13"/>
                  <a:gd name="T6" fmla="*/ 5 w 11"/>
                  <a:gd name="T7" fmla="*/ 10 h 13"/>
                  <a:gd name="T8" fmla="*/ 11 w 11"/>
                  <a:gd name="T9" fmla="*/ 13 h 13"/>
                  <a:gd name="T10" fmla="*/ 8 w 11"/>
                  <a:gd name="T11" fmla="*/ 5 h 13"/>
                  <a:gd name="T12" fmla="*/ 3 w 11"/>
                  <a:gd name="T13" fmla="*/ 0 h 13"/>
                  <a:gd name="T14" fmla="*/ 0 w 11"/>
                  <a:gd name="T15" fmla="*/ 2 h 13"/>
                  <a:gd name="T16" fmla="*/ 3 w 11"/>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3" y="0"/>
                    </a:moveTo>
                    <a:lnTo>
                      <a:pt x="0" y="2"/>
                    </a:lnTo>
                    <a:lnTo>
                      <a:pt x="3" y="5"/>
                    </a:lnTo>
                    <a:lnTo>
                      <a:pt x="5" y="10"/>
                    </a:lnTo>
                    <a:lnTo>
                      <a:pt x="11" y="13"/>
                    </a:lnTo>
                    <a:lnTo>
                      <a:pt x="8" y="5"/>
                    </a:lnTo>
                    <a:lnTo>
                      <a:pt x="3" y="0"/>
                    </a:lnTo>
                    <a:lnTo>
                      <a:pt x="0" y="2"/>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96" name="Freeform 636"/>
              <p:cNvSpPr>
                <a:spLocks/>
              </p:cNvSpPr>
              <p:nvPr/>
            </p:nvSpPr>
            <p:spPr bwMode="auto">
              <a:xfrm>
                <a:off x="5514" y="1870"/>
                <a:ext cx="10" cy="18"/>
              </a:xfrm>
              <a:custGeom>
                <a:avLst/>
                <a:gdLst>
                  <a:gd name="T0" fmla="*/ 0 w 10"/>
                  <a:gd name="T1" fmla="*/ 13 h 18"/>
                  <a:gd name="T2" fmla="*/ 0 w 10"/>
                  <a:gd name="T3" fmla="*/ 18 h 18"/>
                  <a:gd name="T4" fmla="*/ 5 w 10"/>
                  <a:gd name="T5" fmla="*/ 15 h 18"/>
                  <a:gd name="T6" fmla="*/ 10 w 10"/>
                  <a:gd name="T7" fmla="*/ 13 h 18"/>
                  <a:gd name="T8" fmla="*/ 10 w 10"/>
                  <a:gd name="T9" fmla="*/ 10 h 18"/>
                  <a:gd name="T10" fmla="*/ 10 w 10"/>
                  <a:gd name="T11" fmla="*/ 7 h 18"/>
                  <a:gd name="T12" fmla="*/ 10 w 10"/>
                  <a:gd name="T13" fmla="*/ 2 h 18"/>
                  <a:gd name="T14" fmla="*/ 8 w 10"/>
                  <a:gd name="T15" fmla="*/ 0 h 18"/>
                  <a:gd name="T16" fmla="*/ 5 w 10"/>
                  <a:gd name="T17" fmla="*/ 2 h 18"/>
                  <a:gd name="T18" fmla="*/ 5 w 10"/>
                  <a:gd name="T19" fmla="*/ 5 h 18"/>
                  <a:gd name="T20" fmla="*/ 8 w 10"/>
                  <a:gd name="T21" fmla="*/ 7 h 18"/>
                  <a:gd name="T22" fmla="*/ 8 w 10"/>
                  <a:gd name="T23" fmla="*/ 10 h 18"/>
                  <a:gd name="T24" fmla="*/ 8 w 10"/>
                  <a:gd name="T25" fmla="*/ 10 h 18"/>
                  <a:gd name="T26" fmla="*/ 5 w 10"/>
                  <a:gd name="T27" fmla="*/ 13 h 18"/>
                  <a:gd name="T28" fmla="*/ 0 w 10"/>
                  <a:gd name="T29" fmla="*/ 13 h 18"/>
                  <a:gd name="T30" fmla="*/ 0 w 10"/>
                  <a:gd name="T31" fmla="*/ 18 h 18"/>
                  <a:gd name="T32" fmla="*/ 0 w 10"/>
                  <a:gd name="T33" fmla="*/ 13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
                  <a:gd name="T52" fmla="*/ 0 h 18"/>
                  <a:gd name="T53" fmla="*/ 10 w 10"/>
                  <a:gd name="T54" fmla="*/ 18 h 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 h="18">
                    <a:moveTo>
                      <a:pt x="0" y="13"/>
                    </a:moveTo>
                    <a:lnTo>
                      <a:pt x="0" y="18"/>
                    </a:lnTo>
                    <a:lnTo>
                      <a:pt x="5" y="15"/>
                    </a:lnTo>
                    <a:lnTo>
                      <a:pt x="10" y="13"/>
                    </a:lnTo>
                    <a:lnTo>
                      <a:pt x="10" y="10"/>
                    </a:lnTo>
                    <a:lnTo>
                      <a:pt x="10" y="7"/>
                    </a:lnTo>
                    <a:lnTo>
                      <a:pt x="10" y="2"/>
                    </a:lnTo>
                    <a:lnTo>
                      <a:pt x="8" y="0"/>
                    </a:lnTo>
                    <a:lnTo>
                      <a:pt x="5" y="2"/>
                    </a:lnTo>
                    <a:lnTo>
                      <a:pt x="5" y="5"/>
                    </a:lnTo>
                    <a:lnTo>
                      <a:pt x="8" y="7"/>
                    </a:lnTo>
                    <a:lnTo>
                      <a:pt x="8" y="10"/>
                    </a:lnTo>
                    <a:lnTo>
                      <a:pt x="5" y="13"/>
                    </a:lnTo>
                    <a:lnTo>
                      <a:pt x="0" y="13"/>
                    </a:lnTo>
                    <a:lnTo>
                      <a:pt x="0" y="18"/>
                    </a:lnTo>
                    <a:lnTo>
                      <a:pt x="0"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97" name="Freeform 637"/>
              <p:cNvSpPr>
                <a:spLocks/>
              </p:cNvSpPr>
              <p:nvPr/>
            </p:nvSpPr>
            <p:spPr bwMode="auto">
              <a:xfrm>
                <a:off x="5491" y="1849"/>
                <a:ext cx="13" cy="36"/>
              </a:xfrm>
              <a:custGeom>
                <a:avLst/>
                <a:gdLst>
                  <a:gd name="T0" fmla="*/ 13 w 13"/>
                  <a:gd name="T1" fmla="*/ 34 h 36"/>
                  <a:gd name="T2" fmla="*/ 7 w 13"/>
                  <a:gd name="T3" fmla="*/ 34 h 36"/>
                  <a:gd name="T4" fmla="*/ 0 w 13"/>
                  <a:gd name="T5" fmla="*/ 36 h 36"/>
                  <a:gd name="T6" fmla="*/ 2 w 13"/>
                  <a:gd name="T7" fmla="*/ 34 h 36"/>
                  <a:gd name="T8" fmla="*/ 10 w 13"/>
                  <a:gd name="T9" fmla="*/ 31 h 36"/>
                  <a:gd name="T10" fmla="*/ 7 w 13"/>
                  <a:gd name="T11" fmla="*/ 15 h 36"/>
                  <a:gd name="T12" fmla="*/ 5 w 13"/>
                  <a:gd name="T13" fmla="*/ 0 h 36"/>
                  <a:gd name="T14" fmla="*/ 10 w 13"/>
                  <a:gd name="T15" fmla="*/ 13 h 36"/>
                  <a:gd name="T16" fmla="*/ 13 w 13"/>
                  <a:gd name="T17" fmla="*/ 34 h 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36"/>
                  <a:gd name="T29" fmla="*/ 13 w 13"/>
                  <a:gd name="T30" fmla="*/ 36 h 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36">
                    <a:moveTo>
                      <a:pt x="13" y="34"/>
                    </a:moveTo>
                    <a:lnTo>
                      <a:pt x="7" y="34"/>
                    </a:lnTo>
                    <a:lnTo>
                      <a:pt x="0" y="36"/>
                    </a:lnTo>
                    <a:lnTo>
                      <a:pt x="2" y="34"/>
                    </a:lnTo>
                    <a:lnTo>
                      <a:pt x="10" y="31"/>
                    </a:lnTo>
                    <a:lnTo>
                      <a:pt x="7" y="15"/>
                    </a:lnTo>
                    <a:lnTo>
                      <a:pt x="5" y="0"/>
                    </a:lnTo>
                    <a:lnTo>
                      <a:pt x="10" y="13"/>
                    </a:lnTo>
                    <a:lnTo>
                      <a:pt x="13" y="34"/>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98" name="Freeform 638"/>
              <p:cNvSpPr>
                <a:spLocks/>
              </p:cNvSpPr>
              <p:nvPr/>
            </p:nvSpPr>
            <p:spPr bwMode="auto">
              <a:xfrm>
                <a:off x="5491" y="1880"/>
                <a:ext cx="13" cy="5"/>
              </a:xfrm>
              <a:custGeom>
                <a:avLst/>
                <a:gdLst>
                  <a:gd name="T0" fmla="*/ 0 w 13"/>
                  <a:gd name="T1" fmla="*/ 5 h 5"/>
                  <a:gd name="T2" fmla="*/ 0 w 13"/>
                  <a:gd name="T3" fmla="*/ 5 h 5"/>
                  <a:gd name="T4" fmla="*/ 7 w 13"/>
                  <a:gd name="T5" fmla="*/ 5 h 5"/>
                  <a:gd name="T6" fmla="*/ 13 w 13"/>
                  <a:gd name="T7" fmla="*/ 3 h 5"/>
                  <a:gd name="T8" fmla="*/ 10 w 13"/>
                  <a:gd name="T9" fmla="*/ 0 h 5"/>
                  <a:gd name="T10" fmla="*/ 7 w 13"/>
                  <a:gd name="T11" fmla="*/ 3 h 5"/>
                  <a:gd name="T12" fmla="*/ 2 w 13"/>
                  <a:gd name="T13" fmla="*/ 3 h 5"/>
                  <a:gd name="T14" fmla="*/ 2 w 13"/>
                  <a:gd name="T15" fmla="*/ 3 h 5"/>
                  <a:gd name="T16" fmla="*/ 0 w 13"/>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0" y="5"/>
                    </a:moveTo>
                    <a:lnTo>
                      <a:pt x="0" y="5"/>
                    </a:lnTo>
                    <a:lnTo>
                      <a:pt x="7" y="5"/>
                    </a:lnTo>
                    <a:lnTo>
                      <a:pt x="13" y="3"/>
                    </a:lnTo>
                    <a:lnTo>
                      <a:pt x="10" y="0"/>
                    </a:lnTo>
                    <a:lnTo>
                      <a:pt x="7" y="3"/>
                    </a:lnTo>
                    <a:lnTo>
                      <a:pt x="2" y="3"/>
                    </a:lnTo>
                    <a:lnTo>
                      <a:pt x="0"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99" name="Freeform 639"/>
              <p:cNvSpPr>
                <a:spLocks/>
              </p:cNvSpPr>
              <p:nvPr/>
            </p:nvSpPr>
            <p:spPr bwMode="auto">
              <a:xfrm>
                <a:off x="5491" y="1880"/>
                <a:ext cx="13" cy="5"/>
              </a:xfrm>
              <a:custGeom>
                <a:avLst/>
                <a:gdLst>
                  <a:gd name="T0" fmla="*/ 7 w 13"/>
                  <a:gd name="T1" fmla="*/ 0 h 5"/>
                  <a:gd name="T2" fmla="*/ 7 w 13"/>
                  <a:gd name="T3" fmla="*/ 0 h 5"/>
                  <a:gd name="T4" fmla="*/ 2 w 13"/>
                  <a:gd name="T5" fmla="*/ 0 h 5"/>
                  <a:gd name="T6" fmla="*/ 0 w 13"/>
                  <a:gd name="T7" fmla="*/ 5 h 5"/>
                  <a:gd name="T8" fmla="*/ 2 w 13"/>
                  <a:gd name="T9" fmla="*/ 3 h 5"/>
                  <a:gd name="T10" fmla="*/ 5 w 13"/>
                  <a:gd name="T11" fmla="*/ 5 h 5"/>
                  <a:gd name="T12" fmla="*/ 13 w 13"/>
                  <a:gd name="T13" fmla="*/ 0 h 5"/>
                  <a:gd name="T14" fmla="*/ 13 w 13"/>
                  <a:gd name="T15" fmla="*/ 0 h 5"/>
                  <a:gd name="T16" fmla="*/ 7 w 13"/>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7" y="0"/>
                    </a:moveTo>
                    <a:lnTo>
                      <a:pt x="7" y="0"/>
                    </a:lnTo>
                    <a:lnTo>
                      <a:pt x="2" y="0"/>
                    </a:lnTo>
                    <a:lnTo>
                      <a:pt x="0" y="5"/>
                    </a:lnTo>
                    <a:lnTo>
                      <a:pt x="2" y="3"/>
                    </a:lnTo>
                    <a:lnTo>
                      <a:pt x="5" y="5"/>
                    </a:lnTo>
                    <a:lnTo>
                      <a:pt x="13" y="0"/>
                    </a:lnTo>
                    <a:lnTo>
                      <a:pt x="7"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00" name="Freeform 640"/>
              <p:cNvSpPr>
                <a:spLocks/>
              </p:cNvSpPr>
              <p:nvPr/>
            </p:nvSpPr>
            <p:spPr bwMode="auto">
              <a:xfrm>
                <a:off x="5493" y="1846"/>
                <a:ext cx="11" cy="34"/>
              </a:xfrm>
              <a:custGeom>
                <a:avLst/>
                <a:gdLst>
                  <a:gd name="T0" fmla="*/ 0 w 11"/>
                  <a:gd name="T1" fmla="*/ 3 h 34"/>
                  <a:gd name="T2" fmla="*/ 0 w 11"/>
                  <a:gd name="T3" fmla="*/ 3 h 34"/>
                  <a:gd name="T4" fmla="*/ 5 w 11"/>
                  <a:gd name="T5" fmla="*/ 18 h 34"/>
                  <a:gd name="T6" fmla="*/ 5 w 11"/>
                  <a:gd name="T7" fmla="*/ 34 h 34"/>
                  <a:gd name="T8" fmla="*/ 11 w 11"/>
                  <a:gd name="T9" fmla="*/ 34 h 34"/>
                  <a:gd name="T10" fmla="*/ 8 w 11"/>
                  <a:gd name="T11" fmla="*/ 16 h 34"/>
                  <a:gd name="T12" fmla="*/ 3 w 11"/>
                  <a:gd name="T13" fmla="*/ 0 h 34"/>
                  <a:gd name="T14" fmla="*/ 3 w 11"/>
                  <a:gd name="T15" fmla="*/ 0 h 34"/>
                  <a:gd name="T16" fmla="*/ 0 w 11"/>
                  <a:gd name="T17" fmla="*/ 3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4"/>
                  <a:gd name="T29" fmla="*/ 11 w 11"/>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4">
                    <a:moveTo>
                      <a:pt x="0" y="3"/>
                    </a:moveTo>
                    <a:lnTo>
                      <a:pt x="0" y="3"/>
                    </a:lnTo>
                    <a:lnTo>
                      <a:pt x="5" y="18"/>
                    </a:lnTo>
                    <a:lnTo>
                      <a:pt x="5" y="34"/>
                    </a:lnTo>
                    <a:lnTo>
                      <a:pt x="11" y="34"/>
                    </a:lnTo>
                    <a:lnTo>
                      <a:pt x="8" y="16"/>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01" name="Freeform 641"/>
              <p:cNvSpPr>
                <a:spLocks/>
              </p:cNvSpPr>
              <p:nvPr/>
            </p:nvSpPr>
            <p:spPr bwMode="auto">
              <a:xfrm>
                <a:off x="5493" y="1846"/>
                <a:ext cx="11" cy="37"/>
              </a:xfrm>
              <a:custGeom>
                <a:avLst/>
                <a:gdLst>
                  <a:gd name="T0" fmla="*/ 11 w 11"/>
                  <a:gd name="T1" fmla="*/ 37 h 37"/>
                  <a:gd name="T2" fmla="*/ 11 w 11"/>
                  <a:gd name="T3" fmla="*/ 37 h 37"/>
                  <a:gd name="T4" fmla="*/ 8 w 11"/>
                  <a:gd name="T5" fmla="*/ 16 h 37"/>
                  <a:gd name="T6" fmla="*/ 0 w 11"/>
                  <a:gd name="T7" fmla="*/ 3 h 37"/>
                  <a:gd name="T8" fmla="*/ 3 w 11"/>
                  <a:gd name="T9" fmla="*/ 0 h 37"/>
                  <a:gd name="T10" fmla="*/ 5 w 11"/>
                  <a:gd name="T11" fmla="*/ 18 h 37"/>
                  <a:gd name="T12" fmla="*/ 8 w 11"/>
                  <a:gd name="T13" fmla="*/ 34 h 37"/>
                  <a:gd name="T14" fmla="*/ 8 w 11"/>
                  <a:gd name="T15" fmla="*/ 34 h 37"/>
                  <a:gd name="T16" fmla="*/ 11 w 11"/>
                  <a:gd name="T17" fmla="*/ 37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7"/>
                  <a:gd name="T29" fmla="*/ 11 w 11"/>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7">
                    <a:moveTo>
                      <a:pt x="11" y="37"/>
                    </a:moveTo>
                    <a:lnTo>
                      <a:pt x="11" y="37"/>
                    </a:lnTo>
                    <a:lnTo>
                      <a:pt x="8" y="16"/>
                    </a:lnTo>
                    <a:lnTo>
                      <a:pt x="0" y="3"/>
                    </a:lnTo>
                    <a:lnTo>
                      <a:pt x="3" y="0"/>
                    </a:lnTo>
                    <a:lnTo>
                      <a:pt x="5" y="18"/>
                    </a:lnTo>
                    <a:lnTo>
                      <a:pt x="8" y="34"/>
                    </a:lnTo>
                    <a:lnTo>
                      <a:pt x="11" y="37"/>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02" name="Freeform 642"/>
              <p:cNvSpPr>
                <a:spLocks/>
              </p:cNvSpPr>
              <p:nvPr/>
            </p:nvSpPr>
            <p:spPr bwMode="auto">
              <a:xfrm>
                <a:off x="5483" y="1828"/>
                <a:ext cx="8" cy="21"/>
              </a:xfrm>
              <a:custGeom>
                <a:avLst/>
                <a:gdLst>
                  <a:gd name="T0" fmla="*/ 8 w 8"/>
                  <a:gd name="T1" fmla="*/ 21 h 21"/>
                  <a:gd name="T2" fmla="*/ 5 w 8"/>
                  <a:gd name="T3" fmla="*/ 21 h 21"/>
                  <a:gd name="T4" fmla="*/ 0 w 8"/>
                  <a:gd name="T5" fmla="*/ 21 h 21"/>
                  <a:gd name="T6" fmla="*/ 0 w 8"/>
                  <a:gd name="T7" fmla="*/ 10 h 21"/>
                  <a:gd name="T8" fmla="*/ 0 w 8"/>
                  <a:gd name="T9" fmla="*/ 0 h 21"/>
                  <a:gd name="T10" fmla="*/ 0 w 8"/>
                  <a:gd name="T11" fmla="*/ 0 h 21"/>
                  <a:gd name="T12" fmla="*/ 0 w 8"/>
                  <a:gd name="T13" fmla="*/ 8 h 21"/>
                  <a:gd name="T14" fmla="*/ 0 w 8"/>
                  <a:gd name="T15" fmla="*/ 13 h 21"/>
                  <a:gd name="T16" fmla="*/ 2 w 8"/>
                  <a:gd name="T17" fmla="*/ 16 h 21"/>
                  <a:gd name="T18" fmla="*/ 5 w 8"/>
                  <a:gd name="T19" fmla="*/ 21 h 21"/>
                  <a:gd name="T20" fmla="*/ 8 w 8"/>
                  <a:gd name="T21" fmla="*/ 21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
                  <a:gd name="T34" fmla="*/ 0 h 21"/>
                  <a:gd name="T35" fmla="*/ 8 w 8"/>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 h="21">
                    <a:moveTo>
                      <a:pt x="8" y="21"/>
                    </a:moveTo>
                    <a:lnTo>
                      <a:pt x="5" y="21"/>
                    </a:lnTo>
                    <a:lnTo>
                      <a:pt x="0" y="21"/>
                    </a:lnTo>
                    <a:lnTo>
                      <a:pt x="0" y="10"/>
                    </a:lnTo>
                    <a:lnTo>
                      <a:pt x="0" y="0"/>
                    </a:lnTo>
                    <a:lnTo>
                      <a:pt x="0" y="8"/>
                    </a:lnTo>
                    <a:lnTo>
                      <a:pt x="0" y="13"/>
                    </a:lnTo>
                    <a:lnTo>
                      <a:pt x="2" y="16"/>
                    </a:lnTo>
                    <a:lnTo>
                      <a:pt x="5" y="21"/>
                    </a:lnTo>
                    <a:lnTo>
                      <a:pt x="8" y="2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03" name="Freeform 643"/>
              <p:cNvSpPr>
                <a:spLocks/>
              </p:cNvSpPr>
              <p:nvPr/>
            </p:nvSpPr>
            <p:spPr bwMode="auto">
              <a:xfrm>
                <a:off x="5480" y="1846"/>
                <a:ext cx="11" cy="5"/>
              </a:xfrm>
              <a:custGeom>
                <a:avLst/>
                <a:gdLst>
                  <a:gd name="T0" fmla="*/ 0 w 11"/>
                  <a:gd name="T1" fmla="*/ 3 h 5"/>
                  <a:gd name="T2" fmla="*/ 0 w 11"/>
                  <a:gd name="T3" fmla="*/ 3 h 5"/>
                  <a:gd name="T4" fmla="*/ 8 w 11"/>
                  <a:gd name="T5" fmla="*/ 5 h 5"/>
                  <a:gd name="T6" fmla="*/ 11 w 11"/>
                  <a:gd name="T7" fmla="*/ 5 h 5"/>
                  <a:gd name="T8" fmla="*/ 11 w 11"/>
                  <a:gd name="T9" fmla="*/ 0 h 5"/>
                  <a:gd name="T10" fmla="*/ 8 w 11"/>
                  <a:gd name="T11" fmla="*/ 0 h 5"/>
                  <a:gd name="T12" fmla="*/ 3 w 11"/>
                  <a:gd name="T13" fmla="*/ 0 h 5"/>
                  <a:gd name="T14" fmla="*/ 3 w 11"/>
                  <a:gd name="T15" fmla="*/ 0 h 5"/>
                  <a:gd name="T16" fmla="*/ 0 w 11"/>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5"/>
                  <a:gd name="T29" fmla="*/ 11 w 11"/>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5">
                    <a:moveTo>
                      <a:pt x="0" y="3"/>
                    </a:moveTo>
                    <a:lnTo>
                      <a:pt x="0" y="3"/>
                    </a:lnTo>
                    <a:lnTo>
                      <a:pt x="8" y="5"/>
                    </a:lnTo>
                    <a:lnTo>
                      <a:pt x="11" y="5"/>
                    </a:lnTo>
                    <a:lnTo>
                      <a:pt x="11" y="0"/>
                    </a:lnTo>
                    <a:lnTo>
                      <a:pt x="8" y="0"/>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04" name="Freeform 644"/>
              <p:cNvSpPr>
                <a:spLocks/>
              </p:cNvSpPr>
              <p:nvPr/>
            </p:nvSpPr>
            <p:spPr bwMode="auto">
              <a:xfrm>
                <a:off x="5480" y="1828"/>
                <a:ext cx="5" cy="21"/>
              </a:xfrm>
              <a:custGeom>
                <a:avLst/>
                <a:gdLst>
                  <a:gd name="T0" fmla="*/ 0 w 5"/>
                  <a:gd name="T1" fmla="*/ 0 h 21"/>
                  <a:gd name="T2" fmla="*/ 0 w 5"/>
                  <a:gd name="T3" fmla="*/ 0 h 21"/>
                  <a:gd name="T4" fmla="*/ 0 w 5"/>
                  <a:gd name="T5" fmla="*/ 10 h 21"/>
                  <a:gd name="T6" fmla="*/ 0 w 5"/>
                  <a:gd name="T7" fmla="*/ 21 h 21"/>
                  <a:gd name="T8" fmla="*/ 3 w 5"/>
                  <a:gd name="T9" fmla="*/ 18 h 21"/>
                  <a:gd name="T10" fmla="*/ 3 w 5"/>
                  <a:gd name="T11" fmla="*/ 10 h 21"/>
                  <a:gd name="T12" fmla="*/ 5 w 5"/>
                  <a:gd name="T13" fmla="*/ 0 h 21"/>
                  <a:gd name="T14" fmla="*/ 5 w 5"/>
                  <a:gd name="T15" fmla="*/ 0 h 21"/>
                  <a:gd name="T16" fmla="*/ 0 w 5"/>
                  <a:gd name="T17" fmla="*/ 0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21"/>
                  <a:gd name="T29" fmla="*/ 5 w 5"/>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21">
                    <a:moveTo>
                      <a:pt x="0" y="0"/>
                    </a:moveTo>
                    <a:lnTo>
                      <a:pt x="0" y="0"/>
                    </a:lnTo>
                    <a:lnTo>
                      <a:pt x="0" y="10"/>
                    </a:lnTo>
                    <a:lnTo>
                      <a:pt x="0" y="21"/>
                    </a:lnTo>
                    <a:lnTo>
                      <a:pt x="3" y="18"/>
                    </a:lnTo>
                    <a:lnTo>
                      <a:pt x="3" y="10"/>
                    </a:lnTo>
                    <a:lnTo>
                      <a:pt x="5" y="0"/>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05" name="Freeform 645"/>
              <p:cNvSpPr>
                <a:spLocks/>
              </p:cNvSpPr>
              <p:nvPr/>
            </p:nvSpPr>
            <p:spPr bwMode="auto">
              <a:xfrm>
                <a:off x="5480" y="1828"/>
                <a:ext cx="11" cy="23"/>
              </a:xfrm>
              <a:custGeom>
                <a:avLst/>
                <a:gdLst>
                  <a:gd name="T0" fmla="*/ 11 w 11"/>
                  <a:gd name="T1" fmla="*/ 23 h 23"/>
                  <a:gd name="T2" fmla="*/ 11 w 11"/>
                  <a:gd name="T3" fmla="*/ 18 h 23"/>
                  <a:gd name="T4" fmla="*/ 8 w 11"/>
                  <a:gd name="T5" fmla="*/ 18 h 23"/>
                  <a:gd name="T6" fmla="*/ 5 w 11"/>
                  <a:gd name="T7" fmla="*/ 16 h 23"/>
                  <a:gd name="T8" fmla="*/ 5 w 11"/>
                  <a:gd name="T9" fmla="*/ 13 h 23"/>
                  <a:gd name="T10" fmla="*/ 5 w 11"/>
                  <a:gd name="T11" fmla="*/ 8 h 23"/>
                  <a:gd name="T12" fmla="*/ 5 w 11"/>
                  <a:gd name="T13" fmla="*/ 0 h 23"/>
                  <a:gd name="T14" fmla="*/ 0 w 11"/>
                  <a:gd name="T15" fmla="*/ 0 h 23"/>
                  <a:gd name="T16" fmla="*/ 5 w 11"/>
                  <a:gd name="T17" fmla="*/ 0 h 23"/>
                  <a:gd name="T18" fmla="*/ 0 w 11"/>
                  <a:gd name="T19" fmla="*/ 0 h 23"/>
                  <a:gd name="T20" fmla="*/ 0 w 11"/>
                  <a:gd name="T21" fmla="*/ 8 h 23"/>
                  <a:gd name="T22" fmla="*/ 0 w 11"/>
                  <a:gd name="T23" fmla="*/ 13 h 23"/>
                  <a:gd name="T24" fmla="*/ 3 w 11"/>
                  <a:gd name="T25" fmla="*/ 18 h 23"/>
                  <a:gd name="T26" fmla="*/ 5 w 11"/>
                  <a:gd name="T27" fmla="*/ 21 h 23"/>
                  <a:gd name="T28" fmla="*/ 11 w 11"/>
                  <a:gd name="T29" fmla="*/ 23 h 23"/>
                  <a:gd name="T30" fmla="*/ 11 w 11"/>
                  <a:gd name="T31" fmla="*/ 18 h 23"/>
                  <a:gd name="T32" fmla="*/ 11 w 11"/>
                  <a:gd name="T33" fmla="*/ 23 h 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23"/>
                  <a:gd name="T53" fmla="*/ 11 w 11"/>
                  <a:gd name="T54" fmla="*/ 23 h 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23">
                    <a:moveTo>
                      <a:pt x="11" y="23"/>
                    </a:moveTo>
                    <a:lnTo>
                      <a:pt x="11" y="18"/>
                    </a:lnTo>
                    <a:lnTo>
                      <a:pt x="8" y="18"/>
                    </a:lnTo>
                    <a:lnTo>
                      <a:pt x="5" y="16"/>
                    </a:lnTo>
                    <a:lnTo>
                      <a:pt x="5" y="13"/>
                    </a:lnTo>
                    <a:lnTo>
                      <a:pt x="5" y="8"/>
                    </a:lnTo>
                    <a:lnTo>
                      <a:pt x="5" y="0"/>
                    </a:lnTo>
                    <a:lnTo>
                      <a:pt x="0" y="0"/>
                    </a:lnTo>
                    <a:lnTo>
                      <a:pt x="5" y="0"/>
                    </a:lnTo>
                    <a:lnTo>
                      <a:pt x="0" y="0"/>
                    </a:lnTo>
                    <a:lnTo>
                      <a:pt x="0" y="8"/>
                    </a:lnTo>
                    <a:lnTo>
                      <a:pt x="0" y="13"/>
                    </a:lnTo>
                    <a:lnTo>
                      <a:pt x="3" y="18"/>
                    </a:lnTo>
                    <a:lnTo>
                      <a:pt x="5" y="21"/>
                    </a:lnTo>
                    <a:lnTo>
                      <a:pt x="11" y="23"/>
                    </a:lnTo>
                    <a:lnTo>
                      <a:pt x="11" y="18"/>
                    </a:lnTo>
                    <a:lnTo>
                      <a:pt x="11" y="2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06" name="Freeform 646"/>
              <p:cNvSpPr>
                <a:spLocks/>
              </p:cNvSpPr>
              <p:nvPr/>
            </p:nvSpPr>
            <p:spPr bwMode="auto">
              <a:xfrm>
                <a:off x="5491" y="1904"/>
                <a:ext cx="18" cy="13"/>
              </a:xfrm>
              <a:custGeom>
                <a:avLst/>
                <a:gdLst>
                  <a:gd name="T0" fmla="*/ 0 w 18"/>
                  <a:gd name="T1" fmla="*/ 13 h 13"/>
                  <a:gd name="T2" fmla="*/ 7 w 18"/>
                  <a:gd name="T3" fmla="*/ 13 h 13"/>
                  <a:gd name="T4" fmla="*/ 18 w 18"/>
                  <a:gd name="T5" fmla="*/ 13 h 13"/>
                  <a:gd name="T6" fmla="*/ 18 w 18"/>
                  <a:gd name="T7" fmla="*/ 7 h 13"/>
                  <a:gd name="T8" fmla="*/ 18 w 18"/>
                  <a:gd name="T9" fmla="*/ 0 h 13"/>
                  <a:gd name="T10" fmla="*/ 18 w 18"/>
                  <a:gd name="T11" fmla="*/ 0 h 13"/>
                  <a:gd name="T12" fmla="*/ 15 w 18"/>
                  <a:gd name="T13" fmla="*/ 5 h 13"/>
                  <a:gd name="T14" fmla="*/ 10 w 18"/>
                  <a:gd name="T15" fmla="*/ 10 h 13"/>
                  <a:gd name="T16" fmla="*/ 0 w 18"/>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3"/>
                  <a:gd name="T29" fmla="*/ 18 w 1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3">
                    <a:moveTo>
                      <a:pt x="0" y="13"/>
                    </a:moveTo>
                    <a:lnTo>
                      <a:pt x="7" y="13"/>
                    </a:lnTo>
                    <a:lnTo>
                      <a:pt x="18" y="13"/>
                    </a:lnTo>
                    <a:lnTo>
                      <a:pt x="18" y="7"/>
                    </a:lnTo>
                    <a:lnTo>
                      <a:pt x="18" y="0"/>
                    </a:lnTo>
                    <a:lnTo>
                      <a:pt x="15" y="5"/>
                    </a:lnTo>
                    <a:lnTo>
                      <a:pt x="10" y="10"/>
                    </a:lnTo>
                    <a:lnTo>
                      <a:pt x="0"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07" name="Freeform 647"/>
              <p:cNvSpPr>
                <a:spLocks/>
              </p:cNvSpPr>
              <p:nvPr/>
            </p:nvSpPr>
            <p:spPr bwMode="auto">
              <a:xfrm>
                <a:off x="5491" y="1914"/>
                <a:ext cx="20" cy="5"/>
              </a:xfrm>
              <a:custGeom>
                <a:avLst/>
                <a:gdLst>
                  <a:gd name="T0" fmla="*/ 20 w 20"/>
                  <a:gd name="T1" fmla="*/ 0 h 5"/>
                  <a:gd name="T2" fmla="*/ 20 w 20"/>
                  <a:gd name="T3" fmla="*/ 0 h 5"/>
                  <a:gd name="T4" fmla="*/ 7 w 20"/>
                  <a:gd name="T5" fmla="*/ 0 h 5"/>
                  <a:gd name="T6" fmla="*/ 0 w 20"/>
                  <a:gd name="T7" fmla="*/ 0 h 5"/>
                  <a:gd name="T8" fmla="*/ 0 w 20"/>
                  <a:gd name="T9" fmla="*/ 5 h 5"/>
                  <a:gd name="T10" fmla="*/ 7 w 20"/>
                  <a:gd name="T11" fmla="*/ 5 h 5"/>
                  <a:gd name="T12" fmla="*/ 18 w 20"/>
                  <a:gd name="T13" fmla="*/ 5 h 5"/>
                  <a:gd name="T14" fmla="*/ 18 w 20"/>
                  <a:gd name="T15" fmla="*/ 5 h 5"/>
                  <a:gd name="T16" fmla="*/ 20 w 20"/>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5"/>
                  <a:gd name="T29" fmla="*/ 20 w 2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5">
                    <a:moveTo>
                      <a:pt x="20" y="0"/>
                    </a:moveTo>
                    <a:lnTo>
                      <a:pt x="20" y="0"/>
                    </a:lnTo>
                    <a:lnTo>
                      <a:pt x="7" y="0"/>
                    </a:lnTo>
                    <a:lnTo>
                      <a:pt x="0" y="0"/>
                    </a:lnTo>
                    <a:lnTo>
                      <a:pt x="0" y="5"/>
                    </a:lnTo>
                    <a:lnTo>
                      <a:pt x="7" y="5"/>
                    </a:lnTo>
                    <a:lnTo>
                      <a:pt x="18" y="5"/>
                    </a:lnTo>
                    <a:lnTo>
                      <a:pt x="2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08" name="Freeform 648"/>
              <p:cNvSpPr>
                <a:spLocks/>
              </p:cNvSpPr>
              <p:nvPr/>
            </p:nvSpPr>
            <p:spPr bwMode="auto">
              <a:xfrm>
                <a:off x="5506" y="1901"/>
                <a:ext cx="5" cy="18"/>
              </a:xfrm>
              <a:custGeom>
                <a:avLst/>
                <a:gdLst>
                  <a:gd name="T0" fmla="*/ 0 w 5"/>
                  <a:gd name="T1" fmla="*/ 0 h 18"/>
                  <a:gd name="T2" fmla="*/ 0 w 5"/>
                  <a:gd name="T3" fmla="*/ 0 h 18"/>
                  <a:gd name="T4" fmla="*/ 3 w 5"/>
                  <a:gd name="T5" fmla="*/ 10 h 18"/>
                  <a:gd name="T6" fmla="*/ 5 w 5"/>
                  <a:gd name="T7" fmla="*/ 13 h 18"/>
                  <a:gd name="T8" fmla="*/ 3 w 5"/>
                  <a:gd name="T9" fmla="*/ 18 h 18"/>
                  <a:gd name="T10" fmla="*/ 5 w 5"/>
                  <a:gd name="T11" fmla="*/ 10 h 18"/>
                  <a:gd name="T12" fmla="*/ 5 w 5"/>
                  <a:gd name="T13" fmla="*/ 3 h 18"/>
                  <a:gd name="T14" fmla="*/ 5 w 5"/>
                  <a:gd name="T15" fmla="*/ 3 h 18"/>
                  <a:gd name="T16" fmla="*/ 0 w 5"/>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8"/>
                  <a:gd name="T29" fmla="*/ 5 w 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8">
                    <a:moveTo>
                      <a:pt x="0" y="0"/>
                    </a:moveTo>
                    <a:lnTo>
                      <a:pt x="0" y="0"/>
                    </a:lnTo>
                    <a:lnTo>
                      <a:pt x="3" y="10"/>
                    </a:lnTo>
                    <a:lnTo>
                      <a:pt x="5" y="13"/>
                    </a:lnTo>
                    <a:lnTo>
                      <a:pt x="3" y="18"/>
                    </a:lnTo>
                    <a:lnTo>
                      <a:pt x="5" y="10"/>
                    </a:lnTo>
                    <a:lnTo>
                      <a:pt x="5" y="3"/>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09" name="Freeform 649"/>
              <p:cNvSpPr>
                <a:spLocks/>
              </p:cNvSpPr>
              <p:nvPr/>
            </p:nvSpPr>
            <p:spPr bwMode="auto">
              <a:xfrm>
                <a:off x="5491" y="1901"/>
                <a:ext cx="20" cy="18"/>
              </a:xfrm>
              <a:custGeom>
                <a:avLst/>
                <a:gdLst>
                  <a:gd name="T0" fmla="*/ 0 w 20"/>
                  <a:gd name="T1" fmla="*/ 13 h 18"/>
                  <a:gd name="T2" fmla="*/ 0 w 20"/>
                  <a:gd name="T3" fmla="*/ 18 h 18"/>
                  <a:gd name="T4" fmla="*/ 13 w 20"/>
                  <a:gd name="T5" fmla="*/ 16 h 18"/>
                  <a:gd name="T6" fmla="*/ 18 w 20"/>
                  <a:gd name="T7" fmla="*/ 8 h 18"/>
                  <a:gd name="T8" fmla="*/ 20 w 20"/>
                  <a:gd name="T9" fmla="*/ 3 h 18"/>
                  <a:gd name="T10" fmla="*/ 15 w 20"/>
                  <a:gd name="T11" fmla="*/ 0 h 18"/>
                  <a:gd name="T12" fmla="*/ 20 w 20"/>
                  <a:gd name="T13" fmla="*/ 3 h 18"/>
                  <a:gd name="T14" fmla="*/ 15 w 20"/>
                  <a:gd name="T15" fmla="*/ 3 h 18"/>
                  <a:gd name="T16" fmla="*/ 15 w 20"/>
                  <a:gd name="T17" fmla="*/ 8 h 18"/>
                  <a:gd name="T18" fmla="*/ 10 w 20"/>
                  <a:gd name="T19" fmla="*/ 10 h 18"/>
                  <a:gd name="T20" fmla="*/ 0 w 20"/>
                  <a:gd name="T21" fmla="*/ 13 h 18"/>
                  <a:gd name="T22" fmla="*/ 0 w 20"/>
                  <a:gd name="T23" fmla="*/ 18 h 18"/>
                  <a:gd name="T24" fmla="*/ 0 w 20"/>
                  <a:gd name="T25" fmla="*/ 13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18"/>
                  <a:gd name="T41" fmla="*/ 20 w 20"/>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18">
                    <a:moveTo>
                      <a:pt x="0" y="13"/>
                    </a:moveTo>
                    <a:lnTo>
                      <a:pt x="0" y="18"/>
                    </a:lnTo>
                    <a:lnTo>
                      <a:pt x="13" y="16"/>
                    </a:lnTo>
                    <a:lnTo>
                      <a:pt x="18" y="8"/>
                    </a:lnTo>
                    <a:lnTo>
                      <a:pt x="20" y="3"/>
                    </a:lnTo>
                    <a:lnTo>
                      <a:pt x="15" y="0"/>
                    </a:lnTo>
                    <a:lnTo>
                      <a:pt x="20" y="3"/>
                    </a:lnTo>
                    <a:lnTo>
                      <a:pt x="15" y="3"/>
                    </a:lnTo>
                    <a:lnTo>
                      <a:pt x="15" y="8"/>
                    </a:lnTo>
                    <a:lnTo>
                      <a:pt x="10" y="10"/>
                    </a:lnTo>
                    <a:lnTo>
                      <a:pt x="0" y="13"/>
                    </a:lnTo>
                    <a:lnTo>
                      <a:pt x="0" y="18"/>
                    </a:lnTo>
                    <a:lnTo>
                      <a:pt x="0"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10" name="Freeform 650"/>
              <p:cNvSpPr>
                <a:spLocks/>
              </p:cNvSpPr>
              <p:nvPr/>
            </p:nvSpPr>
            <p:spPr bwMode="auto">
              <a:xfrm>
                <a:off x="5483" y="1896"/>
                <a:ext cx="5" cy="5"/>
              </a:xfrm>
              <a:custGeom>
                <a:avLst/>
                <a:gdLst>
                  <a:gd name="T0" fmla="*/ 2 w 5"/>
                  <a:gd name="T1" fmla="*/ 5 h 5"/>
                  <a:gd name="T2" fmla="*/ 2 w 5"/>
                  <a:gd name="T3" fmla="*/ 2 h 5"/>
                  <a:gd name="T4" fmla="*/ 0 w 5"/>
                  <a:gd name="T5" fmla="*/ 2 h 5"/>
                  <a:gd name="T6" fmla="*/ 2 w 5"/>
                  <a:gd name="T7" fmla="*/ 0 h 5"/>
                  <a:gd name="T8" fmla="*/ 5 w 5"/>
                  <a:gd name="T9" fmla="*/ 0 h 5"/>
                  <a:gd name="T10" fmla="*/ 2 w 5"/>
                  <a:gd name="T11" fmla="*/ 0 h 5"/>
                  <a:gd name="T12" fmla="*/ 2 w 5"/>
                  <a:gd name="T13" fmla="*/ 5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2" y="5"/>
                    </a:moveTo>
                    <a:lnTo>
                      <a:pt x="2" y="2"/>
                    </a:lnTo>
                    <a:lnTo>
                      <a:pt x="0" y="2"/>
                    </a:lnTo>
                    <a:lnTo>
                      <a:pt x="2" y="0"/>
                    </a:lnTo>
                    <a:lnTo>
                      <a:pt x="5" y="0"/>
                    </a:lnTo>
                    <a:lnTo>
                      <a:pt x="2" y="0"/>
                    </a:lnTo>
                    <a:lnTo>
                      <a:pt x="2"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11" name="Freeform 651"/>
              <p:cNvSpPr>
                <a:spLocks/>
              </p:cNvSpPr>
              <p:nvPr/>
            </p:nvSpPr>
            <p:spPr bwMode="auto">
              <a:xfrm>
                <a:off x="5483" y="1896"/>
                <a:ext cx="5" cy="5"/>
              </a:xfrm>
              <a:custGeom>
                <a:avLst/>
                <a:gdLst>
                  <a:gd name="T0" fmla="*/ 0 w 5"/>
                  <a:gd name="T1" fmla="*/ 2 h 5"/>
                  <a:gd name="T2" fmla="*/ 0 w 5"/>
                  <a:gd name="T3" fmla="*/ 2 h 5"/>
                  <a:gd name="T4" fmla="*/ 0 w 5"/>
                  <a:gd name="T5" fmla="*/ 5 h 5"/>
                  <a:gd name="T6" fmla="*/ 0 w 5"/>
                  <a:gd name="T7" fmla="*/ 5 h 5"/>
                  <a:gd name="T8" fmla="*/ 5 w 5"/>
                  <a:gd name="T9" fmla="*/ 5 h 5"/>
                  <a:gd name="T10" fmla="*/ 2 w 5"/>
                  <a:gd name="T11" fmla="*/ 2 h 5"/>
                  <a:gd name="T12" fmla="*/ 0 w 5"/>
                  <a:gd name="T13" fmla="*/ 0 h 5"/>
                  <a:gd name="T14" fmla="*/ 0 w 5"/>
                  <a:gd name="T15" fmla="*/ 0 h 5"/>
                  <a:gd name="T16" fmla="*/ 0 w 5"/>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0" y="2"/>
                    </a:moveTo>
                    <a:lnTo>
                      <a:pt x="0" y="2"/>
                    </a:lnTo>
                    <a:lnTo>
                      <a:pt x="0" y="5"/>
                    </a:lnTo>
                    <a:lnTo>
                      <a:pt x="5" y="5"/>
                    </a:lnTo>
                    <a:lnTo>
                      <a:pt x="2" y="2"/>
                    </a:lnTo>
                    <a:lnTo>
                      <a:pt x="0"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12" name="Freeform 652"/>
              <p:cNvSpPr>
                <a:spLocks/>
              </p:cNvSpPr>
              <p:nvPr/>
            </p:nvSpPr>
            <p:spPr bwMode="auto">
              <a:xfrm>
                <a:off x="5483" y="1893"/>
                <a:ext cx="8" cy="5"/>
              </a:xfrm>
              <a:custGeom>
                <a:avLst/>
                <a:gdLst>
                  <a:gd name="T0" fmla="*/ 8 w 8"/>
                  <a:gd name="T1" fmla="*/ 3 h 5"/>
                  <a:gd name="T2" fmla="*/ 5 w 8"/>
                  <a:gd name="T3" fmla="*/ 0 h 5"/>
                  <a:gd name="T4" fmla="*/ 2 w 8"/>
                  <a:gd name="T5" fmla="*/ 0 h 5"/>
                  <a:gd name="T6" fmla="*/ 0 w 8"/>
                  <a:gd name="T7" fmla="*/ 5 h 5"/>
                  <a:gd name="T8" fmla="*/ 0 w 8"/>
                  <a:gd name="T9" fmla="*/ 3 h 5"/>
                  <a:gd name="T10" fmla="*/ 2 w 8"/>
                  <a:gd name="T11" fmla="*/ 5 h 5"/>
                  <a:gd name="T12" fmla="*/ 8 w 8"/>
                  <a:gd name="T13" fmla="*/ 3 h 5"/>
                  <a:gd name="T14" fmla="*/ 5 w 8"/>
                  <a:gd name="T15" fmla="*/ 0 h 5"/>
                  <a:gd name="T16" fmla="*/ 8 w 8"/>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8" y="3"/>
                    </a:moveTo>
                    <a:lnTo>
                      <a:pt x="5" y="0"/>
                    </a:lnTo>
                    <a:lnTo>
                      <a:pt x="2" y="0"/>
                    </a:lnTo>
                    <a:lnTo>
                      <a:pt x="0" y="5"/>
                    </a:lnTo>
                    <a:lnTo>
                      <a:pt x="0" y="3"/>
                    </a:lnTo>
                    <a:lnTo>
                      <a:pt x="2" y="5"/>
                    </a:lnTo>
                    <a:lnTo>
                      <a:pt x="8" y="3"/>
                    </a:lnTo>
                    <a:lnTo>
                      <a:pt x="5" y="0"/>
                    </a:lnTo>
                    <a:lnTo>
                      <a:pt x="8"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13" name="Freeform 653"/>
              <p:cNvSpPr>
                <a:spLocks/>
              </p:cNvSpPr>
              <p:nvPr/>
            </p:nvSpPr>
            <p:spPr bwMode="auto">
              <a:xfrm>
                <a:off x="5483" y="1893"/>
                <a:ext cx="8" cy="8"/>
              </a:xfrm>
              <a:custGeom>
                <a:avLst/>
                <a:gdLst>
                  <a:gd name="T0" fmla="*/ 0 w 8"/>
                  <a:gd name="T1" fmla="*/ 8 h 8"/>
                  <a:gd name="T2" fmla="*/ 5 w 8"/>
                  <a:gd name="T3" fmla="*/ 8 h 8"/>
                  <a:gd name="T4" fmla="*/ 5 w 8"/>
                  <a:gd name="T5" fmla="*/ 5 h 8"/>
                  <a:gd name="T6" fmla="*/ 8 w 8"/>
                  <a:gd name="T7" fmla="*/ 3 h 8"/>
                  <a:gd name="T8" fmla="*/ 5 w 8"/>
                  <a:gd name="T9" fmla="*/ 0 h 8"/>
                  <a:gd name="T10" fmla="*/ 2 w 8"/>
                  <a:gd name="T11" fmla="*/ 3 h 8"/>
                  <a:gd name="T12" fmla="*/ 0 w 8"/>
                  <a:gd name="T13" fmla="*/ 8 h 8"/>
                  <a:gd name="T14" fmla="*/ 5 w 8"/>
                  <a:gd name="T15" fmla="*/ 8 h 8"/>
                  <a:gd name="T16" fmla="*/ 0 w 8"/>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0" y="8"/>
                    </a:moveTo>
                    <a:lnTo>
                      <a:pt x="5" y="8"/>
                    </a:lnTo>
                    <a:lnTo>
                      <a:pt x="5" y="5"/>
                    </a:lnTo>
                    <a:lnTo>
                      <a:pt x="8" y="3"/>
                    </a:lnTo>
                    <a:lnTo>
                      <a:pt x="5" y="0"/>
                    </a:lnTo>
                    <a:lnTo>
                      <a:pt x="2" y="3"/>
                    </a:lnTo>
                    <a:lnTo>
                      <a:pt x="0" y="8"/>
                    </a:lnTo>
                    <a:lnTo>
                      <a:pt x="5" y="8"/>
                    </a:lnTo>
                    <a:lnTo>
                      <a:pt x="0"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14" name="Freeform 654"/>
              <p:cNvSpPr>
                <a:spLocks/>
              </p:cNvSpPr>
              <p:nvPr/>
            </p:nvSpPr>
            <p:spPr bwMode="auto">
              <a:xfrm>
                <a:off x="5477" y="1799"/>
                <a:ext cx="8" cy="13"/>
              </a:xfrm>
              <a:custGeom>
                <a:avLst/>
                <a:gdLst>
                  <a:gd name="T0" fmla="*/ 6 w 8"/>
                  <a:gd name="T1" fmla="*/ 13 h 13"/>
                  <a:gd name="T2" fmla="*/ 0 w 8"/>
                  <a:gd name="T3" fmla="*/ 11 h 13"/>
                  <a:gd name="T4" fmla="*/ 0 w 8"/>
                  <a:gd name="T5" fmla="*/ 5 h 13"/>
                  <a:gd name="T6" fmla="*/ 6 w 8"/>
                  <a:gd name="T7" fmla="*/ 3 h 13"/>
                  <a:gd name="T8" fmla="*/ 8 w 8"/>
                  <a:gd name="T9" fmla="*/ 0 h 13"/>
                  <a:gd name="T10" fmla="*/ 6 w 8"/>
                  <a:gd name="T11" fmla="*/ 3 h 13"/>
                  <a:gd name="T12" fmla="*/ 6 w 8"/>
                  <a:gd name="T13" fmla="*/ 13 h 13"/>
                  <a:gd name="T14" fmla="*/ 0 60000 65536"/>
                  <a:gd name="T15" fmla="*/ 0 60000 65536"/>
                  <a:gd name="T16" fmla="*/ 0 60000 65536"/>
                  <a:gd name="T17" fmla="*/ 0 60000 65536"/>
                  <a:gd name="T18" fmla="*/ 0 60000 65536"/>
                  <a:gd name="T19" fmla="*/ 0 60000 65536"/>
                  <a:gd name="T20" fmla="*/ 0 60000 65536"/>
                  <a:gd name="T21" fmla="*/ 0 w 8"/>
                  <a:gd name="T22" fmla="*/ 0 h 13"/>
                  <a:gd name="T23" fmla="*/ 8 w 8"/>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13">
                    <a:moveTo>
                      <a:pt x="6" y="13"/>
                    </a:moveTo>
                    <a:lnTo>
                      <a:pt x="0" y="11"/>
                    </a:lnTo>
                    <a:lnTo>
                      <a:pt x="0" y="5"/>
                    </a:lnTo>
                    <a:lnTo>
                      <a:pt x="6" y="3"/>
                    </a:lnTo>
                    <a:lnTo>
                      <a:pt x="8" y="0"/>
                    </a:lnTo>
                    <a:lnTo>
                      <a:pt x="6" y="3"/>
                    </a:lnTo>
                    <a:lnTo>
                      <a:pt x="6"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15" name="Freeform 655"/>
              <p:cNvSpPr>
                <a:spLocks/>
              </p:cNvSpPr>
              <p:nvPr/>
            </p:nvSpPr>
            <p:spPr bwMode="auto">
              <a:xfrm>
                <a:off x="5477" y="1804"/>
                <a:ext cx="6" cy="11"/>
              </a:xfrm>
              <a:custGeom>
                <a:avLst/>
                <a:gdLst>
                  <a:gd name="T0" fmla="*/ 0 w 6"/>
                  <a:gd name="T1" fmla="*/ 0 h 11"/>
                  <a:gd name="T2" fmla="*/ 0 w 6"/>
                  <a:gd name="T3" fmla="*/ 0 h 11"/>
                  <a:gd name="T4" fmla="*/ 0 w 6"/>
                  <a:gd name="T5" fmla="*/ 8 h 11"/>
                  <a:gd name="T6" fmla="*/ 3 w 6"/>
                  <a:gd name="T7" fmla="*/ 11 h 11"/>
                  <a:gd name="T8" fmla="*/ 6 w 6"/>
                  <a:gd name="T9" fmla="*/ 8 h 11"/>
                  <a:gd name="T10" fmla="*/ 3 w 6"/>
                  <a:gd name="T11" fmla="*/ 6 h 11"/>
                  <a:gd name="T12" fmla="*/ 3 w 6"/>
                  <a:gd name="T13" fmla="*/ 3 h 11"/>
                  <a:gd name="T14" fmla="*/ 3 w 6"/>
                  <a:gd name="T15" fmla="*/ 3 h 11"/>
                  <a:gd name="T16" fmla="*/ 0 w 6"/>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11"/>
                  <a:gd name="T29" fmla="*/ 6 w 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11">
                    <a:moveTo>
                      <a:pt x="0" y="0"/>
                    </a:moveTo>
                    <a:lnTo>
                      <a:pt x="0" y="0"/>
                    </a:lnTo>
                    <a:lnTo>
                      <a:pt x="0" y="8"/>
                    </a:lnTo>
                    <a:lnTo>
                      <a:pt x="3" y="11"/>
                    </a:lnTo>
                    <a:lnTo>
                      <a:pt x="6" y="8"/>
                    </a:lnTo>
                    <a:lnTo>
                      <a:pt x="3" y="6"/>
                    </a:lnTo>
                    <a:lnTo>
                      <a:pt x="3" y="3"/>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16" name="Freeform 656"/>
              <p:cNvSpPr>
                <a:spLocks/>
              </p:cNvSpPr>
              <p:nvPr/>
            </p:nvSpPr>
            <p:spPr bwMode="auto">
              <a:xfrm>
                <a:off x="5477" y="1796"/>
                <a:ext cx="11" cy="11"/>
              </a:xfrm>
              <a:custGeom>
                <a:avLst/>
                <a:gdLst>
                  <a:gd name="T0" fmla="*/ 8 w 11"/>
                  <a:gd name="T1" fmla="*/ 0 h 11"/>
                  <a:gd name="T2" fmla="*/ 8 w 11"/>
                  <a:gd name="T3" fmla="*/ 0 h 11"/>
                  <a:gd name="T4" fmla="*/ 3 w 11"/>
                  <a:gd name="T5" fmla="*/ 3 h 11"/>
                  <a:gd name="T6" fmla="*/ 0 w 11"/>
                  <a:gd name="T7" fmla="*/ 8 h 11"/>
                  <a:gd name="T8" fmla="*/ 3 w 11"/>
                  <a:gd name="T9" fmla="*/ 11 h 11"/>
                  <a:gd name="T10" fmla="*/ 6 w 11"/>
                  <a:gd name="T11" fmla="*/ 8 h 11"/>
                  <a:gd name="T12" fmla="*/ 11 w 11"/>
                  <a:gd name="T13" fmla="*/ 3 h 11"/>
                  <a:gd name="T14" fmla="*/ 11 w 11"/>
                  <a:gd name="T15" fmla="*/ 3 h 11"/>
                  <a:gd name="T16" fmla="*/ 8 w 11"/>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1"/>
                  <a:gd name="T29" fmla="*/ 11 w 11"/>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1">
                    <a:moveTo>
                      <a:pt x="8" y="0"/>
                    </a:moveTo>
                    <a:lnTo>
                      <a:pt x="8" y="0"/>
                    </a:lnTo>
                    <a:lnTo>
                      <a:pt x="3" y="3"/>
                    </a:lnTo>
                    <a:lnTo>
                      <a:pt x="0" y="8"/>
                    </a:lnTo>
                    <a:lnTo>
                      <a:pt x="3" y="11"/>
                    </a:lnTo>
                    <a:lnTo>
                      <a:pt x="6" y="8"/>
                    </a:lnTo>
                    <a:lnTo>
                      <a:pt x="11" y="3"/>
                    </a:lnTo>
                    <a:lnTo>
                      <a:pt x="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17" name="Freeform 657"/>
              <p:cNvSpPr>
                <a:spLocks/>
              </p:cNvSpPr>
              <p:nvPr/>
            </p:nvSpPr>
            <p:spPr bwMode="auto">
              <a:xfrm>
                <a:off x="5480" y="1796"/>
                <a:ext cx="8" cy="19"/>
              </a:xfrm>
              <a:custGeom>
                <a:avLst/>
                <a:gdLst>
                  <a:gd name="T0" fmla="*/ 0 w 8"/>
                  <a:gd name="T1" fmla="*/ 19 h 19"/>
                  <a:gd name="T2" fmla="*/ 3 w 8"/>
                  <a:gd name="T3" fmla="*/ 16 h 19"/>
                  <a:gd name="T4" fmla="*/ 3 w 8"/>
                  <a:gd name="T5" fmla="*/ 8 h 19"/>
                  <a:gd name="T6" fmla="*/ 5 w 8"/>
                  <a:gd name="T7" fmla="*/ 0 h 19"/>
                  <a:gd name="T8" fmla="*/ 8 w 8"/>
                  <a:gd name="T9" fmla="*/ 3 h 19"/>
                  <a:gd name="T10" fmla="*/ 0 w 8"/>
                  <a:gd name="T11" fmla="*/ 6 h 19"/>
                  <a:gd name="T12" fmla="*/ 0 w 8"/>
                  <a:gd name="T13" fmla="*/ 19 h 19"/>
                  <a:gd name="T14" fmla="*/ 3 w 8"/>
                  <a:gd name="T15" fmla="*/ 16 h 19"/>
                  <a:gd name="T16" fmla="*/ 0 w 8"/>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0" y="19"/>
                    </a:moveTo>
                    <a:lnTo>
                      <a:pt x="3" y="16"/>
                    </a:lnTo>
                    <a:lnTo>
                      <a:pt x="3" y="8"/>
                    </a:lnTo>
                    <a:lnTo>
                      <a:pt x="5" y="0"/>
                    </a:lnTo>
                    <a:lnTo>
                      <a:pt x="8" y="3"/>
                    </a:lnTo>
                    <a:lnTo>
                      <a:pt x="0" y="6"/>
                    </a:lnTo>
                    <a:lnTo>
                      <a:pt x="0" y="19"/>
                    </a:lnTo>
                    <a:lnTo>
                      <a:pt x="3" y="16"/>
                    </a:lnTo>
                    <a:lnTo>
                      <a:pt x="0" y="1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18" name="Freeform 658"/>
              <p:cNvSpPr>
                <a:spLocks/>
              </p:cNvSpPr>
              <p:nvPr/>
            </p:nvSpPr>
            <p:spPr bwMode="auto">
              <a:xfrm>
                <a:off x="5598" y="1930"/>
                <a:ext cx="10" cy="2"/>
              </a:xfrm>
              <a:custGeom>
                <a:avLst/>
                <a:gdLst>
                  <a:gd name="T0" fmla="*/ 10 w 10"/>
                  <a:gd name="T1" fmla="*/ 0 h 2"/>
                  <a:gd name="T2" fmla="*/ 5 w 10"/>
                  <a:gd name="T3" fmla="*/ 2 h 2"/>
                  <a:gd name="T4" fmla="*/ 0 w 10"/>
                  <a:gd name="T5" fmla="*/ 2 h 2"/>
                  <a:gd name="T6" fmla="*/ 0 w 10"/>
                  <a:gd name="T7" fmla="*/ 0 h 2"/>
                  <a:gd name="T8" fmla="*/ 10 w 10"/>
                  <a:gd name="T9" fmla="*/ 0 h 2"/>
                  <a:gd name="T10" fmla="*/ 0 60000 65536"/>
                  <a:gd name="T11" fmla="*/ 0 60000 65536"/>
                  <a:gd name="T12" fmla="*/ 0 60000 65536"/>
                  <a:gd name="T13" fmla="*/ 0 60000 65536"/>
                  <a:gd name="T14" fmla="*/ 0 60000 65536"/>
                  <a:gd name="T15" fmla="*/ 0 w 10"/>
                  <a:gd name="T16" fmla="*/ 0 h 2"/>
                  <a:gd name="T17" fmla="*/ 10 w 10"/>
                  <a:gd name="T18" fmla="*/ 2 h 2"/>
                </a:gdLst>
                <a:ahLst/>
                <a:cxnLst>
                  <a:cxn ang="T10">
                    <a:pos x="T0" y="T1"/>
                  </a:cxn>
                  <a:cxn ang="T11">
                    <a:pos x="T2" y="T3"/>
                  </a:cxn>
                  <a:cxn ang="T12">
                    <a:pos x="T4" y="T5"/>
                  </a:cxn>
                  <a:cxn ang="T13">
                    <a:pos x="T6" y="T7"/>
                  </a:cxn>
                  <a:cxn ang="T14">
                    <a:pos x="T8" y="T9"/>
                  </a:cxn>
                </a:cxnLst>
                <a:rect l="T15" t="T16" r="T17" b="T18"/>
                <a:pathLst>
                  <a:path w="10" h="2">
                    <a:moveTo>
                      <a:pt x="10" y="0"/>
                    </a:moveTo>
                    <a:lnTo>
                      <a:pt x="5" y="2"/>
                    </a:lnTo>
                    <a:lnTo>
                      <a:pt x="0" y="2"/>
                    </a:lnTo>
                    <a:lnTo>
                      <a:pt x="0" y="0"/>
                    </a:lnTo>
                    <a:lnTo>
                      <a:pt x="1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19" name="Freeform 659"/>
              <p:cNvSpPr>
                <a:spLocks/>
              </p:cNvSpPr>
              <p:nvPr/>
            </p:nvSpPr>
            <p:spPr bwMode="auto">
              <a:xfrm>
                <a:off x="5598" y="1930"/>
                <a:ext cx="10" cy="5"/>
              </a:xfrm>
              <a:custGeom>
                <a:avLst/>
                <a:gdLst>
                  <a:gd name="T0" fmla="*/ 2 w 10"/>
                  <a:gd name="T1" fmla="*/ 5 h 5"/>
                  <a:gd name="T2" fmla="*/ 2 w 10"/>
                  <a:gd name="T3" fmla="*/ 5 h 5"/>
                  <a:gd name="T4" fmla="*/ 7 w 10"/>
                  <a:gd name="T5" fmla="*/ 2 h 5"/>
                  <a:gd name="T6" fmla="*/ 10 w 10"/>
                  <a:gd name="T7" fmla="*/ 2 h 5"/>
                  <a:gd name="T8" fmla="*/ 10 w 10"/>
                  <a:gd name="T9" fmla="*/ 0 h 5"/>
                  <a:gd name="T10" fmla="*/ 5 w 10"/>
                  <a:gd name="T11" fmla="*/ 0 h 5"/>
                  <a:gd name="T12" fmla="*/ 0 w 10"/>
                  <a:gd name="T13" fmla="*/ 2 h 5"/>
                  <a:gd name="T14" fmla="*/ 0 w 10"/>
                  <a:gd name="T15" fmla="*/ 2 h 5"/>
                  <a:gd name="T16" fmla="*/ 2 w 10"/>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2" y="5"/>
                    </a:moveTo>
                    <a:lnTo>
                      <a:pt x="2" y="5"/>
                    </a:lnTo>
                    <a:lnTo>
                      <a:pt x="7" y="2"/>
                    </a:lnTo>
                    <a:lnTo>
                      <a:pt x="10" y="2"/>
                    </a:lnTo>
                    <a:lnTo>
                      <a:pt x="10" y="0"/>
                    </a:lnTo>
                    <a:lnTo>
                      <a:pt x="5" y="0"/>
                    </a:lnTo>
                    <a:lnTo>
                      <a:pt x="0" y="2"/>
                    </a:lnTo>
                    <a:lnTo>
                      <a:pt x="2"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20" name="Freeform 660"/>
              <p:cNvSpPr>
                <a:spLocks/>
              </p:cNvSpPr>
              <p:nvPr/>
            </p:nvSpPr>
            <p:spPr bwMode="auto">
              <a:xfrm>
                <a:off x="5598" y="1930"/>
                <a:ext cx="10" cy="5"/>
              </a:xfrm>
              <a:custGeom>
                <a:avLst/>
                <a:gdLst>
                  <a:gd name="T0" fmla="*/ 10 w 10"/>
                  <a:gd name="T1" fmla="*/ 2 h 5"/>
                  <a:gd name="T2" fmla="*/ 10 w 10"/>
                  <a:gd name="T3" fmla="*/ 0 h 5"/>
                  <a:gd name="T4" fmla="*/ 0 w 10"/>
                  <a:gd name="T5" fmla="*/ 0 h 5"/>
                  <a:gd name="T6" fmla="*/ 2 w 10"/>
                  <a:gd name="T7" fmla="*/ 5 h 5"/>
                  <a:gd name="T8" fmla="*/ 0 w 10"/>
                  <a:gd name="T9" fmla="*/ 2 h 5"/>
                  <a:gd name="T10" fmla="*/ 2 w 10"/>
                  <a:gd name="T11" fmla="*/ 2 h 5"/>
                  <a:gd name="T12" fmla="*/ 7 w 10"/>
                  <a:gd name="T13" fmla="*/ 2 h 5"/>
                  <a:gd name="T14" fmla="*/ 10 w 10"/>
                  <a:gd name="T15" fmla="*/ 0 h 5"/>
                  <a:gd name="T16" fmla="*/ 10 w 10"/>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10" y="2"/>
                    </a:moveTo>
                    <a:lnTo>
                      <a:pt x="10" y="0"/>
                    </a:lnTo>
                    <a:lnTo>
                      <a:pt x="0" y="0"/>
                    </a:lnTo>
                    <a:lnTo>
                      <a:pt x="2" y="5"/>
                    </a:lnTo>
                    <a:lnTo>
                      <a:pt x="0" y="2"/>
                    </a:lnTo>
                    <a:lnTo>
                      <a:pt x="2" y="2"/>
                    </a:lnTo>
                    <a:lnTo>
                      <a:pt x="7" y="2"/>
                    </a:lnTo>
                    <a:lnTo>
                      <a:pt x="10" y="0"/>
                    </a:lnTo>
                    <a:lnTo>
                      <a:pt x="1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21" name="Freeform 661"/>
              <p:cNvSpPr>
                <a:spLocks/>
              </p:cNvSpPr>
              <p:nvPr/>
            </p:nvSpPr>
            <p:spPr bwMode="auto">
              <a:xfrm>
                <a:off x="5524" y="1841"/>
                <a:ext cx="27" cy="26"/>
              </a:xfrm>
              <a:custGeom>
                <a:avLst/>
                <a:gdLst>
                  <a:gd name="T0" fmla="*/ 8 w 27"/>
                  <a:gd name="T1" fmla="*/ 26 h 26"/>
                  <a:gd name="T2" fmla="*/ 6 w 27"/>
                  <a:gd name="T3" fmla="*/ 23 h 26"/>
                  <a:gd name="T4" fmla="*/ 6 w 27"/>
                  <a:gd name="T5" fmla="*/ 16 h 26"/>
                  <a:gd name="T6" fmla="*/ 14 w 27"/>
                  <a:gd name="T7" fmla="*/ 8 h 26"/>
                  <a:gd name="T8" fmla="*/ 19 w 27"/>
                  <a:gd name="T9" fmla="*/ 3 h 26"/>
                  <a:gd name="T10" fmla="*/ 21 w 27"/>
                  <a:gd name="T11" fmla="*/ 3 h 26"/>
                  <a:gd name="T12" fmla="*/ 27 w 27"/>
                  <a:gd name="T13" fmla="*/ 0 h 26"/>
                  <a:gd name="T14" fmla="*/ 24 w 27"/>
                  <a:gd name="T15" fmla="*/ 0 h 26"/>
                  <a:gd name="T16" fmla="*/ 19 w 27"/>
                  <a:gd name="T17" fmla="*/ 0 h 26"/>
                  <a:gd name="T18" fmla="*/ 14 w 27"/>
                  <a:gd name="T19" fmla="*/ 5 h 26"/>
                  <a:gd name="T20" fmla="*/ 3 w 27"/>
                  <a:gd name="T21" fmla="*/ 16 h 26"/>
                  <a:gd name="T22" fmla="*/ 0 w 27"/>
                  <a:gd name="T23" fmla="*/ 18 h 26"/>
                  <a:gd name="T24" fmla="*/ 3 w 27"/>
                  <a:gd name="T25" fmla="*/ 21 h 26"/>
                  <a:gd name="T26" fmla="*/ 6 w 27"/>
                  <a:gd name="T27" fmla="*/ 23 h 26"/>
                  <a:gd name="T28" fmla="*/ 8 w 27"/>
                  <a:gd name="T29" fmla="*/ 26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
                  <a:gd name="T46" fmla="*/ 0 h 26"/>
                  <a:gd name="T47" fmla="*/ 27 w 27"/>
                  <a:gd name="T48" fmla="*/ 26 h 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 h="26">
                    <a:moveTo>
                      <a:pt x="8" y="26"/>
                    </a:moveTo>
                    <a:lnTo>
                      <a:pt x="6" y="23"/>
                    </a:lnTo>
                    <a:lnTo>
                      <a:pt x="6" y="16"/>
                    </a:lnTo>
                    <a:lnTo>
                      <a:pt x="14" y="8"/>
                    </a:lnTo>
                    <a:lnTo>
                      <a:pt x="19" y="3"/>
                    </a:lnTo>
                    <a:lnTo>
                      <a:pt x="21" y="3"/>
                    </a:lnTo>
                    <a:lnTo>
                      <a:pt x="27" y="0"/>
                    </a:lnTo>
                    <a:lnTo>
                      <a:pt x="24" y="0"/>
                    </a:lnTo>
                    <a:lnTo>
                      <a:pt x="19" y="0"/>
                    </a:lnTo>
                    <a:lnTo>
                      <a:pt x="14" y="5"/>
                    </a:lnTo>
                    <a:lnTo>
                      <a:pt x="3" y="16"/>
                    </a:lnTo>
                    <a:lnTo>
                      <a:pt x="0" y="18"/>
                    </a:lnTo>
                    <a:lnTo>
                      <a:pt x="3" y="21"/>
                    </a:lnTo>
                    <a:lnTo>
                      <a:pt x="6" y="23"/>
                    </a:lnTo>
                    <a:lnTo>
                      <a:pt x="8" y="2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22" name="Freeform 662"/>
              <p:cNvSpPr>
                <a:spLocks/>
              </p:cNvSpPr>
              <p:nvPr/>
            </p:nvSpPr>
            <p:spPr bwMode="auto">
              <a:xfrm>
                <a:off x="5527" y="1854"/>
                <a:ext cx="8" cy="16"/>
              </a:xfrm>
              <a:custGeom>
                <a:avLst/>
                <a:gdLst>
                  <a:gd name="T0" fmla="*/ 3 w 8"/>
                  <a:gd name="T1" fmla="*/ 0 h 16"/>
                  <a:gd name="T2" fmla="*/ 3 w 8"/>
                  <a:gd name="T3" fmla="*/ 0 h 16"/>
                  <a:gd name="T4" fmla="*/ 0 w 8"/>
                  <a:gd name="T5" fmla="*/ 10 h 16"/>
                  <a:gd name="T6" fmla="*/ 5 w 8"/>
                  <a:gd name="T7" fmla="*/ 16 h 16"/>
                  <a:gd name="T8" fmla="*/ 8 w 8"/>
                  <a:gd name="T9" fmla="*/ 13 h 16"/>
                  <a:gd name="T10" fmla="*/ 5 w 8"/>
                  <a:gd name="T11" fmla="*/ 8 h 16"/>
                  <a:gd name="T12" fmla="*/ 3 w 8"/>
                  <a:gd name="T13" fmla="*/ 5 h 16"/>
                  <a:gd name="T14" fmla="*/ 3 w 8"/>
                  <a:gd name="T15" fmla="*/ 5 h 16"/>
                  <a:gd name="T16" fmla="*/ 3 w 8"/>
                  <a:gd name="T17" fmla="*/ 0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6"/>
                  <a:gd name="T29" fmla="*/ 8 w 8"/>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6">
                    <a:moveTo>
                      <a:pt x="3" y="0"/>
                    </a:moveTo>
                    <a:lnTo>
                      <a:pt x="3" y="0"/>
                    </a:lnTo>
                    <a:lnTo>
                      <a:pt x="0" y="10"/>
                    </a:lnTo>
                    <a:lnTo>
                      <a:pt x="5" y="16"/>
                    </a:lnTo>
                    <a:lnTo>
                      <a:pt x="8" y="13"/>
                    </a:lnTo>
                    <a:lnTo>
                      <a:pt x="5" y="8"/>
                    </a:lnTo>
                    <a:lnTo>
                      <a:pt x="3" y="5"/>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23" name="Freeform 663"/>
              <p:cNvSpPr>
                <a:spLocks/>
              </p:cNvSpPr>
              <p:nvPr/>
            </p:nvSpPr>
            <p:spPr bwMode="auto">
              <a:xfrm>
                <a:off x="5530" y="1841"/>
                <a:ext cx="13" cy="18"/>
              </a:xfrm>
              <a:custGeom>
                <a:avLst/>
                <a:gdLst>
                  <a:gd name="T0" fmla="*/ 13 w 13"/>
                  <a:gd name="T1" fmla="*/ 0 h 18"/>
                  <a:gd name="T2" fmla="*/ 10 w 13"/>
                  <a:gd name="T3" fmla="*/ 0 h 18"/>
                  <a:gd name="T4" fmla="*/ 5 w 13"/>
                  <a:gd name="T5" fmla="*/ 8 h 18"/>
                  <a:gd name="T6" fmla="*/ 0 w 13"/>
                  <a:gd name="T7" fmla="*/ 13 h 18"/>
                  <a:gd name="T8" fmla="*/ 0 w 13"/>
                  <a:gd name="T9" fmla="*/ 18 h 18"/>
                  <a:gd name="T10" fmla="*/ 8 w 13"/>
                  <a:gd name="T11" fmla="*/ 10 h 18"/>
                  <a:gd name="T12" fmla="*/ 13 w 13"/>
                  <a:gd name="T13" fmla="*/ 3 h 18"/>
                  <a:gd name="T14" fmla="*/ 13 w 13"/>
                  <a:gd name="T15" fmla="*/ 5 h 18"/>
                  <a:gd name="T16" fmla="*/ 13 w 13"/>
                  <a:gd name="T17" fmla="*/ 0 h 18"/>
                  <a:gd name="T18" fmla="*/ 10 w 13"/>
                  <a:gd name="T19" fmla="*/ 0 h 18"/>
                  <a:gd name="T20" fmla="*/ 10 w 13"/>
                  <a:gd name="T21" fmla="*/ 0 h 18"/>
                  <a:gd name="T22" fmla="*/ 13 w 13"/>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18"/>
                  <a:gd name="T38" fmla="*/ 13 w 13"/>
                  <a:gd name="T39" fmla="*/ 18 h 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18">
                    <a:moveTo>
                      <a:pt x="13" y="0"/>
                    </a:moveTo>
                    <a:lnTo>
                      <a:pt x="10" y="0"/>
                    </a:lnTo>
                    <a:lnTo>
                      <a:pt x="5" y="8"/>
                    </a:lnTo>
                    <a:lnTo>
                      <a:pt x="0" y="13"/>
                    </a:lnTo>
                    <a:lnTo>
                      <a:pt x="0" y="18"/>
                    </a:lnTo>
                    <a:lnTo>
                      <a:pt x="8" y="10"/>
                    </a:lnTo>
                    <a:lnTo>
                      <a:pt x="13" y="3"/>
                    </a:lnTo>
                    <a:lnTo>
                      <a:pt x="13" y="5"/>
                    </a:lnTo>
                    <a:lnTo>
                      <a:pt x="13" y="0"/>
                    </a:lnTo>
                    <a:lnTo>
                      <a:pt x="10" y="0"/>
                    </a:lnTo>
                    <a:lnTo>
                      <a:pt x="1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24" name="Freeform 664"/>
              <p:cNvSpPr>
                <a:spLocks/>
              </p:cNvSpPr>
              <p:nvPr/>
            </p:nvSpPr>
            <p:spPr bwMode="auto">
              <a:xfrm>
                <a:off x="5543" y="1841"/>
                <a:ext cx="10" cy="5"/>
              </a:xfrm>
              <a:custGeom>
                <a:avLst/>
                <a:gdLst>
                  <a:gd name="T0" fmla="*/ 8 w 10"/>
                  <a:gd name="T1" fmla="*/ 0 h 5"/>
                  <a:gd name="T2" fmla="*/ 8 w 10"/>
                  <a:gd name="T3" fmla="*/ 0 h 5"/>
                  <a:gd name="T4" fmla="*/ 2 w 10"/>
                  <a:gd name="T5" fmla="*/ 0 h 5"/>
                  <a:gd name="T6" fmla="*/ 0 w 10"/>
                  <a:gd name="T7" fmla="*/ 0 h 5"/>
                  <a:gd name="T8" fmla="*/ 0 w 10"/>
                  <a:gd name="T9" fmla="*/ 5 h 5"/>
                  <a:gd name="T10" fmla="*/ 2 w 10"/>
                  <a:gd name="T11" fmla="*/ 5 h 5"/>
                  <a:gd name="T12" fmla="*/ 10 w 10"/>
                  <a:gd name="T13" fmla="*/ 3 h 5"/>
                  <a:gd name="T14" fmla="*/ 10 w 10"/>
                  <a:gd name="T15" fmla="*/ 3 h 5"/>
                  <a:gd name="T16" fmla="*/ 8 w 10"/>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8" y="0"/>
                    </a:moveTo>
                    <a:lnTo>
                      <a:pt x="8" y="0"/>
                    </a:lnTo>
                    <a:lnTo>
                      <a:pt x="2" y="0"/>
                    </a:lnTo>
                    <a:lnTo>
                      <a:pt x="0" y="0"/>
                    </a:lnTo>
                    <a:lnTo>
                      <a:pt x="0" y="5"/>
                    </a:lnTo>
                    <a:lnTo>
                      <a:pt x="2" y="5"/>
                    </a:lnTo>
                    <a:lnTo>
                      <a:pt x="10" y="3"/>
                    </a:lnTo>
                    <a:lnTo>
                      <a:pt x="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25" name="Freeform 665"/>
              <p:cNvSpPr>
                <a:spLocks/>
              </p:cNvSpPr>
              <p:nvPr/>
            </p:nvSpPr>
            <p:spPr bwMode="auto">
              <a:xfrm>
                <a:off x="5540" y="1841"/>
                <a:ext cx="13" cy="3"/>
              </a:xfrm>
              <a:custGeom>
                <a:avLst/>
                <a:gdLst>
                  <a:gd name="T0" fmla="*/ 0 w 13"/>
                  <a:gd name="T1" fmla="*/ 3 h 3"/>
                  <a:gd name="T2" fmla="*/ 0 w 13"/>
                  <a:gd name="T3" fmla="*/ 3 h 3"/>
                  <a:gd name="T4" fmla="*/ 8 w 13"/>
                  <a:gd name="T5" fmla="*/ 3 h 3"/>
                  <a:gd name="T6" fmla="*/ 11 w 13"/>
                  <a:gd name="T7" fmla="*/ 0 h 3"/>
                  <a:gd name="T8" fmla="*/ 13 w 13"/>
                  <a:gd name="T9" fmla="*/ 3 h 3"/>
                  <a:gd name="T10" fmla="*/ 8 w 13"/>
                  <a:gd name="T11" fmla="*/ 0 h 3"/>
                  <a:gd name="T12" fmla="*/ 3 w 13"/>
                  <a:gd name="T13" fmla="*/ 0 h 3"/>
                  <a:gd name="T14" fmla="*/ 3 w 13"/>
                  <a:gd name="T15" fmla="*/ 0 h 3"/>
                  <a:gd name="T16" fmla="*/ 0 w 13"/>
                  <a:gd name="T17" fmla="*/ 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3"/>
                  <a:gd name="T29" fmla="*/ 13 w 13"/>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3">
                    <a:moveTo>
                      <a:pt x="0" y="3"/>
                    </a:moveTo>
                    <a:lnTo>
                      <a:pt x="0" y="3"/>
                    </a:lnTo>
                    <a:lnTo>
                      <a:pt x="8" y="3"/>
                    </a:lnTo>
                    <a:lnTo>
                      <a:pt x="11" y="0"/>
                    </a:lnTo>
                    <a:lnTo>
                      <a:pt x="13" y="3"/>
                    </a:lnTo>
                    <a:lnTo>
                      <a:pt x="8" y="0"/>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26" name="Freeform 666"/>
              <p:cNvSpPr>
                <a:spLocks/>
              </p:cNvSpPr>
              <p:nvPr/>
            </p:nvSpPr>
            <p:spPr bwMode="auto">
              <a:xfrm>
                <a:off x="5527" y="1841"/>
                <a:ext cx="16" cy="16"/>
              </a:xfrm>
              <a:custGeom>
                <a:avLst/>
                <a:gdLst>
                  <a:gd name="T0" fmla="*/ 3 w 16"/>
                  <a:gd name="T1" fmla="*/ 16 h 16"/>
                  <a:gd name="T2" fmla="*/ 3 w 16"/>
                  <a:gd name="T3" fmla="*/ 16 h 16"/>
                  <a:gd name="T4" fmla="*/ 11 w 16"/>
                  <a:gd name="T5" fmla="*/ 8 h 16"/>
                  <a:gd name="T6" fmla="*/ 13 w 16"/>
                  <a:gd name="T7" fmla="*/ 3 h 16"/>
                  <a:gd name="T8" fmla="*/ 16 w 16"/>
                  <a:gd name="T9" fmla="*/ 0 h 16"/>
                  <a:gd name="T10" fmla="*/ 8 w 16"/>
                  <a:gd name="T11" fmla="*/ 5 h 16"/>
                  <a:gd name="T12" fmla="*/ 0 w 16"/>
                  <a:gd name="T13" fmla="*/ 13 h 16"/>
                  <a:gd name="T14" fmla="*/ 0 w 16"/>
                  <a:gd name="T15" fmla="*/ 13 h 16"/>
                  <a:gd name="T16" fmla="*/ 3 w 16"/>
                  <a:gd name="T17" fmla="*/ 16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6"/>
                  <a:gd name="T29" fmla="*/ 16 w 16"/>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6">
                    <a:moveTo>
                      <a:pt x="3" y="16"/>
                    </a:moveTo>
                    <a:lnTo>
                      <a:pt x="3" y="16"/>
                    </a:lnTo>
                    <a:lnTo>
                      <a:pt x="11" y="8"/>
                    </a:lnTo>
                    <a:lnTo>
                      <a:pt x="13" y="3"/>
                    </a:lnTo>
                    <a:lnTo>
                      <a:pt x="16" y="0"/>
                    </a:lnTo>
                    <a:lnTo>
                      <a:pt x="8" y="5"/>
                    </a:lnTo>
                    <a:lnTo>
                      <a:pt x="0" y="13"/>
                    </a:lnTo>
                    <a:lnTo>
                      <a:pt x="3" y="1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27" name="Freeform 667"/>
              <p:cNvSpPr>
                <a:spLocks/>
              </p:cNvSpPr>
              <p:nvPr/>
            </p:nvSpPr>
            <p:spPr bwMode="auto">
              <a:xfrm>
                <a:off x="5524" y="1854"/>
                <a:ext cx="11" cy="16"/>
              </a:xfrm>
              <a:custGeom>
                <a:avLst/>
                <a:gdLst>
                  <a:gd name="T0" fmla="*/ 8 w 11"/>
                  <a:gd name="T1" fmla="*/ 16 h 16"/>
                  <a:gd name="T2" fmla="*/ 11 w 11"/>
                  <a:gd name="T3" fmla="*/ 13 h 16"/>
                  <a:gd name="T4" fmla="*/ 8 w 11"/>
                  <a:gd name="T5" fmla="*/ 10 h 16"/>
                  <a:gd name="T6" fmla="*/ 6 w 11"/>
                  <a:gd name="T7" fmla="*/ 8 h 16"/>
                  <a:gd name="T8" fmla="*/ 3 w 11"/>
                  <a:gd name="T9" fmla="*/ 5 h 16"/>
                  <a:gd name="T10" fmla="*/ 6 w 11"/>
                  <a:gd name="T11" fmla="*/ 3 h 16"/>
                  <a:gd name="T12" fmla="*/ 3 w 11"/>
                  <a:gd name="T13" fmla="*/ 0 h 16"/>
                  <a:gd name="T14" fmla="*/ 0 w 11"/>
                  <a:gd name="T15" fmla="*/ 5 h 16"/>
                  <a:gd name="T16" fmla="*/ 0 w 11"/>
                  <a:gd name="T17" fmla="*/ 8 h 16"/>
                  <a:gd name="T18" fmla="*/ 6 w 11"/>
                  <a:gd name="T19" fmla="*/ 13 h 16"/>
                  <a:gd name="T20" fmla="*/ 8 w 11"/>
                  <a:gd name="T21" fmla="*/ 16 h 16"/>
                  <a:gd name="T22" fmla="*/ 11 w 11"/>
                  <a:gd name="T23" fmla="*/ 13 h 16"/>
                  <a:gd name="T24" fmla="*/ 8 w 11"/>
                  <a:gd name="T25" fmla="*/ 16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16"/>
                  <a:gd name="T41" fmla="*/ 11 w 11"/>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16">
                    <a:moveTo>
                      <a:pt x="8" y="16"/>
                    </a:moveTo>
                    <a:lnTo>
                      <a:pt x="11" y="13"/>
                    </a:lnTo>
                    <a:lnTo>
                      <a:pt x="8" y="10"/>
                    </a:lnTo>
                    <a:lnTo>
                      <a:pt x="6" y="8"/>
                    </a:lnTo>
                    <a:lnTo>
                      <a:pt x="3" y="5"/>
                    </a:lnTo>
                    <a:lnTo>
                      <a:pt x="6" y="3"/>
                    </a:lnTo>
                    <a:lnTo>
                      <a:pt x="3" y="0"/>
                    </a:lnTo>
                    <a:lnTo>
                      <a:pt x="0" y="5"/>
                    </a:lnTo>
                    <a:lnTo>
                      <a:pt x="0" y="8"/>
                    </a:lnTo>
                    <a:lnTo>
                      <a:pt x="6" y="13"/>
                    </a:lnTo>
                    <a:lnTo>
                      <a:pt x="8" y="16"/>
                    </a:lnTo>
                    <a:lnTo>
                      <a:pt x="11" y="13"/>
                    </a:lnTo>
                    <a:lnTo>
                      <a:pt x="8" y="1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28" name="Freeform 668"/>
              <p:cNvSpPr>
                <a:spLocks/>
              </p:cNvSpPr>
              <p:nvPr/>
            </p:nvSpPr>
            <p:spPr bwMode="auto">
              <a:xfrm>
                <a:off x="5535" y="1789"/>
                <a:ext cx="5" cy="5"/>
              </a:xfrm>
              <a:custGeom>
                <a:avLst/>
                <a:gdLst>
                  <a:gd name="T0" fmla="*/ 3 w 5"/>
                  <a:gd name="T1" fmla="*/ 0 h 5"/>
                  <a:gd name="T2" fmla="*/ 3 w 5"/>
                  <a:gd name="T3" fmla="*/ 2 h 5"/>
                  <a:gd name="T4" fmla="*/ 5 w 5"/>
                  <a:gd name="T5" fmla="*/ 5 h 5"/>
                  <a:gd name="T6" fmla="*/ 5 w 5"/>
                  <a:gd name="T7" fmla="*/ 5 h 5"/>
                  <a:gd name="T8" fmla="*/ 0 w 5"/>
                  <a:gd name="T9" fmla="*/ 5 h 5"/>
                  <a:gd name="T10" fmla="*/ 3 w 5"/>
                  <a:gd name="T11" fmla="*/ 5 h 5"/>
                  <a:gd name="T12" fmla="*/ 3 w 5"/>
                  <a:gd name="T13" fmla="*/ 0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3" y="0"/>
                    </a:moveTo>
                    <a:lnTo>
                      <a:pt x="3" y="2"/>
                    </a:lnTo>
                    <a:lnTo>
                      <a:pt x="5" y="5"/>
                    </a:lnTo>
                    <a:lnTo>
                      <a:pt x="0" y="5"/>
                    </a:lnTo>
                    <a:lnTo>
                      <a:pt x="3" y="5"/>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29" name="Freeform 669"/>
              <p:cNvSpPr>
                <a:spLocks/>
              </p:cNvSpPr>
              <p:nvPr/>
            </p:nvSpPr>
            <p:spPr bwMode="auto">
              <a:xfrm>
                <a:off x="5535" y="1789"/>
                <a:ext cx="5" cy="5"/>
              </a:xfrm>
              <a:custGeom>
                <a:avLst/>
                <a:gdLst>
                  <a:gd name="T0" fmla="*/ 5 w 5"/>
                  <a:gd name="T1" fmla="*/ 2 h 5"/>
                  <a:gd name="T2" fmla="*/ 5 w 5"/>
                  <a:gd name="T3" fmla="*/ 2 h 5"/>
                  <a:gd name="T4" fmla="*/ 5 w 5"/>
                  <a:gd name="T5" fmla="*/ 0 h 5"/>
                  <a:gd name="T6" fmla="*/ 3 w 5"/>
                  <a:gd name="T7" fmla="*/ 0 h 5"/>
                  <a:gd name="T8" fmla="*/ 0 w 5"/>
                  <a:gd name="T9" fmla="*/ 2 h 5"/>
                  <a:gd name="T10" fmla="*/ 3 w 5"/>
                  <a:gd name="T11" fmla="*/ 5 h 5"/>
                  <a:gd name="T12" fmla="*/ 5 w 5"/>
                  <a:gd name="T13" fmla="*/ 5 h 5"/>
                  <a:gd name="T14" fmla="*/ 5 w 5"/>
                  <a:gd name="T15" fmla="*/ 5 h 5"/>
                  <a:gd name="T16" fmla="*/ 5 w 5"/>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5" y="2"/>
                    </a:moveTo>
                    <a:lnTo>
                      <a:pt x="5" y="2"/>
                    </a:lnTo>
                    <a:lnTo>
                      <a:pt x="5" y="0"/>
                    </a:lnTo>
                    <a:lnTo>
                      <a:pt x="3" y="0"/>
                    </a:lnTo>
                    <a:lnTo>
                      <a:pt x="0" y="2"/>
                    </a:lnTo>
                    <a:lnTo>
                      <a:pt x="3" y="5"/>
                    </a:lnTo>
                    <a:lnTo>
                      <a:pt x="5" y="5"/>
                    </a:lnTo>
                    <a:lnTo>
                      <a:pt x="5"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30" name="Freeform 670"/>
              <p:cNvSpPr>
                <a:spLocks/>
              </p:cNvSpPr>
              <p:nvPr/>
            </p:nvSpPr>
            <p:spPr bwMode="auto">
              <a:xfrm>
                <a:off x="5535" y="1791"/>
                <a:ext cx="5" cy="5"/>
              </a:xfrm>
              <a:custGeom>
                <a:avLst/>
                <a:gdLst>
                  <a:gd name="T0" fmla="*/ 3 w 5"/>
                  <a:gd name="T1" fmla="*/ 5 h 5"/>
                  <a:gd name="T2" fmla="*/ 3 w 5"/>
                  <a:gd name="T3" fmla="*/ 5 h 5"/>
                  <a:gd name="T4" fmla="*/ 5 w 5"/>
                  <a:gd name="T5" fmla="*/ 3 h 5"/>
                  <a:gd name="T6" fmla="*/ 5 w 5"/>
                  <a:gd name="T7" fmla="*/ 0 h 5"/>
                  <a:gd name="T8" fmla="*/ 5 w 5"/>
                  <a:gd name="T9" fmla="*/ 3 h 5"/>
                  <a:gd name="T10" fmla="*/ 5 w 5"/>
                  <a:gd name="T11" fmla="*/ 0 h 5"/>
                  <a:gd name="T12" fmla="*/ 0 w 5"/>
                  <a:gd name="T13" fmla="*/ 3 h 5"/>
                  <a:gd name="T14" fmla="*/ 0 w 5"/>
                  <a:gd name="T15" fmla="*/ 3 h 5"/>
                  <a:gd name="T16" fmla="*/ 3 w 5"/>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3" y="5"/>
                    </a:moveTo>
                    <a:lnTo>
                      <a:pt x="3" y="5"/>
                    </a:lnTo>
                    <a:lnTo>
                      <a:pt x="5" y="3"/>
                    </a:lnTo>
                    <a:lnTo>
                      <a:pt x="5" y="0"/>
                    </a:lnTo>
                    <a:lnTo>
                      <a:pt x="5" y="3"/>
                    </a:lnTo>
                    <a:lnTo>
                      <a:pt x="5" y="0"/>
                    </a:lnTo>
                    <a:lnTo>
                      <a:pt x="0" y="3"/>
                    </a:lnTo>
                    <a:lnTo>
                      <a:pt x="3"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31" name="Freeform 671"/>
              <p:cNvSpPr>
                <a:spLocks/>
              </p:cNvSpPr>
              <p:nvPr/>
            </p:nvSpPr>
            <p:spPr bwMode="auto">
              <a:xfrm>
                <a:off x="5535" y="1789"/>
                <a:ext cx="3" cy="7"/>
              </a:xfrm>
              <a:custGeom>
                <a:avLst/>
                <a:gdLst>
                  <a:gd name="T0" fmla="*/ 3 w 3"/>
                  <a:gd name="T1" fmla="*/ 0 h 7"/>
                  <a:gd name="T2" fmla="*/ 0 w 3"/>
                  <a:gd name="T3" fmla="*/ 2 h 7"/>
                  <a:gd name="T4" fmla="*/ 0 w 3"/>
                  <a:gd name="T5" fmla="*/ 5 h 7"/>
                  <a:gd name="T6" fmla="*/ 3 w 3"/>
                  <a:gd name="T7" fmla="*/ 7 h 7"/>
                  <a:gd name="T8" fmla="*/ 0 w 3"/>
                  <a:gd name="T9" fmla="*/ 5 h 7"/>
                  <a:gd name="T10" fmla="*/ 3 w 3"/>
                  <a:gd name="T11" fmla="*/ 5 h 7"/>
                  <a:gd name="T12" fmla="*/ 3 w 3"/>
                  <a:gd name="T13" fmla="*/ 0 h 7"/>
                  <a:gd name="T14" fmla="*/ 0 w 3"/>
                  <a:gd name="T15" fmla="*/ 2 h 7"/>
                  <a:gd name="T16" fmla="*/ 3 w 3"/>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7"/>
                  <a:gd name="T29" fmla="*/ 3 w 3"/>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7">
                    <a:moveTo>
                      <a:pt x="3" y="0"/>
                    </a:moveTo>
                    <a:lnTo>
                      <a:pt x="0" y="2"/>
                    </a:lnTo>
                    <a:lnTo>
                      <a:pt x="0" y="5"/>
                    </a:lnTo>
                    <a:lnTo>
                      <a:pt x="3" y="7"/>
                    </a:lnTo>
                    <a:lnTo>
                      <a:pt x="0" y="5"/>
                    </a:lnTo>
                    <a:lnTo>
                      <a:pt x="3" y="5"/>
                    </a:lnTo>
                    <a:lnTo>
                      <a:pt x="3" y="0"/>
                    </a:lnTo>
                    <a:lnTo>
                      <a:pt x="0" y="2"/>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32" name="Freeform 672"/>
              <p:cNvSpPr>
                <a:spLocks/>
              </p:cNvSpPr>
              <p:nvPr/>
            </p:nvSpPr>
            <p:spPr bwMode="auto">
              <a:xfrm>
                <a:off x="5530" y="1799"/>
                <a:ext cx="23" cy="8"/>
              </a:xfrm>
              <a:custGeom>
                <a:avLst/>
                <a:gdLst>
                  <a:gd name="T0" fmla="*/ 23 w 23"/>
                  <a:gd name="T1" fmla="*/ 0 h 8"/>
                  <a:gd name="T2" fmla="*/ 21 w 23"/>
                  <a:gd name="T3" fmla="*/ 3 h 8"/>
                  <a:gd name="T4" fmla="*/ 13 w 23"/>
                  <a:gd name="T5" fmla="*/ 8 h 8"/>
                  <a:gd name="T6" fmla="*/ 5 w 23"/>
                  <a:gd name="T7" fmla="*/ 5 h 8"/>
                  <a:gd name="T8" fmla="*/ 0 w 23"/>
                  <a:gd name="T9" fmla="*/ 3 h 8"/>
                  <a:gd name="T10" fmla="*/ 2 w 23"/>
                  <a:gd name="T11" fmla="*/ 5 h 8"/>
                  <a:gd name="T12" fmla="*/ 8 w 23"/>
                  <a:gd name="T13" fmla="*/ 8 h 8"/>
                  <a:gd name="T14" fmla="*/ 10 w 23"/>
                  <a:gd name="T15" fmla="*/ 8 h 8"/>
                  <a:gd name="T16" fmla="*/ 13 w 23"/>
                  <a:gd name="T17" fmla="*/ 8 h 8"/>
                  <a:gd name="T18" fmla="*/ 18 w 23"/>
                  <a:gd name="T19" fmla="*/ 5 h 8"/>
                  <a:gd name="T20" fmla="*/ 23 w 23"/>
                  <a:gd name="T21" fmla="*/ 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8"/>
                  <a:gd name="T35" fmla="*/ 23 w 23"/>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8">
                    <a:moveTo>
                      <a:pt x="23" y="0"/>
                    </a:moveTo>
                    <a:lnTo>
                      <a:pt x="21" y="3"/>
                    </a:lnTo>
                    <a:lnTo>
                      <a:pt x="13" y="8"/>
                    </a:lnTo>
                    <a:lnTo>
                      <a:pt x="5" y="5"/>
                    </a:lnTo>
                    <a:lnTo>
                      <a:pt x="0" y="3"/>
                    </a:lnTo>
                    <a:lnTo>
                      <a:pt x="2" y="5"/>
                    </a:lnTo>
                    <a:lnTo>
                      <a:pt x="8" y="8"/>
                    </a:lnTo>
                    <a:lnTo>
                      <a:pt x="10" y="8"/>
                    </a:lnTo>
                    <a:lnTo>
                      <a:pt x="13" y="8"/>
                    </a:lnTo>
                    <a:lnTo>
                      <a:pt x="18" y="5"/>
                    </a:lnTo>
                    <a:lnTo>
                      <a:pt x="2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33" name="Freeform 673"/>
              <p:cNvSpPr>
                <a:spLocks/>
              </p:cNvSpPr>
              <p:nvPr/>
            </p:nvSpPr>
            <p:spPr bwMode="auto">
              <a:xfrm>
                <a:off x="5543" y="1799"/>
                <a:ext cx="13" cy="11"/>
              </a:xfrm>
              <a:custGeom>
                <a:avLst/>
                <a:gdLst>
                  <a:gd name="T0" fmla="*/ 0 w 13"/>
                  <a:gd name="T1" fmla="*/ 11 h 11"/>
                  <a:gd name="T2" fmla="*/ 0 w 13"/>
                  <a:gd name="T3" fmla="*/ 11 h 11"/>
                  <a:gd name="T4" fmla="*/ 8 w 13"/>
                  <a:gd name="T5" fmla="*/ 5 h 11"/>
                  <a:gd name="T6" fmla="*/ 13 w 13"/>
                  <a:gd name="T7" fmla="*/ 0 h 11"/>
                  <a:gd name="T8" fmla="*/ 8 w 13"/>
                  <a:gd name="T9" fmla="*/ 0 h 11"/>
                  <a:gd name="T10" fmla="*/ 5 w 13"/>
                  <a:gd name="T11" fmla="*/ 3 h 11"/>
                  <a:gd name="T12" fmla="*/ 0 w 13"/>
                  <a:gd name="T13" fmla="*/ 8 h 11"/>
                  <a:gd name="T14" fmla="*/ 0 w 13"/>
                  <a:gd name="T15" fmla="*/ 8 h 11"/>
                  <a:gd name="T16" fmla="*/ 0 w 1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1"/>
                  <a:gd name="T29" fmla="*/ 13 w 1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1">
                    <a:moveTo>
                      <a:pt x="0" y="11"/>
                    </a:moveTo>
                    <a:lnTo>
                      <a:pt x="0" y="11"/>
                    </a:lnTo>
                    <a:lnTo>
                      <a:pt x="8" y="5"/>
                    </a:lnTo>
                    <a:lnTo>
                      <a:pt x="13" y="0"/>
                    </a:lnTo>
                    <a:lnTo>
                      <a:pt x="8" y="0"/>
                    </a:lnTo>
                    <a:lnTo>
                      <a:pt x="5" y="3"/>
                    </a:lnTo>
                    <a:lnTo>
                      <a:pt x="0" y="8"/>
                    </a:lnTo>
                    <a:lnTo>
                      <a:pt x="0" y="1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34" name="Freeform 674"/>
              <p:cNvSpPr>
                <a:spLocks/>
              </p:cNvSpPr>
              <p:nvPr/>
            </p:nvSpPr>
            <p:spPr bwMode="auto">
              <a:xfrm>
                <a:off x="5527" y="1799"/>
                <a:ext cx="16" cy="11"/>
              </a:xfrm>
              <a:custGeom>
                <a:avLst/>
                <a:gdLst>
                  <a:gd name="T0" fmla="*/ 5 w 16"/>
                  <a:gd name="T1" fmla="*/ 3 h 11"/>
                  <a:gd name="T2" fmla="*/ 0 w 16"/>
                  <a:gd name="T3" fmla="*/ 3 h 11"/>
                  <a:gd name="T4" fmla="*/ 5 w 16"/>
                  <a:gd name="T5" fmla="*/ 8 h 11"/>
                  <a:gd name="T6" fmla="*/ 16 w 16"/>
                  <a:gd name="T7" fmla="*/ 11 h 11"/>
                  <a:gd name="T8" fmla="*/ 16 w 16"/>
                  <a:gd name="T9" fmla="*/ 8 h 11"/>
                  <a:gd name="T10" fmla="*/ 8 w 16"/>
                  <a:gd name="T11" fmla="*/ 5 h 11"/>
                  <a:gd name="T12" fmla="*/ 5 w 16"/>
                  <a:gd name="T13" fmla="*/ 0 h 11"/>
                  <a:gd name="T14" fmla="*/ 0 w 16"/>
                  <a:gd name="T15" fmla="*/ 3 h 11"/>
                  <a:gd name="T16" fmla="*/ 5 w 16"/>
                  <a:gd name="T17" fmla="*/ 3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1"/>
                  <a:gd name="T29" fmla="*/ 16 w 1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1">
                    <a:moveTo>
                      <a:pt x="5" y="3"/>
                    </a:moveTo>
                    <a:lnTo>
                      <a:pt x="0" y="3"/>
                    </a:lnTo>
                    <a:lnTo>
                      <a:pt x="5" y="8"/>
                    </a:lnTo>
                    <a:lnTo>
                      <a:pt x="16" y="11"/>
                    </a:lnTo>
                    <a:lnTo>
                      <a:pt x="16" y="8"/>
                    </a:lnTo>
                    <a:lnTo>
                      <a:pt x="8" y="5"/>
                    </a:lnTo>
                    <a:lnTo>
                      <a:pt x="5" y="0"/>
                    </a:lnTo>
                    <a:lnTo>
                      <a:pt x="0" y="3"/>
                    </a:lnTo>
                    <a:lnTo>
                      <a:pt x="5"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35" name="Freeform 675"/>
              <p:cNvSpPr>
                <a:spLocks/>
              </p:cNvSpPr>
              <p:nvPr/>
            </p:nvSpPr>
            <p:spPr bwMode="auto">
              <a:xfrm>
                <a:off x="5527" y="1796"/>
                <a:ext cx="29" cy="14"/>
              </a:xfrm>
              <a:custGeom>
                <a:avLst/>
                <a:gdLst>
                  <a:gd name="T0" fmla="*/ 29 w 29"/>
                  <a:gd name="T1" fmla="*/ 3 h 14"/>
                  <a:gd name="T2" fmla="*/ 24 w 29"/>
                  <a:gd name="T3" fmla="*/ 0 h 14"/>
                  <a:gd name="T4" fmla="*/ 21 w 29"/>
                  <a:gd name="T5" fmla="*/ 6 h 14"/>
                  <a:gd name="T6" fmla="*/ 16 w 29"/>
                  <a:gd name="T7" fmla="*/ 8 h 14"/>
                  <a:gd name="T8" fmla="*/ 13 w 29"/>
                  <a:gd name="T9" fmla="*/ 11 h 14"/>
                  <a:gd name="T10" fmla="*/ 11 w 29"/>
                  <a:gd name="T11" fmla="*/ 8 h 14"/>
                  <a:gd name="T12" fmla="*/ 5 w 29"/>
                  <a:gd name="T13" fmla="*/ 6 h 14"/>
                  <a:gd name="T14" fmla="*/ 5 w 29"/>
                  <a:gd name="T15" fmla="*/ 6 h 14"/>
                  <a:gd name="T16" fmla="*/ 0 w 29"/>
                  <a:gd name="T17" fmla="*/ 6 h 14"/>
                  <a:gd name="T18" fmla="*/ 3 w 29"/>
                  <a:gd name="T19" fmla="*/ 8 h 14"/>
                  <a:gd name="T20" fmla="*/ 8 w 29"/>
                  <a:gd name="T21" fmla="*/ 14 h 14"/>
                  <a:gd name="T22" fmla="*/ 13 w 29"/>
                  <a:gd name="T23" fmla="*/ 14 h 14"/>
                  <a:gd name="T24" fmla="*/ 18 w 29"/>
                  <a:gd name="T25" fmla="*/ 14 h 14"/>
                  <a:gd name="T26" fmla="*/ 24 w 29"/>
                  <a:gd name="T27" fmla="*/ 8 h 14"/>
                  <a:gd name="T28" fmla="*/ 29 w 29"/>
                  <a:gd name="T29" fmla="*/ 3 h 14"/>
                  <a:gd name="T30" fmla="*/ 24 w 29"/>
                  <a:gd name="T31" fmla="*/ 3 h 14"/>
                  <a:gd name="T32" fmla="*/ 29 w 29"/>
                  <a:gd name="T33" fmla="*/ 3 h 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14"/>
                  <a:gd name="T53" fmla="*/ 29 w 29"/>
                  <a:gd name="T54" fmla="*/ 14 h 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14">
                    <a:moveTo>
                      <a:pt x="29" y="3"/>
                    </a:moveTo>
                    <a:lnTo>
                      <a:pt x="24" y="0"/>
                    </a:lnTo>
                    <a:lnTo>
                      <a:pt x="21" y="6"/>
                    </a:lnTo>
                    <a:lnTo>
                      <a:pt x="16" y="8"/>
                    </a:lnTo>
                    <a:lnTo>
                      <a:pt x="13" y="11"/>
                    </a:lnTo>
                    <a:lnTo>
                      <a:pt x="11" y="8"/>
                    </a:lnTo>
                    <a:lnTo>
                      <a:pt x="5" y="6"/>
                    </a:lnTo>
                    <a:lnTo>
                      <a:pt x="0" y="6"/>
                    </a:lnTo>
                    <a:lnTo>
                      <a:pt x="3" y="8"/>
                    </a:lnTo>
                    <a:lnTo>
                      <a:pt x="8" y="14"/>
                    </a:lnTo>
                    <a:lnTo>
                      <a:pt x="13" y="14"/>
                    </a:lnTo>
                    <a:lnTo>
                      <a:pt x="18" y="14"/>
                    </a:lnTo>
                    <a:lnTo>
                      <a:pt x="24" y="8"/>
                    </a:lnTo>
                    <a:lnTo>
                      <a:pt x="29" y="3"/>
                    </a:lnTo>
                    <a:lnTo>
                      <a:pt x="24" y="3"/>
                    </a:lnTo>
                    <a:lnTo>
                      <a:pt x="29"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36" name="Freeform 676"/>
              <p:cNvSpPr>
                <a:spLocks/>
              </p:cNvSpPr>
              <p:nvPr/>
            </p:nvSpPr>
            <p:spPr bwMode="auto">
              <a:xfrm>
                <a:off x="5543" y="1791"/>
                <a:ext cx="5" cy="5"/>
              </a:xfrm>
              <a:custGeom>
                <a:avLst/>
                <a:gdLst>
                  <a:gd name="T0" fmla="*/ 0 w 5"/>
                  <a:gd name="T1" fmla="*/ 3 h 5"/>
                  <a:gd name="T2" fmla="*/ 2 w 5"/>
                  <a:gd name="T3" fmla="*/ 0 h 5"/>
                  <a:gd name="T4" fmla="*/ 5 w 5"/>
                  <a:gd name="T5" fmla="*/ 0 h 5"/>
                  <a:gd name="T6" fmla="*/ 5 w 5"/>
                  <a:gd name="T7" fmla="*/ 0 h 5"/>
                  <a:gd name="T8" fmla="*/ 5 w 5"/>
                  <a:gd name="T9" fmla="*/ 5 h 5"/>
                  <a:gd name="T10" fmla="*/ 5 w 5"/>
                  <a:gd name="T11" fmla="*/ 3 h 5"/>
                  <a:gd name="T12" fmla="*/ 0 w 5"/>
                  <a:gd name="T13" fmla="*/ 3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0" y="3"/>
                    </a:moveTo>
                    <a:lnTo>
                      <a:pt x="2" y="0"/>
                    </a:lnTo>
                    <a:lnTo>
                      <a:pt x="5" y="0"/>
                    </a:lnTo>
                    <a:lnTo>
                      <a:pt x="5" y="5"/>
                    </a:lnTo>
                    <a:lnTo>
                      <a:pt x="5" y="3"/>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37" name="Freeform 677"/>
              <p:cNvSpPr>
                <a:spLocks/>
              </p:cNvSpPr>
              <p:nvPr/>
            </p:nvSpPr>
            <p:spPr bwMode="auto">
              <a:xfrm>
                <a:off x="5543" y="1789"/>
                <a:ext cx="8" cy="5"/>
              </a:xfrm>
              <a:custGeom>
                <a:avLst/>
                <a:gdLst>
                  <a:gd name="T0" fmla="*/ 2 w 8"/>
                  <a:gd name="T1" fmla="*/ 2 h 5"/>
                  <a:gd name="T2" fmla="*/ 2 w 8"/>
                  <a:gd name="T3" fmla="*/ 0 h 5"/>
                  <a:gd name="T4" fmla="*/ 0 w 8"/>
                  <a:gd name="T5" fmla="*/ 2 h 5"/>
                  <a:gd name="T6" fmla="*/ 0 w 8"/>
                  <a:gd name="T7" fmla="*/ 2 h 5"/>
                  <a:gd name="T8" fmla="*/ 0 w 8"/>
                  <a:gd name="T9" fmla="*/ 5 h 5"/>
                  <a:gd name="T10" fmla="*/ 2 w 8"/>
                  <a:gd name="T11" fmla="*/ 5 h 5"/>
                  <a:gd name="T12" fmla="*/ 8 w 8"/>
                  <a:gd name="T13" fmla="*/ 2 h 5"/>
                  <a:gd name="T14" fmla="*/ 8 w 8"/>
                  <a:gd name="T15" fmla="*/ 2 h 5"/>
                  <a:gd name="T16" fmla="*/ 2 w 8"/>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2" y="2"/>
                    </a:moveTo>
                    <a:lnTo>
                      <a:pt x="2" y="0"/>
                    </a:lnTo>
                    <a:lnTo>
                      <a:pt x="0" y="2"/>
                    </a:lnTo>
                    <a:lnTo>
                      <a:pt x="0" y="5"/>
                    </a:lnTo>
                    <a:lnTo>
                      <a:pt x="2" y="5"/>
                    </a:lnTo>
                    <a:lnTo>
                      <a:pt x="8" y="2"/>
                    </a:lnTo>
                    <a:lnTo>
                      <a:pt x="2"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38" name="Freeform 678"/>
              <p:cNvSpPr>
                <a:spLocks/>
              </p:cNvSpPr>
              <p:nvPr/>
            </p:nvSpPr>
            <p:spPr bwMode="auto">
              <a:xfrm>
                <a:off x="5545" y="1791"/>
                <a:ext cx="6" cy="5"/>
              </a:xfrm>
              <a:custGeom>
                <a:avLst/>
                <a:gdLst>
                  <a:gd name="T0" fmla="*/ 6 w 6"/>
                  <a:gd name="T1" fmla="*/ 3 h 5"/>
                  <a:gd name="T2" fmla="*/ 6 w 6"/>
                  <a:gd name="T3" fmla="*/ 3 h 5"/>
                  <a:gd name="T4" fmla="*/ 3 w 6"/>
                  <a:gd name="T5" fmla="*/ 0 h 5"/>
                  <a:gd name="T6" fmla="*/ 0 w 6"/>
                  <a:gd name="T7" fmla="*/ 0 h 5"/>
                  <a:gd name="T8" fmla="*/ 6 w 6"/>
                  <a:gd name="T9" fmla="*/ 0 h 5"/>
                  <a:gd name="T10" fmla="*/ 0 w 6"/>
                  <a:gd name="T11" fmla="*/ 0 h 5"/>
                  <a:gd name="T12" fmla="*/ 3 w 6"/>
                  <a:gd name="T13" fmla="*/ 5 h 5"/>
                  <a:gd name="T14" fmla="*/ 3 w 6"/>
                  <a:gd name="T15" fmla="*/ 5 h 5"/>
                  <a:gd name="T16" fmla="*/ 6 w 6"/>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5"/>
                  <a:gd name="T29" fmla="*/ 6 w 6"/>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5">
                    <a:moveTo>
                      <a:pt x="6" y="3"/>
                    </a:moveTo>
                    <a:lnTo>
                      <a:pt x="6" y="3"/>
                    </a:lnTo>
                    <a:lnTo>
                      <a:pt x="3" y="0"/>
                    </a:lnTo>
                    <a:lnTo>
                      <a:pt x="0" y="0"/>
                    </a:lnTo>
                    <a:lnTo>
                      <a:pt x="6" y="0"/>
                    </a:lnTo>
                    <a:lnTo>
                      <a:pt x="0" y="0"/>
                    </a:lnTo>
                    <a:lnTo>
                      <a:pt x="3" y="5"/>
                    </a:lnTo>
                    <a:lnTo>
                      <a:pt x="6"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39" name="Freeform 679"/>
              <p:cNvSpPr>
                <a:spLocks/>
              </p:cNvSpPr>
              <p:nvPr/>
            </p:nvSpPr>
            <p:spPr bwMode="auto">
              <a:xfrm>
                <a:off x="5543" y="1791"/>
                <a:ext cx="8" cy="5"/>
              </a:xfrm>
              <a:custGeom>
                <a:avLst/>
                <a:gdLst>
                  <a:gd name="T0" fmla="*/ 0 w 8"/>
                  <a:gd name="T1" fmla="*/ 0 h 5"/>
                  <a:gd name="T2" fmla="*/ 0 w 8"/>
                  <a:gd name="T3" fmla="*/ 3 h 5"/>
                  <a:gd name="T4" fmla="*/ 5 w 8"/>
                  <a:gd name="T5" fmla="*/ 5 h 5"/>
                  <a:gd name="T6" fmla="*/ 8 w 8"/>
                  <a:gd name="T7" fmla="*/ 3 h 5"/>
                  <a:gd name="T8" fmla="*/ 5 w 8"/>
                  <a:gd name="T9" fmla="*/ 5 h 5"/>
                  <a:gd name="T10" fmla="*/ 5 w 8"/>
                  <a:gd name="T11" fmla="*/ 0 h 5"/>
                  <a:gd name="T12" fmla="*/ 0 w 8"/>
                  <a:gd name="T13" fmla="*/ 0 h 5"/>
                  <a:gd name="T14" fmla="*/ 0 w 8"/>
                  <a:gd name="T15" fmla="*/ 3 h 5"/>
                  <a:gd name="T16" fmla="*/ 0 w 8"/>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0" y="0"/>
                    </a:moveTo>
                    <a:lnTo>
                      <a:pt x="0" y="3"/>
                    </a:lnTo>
                    <a:lnTo>
                      <a:pt x="5" y="5"/>
                    </a:lnTo>
                    <a:lnTo>
                      <a:pt x="8" y="3"/>
                    </a:lnTo>
                    <a:lnTo>
                      <a:pt x="5" y="5"/>
                    </a:lnTo>
                    <a:lnTo>
                      <a:pt x="5" y="0"/>
                    </a:lnTo>
                    <a:lnTo>
                      <a:pt x="0" y="0"/>
                    </a:lnTo>
                    <a:lnTo>
                      <a:pt x="0" y="3"/>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40" name="Freeform 680"/>
              <p:cNvSpPr>
                <a:spLocks/>
              </p:cNvSpPr>
              <p:nvPr/>
            </p:nvSpPr>
            <p:spPr bwMode="auto">
              <a:xfrm>
                <a:off x="5530" y="1796"/>
                <a:ext cx="5" cy="6"/>
              </a:xfrm>
              <a:custGeom>
                <a:avLst/>
                <a:gdLst>
                  <a:gd name="T0" fmla="*/ 5 w 5"/>
                  <a:gd name="T1" fmla="*/ 0 h 6"/>
                  <a:gd name="T2" fmla="*/ 2 w 5"/>
                  <a:gd name="T3" fmla="*/ 3 h 6"/>
                  <a:gd name="T4" fmla="*/ 0 w 5"/>
                  <a:gd name="T5" fmla="*/ 3 h 6"/>
                  <a:gd name="T6" fmla="*/ 2 w 5"/>
                  <a:gd name="T7" fmla="*/ 3 h 6"/>
                  <a:gd name="T8" fmla="*/ 5 w 5"/>
                  <a:gd name="T9" fmla="*/ 6 h 6"/>
                  <a:gd name="T10" fmla="*/ 5 w 5"/>
                  <a:gd name="T11" fmla="*/ 3 h 6"/>
                  <a:gd name="T12" fmla="*/ 5 w 5"/>
                  <a:gd name="T13" fmla="*/ 0 h 6"/>
                  <a:gd name="T14" fmla="*/ 0 60000 65536"/>
                  <a:gd name="T15" fmla="*/ 0 60000 65536"/>
                  <a:gd name="T16" fmla="*/ 0 60000 65536"/>
                  <a:gd name="T17" fmla="*/ 0 60000 65536"/>
                  <a:gd name="T18" fmla="*/ 0 60000 65536"/>
                  <a:gd name="T19" fmla="*/ 0 60000 65536"/>
                  <a:gd name="T20" fmla="*/ 0 60000 65536"/>
                  <a:gd name="T21" fmla="*/ 0 w 5"/>
                  <a:gd name="T22" fmla="*/ 0 h 6"/>
                  <a:gd name="T23" fmla="*/ 5 w 5"/>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6">
                    <a:moveTo>
                      <a:pt x="5" y="0"/>
                    </a:moveTo>
                    <a:lnTo>
                      <a:pt x="2" y="3"/>
                    </a:lnTo>
                    <a:lnTo>
                      <a:pt x="0" y="3"/>
                    </a:lnTo>
                    <a:lnTo>
                      <a:pt x="2" y="3"/>
                    </a:lnTo>
                    <a:lnTo>
                      <a:pt x="5" y="6"/>
                    </a:lnTo>
                    <a:lnTo>
                      <a:pt x="5" y="3"/>
                    </a:lnTo>
                    <a:lnTo>
                      <a:pt x="5"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41" name="Freeform 681"/>
              <p:cNvSpPr>
                <a:spLocks/>
              </p:cNvSpPr>
              <p:nvPr/>
            </p:nvSpPr>
            <p:spPr bwMode="auto">
              <a:xfrm>
                <a:off x="5530" y="1796"/>
                <a:ext cx="5" cy="6"/>
              </a:xfrm>
              <a:custGeom>
                <a:avLst/>
                <a:gdLst>
                  <a:gd name="T0" fmla="*/ 0 w 5"/>
                  <a:gd name="T1" fmla="*/ 6 h 6"/>
                  <a:gd name="T2" fmla="*/ 0 w 5"/>
                  <a:gd name="T3" fmla="*/ 6 h 6"/>
                  <a:gd name="T4" fmla="*/ 5 w 5"/>
                  <a:gd name="T5" fmla="*/ 3 h 6"/>
                  <a:gd name="T6" fmla="*/ 5 w 5"/>
                  <a:gd name="T7" fmla="*/ 0 h 6"/>
                  <a:gd name="T8" fmla="*/ 2 w 5"/>
                  <a:gd name="T9" fmla="*/ 0 h 6"/>
                  <a:gd name="T10" fmla="*/ 2 w 5"/>
                  <a:gd name="T11" fmla="*/ 0 h 6"/>
                  <a:gd name="T12" fmla="*/ 0 w 5"/>
                  <a:gd name="T13" fmla="*/ 0 h 6"/>
                  <a:gd name="T14" fmla="*/ 0 w 5"/>
                  <a:gd name="T15" fmla="*/ 0 h 6"/>
                  <a:gd name="T16" fmla="*/ 0 w 5"/>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6"/>
                  <a:gd name="T29" fmla="*/ 5 w 5"/>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6">
                    <a:moveTo>
                      <a:pt x="0" y="6"/>
                    </a:moveTo>
                    <a:lnTo>
                      <a:pt x="0" y="6"/>
                    </a:lnTo>
                    <a:lnTo>
                      <a:pt x="5" y="3"/>
                    </a:lnTo>
                    <a:lnTo>
                      <a:pt x="5" y="0"/>
                    </a:lnTo>
                    <a:lnTo>
                      <a:pt x="2" y="0"/>
                    </a:lnTo>
                    <a:lnTo>
                      <a:pt x="0" y="0"/>
                    </a:lnTo>
                    <a:lnTo>
                      <a:pt x="0"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42" name="Freeform 682"/>
              <p:cNvSpPr>
                <a:spLocks/>
              </p:cNvSpPr>
              <p:nvPr/>
            </p:nvSpPr>
            <p:spPr bwMode="auto">
              <a:xfrm>
                <a:off x="5530" y="1796"/>
                <a:ext cx="8" cy="6"/>
              </a:xfrm>
              <a:custGeom>
                <a:avLst/>
                <a:gdLst>
                  <a:gd name="T0" fmla="*/ 8 w 8"/>
                  <a:gd name="T1" fmla="*/ 6 h 6"/>
                  <a:gd name="T2" fmla="*/ 8 w 8"/>
                  <a:gd name="T3" fmla="*/ 6 h 6"/>
                  <a:gd name="T4" fmla="*/ 2 w 8"/>
                  <a:gd name="T5" fmla="*/ 3 h 6"/>
                  <a:gd name="T6" fmla="*/ 0 w 8"/>
                  <a:gd name="T7" fmla="*/ 6 h 6"/>
                  <a:gd name="T8" fmla="*/ 0 w 8"/>
                  <a:gd name="T9" fmla="*/ 0 h 6"/>
                  <a:gd name="T10" fmla="*/ 2 w 8"/>
                  <a:gd name="T11" fmla="*/ 6 h 6"/>
                  <a:gd name="T12" fmla="*/ 5 w 8"/>
                  <a:gd name="T13" fmla="*/ 6 h 6"/>
                  <a:gd name="T14" fmla="*/ 5 w 8"/>
                  <a:gd name="T15" fmla="*/ 6 h 6"/>
                  <a:gd name="T16" fmla="*/ 8 w 8"/>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6"/>
                  <a:gd name="T29" fmla="*/ 8 w 8"/>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6">
                    <a:moveTo>
                      <a:pt x="8" y="6"/>
                    </a:moveTo>
                    <a:lnTo>
                      <a:pt x="8" y="6"/>
                    </a:lnTo>
                    <a:lnTo>
                      <a:pt x="2" y="3"/>
                    </a:lnTo>
                    <a:lnTo>
                      <a:pt x="0" y="6"/>
                    </a:lnTo>
                    <a:lnTo>
                      <a:pt x="0" y="0"/>
                    </a:lnTo>
                    <a:lnTo>
                      <a:pt x="2" y="6"/>
                    </a:lnTo>
                    <a:lnTo>
                      <a:pt x="5" y="6"/>
                    </a:lnTo>
                    <a:lnTo>
                      <a:pt x="8"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43" name="Freeform 683"/>
              <p:cNvSpPr>
                <a:spLocks/>
              </p:cNvSpPr>
              <p:nvPr/>
            </p:nvSpPr>
            <p:spPr bwMode="auto">
              <a:xfrm>
                <a:off x="5532" y="1796"/>
                <a:ext cx="6" cy="6"/>
              </a:xfrm>
              <a:custGeom>
                <a:avLst/>
                <a:gdLst>
                  <a:gd name="T0" fmla="*/ 3 w 6"/>
                  <a:gd name="T1" fmla="*/ 0 h 6"/>
                  <a:gd name="T2" fmla="*/ 3 w 6"/>
                  <a:gd name="T3" fmla="*/ 0 h 6"/>
                  <a:gd name="T4" fmla="*/ 0 w 6"/>
                  <a:gd name="T5" fmla="*/ 6 h 6"/>
                  <a:gd name="T6" fmla="*/ 6 w 6"/>
                  <a:gd name="T7" fmla="*/ 6 h 6"/>
                  <a:gd name="T8" fmla="*/ 3 w 6"/>
                  <a:gd name="T9" fmla="*/ 6 h 6"/>
                  <a:gd name="T10" fmla="*/ 6 w 6"/>
                  <a:gd name="T11" fmla="*/ 3 h 6"/>
                  <a:gd name="T12" fmla="*/ 0 w 6"/>
                  <a:gd name="T13" fmla="*/ 0 h 6"/>
                  <a:gd name="T14" fmla="*/ 0 w 6"/>
                  <a:gd name="T15" fmla="*/ 0 h 6"/>
                  <a:gd name="T16" fmla="*/ 3 w 6"/>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6"/>
                  <a:gd name="T29" fmla="*/ 6 w 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6">
                    <a:moveTo>
                      <a:pt x="3" y="0"/>
                    </a:moveTo>
                    <a:lnTo>
                      <a:pt x="3" y="0"/>
                    </a:lnTo>
                    <a:lnTo>
                      <a:pt x="0" y="6"/>
                    </a:lnTo>
                    <a:lnTo>
                      <a:pt x="6" y="6"/>
                    </a:lnTo>
                    <a:lnTo>
                      <a:pt x="3" y="6"/>
                    </a:lnTo>
                    <a:lnTo>
                      <a:pt x="6" y="3"/>
                    </a:lnTo>
                    <a:lnTo>
                      <a:pt x="0" y="0"/>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44" name="Freeform 684"/>
              <p:cNvSpPr>
                <a:spLocks/>
              </p:cNvSpPr>
              <p:nvPr/>
            </p:nvSpPr>
            <p:spPr bwMode="auto">
              <a:xfrm>
                <a:off x="5530" y="1789"/>
                <a:ext cx="2" cy="5"/>
              </a:xfrm>
              <a:custGeom>
                <a:avLst/>
                <a:gdLst>
                  <a:gd name="T0" fmla="*/ 2 w 2"/>
                  <a:gd name="T1" fmla="*/ 0 h 5"/>
                  <a:gd name="T2" fmla="*/ 2 w 2"/>
                  <a:gd name="T3" fmla="*/ 2 h 5"/>
                  <a:gd name="T4" fmla="*/ 2 w 2"/>
                  <a:gd name="T5" fmla="*/ 5 h 5"/>
                  <a:gd name="T6" fmla="*/ 2 w 2"/>
                  <a:gd name="T7" fmla="*/ 5 h 5"/>
                  <a:gd name="T8" fmla="*/ 0 w 2"/>
                  <a:gd name="T9" fmla="*/ 5 h 5"/>
                  <a:gd name="T10" fmla="*/ 0 w 2"/>
                  <a:gd name="T11" fmla="*/ 2 h 5"/>
                  <a:gd name="T12" fmla="*/ 2 w 2"/>
                  <a:gd name="T13" fmla="*/ 0 h 5"/>
                  <a:gd name="T14" fmla="*/ 0 60000 65536"/>
                  <a:gd name="T15" fmla="*/ 0 60000 65536"/>
                  <a:gd name="T16" fmla="*/ 0 60000 65536"/>
                  <a:gd name="T17" fmla="*/ 0 60000 65536"/>
                  <a:gd name="T18" fmla="*/ 0 60000 65536"/>
                  <a:gd name="T19" fmla="*/ 0 60000 65536"/>
                  <a:gd name="T20" fmla="*/ 0 60000 65536"/>
                  <a:gd name="T21" fmla="*/ 0 w 2"/>
                  <a:gd name="T22" fmla="*/ 0 h 5"/>
                  <a:gd name="T23" fmla="*/ 2 w 2"/>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
                    <a:moveTo>
                      <a:pt x="2" y="0"/>
                    </a:moveTo>
                    <a:lnTo>
                      <a:pt x="2" y="2"/>
                    </a:lnTo>
                    <a:lnTo>
                      <a:pt x="2" y="5"/>
                    </a:lnTo>
                    <a:lnTo>
                      <a:pt x="0" y="5"/>
                    </a:lnTo>
                    <a:lnTo>
                      <a:pt x="0" y="2"/>
                    </a:lnTo>
                    <a:lnTo>
                      <a:pt x="2"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45" name="Freeform 685"/>
              <p:cNvSpPr>
                <a:spLocks/>
              </p:cNvSpPr>
              <p:nvPr/>
            </p:nvSpPr>
            <p:spPr bwMode="auto">
              <a:xfrm>
                <a:off x="5530" y="1789"/>
                <a:ext cx="5" cy="7"/>
              </a:xfrm>
              <a:custGeom>
                <a:avLst/>
                <a:gdLst>
                  <a:gd name="T0" fmla="*/ 5 w 5"/>
                  <a:gd name="T1" fmla="*/ 2 h 7"/>
                  <a:gd name="T2" fmla="*/ 2 w 5"/>
                  <a:gd name="T3" fmla="*/ 2 h 7"/>
                  <a:gd name="T4" fmla="*/ 5 w 5"/>
                  <a:gd name="T5" fmla="*/ 2 h 7"/>
                  <a:gd name="T6" fmla="*/ 5 w 5"/>
                  <a:gd name="T7" fmla="*/ 0 h 7"/>
                  <a:gd name="T8" fmla="*/ 0 w 5"/>
                  <a:gd name="T9" fmla="*/ 0 h 7"/>
                  <a:gd name="T10" fmla="*/ 0 w 5"/>
                  <a:gd name="T11" fmla="*/ 2 h 7"/>
                  <a:gd name="T12" fmla="*/ 2 w 5"/>
                  <a:gd name="T13" fmla="*/ 7 h 7"/>
                  <a:gd name="T14" fmla="*/ 2 w 5"/>
                  <a:gd name="T15" fmla="*/ 7 h 7"/>
                  <a:gd name="T16" fmla="*/ 5 w 5"/>
                  <a:gd name="T17" fmla="*/ 2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5" y="2"/>
                    </a:moveTo>
                    <a:lnTo>
                      <a:pt x="2" y="2"/>
                    </a:lnTo>
                    <a:lnTo>
                      <a:pt x="5" y="2"/>
                    </a:lnTo>
                    <a:lnTo>
                      <a:pt x="5" y="0"/>
                    </a:lnTo>
                    <a:lnTo>
                      <a:pt x="0" y="0"/>
                    </a:lnTo>
                    <a:lnTo>
                      <a:pt x="0" y="2"/>
                    </a:lnTo>
                    <a:lnTo>
                      <a:pt x="2" y="7"/>
                    </a:lnTo>
                    <a:lnTo>
                      <a:pt x="5"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46" name="Freeform 686"/>
              <p:cNvSpPr>
                <a:spLocks/>
              </p:cNvSpPr>
              <p:nvPr/>
            </p:nvSpPr>
            <p:spPr bwMode="auto">
              <a:xfrm>
                <a:off x="5530" y="1791"/>
                <a:ext cx="5" cy="5"/>
              </a:xfrm>
              <a:custGeom>
                <a:avLst/>
                <a:gdLst>
                  <a:gd name="T0" fmla="*/ 0 w 5"/>
                  <a:gd name="T1" fmla="*/ 3 h 5"/>
                  <a:gd name="T2" fmla="*/ 0 w 5"/>
                  <a:gd name="T3" fmla="*/ 3 h 5"/>
                  <a:gd name="T4" fmla="*/ 2 w 5"/>
                  <a:gd name="T5" fmla="*/ 5 h 5"/>
                  <a:gd name="T6" fmla="*/ 5 w 5"/>
                  <a:gd name="T7" fmla="*/ 0 h 5"/>
                  <a:gd name="T8" fmla="*/ 2 w 5"/>
                  <a:gd name="T9" fmla="*/ 5 h 5"/>
                  <a:gd name="T10" fmla="*/ 2 w 5"/>
                  <a:gd name="T11" fmla="*/ 0 h 5"/>
                  <a:gd name="T12" fmla="*/ 0 w 5"/>
                  <a:gd name="T13" fmla="*/ 0 h 5"/>
                  <a:gd name="T14" fmla="*/ 0 w 5"/>
                  <a:gd name="T15" fmla="*/ 0 h 5"/>
                  <a:gd name="T16" fmla="*/ 0 w 5"/>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0" y="3"/>
                    </a:moveTo>
                    <a:lnTo>
                      <a:pt x="0" y="3"/>
                    </a:lnTo>
                    <a:lnTo>
                      <a:pt x="2" y="5"/>
                    </a:lnTo>
                    <a:lnTo>
                      <a:pt x="5" y="0"/>
                    </a:lnTo>
                    <a:lnTo>
                      <a:pt x="2" y="5"/>
                    </a:lnTo>
                    <a:lnTo>
                      <a:pt x="2" y="0"/>
                    </a:lnTo>
                    <a:lnTo>
                      <a:pt x="0"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47" name="Freeform 687"/>
              <p:cNvSpPr>
                <a:spLocks/>
              </p:cNvSpPr>
              <p:nvPr/>
            </p:nvSpPr>
            <p:spPr bwMode="auto">
              <a:xfrm>
                <a:off x="5530" y="1789"/>
                <a:ext cx="5" cy="5"/>
              </a:xfrm>
              <a:custGeom>
                <a:avLst/>
                <a:gdLst>
                  <a:gd name="T0" fmla="*/ 5 w 5"/>
                  <a:gd name="T1" fmla="*/ 0 h 5"/>
                  <a:gd name="T2" fmla="*/ 0 w 5"/>
                  <a:gd name="T3" fmla="*/ 0 h 5"/>
                  <a:gd name="T4" fmla="*/ 0 w 5"/>
                  <a:gd name="T5" fmla="*/ 2 h 5"/>
                  <a:gd name="T6" fmla="*/ 0 w 5"/>
                  <a:gd name="T7" fmla="*/ 5 h 5"/>
                  <a:gd name="T8" fmla="*/ 0 w 5"/>
                  <a:gd name="T9" fmla="*/ 2 h 5"/>
                  <a:gd name="T10" fmla="*/ 2 w 5"/>
                  <a:gd name="T11" fmla="*/ 5 h 5"/>
                  <a:gd name="T12" fmla="*/ 5 w 5"/>
                  <a:gd name="T13" fmla="*/ 0 h 5"/>
                  <a:gd name="T14" fmla="*/ 0 w 5"/>
                  <a:gd name="T15" fmla="*/ 0 h 5"/>
                  <a:gd name="T16" fmla="*/ 5 w 5"/>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5" y="0"/>
                    </a:moveTo>
                    <a:lnTo>
                      <a:pt x="0" y="0"/>
                    </a:lnTo>
                    <a:lnTo>
                      <a:pt x="0" y="2"/>
                    </a:lnTo>
                    <a:lnTo>
                      <a:pt x="0" y="5"/>
                    </a:lnTo>
                    <a:lnTo>
                      <a:pt x="0" y="2"/>
                    </a:lnTo>
                    <a:lnTo>
                      <a:pt x="2" y="5"/>
                    </a:lnTo>
                    <a:lnTo>
                      <a:pt x="5" y="0"/>
                    </a:lnTo>
                    <a:lnTo>
                      <a:pt x="0" y="0"/>
                    </a:lnTo>
                    <a:lnTo>
                      <a:pt x="5"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48" name="Freeform 688"/>
              <p:cNvSpPr>
                <a:spLocks/>
              </p:cNvSpPr>
              <p:nvPr/>
            </p:nvSpPr>
            <p:spPr bwMode="auto">
              <a:xfrm>
                <a:off x="5511" y="1893"/>
                <a:ext cx="16" cy="11"/>
              </a:xfrm>
              <a:custGeom>
                <a:avLst/>
                <a:gdLst>
                  <a:gd name="T0" fmla="*/ 8 w 16"/>
                  <a:gd name="T1" fmla="*/ 11 h 11"/>
                  <a:gd name="T2" fmla="*/ 6 w 16"/>
                  <a:gd name="T3" fmla="*/ 8 h 11"/>
                  <a:gd name="T4" fmla="*/ 0 w 16"/>
                  <a:gd name="T5" fmla="*/ 0 h 11"/>
                  <a:gd name="T6" fmla="*/ 3 w 16"/>
                  <a:gd name="T7" fmla="*/ 5 h 11"/>
                  <a:gd name="T8" fmla="*/ 13 w 16"/>
                  <a:gd name="T9" fmla="*/ 11 h 11"/>
                  <a:gd name="T10" fmla="*/ 16 w 16"/>
                  <a:gd name="T11" fmla="*/ 11 h 11"/>
                  <a:gd name="T12" fmla="*/ 8 w 16"/>
                  <a:gd name="T13" fmla="*/ 11 h 11"/>
                  <a:gd name="T14" fmla="*/ 0 60000 65536"/>
                  <a:gd name="T15" fmla="*/ 0 60000 65536"/>
                  <a:gd name="T16" fmla="*/ 0 60000 65536"/>
                  <a:gd name="T17" fmla="*/ 0 60000 65536"/>
                  <a:gd name="T18" fmla="*/ 0 60000 65536"/>
                  <a:gd name="T19" fmla="*/ 0 60000 65536"/>
                  <a:gd name="T20" fmla="*/ 0 60000 65536"/>
                  <a:gd name="T21" fmla="*/ 0 w 16"/>
                  <a:gd name="T22" fmla="*/ 0 h 11"/>
                  <a:gd name="T23" fmla="*/ 16 w 16"/>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1">
                    <a:moveTo>
                      <a:pt x="8" y="11"/>
                    </a:moveTo>
                    <a:lnTo>
                      <a:pt x="6" y="8"/>
                    </a:lnTo>
                    <a:lnTo>
                      <a:pt x="0" y="0"/>
                    </a:lnTo>
                    <a:lnTo>
                      <a:pt x="3" y="5"/>
                    </a:lnTo>
                    <a:lnTo>
                      <a:pt x="13" y="11"/>
                    </a:lnTo>
                    <a:lnTo>
                      <a:pt x="16" y="11"/>
                    </a:lnTo>
                    <a:lnTo>
                      <a:pt x="8" y="1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49" name="Freeform 689"/>
              <p:cNvSpPr>
                <a:spLocks/>
              </p:cNvSpPr>
              <p:nvPr/>
            </p:nvSpPr>
            <p:spPr bwMode="auto">
              <a:xfrm>
                <a:off x="5511" y="1893"/>
                <a:ext cx="11" cy="13"/>
              </a:xfrm>
              <a:custGeom>
                <a:avLst/>
                <a:gdLst>
                  <a:gd name="T0" fmla="*/ 0 w 11"/>
                  <a:gd name="T1" fmla="*/ 3 h 13"/>
                  <a:gd name="T2" fmla="*/ 0 w 11"/>
                  <a:gd name="T3" fmla="*/ 3 h 13"/>
                  <a:gd name="T4" fmla="*/ 6 w 11"/>
                  <a:gd name="T5" fmla="*/ 8 h 13"/>
                  <a:gd name="T6" fmla="*/ 8 w 11"/>
                  <a:gd name="T7" fmla="*/ 13 h 13"/>
                  <a:gd name="T8" fmla="*/ 11 w 11"/>
                  <a:gd name="T9" fmla="*/ 11 h 13"/>
                  <a:gd name="T10" fmla="*/ 8 w 11"/>
                  <a:gd name="T11" fmla="*/ 5 h 13"/>
                  <a:gd name="T12" fmla="*/ 3 w 11"/>
                  <a:gd name="T13" fmla="*/ 0 h 13"/>
                  <a:gd name="T14" fmla="*/ 3 w 11"/>
                  <a:gd name="T15" fmla="*/ 0 h 13"/>
                  <a:gd name="T16" fmla="*/ 0 w 11"/>
                  <a:gd name="T17" fmla="*/ 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0" y="3"/>
                    </a:moveTo>
                    <a:lnTo>
                      <a:pt x="0" y="3"/>
                    </a:lnTo>
                    <a:lnTo>
                      <a:pt x="6" y="8"/>
                    </a:lnTo>
                    <a:lnTo>
                      <a:pt x="8" y="13"/>
                    </a:lnTo>
                    <a:lnTo>
                      <a:pt x="11" y="11"/>
                    </a:lnTo>
                    <a:lnTo>
                      <a:pt x="8" y="5"/>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50" name="Freeform 690"/>
              <p:cNvSpPr>
                <a:spLocks/>
              </p:cNvSpPr>
              <p:nvPr/>
            </p:nvSpPr>
            <p:spPr bwMode="auto">
              <a:xfrm>
                <a:off x="5511" y="1893"/>
                <a:ext cx="13" cy="13"/>
              </a:xfrm>
              <a:custGeom>
                <a:avLst/>
                <a:gdLst>
                  <a:gd name="T0" fmla="*/ 13 w 13"/>
                  <a:gd name="T1" fmla="*/ 11 h 13"/>
                  <a:gd name="T2" fmla="*/ 13 w 13"/>
                  <a:gd name="T3" fmla="*/ 11 h 13"/>
                  <a:gd name="T4" fmla="*/ 6 w 13"/>
                  <a:gd name="T5" fmla="*/ 3 h 13"/>
                  <a:gd name="T6" fmla="*/ 0 w 13"/>
                  <a:gd name="T7" fmla="*/ 3 h 13"/>
                  <a:gd name="T8" fmla="*/ 3 w 13"/>
                  <a:gd name="T9" fmla="*/ 0 h 13"/>
                  <a:gd name="T10" fmla="*/ 3 w 13"/>
                  <a:gd name="T11" fmla="*/ 5 h 13"/>
                  <a:gd name="T12" fmla="*/ 13 w 13"/>
                  <a:gd name="T13" fmla="*/ 13 h 13"/>
                  <a:gd name="T14" fmla="*/ 13 w 13"/>
                  <a:gd name="T15" fmla="*/ 13 h 13"/>
                  <a:gd name="T16" fmla="*/ 13 w 13"/>
                  <a:gd name="T17" fmla="*/ 11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3"/>
                  <a:gd name="T29" fmla="*/ 13 w 13"/>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3">
                    <a:moveTo>
                      <a:pt x="13" y="11"/>
                    </a:moveTo>
                    <a:lnTo>
                      <a:pt x="13" y="11"/>
                    </a:lnTo>
                    <a:lnTo>
                      <a:pt x="6" y="3"/>
                    </a:lnTo>
                    <a:lnTo>
                      <a:pt x="0" y="3"/>
                    </a:lnTo>
                    <a:lnTo>
                      <a:pt x="3" y="0"/>
                    </a:lnTo>
                    <a:lnTo>
                      <a:pt x="3" y="5"/>
                    </a:lnTo>
                    <a:lnTo>
                      <a:pt x="13" y="13"/>
                    </a:lnTo>
                    <a:lnTo>
                      <a:pt x="13" y="1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951" name="Freeform 691"/>
              <p:cNvSpPr>
                <a:spLocks/>
              </p:cNvSpPr>
              <p:nvPr/>
            </p:nvSpPr>
            <p:spPr bwMode="auto">
              <a:xfrm>
                <a:off x="5519" y="1904"/>
                <a:ext cx="8" cy="2"/>
              </a:xfrm>
              <a:custGeom>
                <a:avLst/>
                <a:gdLst>
                  <a:gd name="T0" fmla="*/ 0 w 8"/>
                  <a:gd name="T1" fmla="*/ 2 h 2"/>
                  <a:gd name="T2" fmla="*/ 3 w 8"/>
                  <a:gd name="T3" fmla="*/ 2 h 2"/>
                  <a:gd name="T4" fmla="*/ 8 w 8"/>
                  <a:gd name="T5" fmla="*/ 2 h 2"/>
                  <a:gd name="T6" fmla="*/ 5 w 8"/>
                  <a:gd name="T7" fmla="*/ 0 h 2"/>
                  <a:gd name="T8" fmla="*/ 5 w 8"/>
                  <a:gd name="T9" fmla="*/ 2 h 2"/>
                  <a:gd name="T10" fmla="*/ 8 w 8"/>
                  <a:gd name="T11" fmla="*/ 0 h 2"/>
                  <a:gd name="T12" fmla="*/ 0 w 8"/>
                  <a:gd name="T13" fmla="*/ 0 h 2"/>
                  <a:gd name="T14" fmla="*/ 3 w 8"/>
                  <a:gd name="T15" fmla="*/ 0 h 2"/>
                  <a:gd name="T16" fmla="*/ 0 w 8"/>
                  <a:gd name="T17" fmla="*/ 2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2"/>
                  <a:gd name="T29" fmla="*/ 8 w 8"/>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2">
                    <a:moveTo>
                      <a:pt x="0" y="2"/>
                    </a:moveTo>
                    <a:lnTo>
                      <a:pt x="3" y="2"/>
                    </a:lnTo>
                    <a:lnTo>
                      <a:pt x="8" y="2"/>
                    </a:lnTo>
                    <a:lnTo>
                      <a:pt x="5" y="0"/>
                    </a:lnTo>
                    <a:lnTo>
                      <a:pt x="5" y="2"/>
                    </a:lnTo>
                    <a:lnTo>
                      <a:pt x="8" y="0"/>
                    </a:lnTo>
                    <a:lnTo>
                      <a:pt x="0" y="0"/>
                    </a:lnTo>
                    <a:lnTo>
                      <a:pt x="3"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grpSp>
      <p:sp>
        <p:nvSpPr>
          <p:cNvPr id="1221300" name="Line 692"/>
          <p:cNvSpPr>
            <a:spLocks noChangeShapeType="1"/>
          </p:cNvSpPr>
          <p:nvPr/>
        </p:nvSpPr>
        <p:spPr bwMode="auto">
          <a:xfrm flipV="1">
            <a:off x="3509963" y="3321050"/>
            <a:ext cx="539750" cy="889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21301" name="Line 693"/>
          <p:cNvSpPr>
            <a:spLocks noChangeShapeType="1"/>
          </p:cNvSpPr>
          <p:nvPr/>
        </p:nvSpPr>
        <p:spPr bwMode="auto">
          <a:xfrm>
            <a:off x="3509963" y="3590925"/>
            <a:ext cx="539750" cy="889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grpSp>
        <p:nvGrpSpPr>
          <p:cNvPr id="14" name="Group 694"/>
          <p:cNvGrpSpPr>
            <a:grpSpLocks/>
          </p:cNvGrpSpPr>
          <p:nvPr/>
        </p:nvGrpSpPr>
        <p:grpSpPr bwMode="auto">
          <a:xfrm>
            <a:off x="4094163" y="1025525"/>
            <a:ext cx="990600" cy="1125538"/>
            <a:chOff x="4666" y="2982"/>
            <a:chExt cx="624" cy="709"/>
          </a:xfrm>
        </p:grpSpPr>
        <p:grpSp>
          <p:nvGrpSpPr>
            <p:cNvPr id="23631" name="Group 695"/>
            <p:cNvGrpSpPr>
              <a:grpSpLocks/>
            </p:cNvGrpSpPr>
            <p:nvPr/>
          </p:nvGrpSpPr>
          <p:grpSpPr bwMode="auto">
            <a:xfrm flipH="1">
              <a:off x="4666" y="2982"/>
              <a:ext cx="624" cy="709"/>
              <a:chOff x="4666" y="2982"/>
              <a:chExt cx="481" cy="568"/>
            </a:xfrm>
          </p:grpSpPr>
          <p:sp>
            <p:nvSpPr>
              <p:cNvPr id="23782" name="AutoShape 696"/>
              <p:cNvSpPr>
                <a:spLocks noChangeAspect="1" noChangeArrowheads="1" noTextEdit="1"/>
              </p:cNvSpPr>
              <p:nvPr/>
            </p:nvSpPr>
            <p:spPr bwMode="auto">
              <a:xfrm>
                <a:off x="4666" y="2982"/>
                <a:ext cx="481" cy="5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nb-NO"/>
              </a:p>
            </p:txBody>
          </p:sp>
          <p:sp>
            <p:nvSpPr>
              <p:cNvPr id="23783" name="Freeform 697"/>
              <p:cNvSpPr>
                <a:spLocks/>
              </p:cNvSpPr>
              <p:nvPr/>
            </p:nvSpPr>
            <p:spPr bwMode="auto">
              <a:xfrm>
                <a:off x="4666" y="2982"/>
                <a:ext cx="362" cy="517"/>
              </a:xfrm>
              <a:custGeom>
                <a:avLst/>
                <a:gdLst>
                  <a:gd name="T0" fmla="*/ 152 w 724"/>
                  <a:gd name="T1" fmla="*/ 56 h 1033"/>
                  <a:gd name="T2" fmla="*/ 31 w 724"/>
                  <a:gd name="T3" fmla="*/ 642 h 1033"/>
                  <a:gd name="T4" fmla="*/ 132 w 724"/>
                  <a:gd name="T5" fmla="*/ 719 h 1033"/>
                  <a:gd name="T6" fmla="*/ 143 w 724"/>
                  <a:gd name="T7" fmla="*/ 720 h 1033"/>
                  <a:gd name="T8" fmla="*/ 169 w 724"/>
                  <a:gd name="T9" fmla="*/ 721 h 1033"/>
                  <a:gd name="T10" fmla="*/ 209 w 724"/>
                  <a:gd name="T11" fmla="*/ 725 h 1033"/>
                  <a:gd name="T12" fmla="*/ 255 w 724"/>
                  <a:gd name="T13" fmla="*/ 728 h 1033"/>
                  <a:gd name="T14" fmla="*/ 302 w 724"/>
                  <a:gd name="T15" fmla="*/ 733 h 1033"/>
                  <a:gd name="T16" fmla="*/ 348 w 724"/>
                  <a:gd name="T17" fmla="*/ 736 h 1033"/>
                  <a:gd name="T18" fmla="*/ 387 w 724"/>
                  <a:gd name="T19" fmla="*/ 740 h 1033"/>
                  <a:gd name="T20" fmla="*/ 414 w 724"/>
                  <a:gd name="T21" fmla="*/ 743 h 1033"/>
                  <a:gd name="T22" fmla="*/ 415 w 724"/>
                  <a:gd name="T23" fmla="*/ 752 h 1033"/>
                  <a:gd name="T24" fmla="*/ 414 w 724"/>
                  <a:gd name="T25" fmla="*/ 777 h 1033"/>
                  <a:gd name="T26" fmla="*/ 407 w 724"/>
                  <a:gd name="T27" fmla="*/ 811 h 1033"/>
                  <a:gd name="T28" fmla="*/ 387 w 724"/>
                  <a:gd name="T29" fmla="*/ 853 h 1033"/>
                  <a:gd name="T30" fmla="*/ 377 w 724"/>
                  <a:gd name="T31" fmla="*/ 854 h 1033"/>
                  <a:gd name="T32" fmla="*/ 350 w 724"/>
                  <a:gd name="T33" fmla="*/ 857 h 1033"/>
                  <a:gd name="T34" fmla="*/ 313 w 724"/>
                  <a:gd name="T35" fmla="*/ 862 h 1033"/>
                  <a:gd name="T36" fmla="*/ 268 w 724"/>
                  <a:gd name="T37" fmla="*/ 869 h 1033"/>
                  <a:gd name="T38" fmla="*/ 222 w 724"/>
                  <a:gd name="T39" fmla="*/ 876 h 1033"/>
                  <a:gd name="T40" fmla="*/ 181 w 724"/>
                  <a:gd name="T41" fmla="*/ 884 h 1033"/>
                  <a:gd name="T42" fmla="*/ 146 w 724"/>
                  <a:gd name="T43" fmla="*/ 891 h 1033"/>
                  <a:gd name="T44" fmla="*/ 127 w 724"/>
                  <a:gd name="T45" fmla="*/ 899 h 1033"/>
                  <a:gd name="T46" fmla="*/ 113 w 724"/>
                  <a:gd name="T47" fmla="*/ 914 h 1033"/>
                  <a:gd name="T48" fmla="*/ 109 w 724"/>
                  <a:gd name="T49" fmla="*/ 930 h 1033"/>
                  <a:gd name="T50" fmla="*/ 118 w 724"/>
                  <a:gd name="T51" fmla="*/ 951 h 1033"/>
                  <a:gd name="T52" fmla="*/ 136 w 724"/>
                  <a:gd name="T53" fmla="*/ 963 h 1033"/>
                  <a:gd name="T54" fmla="*/ 156 w 724"/>
                  <a:gd name="T55" fmla="*/ 969 h 1033"/>
                  <a:gd name="T56" fmla="*/ 190 w 724"/>
                  <a:gd name="T57" fmla="*/ 978 h 1033"/>
                  <a:gd name="T58" fmla="*/ 235 w 724"/>
                  <a:gd name="T59" fmla="*/ 990 h 1033"/>
                  <a:gd name="T60" fmla="*/ 285 w 724"/>
                  <a:gd name="T61" fmla="*/ 1001 h 1033"/>
                  <a:gd name="T62" fmla="*/ 335 w 724"/>
                  <a:gd name="T63" fmla="*/ 1014 h 1033"/>
                  <a:gd name="T64" fmla="*/ 384 w 724"/>
                  <a:gd name="T65" fmla="*/ 1024 h 1033"/>
                  <a:gd name="T66" fmla="*/ 425 w 724"/>
                  <a:gd name="T67" fmla="*/ 1031 h 1033"/>
                  <a:gd name="T68" fmla="*/ 455 w 724"/>
                  <a:gd name="T69" fmla="*/ 1033 h 1033"/>
                  <a:gd name="T70" fmla="*/ 483 w 724"/>
                  <a:gd name="T71" fmla="*/ 1030 h 1033"/>
                  <a:gd name="T72" fmla="*/ 517 w 724"/>
                  <a:gd name="T73" fmla="*/ 1020 h 1033"/>
                  <a:gd name="T74" fmla="*/ 555 w 724"/>
                  <a:gd name="T75" fmla="*/ 1005 h 1033"/>
                  <a:gd name="T76" fmla="*/ 594 w 724"/>
                  <a:gd name="T77" fmla="*/ 987 h 1033"/>
                  <a:gd name="T78" fmla="*/ 631 w 724"/>
                  <a:gd name="T79" fmla="*/ 969 h 1033"/>
                  <a:gd name="T80" fmla="*/ 664 w 724"/>
                  <a:gd name="T81" fmla="*/ 952 h 1033"/>
                  <a:gd name="T82" fmla="*/ 687 w 724"/>
                  <a:gd name="T83" fmla="*/ 936 h 1033"/>
                  <a:gd name="T84" fmla="*/ 699 w 724"/>
                  <a:gd name="T85" fmla="*/ 925 h 1033"/>
                  <a:gd name="T86" fmla="*/ 699 w 724"/>
                  <a:gd name="T87" fmla="*/ 910 h 1033"/>
                  <a:gd name="T88" fmla="*/ 682 w 724"/>
                  <a:gd name="T89" fmla="*/ 900 h 1033"/>
                  <a:gd name="T90" fmla="*/ 657 w 724"/>
                  <a:gd name="T91" fmla="*/ 892 h 1033"/>
                  <a:gd name="T92" fmla="*/ 634 w 724"/>
                  <a:gd name="T93" fmla="*/ 886 h 1033"/>
                  <a:gd name="T94" fmla="*/ 631 w 724"/>
                  <a:gd name="T95" fmla="*/ 861 h 1033"/>
                  <a:gd name="T96" fmla="*/ 623 w 724"/>
                  <a:gd name="T97" fmla="*/ 798 h 1033"/>
                  <a:gd name="T98" fmla="*/ 611 w 724"/>
                  <a:gd name="T99" fmla="*/ 720 h 1033"/>
                  <a:gd name="T100" fmla="*/ 592 w 724"/>
                  <a:gd name="T101" fmla="*/ 647 h 1033"/>
                  <a:gd name="T102" fmla="*/ 697 w 724"/>
                  <a:gd name="T103" fmla="*/ 86 h 1033"/>
                  <a:gd name="T104" fmla="*/ 643 w 724"/>
                  <a:gd name="T105" fmla="*/ 0 h 1033"/>
                  <a:gd name="T106" fmla="*/ 179 w 724"/>
                  <a:gd name="T107" fmla="*/ 62 h 1033"/>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724"/>
                  <a:gd name="T163" fmla="*/ 0 h 1033"/>
                  <a:gd name="T164" fmla="*/ 724 w 724"/>
                  <a:gd name="T165" fmla="*/ 1033 h 1033"/>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724" h="1033">
                    <a:moveTo>
                      <a:pt x="179" y="62"/>
                    </a:moveTo>
                    <a:lnTo>
                      <a:pt x="152" y="56"/>
                    </a:lnTo>
                    <a:lnTo>
                      <a:pt x="0" y="623"/>
                    </a:lnTo>
                    <a:lnTo>
                      <a:pt x="31" y="642"/>
                    </a:lnTo>
                    <a:lnTo>
                      <a:pt x="31" y="671"/>
                    </a:lnTo>
                    <a:lnTo>
                      <a:pt x="132" y="719"/>
                    </a:lnTo>
                    <a:lnTo>
                      <a:pt x="135" y="719"/>
                    </a:lnTo>
                    <a:lnTo>
                      <a:pt x="143" y="720"/>
                    </a:lnTo>
                    <a:lnTo>
                      <a:pt x="154" y="720"/>
                    </a:lnTo>
                    <a:lnTo>
                      <a:pt x="169" y="721"/>
                    </a:lnTo>
                    <a:lnTo>
                      <a:pt x="188" y="724"/>
                    </a:lnTo>
                    <a:lnTo>
                      <a:pt x="209" y="725"/>
                    </a:lnTo>
                    <a:lnTo>
                      <a:pt x="230" y="727"/>
                    </a:lnTo>
                    <a:lnTo>
                      <a:pt x="255" y="728"/>
                    </a:lnTo>
                    <a:lnTo>
                      <a:pt x="278" y="730"/>
                    </a:lnTo>
                    <a:lnTo>
                      <a:pt x="302" y="733"/>
                    </a:lnTo>
                    <a:lnTo>
                      <a:pt x="326" y="734"/>
                    </a:lnTo>
                    <a:lnTo>
                      <a:pt x="348" y="736"/>
                    </a:lnTo>
                    <a:lnTo>
                      <a:pt x="369" y="739"/>
                    </a:lnTo>
                    <a:lnTo>
                      <a:pt x="387" y="740"/>
                    </a:lnTo>
                    <a:lnTo>
                      <a:pt x="402" y="742"/>
                    </a:lnTo>
                    <a:lnTo>
                      <a:pt x="414" y="743"/>
                    </a:lnTo>
                    <a:lnTo>
                      <a:pt x="414" y="745"/>
                    </a:lnTo>
                    <a:lnTo>
                      <a:pt x="415" y="752"/>
                    </a:lnTo>
                    <a:lnTo>
                      <a:pt x="415" y="763"/>
                    </a:lnTo>
                    <a:lnTo>
                      <a:pt x="414" y="777"/>
                    </a:lnTo>
                    <a:lnTo>
                      <a:pt x="411" y="793"/>
                    </a:lnTo>
                    <a:lnTo>
                      <a:pt x="407" y="811"/>
                    </a:lnTo>
                    <a:lnTo>
                      <a:pt x="399" y="832"/>
                    </a:lnTo>
                    <a:lnTo>
                      <a:pt x="387" y="853"/>
                    </a:lnTo>
                    <a:lnTo>
                      <a:pt x="385" y="853"/>
                    </a:lnTo>
                    <a:lnTo>
                      <a:pt x="377" y="854"/>
                    </a:lnTo>
                    <a:lnTo>
                      <a:pt x="365" y="855"/>
                    </a:lnTo>
                    <a:lnTo>
                      <a:pt x="350" y="857"/>
                    </a:lnTo>
                    <a:lnTo>
                      <a:pt x="333" y="859"/>
                    </a:lnTo>
                    <a:lnTo>
                      <a:pt x="313" y="862"/>
                    </a:lnTo>
                    <a:lnTo>
                      <a:pt x="291" y="865"/>
                    </a:lnTo>
                    <a:lnTo>
                      <a:pt x="268" y="869"/>
                    </a:lnTo>
                    <a:lnTo>
                      <a:pt x="245" y="872"/>
                    </a:lnTo>
                    <a:lnTo>
                      <a:pt x="222" y="876"/>
                    </a:lnTo>
                    <a:lnTo>
                      <a:pt x="200" y="879"/>
                    </a:lnTo>
                    <a:lnTo>
                      <a:pt x="181" y="884"/>
                    </a:lnTo>
                    <a:lnTo>
                      <a:pt x="162" y="887"/>
                    </a:lnTo>
                    <a:lnTo>
                      <a:pt x="146" y="891"/>
                    </a:lnTo>
                    <a:lnTo>
                      <a:pt x="135" y="895"/>
                    </a:lnTo>
                    <a:lnTo>
                      <a:pt x="127" y="899"/>
                    </a:lnTo>
                    <a:lnTo>
                      <a:pt x="119" y="906"/>
                    </a:lnTo>
                    <a:lnTo>
                      <a:pt x="113" y="914"/>
                    </a:lnTo>
                    <a:lnTo>
                      <a:pt x="111" y="922"/>
                    </a:lnTo>
                    <a:lnTo>
                      <a:pt x="109" y="930"/>
                    </a:lnTo>
                    <a:lnTo>
                      <a:pt x="112" y="940"/>
                    </a:lnTo>
                    <a:lnTo>
                      <a:pt x="118" y="951"/>
                    </a:lnTo>
                    <a:lnTo>
                      <a:pt x="126" y="959"/>
                    </a:lnTo>
                    <a:lnTo>
                      <a:pt x="136" y="963"/>
                    </a:lnTo>
                    <a:lnTo>
                      <a:pt x="144" y="965"/>
                    </a:lnTo>
                    <a:lnTo>
                      <a:pt x="156" y="969"/>
                    </a:lnTo>
                    <a:lnTo>
                      <a:pt x="172" y="974"/>
                    </a:lnTo>
                    <a:lnTo>
                      <a:pt x="190" y="978"/>
                    </a:lnTo>
                    <a:lnTo>
                      <a:pt x="212" y="984"/>
                    </a:lnTo>
                    <a:lnTo>
                      <a:pt x="235" y="990"/>
                    </a:lnTo>
                    <a:lnTo>
                      <a:pt x="259" y="995"/>
                    </a:lnTo>
                    <a:lnTo>
                      <a:pt x="285" y="1001"/>
                    </a:lnTo>
                    <a:lnTo>
                      <a:pt x="310" y="1008"/>
                    </a:lnTo>
                    <a:lnTo>
                      <a:pt x="335" y="1014"/>
                    </a:lnTo>
                    <a:lnTo>
                      <a:pt x="361" y="1018"/>
                    </a:lnTo>
                    <a:lnTo>
                      <a:pt x="384" y="1024"/>
                    </a:lnTo>
                    <a:lnTo>
                      <a:pt x="406" y="1028"/>
                    </a:lnTo>
                    <a:lnTo>
                      <a:pt x="425" y="1031"/>
                    </a:lnTo>
                    <a:lnTo>
                      <a:pt x="441" y="1032"/>
                    </a:lnTo>
                    <a:lnTo>
                      <a:pt x="455" y="1033"/>
                    </a:lnTo>
                    <a:lnTo>
                      <a:pt x="468" y="1032"/>
                    </a:lnTo>
                    <a:lnTo>
                      <a:pt x="483" y="1030"/>
                    </a:lnTo>
                    <a:lnTo>
                      <a:pt x="500" y="1025"/>
                    </a:lnTo>
                    <a:lnTo>
                      <a:pt x="517" y="1020"/>
                    </a:lnTo>
                    <a:lnTo>
                      <a:pt x="536" y="1013"/>
                    </a:lnTo>
                    <a:lnTo>
                      <a:pt x="555" y="1005"/>
                    </a:lnTo>
                    <a:lnTo>
                      <a:pt x="575" y="997"/>
                    </a:lnTo>
                    <a:lnTo>
                      <a:pt x="594" y="987"/>
                    </a:lnTo>
                    <a:lnTo>
                      <a:pt x="614" y="978"/>
                    </a:lnTo>
                    <a:lnTo>
                      <a:pt x="631" y="969"/>
                    </a:lnTo>
                    <a:lnTo>
                      <a:pt x="649" y="960"/>
                    </a:lnTo>
                    <a:lnTo>
                      <a:pt x="664" y="952"/>
                    </a:lnTo>
                    <a:lnTo>
                      <a:pt x="676" y="944"/>
                    </a:lnTo>
                    <a:lnTo>
                      <a:pt x="687" y="936"/>
                    </a:lnTo>
                    <a:lnTo>
                      <a:pt x="695" y="930"/>
                    </a:lnTo>
                    <a:lnTo>
                      <a:pt x="699" y="925"/>
                    </a:lnTo>
                    <a:lnTo>
                      <a:pt x="702" y="917"/>
                    </a:lnTo>
                    <a:lnTo>
                      <a:pt x="699" y="910"/>
                    </a:lnTo>
                    <a:lnTo>
                      <a:pt x="692" y="904"/>
                    </a:lnTo>
                    <a:lnTo>
                      <a:pt x="682" y="900"/>
                    </a:lnTo>
                    <a:lnTo>
                      <a:pt x="669" y="895"/>
                    </a:lnTo>
                    <a:lnTo>
                      <a:pt x="657" y="892"/>
                    </a:lnTo>
                    <a:lnTo>
                      <a:pt x="644" y="888"/>
                    </a:lnTo>
                    <a:lnTo>
                      <a:pt x="634" y="886"/>
                    </a:lnTo>
                    <a:lnTo>
                      <a:pt x="633" y="879"/>
                    </a:lnTo>
                    <a:lnTo>
                      <a:pt x="631" y="861"/>
                    </a:lnTo>
                    <a:lnTo>
                      <a:pt x="628" y="833"/>
                    </a:lnTo>
                    <a:lnTo>
                      <a:pt x="623" y="798"/>
                    </a:lnTo>
                    <a:lnTo>
                      <a:pt x="618" y="760"/>
                    </a:lnTo>
                    <a:lnTo>
                      <a:pt x="611" y="720"/>
                    </a:lnTo>
                    <a:lnTo>
                      <a:pt x="603" y="682"/>
                    </a:lnTo>
                    <a:lnTo>
                      <a:pt x="592" y="647"/>
                    </a:lnTo>
                    <a:lnTo>
                      <a:pt x="724" y="137"/>
                    </a:lnTo>
                    <a:lnTo>
                      <a:pt x="697" y="86"/>
                    </a:lnTo>
                    <a:lnTo>
                      <a:pt x="712" y="52"/>
                    </a:lnTo>
                    <a:lnTo>
                      <a:pt x="643" y="0"/>
                    </a:lnTo>
                    <a:lnTo>
                      <a:pt x="627" y="9"/>
                    </a:lnTo>
                    <a:lnTo>
                      <a:pt x="179" y="62"/>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84" name="Freeform 698"/>
              <p:cNvSpPr>
                <a:spLocks/>
              </p:cNvSpPr>
              <p:nvPr/>
            </p:nvSpPr>
            <p:spPr bwMode="auto">
              <a:xfrm>
                <a:off x="4685" y="2998"/>
                <a:ext cx="299" cy="300"/>
              </a:xfrm>
              <a:custGeom>
                <a:avLst/>
                <a:gdLst>
                  <a:gd name="T0" fmla="*/ 0 w 598"/>
                  <a:gd name="T1" fmla="*/ 573 h 602"/>
                  <a:gd name="T2" fmla="*/ 436 w 598"/>
                  <a:gd name="T3" fmla="*/ 602 h 602"/>
                  <a:gd name="T4" fmla="*/ 598 w 598"/>
                  <a:gd name="T5" fmla="*/ 0 h 602"/>
                  <a:gd name="T6" fmla="*/ 578 w 598"/>
                  <a:gd name="T7" fmla="*/ 9 h 602"/>
                  <a:gd name="T8" fmla="*/ 147 w 598"/>
                  <a:gd name="T9" fmla="*/ 54 h 602"/>
                  <a:gd name="T10" fmla="*/ 131 w 598"/>
                  <a:gd name="T11" fmla="*/ 51 h 602"/>
                  <a:gd name="T12" fmla="*/ 0 w 598"/>
                  <a:gd name="T13" fmla="*/ 573 h 602"/>
                  <a:gd name="T14" fmla="*/ 0 60000 65536"/>
                  <a:gd name="T15" fmla="*/ 0 60000 65536"/>
                  <a:gd name="T16" fmla="*/ 0 60000 65536"/>
                  <a:gd name="T17" fmla="*/ 0 60000 65536"/>
                  <a:gd name="T18" fmla="*/ 0 60000 65536"/>
                  <a:gd name="T19" fmla="*/ 0 60000 65536"/>
                  <a:gd name="T20" fmla="*/ 0 60000 65536"/>
                  <a:gd name="T21" fmla="*/ 0 w 598"/>
                  <a:gd name="T22" fmla="*/ 0 h 602"/>
                  <a:gd name="T23" fmla="*/ 598 w 598"/>
                  <a:gd name="T24" fmla="*/ 602 h 60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98" h="602">
                    <a:moveTo>
                      <a:pt x="0" y="573"/>
                    </a:moveTo>
                    <a:lnTo>
                      <a:pt x="436" y="602"/>
                    </a:lnTo>
                    <a:lnTo>
                      <a:pt x="598" y="0"/>
                    </a:lnTo>
                    <a:lnTo>
                      <a:pt x="578" y="9"/>
                    </a:lnTo>
                    <a:lnTo>
                      <a:pt x="147" y="54"/>
                    </a:lnTo>
                    <a:lnTo>
                      <a:pt x="131" y="51"/>
                    </a:lnTo>
                    <a:lnTo>
                      <a:pt x="0" y="573"/>
                    </a:lnTo>
                    <a:close/>
                  </a:path>
                </a:pathLst>
              </a:custGeom>
              <a:solidFill>
                <a:srgbClr val="E5E0B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85" name="Freeform 699"/>
              <p:cNvSpPr>
                <a:spLocks/>
              </p:cNvSpPr>
              <p:nvPr/>
            </p:nvSpPr>
            <p:spPr bwMode="auto">
              <a:xfrm>
                <a:off x="4910" y="2999"/>
                <a:ext cx="88" cy="308"/>
              </a:xfrm>
              <a:custGeom>
                <a:avLst/>
                <a:gdLst>
                  <a:gd name="T0" fmla="*/ 165 w 177"/>
                  <a:gd name="T1" fmla="*/ 0 h 617"/>
                  <a:gd name="T2" fmla="*/ 177 w 177"/>
                  <a:gd name="T3" fmla="*/ 5 h 617"/>
                  <a:gd name="T4" fmla="*/ 10 w 177"/>
                  <a:gd name="T5" fmla="*/ 617 h 617"/>
                  <a:gd name="T6" fmla="*/ 0 w 177"/>
                  <a:gd name="T7" fmla="*/ 609 h 617"/>
                  <a:gd name="T8" fmla="*/ 165 w 177"/>
                  <a:gd name="T9" fmla="*/ 0 h 617"/>
                  <a:gd name="T10" fmla="*/ 0 60000 65536"/>
                  <a:gd name="T11" fmla="*/ 0 60000 65536"/>
                  <a:gd name="T12" fmla="*/ 0 60000 65536"/>
                  <a:gd name="T13" fmla="*/ 0 60000 65536"/>
                  <a:gd name="T14" fmla="*/ 0 60000 65536"/>
                  <a:gd name="T15" fmla="*/ 0 w 177"/>
                  <a:gd name="T16" fmla="*/ 0 h 617"/>
                  <a:gd name="T17" fmla="*/ 177 w 177"/>
                  <a:gd name="T18" fmla="*/ 617 h 617"/>
                </a:gdLst>
                <a:ahLst/>
                <a:cxnLst>
                  <a:cxn ang="T10">
                    <a:pos x="T0" y="T1"/>
                  </a:cxn>
                  <a:cxn ang="T11">
                    <a:pos x="T2" y="T3"/>
                  </a:cxn>
                  <a:cxn ang="T12">
                    <a:pos x="T4" y="T5"/>
                  </a:cxn>
                  <a:cxn ang="T13">
                    <a:pos x="T6" y="T7"/>
                  </a:cxn>
                  <a:cxn ang="T14">
                    <a:pos x="T8" y="T9"/>
                  </a:cxn>
                </a:cxnLst>
                <a:rect l="T15" t="T16" r="T17" b="T18"/>
                <a:pathLst>
                  <a:path w="177" h="617">
                    <a:moveTo>
                      <a:pt x="165" y="0"/>
                    </a:moveTo>
                    <a:lnTo>
                      <a:pt x="177" y="5"/>
                    </a:lnTo>
                    <a:lnTo>
                      <a:pt x="10" y="617"/>
                    </a:lnTo>
                    <a:lnTo>
                      <a:pt x="0" y="609"/>
                    </a:lnTo>
                    <a:lnTo>
                      <a:pt x="165" y="0"/>
                    </a:lnTo>
                    <a:close/>
                  </a:path>
                </a:pathLst>
              </a:custGeom>
              <a:solidFill>
                <a:srgbClr val="F2EDD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86" name="Freeform 700"/>
              <p:cNvSpPr>
                <a:spLocks/>
              </p:cNvSpPr>
              <p:nvPr/>
            </p:nvSpPr>
            <p:spPr bwMode="auto">
              <a:xfrm>
                <a:off x="4921" y="3005"/>
                <a:ext cx="88" cy="311"/>
              </a:xfrm>
              <a:custGeom>
                <a:avLst/>
                <a:gdLst>
                  <a:gd name="T0" fmla="*/ 167 w 178"/>
                  <a:gd name="T1" fmla="*/ 0 h 621"/>
                  <a:gd name="T2" fmla="*/ 178 w 178"/>
                  <a:gd name="T3" fmla="*/ 12 h 621"/>
                  <a:gd name="T4" fmla="*/ 9 w 178"/>
                  <a:gd name="T5" fmla="*/ 621 h 621"/>
                  <a:gd name="T6" fmla="*/ 0 w 178"/>
                  <a:gd name="T7" fmla="*/ 612 h 621"/>
                  <a:gd name="T8" fmla="*/ 167 w 178"/>
                  <a:gd name="T9" fmla="*/ 0 h 621"/>
                  <a:gd name="T10" fmla="*/ 0 60000 65536"/>
                  <a:gd name="T11" fmla="*/ 0 60000 65536"/>
                  <a:gd name="T12" fmla="*/ 0 60000 65536"/>
                  <a:gd name="T13" fmla="*/ 0 60000 65536"/>
                  <a:gd name="T14" fmla="*/ 0 60000 65536"/>
                  <a:gd name="T15" fmla="*/ 0 w 178"/>
                  <a:gd name="T16" fmla="*/ 0 h 621"/>
                  <a:gd name="T17" fmla="*/ 178 w 178"/>
                  <a:gd name="T18" fmla="*/ 621 h 621"/>
                </a:gdLst>
                <a:ahLst/>
                <a:cxnLst>
                  <a:cxn ang="T10">
                    <a:pos x="T0" y="T1"/>
                  </a:cxn>
                  <a:cxn ang="T11">
                    <a:pos x="T2" y="T3"/>
                  </a:cxn>
                  <a:cxn ang="T12">
                    <a:pos x="T4" y="T5"/>
                  </a:cxn>
                  <a:cxn ang="T13">
                    <a:pos x="T6" y="T7"/>
                  </a:cxn>
                  <a:cxn ang="T14">
                    <a:pos x="T8" y="T9"/>
                  </a:cxn>
                </a:cxnLst>
                <a:rect l="T15" t="T16" r="T17" b="T18"/>
                <a:pathLst>
                  <a:path w="178" h="621">
                    <a:moveTo>
                      <a:pt x="167" y="0"/>
                    </a:moveTo>
                    <a:lnTo>
                      <a:pt x="178" y="12"/>
                    </a:lnTo>
                    <a:lnTo>
                      <a:pt x="9" y="621"/>
                    </a:lnTo>
                    <a:lnTo>
                      <a:pt x="0" y="612"/>
                    </a:lnTo>
                    <a:lnTo>
                      <a:pt x="167" y="0"/>
                    </a:lnTo>
                    <a:close/>
                  </a:path>
                </a:pathLst>
              </a:custGeom>
              <a:solidFill>
                <a:srgbClr val="F2EDD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87" name="Freeform 701"/>
              <p:cNvSpPr>
                <a:spLocks/>
              </p:cNvSpPr>
              <p:nvPr/>
            </p:nvSpPr>
            <p:spPr bwMode="auto">
              <a:xfrm>
                <a:off x="4896" y="3307"/>
                <a:ext cx="14" cy="11"/>
              </a:xfrm>
              <a:custGeom>
                <a:avLst/>
                <a:gdLst>
                  <a:gd name="T0" fmla="*/ 18 w 27"/>
                  <a:gd name="T1" fmla="*/ 0 h 22"/>
                  <a:gd name="T2" fmla="*/ 0 w 27"/>
                  <a:gd name="T3" fmla="*/ 12 h 22"/>
                  <a:gd name="T4" fmla="*/ 8 w 27"/>
                  <a:gd name="T5" fmla="*/ 22 h 22"/>
                  <a:gd name="T6" fmla="*/ 27 w 27"/>
                  <a:gd name="T7" fmla="*/ 9 h 22"/>
                  <a:gd name="T8" fmla="*/ 18 w 27"/>
                  <a:gd name="T9" fmla="*/ 0 h 22"/>
                  <a:gd name="T10" fmla="*/ 0 60000 65536"/>
                  <a:gd name="T11" fmla="*/ 0 60000 65536"/>
                  <a:gd name="T12" fmla="*/ 0 60000 65536"/>
                  <a:gd name="T13" fmla="*/ 0 60000 65536"/>
                  <a:gd name="T14" fmla="*/ 0 60000 65536"/>
                  <a:gd name="T15" fmla="*/ 0 w 27"/>
                  <a:gd name="T16" fmla="*/ 0 h 22"/>
                  <a:gd name="T17" fmla="*/ 27 w 27"/>
                  <a:gd name="T18" fmla="*/ 22 h 22"/>
                </a:gdLst>
                <a:ahLst/>
                <a:cxnLst>
                  <a:cxn ang="T10">
                    <a:pos x="T0" y="T1"/>
                  </a:cxn>
                  <a:cxn ang="T11">
                    <a:pos x="T2" y="T3"/>
                  </a:cxn>
                  <a:cxn ang="T12">
                    <a:pos x="T4" y="T5"/>
                  </a:cxn>
                  <a:cxn ang="T13">
                    <a:pos x="T6" y="T7"/>
                  </a:cxn>
                  <a:cxn ang="T14">
                    <a:pos x="T8" y="T9"/>
                  </a:cxn>
                </a:cxnLst>
                <a:rect l="T15" t="T16" r="T17" b="T18"/>
                <a:pathLst>
                  <a:path w="27" h="22">
                    <a:moveTo>
                      <a:pt x="18" y="0"/>
                    </a:moveTo>
                    <a:lnTo>
                      <a:pt x="0" y="12"/>
                    </a:lnTo>
                    <a:lnTo>
                      <a:pt x="8" y="22"/>
                    </a:lnTo>
                    <a:lnTo>
                      <a:pt x="27" y="9"/>
                    </a:lnTo>
                    <a:lnTo>
                      <a:pt x="18" y="0"/>
                    </a:lnTo>
                    <a:close/>
                  </a:path>
                </a:pathLst>
              </a:custGeom>
              <a:solidFill>
                <a:srgbClr val="F2EDD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88" name="Freeform 702"/>
              <p:cNvSpPr>
                <a:spLocks/>
              </p:cNvSpPr>
              <p:nvPr/>
            </p:nvSpPr>
            <p:spPr bwMode="auto">
              <a:xfrm>
                <a:off x="4905" y="3315"/>
                <a:ext cx="14" cy="11"/>
              </a:xfrm>
              <a:custGeom>
                <a:avLst/>
                <a:gdLst>
                  <a:gd name="T0" fmla="*/ 19 w 28"/>
                  <a:gd name="T1" fmla="*/ 0 h 22"/>
                  <a:gd name="T2" fmla="*/ 0 w 28"/>
                  <a:gd name="T3" fmla="*/ 13 h 22"/>
                  <a:gd name="T4" fmla="*/ 8 w 28"/>
                  <a:gd name="T5" fmla="*/ 22 h 22"/>
                  <a:gd name="T6" fmla="*/ 28 w 28"/>
                  <a:gd name="T7" fmla="*/ 8 h 22"/>
                  <a:gd name="T8" fmla="*/ 19 w 28"/>
                  <a:gd name="T9" fmla="*/ 0 h 22"/>
                  <a:gd name="T10" fmla="*/ 0 60000 65536"/>
                  <a:gd name="T11" fmla="*/ 0 60000 65536"/>
                  <a:gd name="T12" fmla="*/ 0 60000 65536"/>
                  <a:gd name="T13" fmla="*/ 0 60000 65536"/>
                  <a:gd name="T14" fmla="*/ 0 60000 65536"/>
                  <a:gd name="T15" fmla="*/ 0 w 28"/>
                  <a:gd name="T16" fmla="*/ 0 h 22"/>
                  <a:gd name="T17" fmla="*/ 28 w 28"/>
                  <a:gd name="T18" fmla="*/ 22 h 22"/>
                </a:gdLst>
                <a:ahLst/>
                <a:cxnLst>
                  <a:cxn ang="T10">
                    <a:pos x="T0" y="T1"/>
                  </a:cxn>
                  <a:cxn ang="T11">
                    <a:pos x="T2" y="T3"/>
                  </a:cxn>
                  <a:cxn ang="T12">
                    <a:pos x="T4" y="T5"/>
                  </a:cxn>
                  <a:cxn ang="T13">
                    <a:pos x="T6" y="T7"/>
                  </a:cxn>
                  <a:cxn ang="T14">
                    <a:pos x="T8" y="T9"/>
                  </a:cxn>
                </a:cxnLst>
                <a:rect l="T15" t="T16" r="T17" b="T18"/>
                <a:pathLst>
                  <a:path w="28" h="22">
                    <a:moveTo>
                      <a:pt x="19" y="0"/>
                    </a:moveTo>
                    <a:lnTo>
                      <a:pt x="0" y="13"/>
                    </a:lnTo>
                    <a:lnTo>
                      <a:pt x="8" y="22"/>
                    </a:lnTo>
                    <a:lnTo>
                      <a:pt x="28" y="8"/>
                    </a:lnTo>
                    <a:lnTo>
                      <a:pt x="19" y="0"/>
                    </a:lnTo>
                    <a:close/>
                  </a:path>
                </a:pathLst>
              </a:custGeom>
              <a:solidFill>
                <a:srgbClr val="F2EDD6"/>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89" name="Freeform 703"/>
              <p:cNvSpPr>
                <a:spLocks/>
              </p:cNvSpPr>
              <p:nvPr/>
            </p:nvSpPr>
            <p:spPr bwMode="auto">
              <a:xfrm>
                <a:off x="4700" y="3302"/>
                <a:ext cx="183" cy="22"/>
              </a:xfrm>
              <a:custGeom>
                <a:avLst/>
                <a:gdLst>
                  <a:gd name="T0" fmla="*/ 366 w 366"/>
                  <a:gd name="T1" fmla="*/ 23 h 45"/>
                  <a:gd name="T2" fmla="*/ 364 w 366"/>
                  <a:gd name="T3" fmla="*/ 45 h 45"/>
                  <a:gd name="T4" fmla="*/ 362 w 366"/>
                  <a:gd name="T5" fmla="*/ 45 h 45"/>
                  <a:gd name="T6" fmla="*/ 356 w 366"/>
                  <a:gd name="T7" fmla="*/ 44 h 45"/>
                  <a:gd name="T8" fmla="*/ 346 w 366"/>
                  <a:gd name="T9" fmla="*/ 42 h 45"/>
                  <a:gd name="T10" fmla="*/ 332 w 366"/>
                  <a:gd name="T11" fmla="*/ 41 h 45"/>
                  <a:gd name="T12" fmla="*/ 316 w 366"/>
                  <a:gd name="T13" fmla="*/ 38 h 45"/>
                  <a:gd name="T14" fmla="*/ 295 w 366"/>
                  <a:gd name="T15" fmla="*/ 36 h 45"/>
                  <a:gd name="T16" fmla="*/ 273 w 366"/>
                  <a:gd name="T17" fmla="*/ 33 h 45"/>
                  <a:gd name="T18" fmla="*/ 248 w 366"/>
                  <a:gd name="T19" fmla="*/ 30 h 45"/>
                  <a:gd name="T20" fmla="*/ 221 w 366"/>
                  <a:gd name="T21" fmla="*/ 28 h 45"/>
                  <a:gd name="T22" fmla="*/ 192 w 366"/>
                  <a:gd name="T23" fmla="*/ 26 h 45"/>
                  <a:gd name="T24" fmla="*/ 162 w 366"/>
                  <a:gd name="T25" fmla="*/ 23 h 45"/>
                  <a:gd name="T26" fmla="*/ 131 w 366"/>
                  <a:gd name="T27" fmla="*/ 22 h 45"/>
                  <a:gd name="T28" fmla="*/ 99 w 366"/>
                  <a:gd name="T29" fmla="*/ 21 h 45"/>
                  <a:gd name="T30" fmla="*/ 67 w 366"/>
                  <a:gd name="T31" fmla="*/ 21 h 45"/>
                  <a:gd name="T32" fmla="*/ 33 w 366"/>
                  <a:gd name="T33" fmla="*/ 21 h 45"/>
                  <a:gd name="T34" fmla="*/ 0 w 366"/>
                  <a:gd name="T35" fmla="*/ 22 h 45"/>
                  <a:gd name="T36" fmla="*/ 5 w 366"/>
                  <a:gd name="T37" fmla="*/ 5 h 45"/>
                  <a:gd name="T38" fmla="*/ 6 w 366"/>
                  <a:gd name="T39" fmla="*/ 5 h 45"/>
                  <a:gd name="T40" fmla="*/ 9 w 366"/>
                  <a:gd name="T41" fmla="*/ 4 h 45"/>
                  <a:gd name="T42" fmla="*/ 15 w 366"/>
                  <a:gd name="T43" fmla="*/ 4 h 45"/>
                  <a:gd name="T44" fmla="*/ 23 w 366"/>
                  <a:gd name="T45" fmla="*/ 3 h 45"/>
                  <a:gd name="T46" fmla="*/ 35 w 366"/>
                  <a:gd name="T47" fmla="*/ 2 h 45"/>
                  <a:gd name="T48" fmla="*/ 48 w 366"/>
                  <a:gd name="T49" fmla="*/ 2 h 45"/>
                  <a:gd name="T50" fmla="*/ 64 w 366"/>
                  <a:gd name="T51" fmla="*/ 0 h 45"/>
                  <a:gd name="T52" fmla="*/ 84 w 366"/>
                  <a:gd name="T53" fmla="*/ 0 h 45"/>
                  <a:gd name="T54" fmla="*/ 107 w 366"/>
                  <a:gd name="T55" fmla="*/ 0 h 45"/>
                  <a:gd name="T56" fmla="*/ 134 w 366"/>
                  <a:gd name="T57" fmla="*/ 2 h 45"/>
                  <a:gd name="T58" fmla="*/ 162 w 366"/>
                  <a:gd name="T59" fmla="*/ 3 h 45"/>
                  <a:gd name="T60" fmla="*/ 196 w 366"/>
                  <a:gd name="T61" fmla="*/ 5 h 45"/>
                  <a:gd name="T62" fmla="*/ 233 w 366"/>
                  <a:gd name="T63" fmla="*/ 8 h 45"/>
                  <a:gd name="T64" fmla="*/ 273 w 366"/>
                  <a:gd name="T65" fmla="*/ 12 h 45"/>
                  <a:gd name="T66" fmla="*/ 318 w 366"/>
                  <a:gd name="T67" fmla="*/ 18 h 45"/>
                  <a:gd name="T68" fmla="*/ 366 w 366"/>
                  <a:gd name="T69" fmla="*/ 23 h 4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66"/>
                  <a:gd name="T106" fmla="*/ 0 h 45"/>
                  <a:gd name="T107" fmla="*/ 366 w 366"/>
                  <a:gd name="T108" fmla="*/ 45 h 4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66" h="45">
                    <a:moveTo>
                      <a:pt x="366" y="23"/>
                    </a:moveTo>
                    <a:lnTo>
                      <a:pt x="364" y="45"/>
                    </a:lnTo>
                    <a:lnTo>
                      <a:pt x="362" y="45"/>
                    </a:lnTo>
                    <a:lnTo>
                      <a:pt x="356" y="44"/>
                    </a:lnTo>
                    <a:lnTo>
                      <a:pt x="346" y="42"/>
                    </a:lnTo>
                    <a:lnTo>
                      <a:pt x="332" y="41"/>
                    </a:lnTo>
                    <a:lnTo>
                      <a:pt x="316" y="38"/>
                    </a:lnTo>
                    <a:lnTo>
                      <a:pt x="295" y="36"/>
                    </a:lnTo>
                    <a:lnTo>
                      <a:pt x="273" y="33"/>
                    </a:lnTo>
                    <a:lnTo>
                      <a:pt x="248" y="30"/>
                    </a:lnTo>
                    <a:lnTo>
                      <a:pt x="221" y="28"/>
                    </a:lnTo>
                    <a:lnTo>
                      <a:pt x="192" y="26"/>
                    </a:lnTo>
                    <a:lnTo>
                      <a:pt x="162" y="23"/>
                    </a:lnTo>
                    <a:lnTo>
                      <a:pt x="131" y="22"/>
                    </a:lnTo>
                    <a:lnTo>
                      <a:pt x="99" y="21"/>
                    </a:lnTo>
                    <a:lnTo>
                      <a:pt x="67" y="21"/>
                    </a:lnTo>
                    <a:lnTo>
                      <a:pt x="33" y="21"/>
                    </a:lnTo>
                    <a:lnTo>
                      <a:pt x="0" y="22"/>
                    </a:lnTo>
                    <a:lnTo>
                      <a:pt x="5" y="5"/>
                    </a:lnTo>
                    <a:lnTo>
                      <a:pt x="6" y="5"/>
                    </a:lnTo>
                    <a:lnTo>
                      <a:pt x="9" y="4"/>
                    </a:lnTo>
                    <a:lnTo>
                      <a:pt x="15" y="4"/>
                    </a:lnTo>
                    <a:lnTo>
                      <a:pt x="23" y="3"/>
                    </a:lnTo>
                    <a:lnTo>
                      <a:pt x="35" y="2"/>
                    </a:lnTo>
                    <a:lnTo>
                      <a:pt x="48" y="2"/>
                    </a:lnTo>
                    <a:lnTo>
                      <a:pt x="64" y="0"/>
                    </a:lnTo>
                    <a:lnTo>
                      <a:pt x="84" y="0"/>
                    </a:lnTo>
                    <a:lnTo>
                      <a:pt x="107" y="0"/>
                    </a:lnTo>
                    <a:lnTo>
                      <a:pt x="134" y="2"/>
                    </a:lnTo>
                    <a:lnTo>
                      <a:pt x="162" y="3"/>
                    </a:lnTo>
                    <a:lnTo>
                      <a:pt x="196" y="5"/>
                    </a:lnTo>
                    <a:lnTo>
                      <a:pt x="233" y="8"/>
                    </a:lnTo>
                    <a:lnTo>
                      <a:pt x="273" y="12"/>
                    </a:lnTo>
                    <a:lnTo>
                      <a:pt x="318" y="18"/>
                    </a:lnTo>
                    <a:lnTo>
                      <a:pt x="366" y="23"/>
                    </a:lnTo>
                    <a:close/>
                  </a:path>
                </a:pathLst>
              </a:custGeom>
              <a:solidFill>
                <a:srgbClr val="6BADC9"/>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90" name="Freeform 704"/>
              <p:cNvSpPr>
                <a:spLocks/>
              </p:cNvSpPr>
              <p:nvPr/>
            </p:nvSpPr>
            <p:spPr bwMode="auto">
              <a:xfrm>
                <a:off x="4775" y="3263"/>
                <a:ext cx="20" cy="19"/>
              </a:xfrm>
              <a:custGeom>
                <a:avLst/>
                <a:gdLst>
                  <a:gd name="T0" fmla="*/ 30 w 39"/>
                  <a:gd name="T1" fmla="*/ 38 h 38"/>
                  <a:gd name="T2" fmla="*/ 18 w 39"/>
                  <a:gd name="T3" fmla="*/ 31 h 38"/>
                  <a:gd name="T4" fmla="*/ 6 w 39"/>
                  <a:gd name="T5" fmla="*/ 37 h 38"/>
                  <a:gd name="T6" fmla="*/ 9 w 39"/>
                  <a:gd name="T7" fmla="*/ 23 h 38"/>
                  <a:gd name="T8" fmla="*/ 0 w 39"/>
                  <a:gd name="T9" fmla="*/ 13 h 38"/>
                  <a:gd name="T10" fmla="*/ 14 w 39"/>
                  <a:gd name="T11" fmla="*/ 13 h 38"/>
                  <a:gd name="T12" fmla="*/ 21 w 39"/>
                  <a:gd name="T13" fmla="*/ 0 h 38"/>
                  <a:gd name="T14" fmla="*/ 25 w 39"/>
                  <a:gd name="T15" fmla="*/ 13 h 38"/>
                  <a:gd name="T16" fmla="*/ 39 w 39"/>
                  <a:gd name="T17" fmla="*/ 16 h 38"/>
                  <a:gd name="T18" fmla="*/ 29 w 39"/>
                  <a:gd name="T19" fmla="*/ 25 h 38"/>
                  <a:gd name="T20" fmla="*/ 30 w 39"/>
                  <a:gd name="T21" fmla="*/ 38 h 3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9"/>
                  <a:gd name="T34" fmla="*/ 0 h 38"/>
                  <a:gd name="T35" fmla="*/ 39 w 39"/>
                  <a:gd name="T36" fmla="*/ 38 h 3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9" h="38">
                    <a:moveTo>
                      <a:pt x="30" y="38"/>
                    </a:moveTo>
                    <a:lnTo>
                      <a:pt x="18" y="31"/>
                    </a:lnTo>
                    <a:lnTo>
                      <a:pt x="6" y="37"/>
                    </a:lnTo>
                    <a:lnTo>
                      <a:pt x="9" y="23"/>
                    </a:lnTo>
                    <a:lnTo>
                      <a:pt x="0" y="13"/>
                    </a:lnTo>
                    <a:lnTo>
                      <a:pt x="14" y="13"/>
                    </a:lnTo>
                    <a:lnTo>
                      <a:pt x="21" y="0"/>
                    </a:lnTo>
                    <a:lnTo>
                      <a:pt x="25" y="13"/>
                    </a:lnTo>
                    <a:lnTo>
                      <a:pt x="39" y="16"/>
                    </a:lnTo>
                    <a:lnTo>
                      <a:pt x="29" y="25"/>
                    </a:lnTo>
                    <a:lnTo>
                      <a:pt x="30" y="38"/>
                    </a:lnTo>
                    <a:close/>
                  </a:path>
                </a:pathLst>
              </a:custGeom>
              <a:solidFill>
                <a:srgbClr val="FF19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91" name="Freeform 705"/>
              <p:cNvSpPr>
                <a:spLocks/>
              </p:cNvSpPr>
              <p:nvPr/>
            </p:nvSpPr>
            <p:spPr bwMode="auto">
              <a:xfrm>
                <a:off x="4714" y="3028"/>
                <a:ext cx="234" cy="229"/>
              </a:xfrm>
              <a:custGeom>
                <a:avLst/>
                <a:gdLst>
                  <a:gd name="T0" fmla="*/ 464 w 466"/>
                  <a:gd name="T1" fmla="*/ 7 h 459"/>
                  <a:gd name="T2" fmla="*/ 466 w 466"/>
                  <a:gd name="T3" fmla="*/ 0 h 459"/>
                  <a:gd name="T4" fmla="*/ 108 w 466"/>
                  <a:gd name="T5" fmla="*/ 30 h 459"/>
                  <a:gd name="T6" fmla="*/ 0 w 466"/>
                  <a:gd name="T7" fmla="*/ 459 h 459"/>
                  <a:gd name="T8" fmla="*/ 14 w 466"/>
                  <a:gd name="T9" fmla="*/ 457 h 459"/>
                  <a:gd name="T10" fmla="*/ 118 w 466"/>
                  <a:gd name="T11" fmla="*/ 38 h 459"/>
                  <a:gd name="T12" fmla="*/ 464 w 466"/>
                  <a:gd name="T13" fmla="*/ 7 h 459"/>
                  <a:gd name="T14" fmla="*/ 0 60000 65536"/>
                  <a:gd name="T15" fmla="*/ 0 60000 65536"/>
                  <a:gd name="T16" fmla="*/ 0 60000 65536"/>
                  <a:gd name="T17" fmla="*/ 0 60000 65536"/>
                  <a:gd name="T18" fmla="*/ 0 60000 65536"/>
                  <a:gd name="T19" fmla="*/ 0 60000 65536"/>
                  <a:gd name="T20" fmla="*/ 0 60000 65536"/>
                  <a:gd name="T21" fmla="*/ 0 w 466"/>
                  <a:gd name="T22" fmla="*/ 0 h 459"/>
                  <a:gd name="T23" fmla="*/ 466 w 466"/>
                  <a:gd name="T24" fmla="*/ 459 h 45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466" h="459">
                    <a:moveTo>
                      <a:pt x="464" y="7"/>
                    </a:moveTo>
                    <a:lnTo>
                      <a:pt x="466" y="0"/>
                    </a:lnTo>
                    <a:lnTo>
                      <a:pt x="108" y="30"/>
                    </a:lnTo>
                    <a:lnTo>
                      <a:pt x="0" y="459"/>
                    </a:lnTo>
                    <a:lnTo>
                      <a:pt x="14" y="457"/>
                    </a:lnTo>
                    <a:lnTo>
                      <a:pt x="118" y="38"/>
                    </a:lnTo>
                    <a:lnTo>
                      <a:pt x="464" y="7"/>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92" name="Freeform 706"/>
              <p:cNvSpPr>
                <a:spLocks/>
              </p:cNvSpPr>
              <p:nvPr/>
            </p:nvSpPr>
            <p:spPr bwMode="auto">
              <a:xfrm>
                <a:off x="4934" y="3034"/>
                <a:ext cx="79" cy="280"/>
              </a:xfrm>
              <a:custGeom>
                <a:avLst/>
                <a:gdLst>
                  <a:gd name="T0" fmla="*/ 157 w 157"/>
                  <a:gd name="T1" fmla="*/ 15 h 560"/>
                  <a:gd name="T2" fmla="*/ 15 w 157"/>
                  <a:gd name="T3" fmla="*/ 553 h 560"/>
                  <a:gd name="T4" fmla="*/ 0 w 157"/>
                  <a:gd name="T5" fmla="*/ 560 h 560"/>
                  <a:gd name="T6" fmla="*/ 154 w 157"/>
                  <a:gd name="T7" fmla="*/ 0 h 560"/>
                  <a:gd name="T8" fmla="*/ 157 w 157"/>
                  <a:gd name="T9" fmla="*/ 15 h 560"/>
                  <a:gd name="T10" fmla="*/ 0 60000 65536"/>
                  <a:gd name="T11" fmla="*/ 0 60000 65536"/>
                  <a:gd name="T12" fmla="*/ 0 60000 65536"/>
                  <a:gd name="T13" fmla="*/ 0 60000 65536"/>
                  <a:gd name="T14" fmla="*/ 0 60000 65536"/>
                  <a:gd name="T15" fmla="*/ 0 w 157"/>
                  <a:gd name="T16" fmla="*/ 0 h 560"/>
                  <a:gd name="T17" fmla="*/ 157 w 157"/>
                  <a:gd name="T18" fmla="*/ 560 h 560"/>
                </a:gdLst>
                <a:ahLst/>
                <a:cxnLst>
                  <a:cxn ang="T10">
                    <a:pos x="T0" y="T1"/>
                  </a:cxn>
                  <a:cxn ang="T11">
                    <a:pos x="T2" y="T3"/>
                  </a:cxn>
                  <a:cxn ang="T12">
                    <a:pos x="T4" y="T5"/>
                  </a:cxn>
                  <a:cxn ang="T13">
                    <a:pos x="T6" y="T7"/>
                  </a:cxn>
                  <a:cxn ang="T14">
                    <a:pos x="T8" y="T9"/>
                  </a:cxn>
                </a:cxnLst>
                <a:rect l="T15" t="T16" r="T17" b="T18"/>
                <a:pathLst>
                  <a:path w="157" h="560">
                    <a:moveTo>
                      <a:pt x="157" y="15"/>
                    </a:moveTo>
                    <a:lnTo>
                      <a:pt x="15" y="553"/>
                    </a:lnTo>
                    <a:lnTo>
                      <a:pt x="0" y="560"/>
                    </a:lnTo>
                    <a:lnTo>
                      <a:pt x="154" y="0"/>
                    </a:lnTo>
                    <a:lnTo>
                      <a:pt x="157" y="15"/>
                    </a:lnTo>
                    <a:close/>
                  </a:path>
                </a:pathLst>
              </a:custGeom>
              <a:solidFill>
                <a:srgbClr val="AA991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93" name="Freeform 707"/>
              <p:cNvSpPr>
                <a:spLocks/>
              </p:cNvSpPr>
              <p:nvPr/>
            </p:nvSpPr>
            <p:spPr bwMode="auto">
              <a:xfrm>
                <a:off x="4733" y="3319"/>
                <a:ext cx="143" cy="21"/>
              </a:xfrm>
              <a:custGeom>
                <a:avLst/>
                <a:gdLst>
                  <a:gd name="T0" fmla="*/ 18 w 287"/>
                  <a:gd name="T1" fmla="*/ 0 h 43"/>
                  <a:gd name="T2" fmla="*/ 17 w 287"/>
                  <a:gd name="T3" fmla="*/ 0 h 43"/>
                  <a:gd name="T4" fmla="*/ 13 w 287"/>
                  <a:gd name="T5" fmla="*/ 1 h 43"/>
                  <a:gd name="T6" fmla="*/ 8 w 287"/>
                  <a:gd name="T7" fmla="*/ 3 h 43"/>
                  <a:gd name="T8" fmla="*/ 3 w 287"/>
                  <a:gd name="T9" fmla="*/ 7 h 43"/>
                  <a:gd name="T10" fmla="*/ 0 w 287"/>
                  <a:gd name="T11" fmla="*/ 10 h 43"/>
                  <a:gd name="T12" fmla="*/ 0 w 287"/>
                  <a:gd name="T13" fmla="*/ 14 h 43"/>
                  <a:gd name="T14" fmla="*/ 2 w 287"/>
                  <a:gd name="T15" fmla="*/ 18 h 43"/>
                  <a:gd name="T16" fmla="*/ 9 w 287"/>
                  <a:gd name="T17" fmla="*/ 24 h 43"/>
                  <a:gd name="T18" fmla="*/ 16 w 287"/>
                  <a:gd name="T19" fmla="*/ 26 h 43"/>
                  <a:gd name="T20" fmla="*/ 28 w 287"/>
                  <a:gd name="T21" fmla="*/ 30 h 43"/>
                  <a:gd name="T22" fmla="*/ 45 w 287"/>
                  <a:gd name="T23" fmla="*/ 32 h 43"/>
                  <a:gd name="T24" fmla="*/ 63 w 287"/>
                  <a:gd name="T25" fmla="*/ 33 h 43"/>
                  <a:gd name="T26" fmla="*/ 85 w 287"/>
                  <a:gd name="T27" fmla="*/ 36 h 43"/>
                  <a:gd name="T28" fmla="*/ 108 w 287"/>
                  <a:gd name="T29" fmla="*/ 37 h 43"/>
                  <a:gd name="T30" fmla="*/ 133 w 287"/>
                  <a:gd name="T31" fmla="*/ 38 h 43"/>
                  <a:gd name="T32" fmla="*/ 157 w 287"/>
                  <a:gd name="T33" fmla="*/ 39 h 43"/>
                  <a:gd name="T34" fmla="*/ 182 w 287"/>
                  <a:gd name="T35" fmla="*/ 40 h 43"/>
                  <a:gd name="T36" fmla="*/ 206 w 287"/>
                  <a:gd name="T37" fmla="*/ 41 h 43"/>
                  <a:gd name="T38" fmla="*/ 228 w 287"/>
                  <a:gd name="T39" fmla="*/ 41 h 43"/>
                  <a:gd name="T40" fmla="*/ 247 w 287"/>
                  <a:gd name="T41" fmla="*/ 41 h 43"/>
                  <a:gd name="T42" fmla="*/ 263 w 287"/>
                  <a:gd name="T43" fmla="*/ 43 h 43"/>
                  <a:gd name="T44" fmla="*/ 276 w 287"/>
                  <a:gd name="T45" fmla="*/ 43 h 43"/>
                  <a:gd name="T46" fmla="*/ 284 w 287"/>
                  <a:gd name="T47" fmla="*/ 43 h 43"/>
                  <a:gd name="T48" fmla="*/ 287 w 287"/>
                  <a:gd name="T49" fmla="*/ 43 h 43"/>
                  <a:gd name="T50" fmla="*/ 284 w 287"/>
                  <a:gd name="T51" fmla="*/ 43 h 43"/>
                  <a:gd name="T52" fmla="*/ 276 w 287"/>
                  <a:gd name="T53" fmla="*/ 41 h 43"/>
                  <a:gd name="T54" fmla="*/ 266 w 287"/>
                  <a:gd name="T55" fmla="*/ 41 h 43"/>
                  <a:gd name="T56" fmla="*/ 251 w 287"/>
                  <a:gd name="T57" fmla="*/ 39 h 43"/>
                  <a:gd name="T58" fmla="*/ 232 w 287"/>
                  <a:gd name="T59" fmla="*/ 38 h 43"/>
                  <a:gd name="T60" fmla="*/ 213 w 287"/>
                  <a:gd name="T61" fmla="*/ 37 h 43"/>
                  <a:gd name="T62" fmla="*/ 192 w 287"/>
                  <a:gd name="T63" fmla="*/ 35 h 43"/>
                  <a:gd name="T64" fmla="*/ 170 w 287"/>
                  <a:gd name="T65" fmla="*/ 33 h 43"/>
                  <a:gd name="T66" fmla="*/ 147 w 287"/>
                  <a:gd name="T67" fmla="*/ 31 h 43"/>
                  <a:gd name="T68" fmla="*/ 125 w 287"/>
                  <a:gd name="T69" fmla="*/ 29 h 43"/>
                  <a:gd name="T70" fmla="*/ 103 w 287"/>
                  <a:gd name="T71" fmla="*/ 28 h 43"/>
                  <a:gd name="T72" fmla="*/ 85 w 287"/>
                  <a:gd name="T73" fmla="*/ 25 h 43"/>
                  <a:gd name="T74" fmla="*/ 68 w 287"/>
                  <a:gd name="T75" fmla="*/ 24 h 43"/>
                  <a:gd name="T76" fmla="*/ 53 w 287"/>
                  <a:gd name="T77" fmla="*/ 23 h 43"/>
                  <a:gd name="T78" fmla="*/ 42 w 287"/>
                  <a:gd name="T79" fmla="*/ 22 h 43"/>
                  <a:gd name="T80" fmla="*/ 35 w 287"/>
                  <a:gd name="T81" fmla="*/ 21 h 43"/>
                  <a:gd name="T82" fmla="*/ 24 w 287"/>
                  <a:gd name="T83" fmla="*/ 15 h 43"/>
                  <a:gd name="T84" fmla="*/ 18 w 287"/>
                  <a:gd name="T85" fmla="*/ 8 h 43"/>
                  <a:gd name="T86" fmla="*/ 18 w 287"/>
                  <a:gd name="T87" fmla="*/ 2 h 43"/>
                  <a:gd name="T88" fmla="*/ 18 w 287"/>
                  <a:gd name="T89" fmla="*/ 0 h 4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287"/>
                  <a:gd name="T136" fmla="*/ 0 h 43"/>
                  <a:gd name="T137" fmla="*/ 287 w 287"/>
                  <a:gd name="T138" fmla="*/ 43 h 43"/>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287" h="43">
                    <a:moveTo>
                      <a:pt x="18" y="0"/>
                    </a:moveTo>
                    <a:lnTo>
                      <a:pt x="17" y="0"/>
                    </a:lnTo>
                    <a:lnTo>
                      <a:pt x="13" y="1"/>
                    </a:lnTo>
                    <a:lnTo>
                      <a:pt x="8" y="3"/>
                    </a:lnTo>
                    <a:lnTo>
                      <a:pt x="3" y="7"/>
                    </a:lnTo>
                    <a:lnTo>
                      <a:pt x="0" y="10"/>
                    </a:lnTo>
                    <a:lnTo>
                      <a:pt x="0" y="14"/>
                    </a:lnTo>
                    <a:lnTo>
                      <a:pt x="2" y="18"/>
                    </a:lnTo>
                    <a:lnTo>
                      <a:pt x="9" y="24"/>
                    </a:lnTo>
                    <a:lnTo>
                      <a:pt x="16" y="26"/>
                    </a:lnTo>
                    <a:lnTo>
                      <a:pt x="28" y="30"/>
                    </a:lnTo>
                    <a:lnTo>
                      <a:pt x="45" y="32"/>
                    </a:lnTo>
                    <a:lnTo>
                      <a:pt x="63" y="33"/>
                    </a:lnTo>
                    <a:lnTo>
                      <a:pt x="85" y="36"/>
                    </a:lnTo>
                    <a:lnTo>
                      <a:pt x="108" y="37"/>
                    </a:lnTo>
                    <a:lnTo>
                      <a:pt x="133" y="38"/>
                    </a:lnTo>
                    <a:lnTo>
                      <a:pt x="157" y="39"/>
                    </a:lnTo>
                    <a:lnTo>
                      <a:pt x="182" y="40"/>
                    </a:lnTo>
                    <a:lnTo>
                      <a:pt x="206" y="41"/>
                    </a:lnTo>
                    <a:lnTo>
                      <a:pt x="228" y="41"/>
                    </a:lnTo>
                    <a:lnTo>
                      <a:pt x="247" y="41"/>
                    </a:lnTo>
                    <a:lnTo>
                      <a:pt x="263" y="43"/>
                    </a:lnTo>
                    <a:lnTo>
                      <a:pt x="276" y="43"/>
                    </a:lnTo>
                    <a:lnTo>
                      <a:pt x="284" y="43"/>
                    </a:lnTo>
                    <a:lnTo>
                      <a:pt x="287" y="43"/>
                    </a:lnTo>
                    <a:lnTo>
                      <a:pt x="284" y="43"/>
                    </a:lnTo>
                    <a:lnTo>
                      <a:pt x="276" y="41"/>
                    </a:lnTo>
                    <a:lnTo>
                      <a:pt x="266" y="41"/>
                    </a:lnTo>
                    <a:lnTo>
                      <a:pt x="251" y="39"/>
                    </a:lnTo>
                    <a:lnTo>
                      <a:pt x="232" y="38"/>
                    </a:lnTo>
                    <a:lnTo>
                      <a:pt x="213" y="37"/>
                    </a:lnTo>
                    <a:lnTo>
                      <a:pt x="192" y="35"/>
                    </a:lnTo>
                    <a:lnTo>
                      <a:pt x="170" y="33"/>
                    </a:lnTo>
                    <a:lnTo>
                      <a:pt x="147" y="31"/>
                    </a:lnTo>
                    <a:lnTo>
                      <a:pt x="125" y="29"/>
                    </a:lnTo>
                    <a:lnTo>
                      <a:pt x="103" y="28"/>
                    </a:lnTo>
                    <a:lnTo>
                      <a:pt x="85" y="25"/>
                    </a:lnTo>
                    <a:lnTo>
                      <a:pt x="68" y="24"/>
                    </a:lnTo>
                    <a:lnTo>
                      <a:pt x="53" y="23"/>
                    </a:lnTo>
                    <a:lnTo>
                      <a:pt x="42" y="22"/>
                    </a:lnTo>
                    <a:lnTo>
                      <a:pt x="35" y="21"/>
                    </a:lnTo>
                    <a:lnTo>
                      <a:pt x="24" y="15"/>
                    </a:lnTo>
                    <a:lnTo>
                      <a:pt x="18" y="8"/>
                    </a:lnTo>
                    <a:lnTo>
                      <a:pt x="18" y="2"/>
                    </a:lnTo>
                    <a:lnTo>
                      <a:pt x="18" y="0"/>
                    </a:lnTo>
                    <a:close/>
                  </a:path>
                </a:pathLst>
              </a:custGeom>
              <a:solidFill>
                <a:srgbClr val="AA991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94" name="Freeform 708"/>
              <p:cNvSpPr>
                <a:spLocks/>
              </p:cNvSpPr>
              <p:nvPr/>
            </p:nvSpPr>
            <p:spPr bwMode="auto">
              <a:xfrm>
                <a:off x="4885" y="3354"/>
                <a:ext cx="52" cy="30"/>
              </a:xfrm>
              <a:custGeom>
                <a:avLst/>
                <a:gdLst>
                  <a:gd name="T0" fmla="*/ 94 w 103"/>
                  <a:gd name="T1" fmla="*/ 5 h 60"/>
                  <a:gd name="T2" fmla="*/ 0 w 103"/>
                  <a:gd name="T3" fmla="*/ 0 h 60"/>
                  <a:gd name="T4" fmla="*/ 1 w 103"/>
                  <a:gd name="T5" fmla="*/ 11 h 60"/>
                  <a:gd name="T6" fmla="*/ 1 w 103"/>
                  <a:gd name="T7" fmla="*/ 20 h 60"/>
                  <a:gd name="T8" fmla="*/ 1 w 103"/>
                  <a:gd name="T9" fmla="*/ 29 h 60"/>
                  <a:gd name="T10" fmla="*/ 1 w 103"/>
                  <a:gd name="T11" fmla="*/ 38 h 60"/>
                  <a:gd name="T12" fmla="*/ 103 w 103"/>
                  <a:gd name="T13" fmla="*/ 60 h 60"/>
                  <a:gd name="T14" fmla="*/ 100 w 103"/>
                  <a:gd name="T15" fmla="*/ 37 h 60"/>
                  <a:gd name="T16" fmla="*/ 98 w 103"/>
                  <a:gd name="T17" fmla="*/ 20 h 60"/>
                  <a:gd name="T18" fmla="*/ 95 w 103"/>
                  <a:gd name="T19" fmla="*/ 8 h 60"/>
                  <a:gd name="T20" fmla="*/ 94 w 103"/>
                  <a:gd name="T21" fmla="*/ 5 h 6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3"/>
                  <a:gd name="T34" fmla="*/ 0 h 60"/>
                  <a:gd name="T35" fmla="*/ 103 w 103"/>
                  <a:gd name="T36" fmla="*/ 60 h 6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3" h="60">
                    <a:moveTo>
                      <a:pt x="94" y="5"/>
                    </a:moveTo>
                    <a:lnTo>
                      <a:pt x="0" y="0"/>
                    </a:lnTo>
                    <a:lnTo>
                      <a:pt x="1" y="11"/>
                    </a:lnTo>
                    <a:lnTo>
                      <a:pt x="1" y="20"/>
                    </a:lnTo>
                    <a:lnTo>
                      <a:pt x="1" y="29"/>
                    </a:lnTo>
                    <a:lnTo>
                      <a:pt x="1" y="38"/>
                    </a:lnTo>
                    <a:lnTo>
                      <a:pt x="103" y="60"/>
                    </a:lnTo>
                    <a:lnTo>
                      <a:pt x="100" y="37"/>
                    </a:lnTo>
                    <a:lnTo>
                      <a:pt x="98" y="20"/>
                    </a:lnTo>
                    <a:lnTo>
                      <a:pt x="95" y="8"/>
                    </a:lnTo>
                    <a:lnTo>
                      <a:pt x="94" y="5"/>
                    </a:lnTo>
                    <a:close/>
                  </a:path>
                </a:pathLst>
              </a:custGeom>
              <a:solidFill>
                <a:srgbClr val="AA991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95" name="Freeform 709"/>
              <p:cNvSpPr>
                <a:spLocks/>
              </p:cNvSpPr>
              <p:nvPr/>
            </p:nvSpPr>
            <p:spPr bwMode="auto">
              <a:xfrm>
                <a:off x="4870" y="3373"/>
                <a:ext cx="67" cy="65"/>
              </a:xfrm>
              <a:custGeom>
                <a:avLst/>
                <a:gdLst>
                  <a:gd name="T0" fmla="*/ 30 w 134"/>
                  <a:gd name="T1" fmla="*/ 0 h 129"/>
                  <a:gd name="T2" fmla="*/ 24 w 134"/>
                  <a:gd name="T3" fmla="*/ 43 h 129"/>
                  <a:gd name="T4" fmla="*/ 14 w 134"/>
                  <a:gd name="T5" fmla="*/ 73 h 129"/>
                  <a:gd name="T6" fmla="*/ 5 w 134"/>
                  <a:gd name="T7" fmla="*/ 91 h 129"/>
                  <a:gd name="T8" fmla="*/ 0 w 134"/>
                  <a:gd name="T9" fmla="*/ 97 h 129"/>
                  <a:gd name="T10" fmla="*/ 130 w 134"/>
                  <a:gd name="T11" fmla="*/ 129 h 129"/>
                  <a:gd name="T12" fmla="*/ 132 w 134"/>
                  <a:gd name="T13" fmla="*/ 98 h 129"/>
                  <a:gd name="T14" fmla="*/ 134 w 134"/>
                  <a:gd name="T15" fmla="*/ 71 h 129"/>
                  <a:gd name="T16" fmla="*/ 134 w 134"/>
                  <a:gd name="T17" fmla="*/ 44 h 129"/>
                  <a:gd name="T18" fmla="*/ 132 w 134"/>
                  <a:gd name="T19" fmla="*/ 22 h 129"/>
                  <a:gd name="T20" fmla="*/ 30 w 134"/>
                  <a:gd name="T21" fmla="*/ 0 h 1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4"/>
                  <a:gd name="T34" fmla="*/ 0 h 129"/>
                  <a:gd name="T35" fmla="*/ 134 w 134"/>
                  <a:gd name="T36" fmla="*/ 129 h 1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4" h="129">
                    <a:moveTo>
                      <a:pt x="30" y="0"/>
                    </a:moveTo>
                    <a:lnTo>
                      <a:pt x="24" y="43"/>
                    </a:lnTo>
                    <a:lnTo>
                      <a:pt x="14" y="73"/>
                    </a:lnTo>
                    <a:lnTo>
                      <a:pt x="5" y="91"/>
                    </a:lnTo>
                    <a:lnTo>
                      <a:pt x="0" y="97"/>
                    </a:lnTo>
                    <a:lnTo>
                      <a:pt x="130" y="129"/>
                    </a:lnTo>
                    <a:lnTo>
                      <a:pt x="132" y="98"/>
                    </a:lnTo>
                    <a:lnTo>
                      <a:pt x="134" y="71"/>
                    </a:lnTo>
                    <a:lnTo>
                      <a:pt x="134" y="44"/>
                    </a:lnTo>
                    <a:lnTo>
                      <a:pt x="132" y="22"/>
                    </a:lnTo>
                    <a:lnTo>
                      <a:pt x="30" y="0"/>
                    </a:lnTo>
                    <a:close/>
                  </a:path>
                </a:pathLst>
              </a:custGeom>
              <a:solidFill>
                <a:srgbClr val="DDD8A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96" name="Freeform 710"/>
              <p:cNvSpPr>
                <a:spLocks/>
              </p:cNvSpPr>
              <p:nvPr/>
            </p:nvSpPr>
            <p:spPr bwMode="auto">
              <a:xfrm>
                <a:off x="4945" y="3358"/>
                <a:ext cx="30" cy="79"/>
              </a:xfrm>
              <a:custGeom>
                <a:avLst/>
                <a:gdLst>
                  <a:gd name="T0" fmla="*/ 0 w 60"/>
                  <a:gd name="T1" fmla="*/ 0 h 159"/>
                  <a:gd name="T2" fmla="*/ 2 w 60"/>
                  <a:gd name="T3" fmla="*/ 4 h 159"/>
                  <a:gd name="T4" fmla="*/ 7 w 60"/>
                  <a:gd name="T5" fmla="*/ 14 h 159"/>
                  <a:gd name="T6" fmla="*/ 15 w 60"/>
                  <a:gd name="T7" fmla="*/ 28 h 159"/>
                  <a:gd name="T8" fmla="*/ 24 w 60"/>
                  <a:gd name="T9" fmla="*/ 46 h 159"/>
                  <a:gd name="T10" fmla="*/ 33 w 60"/>
                  <a:gd name="T11" fmla="*/ 68 h 159"/>
                  <a:gd name="T12" fmla="*/ 44 w 60"/>
                  <a:gd name="T13" fmla="*/ 90 h 159"/>
                  <a:gd name="T14" fmla="*/ 53 w 60"/>
                  <a:gd name="T15" fmla="*/ 113 h 159"/>
                  <a:gd name="T16" fmla="*/ 60 w 60"/>
                  <a:gd name="T17" fmla="*/ 135 h 159"/>
                  <a:gd name="T18" fmla="*/ 59 w 60"/>
                  <a:gd name="T19" fmla="*/ 136 h 159"/>
                  <a:gd name="T20" fmla="*/ 54 w 60"/>
                  <a:gd name="T21" fmla="*/ 138 h 159"/>
                  <a:gd name="T22" fmla="*/ 48 w 60"/>
                  <a:gd name="T23" fmla="*/ 142 h 159"/>
                  <a:gd name="T24" fmla="*/ 40 w 60"/>
                  <a:gd name="T25" fmla="*/ 145 h 159"/>
                  <a:gd name="T26" fmla="*/ 32 w 60"/>
                  <a:gd name="T27" fmla="*/ 150 h 159"/>
                  <a:gd name="T28" fmla="*/ 23 w 60"/>
                  <a:gd name="T29" fmla="*/ 153 h 159"/>
                  <a:gd name="T30" fmla="*/ 15 w 60"/>
                  <a:gd name="T31" fmla="*/ 157 h 159"/>
                  <a:gd name="T32" fmla="*/ 7 w 60"/>
                  <a:gd name="T33" fmla="*/ 159 h 159"/>
                  <a:gd name="T34" fmla="*/ 8 w 60"/>
                  <a:gd name="T35" fmla="*/ 144 h 159"/>
                  <a:gd name="T36" fmla="*/ 10 w 60"/>
                  <a:gd name="T37" fmla="*/ 105 h 159"/>
                  <a:gd name="T38" fmla="*/ 9 w 60"/>
                  <a:gd name="T39" fmla="*/ 53 h 159"/>
                  <a:gd name="T40" fmla="*/ 0 w 60"/>
                  <a:gd name="T41" fmla="*/ 0 h 15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60"/>
                  <a:gd name="T64" fmla="*/ 0 h 159"/>
                  <a:gd name="T65" fmla="*/ 60 w 60"/>
                  <a:gd name="T66" fmla="*/ 159 h 15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60" h="159">
                    <a:moveTo>
                      <a:pt x="0" y="0"/>
                    </a:moveTo>
                    <a:lnTo>
                      <a:pt x="2" y="4"/>
                    </a:lnTo>
                    <a:lnTo>
                      <a:pt x="7" y="14"/>
                    </a:lnTo>
                    <a:lnTo>
                      <a:pt x="15" y="28"/>
                    </a:lnTo>
                    <a:lnTo>
                      <a:pt x="24" y="46"/>
                    </a:lnTo>
                    <a:lnTo>
                      <a:pt x="33" y="68"/>
                    </a:lnTo>
                    <a:lnTo>
                      <a:pt x="44" y="90"/>
                    </a:lnTo>
                    <a:lnTo>
                      <a:pt x="53" y="113"/>
                    </a:lnTo>
                    <a:lnTo>
                      <a:pt x="60" y="135"/>
                    </a:lnTo>
                    <a:lnTo>
                      <a:pt x="59" y="136"/>
                    </a:lnTo>
                    <a:lnTo>
                      <a:pt x="54" y="138"/>
                    </a:lnTo>
                    <a:lnTo>
                      <a:pt x="48" y="142"/>
                    </a:lnTo>
                    <a:lnTo>
                      <a:pt x="40" y="145"/>
                    </a:lnTo>
                    <a:lnTo>
                      <a:pt x="32" y="150"/>
                    </a:lnTo>
                    <a:lnTo>
                      <a:pt x="23" y="153"/>
                    </a:lnTo>
                    <a:lnTo>
                      <a:pt x="15" y="157"/>
                    </a:lnTo>
                    <a:lnTo>
                      <a:pt x="7" y="159"/>
                    </a:lnTo>
                    <a:lnTo>
                      <a:pt x="8" y="144"/>
                    </a:lnTo>
                    <a:lnTo>
                      <a:pt x="10" y="105"/>
                    </a:lnTo>
                    <a:lnTo>
                      <a:pt x="9" y="53"/>
                    </a:lnTo>
                    <a:lnTo>
                      <a:pt x="0" y="0"/>
                    </a:lnTo>
                    <a:close/>
                  </a:path>
                </a:pathLst>
              </a:custGeom>
              <a:solidFill>
                <a:srgbClr val="AA991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97" name="Freeform 711"/>
              <p:cNvSpPr>
                <a:spLocks/>
              </p:cNvSpPr>
              <p:nvPr/>
            </p:nvSpPr>
            <p:spPr bwMode="auto">
              <a:xfrm>
                <a:off x="4745" y="3425"/>
                <a:ext cx="149" cy="51"/>
              </a:xfrm>
              <a:custGeom>
                <a:avLst/>
                <a:gdLst>
                  <a:gd name="T0" fmla="*/ 199 w 297"/>
                  <a:gd name="T1" fmla="*/ 7 h 101"/>
                  <a:gd name="T2" fmla="*/ 169 w 297"/>
                  <a:gd name="T3" fmla="*/ 0 h 101"/>
                  <a:gd name="T4" fmla="*/ 162 w 297"/>
                  <a:gd name="T5" fmla="*/ 1 h 101"/>
                  <a:gd name="T6" fmla="*/ 143 w 297"/>
                  <a:gd name="T7" fmla="*/ 3 h 101"/>
                  <a:gd name="T8" fmla="*/ 116 w 297"/>
                  <a:gd name="T9" fmla="*/ 8 h 101"/>
                  <a:gd name="T10" fmla="*/ 85 w 297"/>
                  <a:gd name="T11" fmla="*/ 13 h 101"/>
                  <a:gd name="T12" fmla="*/ 54 w 297"/>
                  <a:gd name="T13" fmla="*/ 18 h 101"/>
                  <a:gd name="T14" fmla="*/ 26 w 297"/>
                  <a:gd name="T15" fmla="*/ 24 h 101"/>
                  <a:gd name="T16" fmla="*/ 8 w 297"/>
                  <a:gd name="T17" fmla="*/ 30 h 101"/>
                  <a:gd name="T18" fmla="*/ 0 w 297"/>
                  <a:gd name="T19" fmla="*/ 35 h 101"/>
                  <a:gd name="T20" fmla="*/ 2 w 297"/>
                  <a:gd name="T21" fmla="*/ 38 h 101"/>
                  <a:gd name="T22" fmla="*/ 9 w 297"/>
                  <a:gd name="T23" fmla="*/ 41 h 101"/>
                  <a:gd name="T24" fmla="*/ 21 w 297"/>
                  <a:gd name="T25" fmla="*/ 46 h 101"/>
                  <a:gd name="T26" fmla="*/ 36 w 297"/>
                  <a:gd name="T27" fmla="*/ 51 h 101"/>
                  <a:gd name="T28" fmla="*/ 53 w 297"/>
                  <a:gd name="T29" fmla="*/ 56 h 101"/>
                  <a:gd name="T30" fmla="*/ 74 w 297"/>
                  <a:gd name="T31" fmla="*/ 61 h 101"/>
                  <a:gd name="T32" fmla="*/ 97 w 297"/>
                  <a:gd name="T33" fmla="*/ 67 h 101"/>
                  <a:gd name="T34" fmla="*/ 121 w 297"/>
                  <a:gd name="T35" fmla="*/ 73 h 101"/>
                  <a:gd name="T36" fmla="*/ 146 w 297"/>
                  <a:gd name="T37" fmla="*/ 77 h 101"/>
                  <a:gd name="T38" fmla="*/ 172 w 297"/>
                  <a:gd name="T39" fmla="*/ 83 h 101"/>
                  <a:gd name="T40" fmla="*/ 196 w 297"/>
                  <a:gd name="T41" fmla="*/ 88 h 101"/>
                  <a:gd name="T42" fmla="*/ 220 w 297"/>
                  <a:gd name="T43" fmla="*/ 91 h 101"/>
                  <a:gd name="T44" fmla="*/ 243 w 297"/>
                  <a:gd name="T45" fmla="*/ 96 h 101"/>
                  <a:gd name="T46" fmla="*/ 264 w 297"/>
                  <a:gd name="T47" fmla="*/ 98 h 101"/>
                  <a:gd name="T48" fmla="*/ 282 w 297"/>
                  <a:gd name="T49" fmla="*/ 100 h 101"/>
                  <a:gd name="T50" fmla="*/ 297 w 297"/>
                  <a:gd name="T51" fmla="*/ 101 h 101"/>
                  <a:gd name="T52" fmla="*/ 177 w 297"/>
                  <a:gd name="T53" fmla="*/ 37 h 101"/>
                  <a:gd name="T54" fmla="*/ 199 w 297"/>
                  <a:gd name="T55" fmla="*/ 7 h 101"/>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297"/>
                  <a:gd name="T85" fmla="*/ 0 h 101"/>
                  <a:gd name="T86" fmla="*/ 297 w 297"/>
                  <a:gd name="T87" fmla="*/ 101 h 101"/>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297" h="101">
                    <a:moveTo>
                      <a:pt x="199" y="7"/>
                    </a:moveTo>
                    <a:lnTo>
                      <a:pt x="169" y="0"/>
                    </a:lnTo>
                    <a:lnTo>
                      <a:pt x="162" y="1"/>
                    </a:lnTo>
                    <a:lnTo>
                      <a:pt x="143" y="3"/>
                    </a:lnTo>
                    <a:lnTo>
                      <a:pt x="116" y="8"/>
                    </a:lnTo>
                    <a:lnTo>
                      <a:pt x="85" y="13"/>
                    </a:lnTo>
                    <a:lnTo>
                      <a:pt x="54" y="18"/>
                    </a:lnTo>
                    <a:lnTo>
                      <a:pt x="26" y="24"/>
                    </a:lnTo>
                    <a:lnTo>
                      <a:pt x="8" y="30"/>
                    </a:lnTo>
                    <a:lnTo>
                      <a:pt x="0" y="35"/>
                    </a:lnTo>
                    <a:lnTo>
                      <a:pt x="2" y="38"/>
                    </a:lnTo>
                    <a:lnTo>
                      <a:pt x="9" y="41"/>
                    </a:lnTo>
                    <a:lnTo>
                      <a:pt x="21" y="46"/>
                    </a:lnTo>
                    <a:lnTo>
                      <a:pt x="36" y="51"/>
                    </a:lnTo>
                    <a:lnTo>
                      <a:pt x="53" y="56"/>
                    </a:lnTo>
                    <a:lnTo>
                      <a:pt x="74" y="61"/>
                    </a:lnTo>
                    <a:lnTo>
                      <a:pt x="97" y="67"/>
                    </a:lnTo>
                    <a:lnTo>
                      <a:pt x="121" y="73"/>
                    </a:lnTo>
                    <a:lnTo>
                      <a:pt x="146" y="77"/>
                    </a:lnTo>
                    <a:lnTo>
                      <a:pt x="172" y="83"/>
                    </a:lnTo>
                    <a:lnTo>
                      <a:pt x="196" y="88"/>
                    </a:lnTo>
                    <a:lnTo>
                      <a:pt x="220" y="91"/>
                    </a:lnTo>
                    <a:lnTo>
                      <a:pt x="243" y="96"/>
                    </a:lnTo>
                    <a:lnTo>
                      <a:pt x="264" y="98"/>
                    </a:lnTo>
                    <a:lnTo>
                      <a:pt x="282" y="100"/>
                    </a:lnTo>
                    <a:lnTo>
                      <a:pt x="297" y="101"/>
                    </a:lnTo>
                    <a:lnTo>
                      <a:pt x="177" y="37"/>
                    </a:lnTo>
                    <a:lnTo>
                      <a:pt x="199" y="7"/>
                    </a:lnTo>
                    <a:close/>
                  </a:path>
                </a:pathLst>
              </a:custGeom>
              <a:solidFill>
                <a:srgbClr val="E5E0B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98" name="Freeform 712"/>
              <p:cNvSpPr>
                <a:spLocks/>
              </p:cNvSpPr>
              <p:nvPr/>
            </p:nvSpPr>
            <p:spPr bwMode="auto">
              <a:xfrm>
                <a:off x="4834" y="3428"/>
                <a:ext cx="167" cy="48"/>
              </a:xfrm>
              <a:custGeom>
                <a:avLst/>
                <a:gdLst>
                  <a:gd name="T0" fmla="*/ 129 w 335"/>
                  <a:gd name="T1" fmla="*/ 94 h 94"/>
                  <a:gd name="T2" fmla="*/ 142 w 335"/>
                  <a:gd name="T3" fmla="*/ 93 h 94"/>
                  <a:gd name="T4" fmla="*/ 157 w 335"/>
                  <a:gd name="T5" fmla="*/ 91 h 94"/>
                  <a:gd name="T6" fmla="*/ 172 w 335"/>
                  <a:gd name="T7" fmla="*/ 86 h 94"/>
                  <a:gd name="T8" fmla="*/ 188 w 335"/>
                  <a:gd name="T9" fmla="*/ 82 h 94"/>
                  <a:gd name="T10" fmla="*/ 205 w 335"/>
                  <a:gd name="T11" fmla="*/ 76 h 94"/>
                  <a:gd name="T12" fmla="*/ 223 w 335"/>
                  <a:gd name="T13" fmla="*/ 70 h 94"/>
                  <a:gd name="T14" fmla="*/ 240 w 335"/>
                  <a:gd name="T15" fmla="*/ 63 h 94"/>
                  <a:gd name="T16" fmla="*/ 256 w 335"/>
                  <a:gd name="T17" fmla="*/ 56 h 94"/>
                  <a:gd name="T18" fmla="*/ 272 w 335"/>
                  <a:gd name="T19" fmla="*/ 49 h 94"/>
                  <a:gd name="T20" fmla="*/ 286 w 335"/>
                  <a:gd name="T21" fmla="*/ 44 h 94"/>
                  <a:gd name="T22" fmla="*/ 300 w 335"/>
                  <a:gd name="T23" fmla="*/ 37 h 94"/>
                  <a:gd name="T24" fmla="*/ 311 w 335"/>
                  <a:gd name="T25" fmla="*/ 32 h 94"/>
                  <a:gd name="T26" fmla="*/ 321 w 335"/>
                  <a:gd name="T27" fmla="*/ 28 h 94"/>
                  <a:gd name="T28" fmla="*/ 329 w 335"/>
                  <a:gd name="T29" fmla="*/ 24 h 94"/>
                  <a:gd name="T30" fmla="*/ 333 w 335"/>
                  <a:gd name="T31" fmla="*/ 22 h 94"/>
                  <a:gd name="T32" fmla="*/ 335 w 335"/>
                  <a:gd name="T33" fmla="*/ 21 h 94"/>
                  <a:gd name="T34" fmla="*/ 267 w 335"/>
                  <a:gd name="T35" fmla="*/ 25 h 94"/>
                  <a:gd name="T36" fmla="*/ 210 w 335"/>
                  <a:gd name="T37" fmla="*/ 46 h 94"/>
                  <a:gd name="T38" fmla="*/ 22 w 335"/>
                  <a:gd name="T39" fmla="*/ 0 h 94"/>
                  <a:gd name="T40" fmla="*/ 0 w 335"/>
                  <a:gd name="T41" fmla="*/ 30 h 94"/>
                  <a:gd name="T42" fmla="*/ 120 w 335"/>
                  <a:gd name="T43" fmla="*/ 94 h 94"/>
                  <a:gd name="T44" fmla="*/ 123 w 335"/>
                  <a:gd name="T45" fmla="*/ 94 h 94"/>
                  <a:gd name="T46" fmla="*/ 125 w 335"/>
                  <a:gd name="T47" fmla="*/ 94 h 94"/>
                  <a:gd name="T48" fmla="*/ 127 w 335"/>
                  <a:gd name="T49" fmla="*/ 94 h 94"/>
                  <a:gd name="T50" fmla="*/ 129 w 335"/>
                  <a:gd name="T51" fmla="*/ 94 h 94"/>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335"/>
                  <a:gd name="T79" fmla="*/ 0 h 94"/>
                  <a:gd name="T80" fmla="*/ 335 w 335"/>
                  <a:gd name="T81" fmla="*/ 94 h 94"/>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335" h="94">
                    <a:moveTo>
                      <a:pt x="129" y="94"/>
                    </a:moveTo>
                    <a:lnTo>
                      <a:pt x="142" y="93"/>
                    </a:lnTo>
                    <a:lnTo>
                      <a:pt x="157" y="91"/>
                    </a:lnTo>
                    <a:lnTo>
                      <a:pt x="172" y="86"/>
                    </a:lnTo>
                    <a:lnTo>
                      <a:pt x="188" y="82"/>
                    </a:lnTo>
                    <a:lnTo>
                      <a:pt x="205" y="76"/>
                    </a:lnTo>
                    <a:lnTo>
                      <a:pt x="223" y="70"/>
                    </a:lnTo>
                    <a:lnTo>
                      <a:pt x="240" y="63"/>
                    </a:lnTo>
                    <a:lnTo>
                      <a:pt x="256" y="56"/>
                    </a:lnTo>
                    <a:lnTo>
                      <a:pt x="272" y="49"/>
                    </a:lnTo>
                    <a:lnTo>
                      <a:pt x="286" y="44"/>
                    </a:lnTo>
                    <a:lnTo>
                      <a:pt x="300" y="37"/>
                    </a:lnTo>
                    <a:lnTo>
                      <a:pt x="311" y="32"/>
                    </a:lnTo>
                    <a:lnTo>
                      <a:pt x="321" y="28"/>
                    </a:lnTo>
                    <a:lnTo>
                      <a:pt x="329" y="24"/>
                    </a:lnTo>
                    <a:lnTo>
                      <a:pt x="333" y="22"/>
                    </a:lnTo>
                    <a:lnTo>
                      <a:pt x="335" y="21"/>
                    </a:lnTo>
                    <a:lnTo>
                      <a:pt x="267" y="25"/>
                    </a:lnTo>
                    <a:lnTo>
                      <a:pt x="210" y="46"/>
                    </a:lnTo>
                    <a:lnTo>
                      <a:pt x="22" y="0"/>
                    </a:lnTo>
                    <a:lnTo>
                      <a:pt x="0" y="30"/>
                    </a:lnTo>
                    <a:lnTo>
                      <a:pt x="120" y="94"/>
                    </a:lnTo>
                    <a:lnTo>
                      <a:pt x="123" y="94"/>
                    </a:lnTo>
                    <a:lnTo>
                      <a:pt x="125" y="94"/>
                    </a:lnTo>
                    <a:lnTo>
                      <a:pt x="127" y="94"/>
                    </a:lnTo>
                    <a:lnTo>
                      <a:pt x="129" y="94"/>
                    </a:lnTo>
                    <a:close/>
                  </a:path>
                </a:pathLst>
              </a:custGeom>
              <a:solidFill>
                <a:srgbClr val="AA991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99" name="Freeform 713"/>
              <p:cNvSpPr>
                <a:spLocks/>
              </p:cNvSpPr>
              <p:nvPr/>
            </p:nvSpPr>
            <p:spPr bwMode="auto">
              <a:xfrm>
                <a:off x="4731" y="3445"/>
                <a:ext cx="139" cy="41"/>
              </a:xfrm>
              <a:custGeom>
                <a:avLst/>
                <a:gdLst>
                  <a:gd name="T0" fmla="*/ 2 w 279"/>
                  <a:gd name="T1" fmla="*/ 0 h 83"/>
                  <a:gd name="T2" fmla="*/ 1 w 279"/>
                  <a:gd name="T3" fmla="*/ 1 h 83"/>
                  <a:gd name="T4" fmla="*/ 0 w 279"/>
                  <a:gd name="T5" fmla="*/ 6 h 83"/>
                  <a:gd name="T6" fmla="*/ 1 w 279"/>
                  <a:gd name="T7" fmla="*/ 11 h 83"/>
                  <a:gd name="T8" fmla="*/ 7 w 279"/>
                  <a:gd name="T9" fmla="*/ 15 h 83"/>
                  <a:gd name="T10" fmla="*/ 22 w 279"/>
                  <a:gd name="T11" fmla="*/ 22 h 83"/>
                  <a:gd name="T12" fmla="*/ 38 w 279"/>
                  <a:gd name="T13" fmla="*/ 29 h 83"/>
                  <a:gd name="T14" fmla="*/ 55 w 279"/>
                  <a:gd name="T15" fmla="*/ 36 h 83"/>
                  <a:gd name="T16" fmla="*/ 74 w 279"/>
                  <a:gd name="T17" fmla="*/ 43 h 83"/>
                  <a:gd name="T18" fmla="*/ 92 w 279"/>
                  <a:gd name="T19" fmla="*/ 50 h 83"/>
                  <a:gd name="T20" fmla="*/ 112 w 279"/>
                  <a:gd name="T21" fmla="*/ 55 h 83"/>
                  <a:gd name="T22" fmla="*/ 130 w 279"/>
                  <a:gd name="T23" fmla="*/ 61 h 83"/>
                  <a:gd name="T24" fmla="*/ 150 w 279"/>
                  <a:gd name="T25" fmla="*/ 67 h 83"/>
                  <a:gd name="T26" fmla="*/ 168 w 279"/>
                  <a:gd name="T27" fmla="*/ 72 h 83"/>
                  <a:gd name="T28" fmla="*/ 187 w 279"/>
                  <a:gd name="T29" fmla="*/ 75 h 83"/>
                  <a:gd name="T30" fmla="*/ 204 w 279"/>
                  <a:gd name="T31" fmla="*/ 79 h 83"/>
                  <a:gd name="T32" fmla="*/ 221 w 279"/>
                  <a:gd name="T33" fmla="*/ 81 h 83"/>
                  <a:gd name="T34" fmla="*/ 238 w 279"/>
                  <a:gd name="T35" fmla="*/ 83 h 83"/>
                  <a:gd name="T36" fmla="*/ 252 w 279"/>
                  <a:gd name="T37" fmla="*/ 83 h 83"/>
                  <a:gd name="T38" fmla="*/ 266 w 279"/>
                  <a:gd name="T39" fmla="*/ 83 h 83"/>
                  <a:gd name="T40" fmla="*/ 279 w 279"/>
                  <a:gd name="T41" fmla="*/ 82 h 83"/>
                  <a:gd name="T42" fmla="*/ 276 w 279"/>
                  <a:gd name="T43" fmla="*/ 81 h 83"/>
                  <a:gd name="T44" fmla="*/ 267 w 279"/>
                  <a:gd name="T45" fmla="*/ 80 h 83"/>
                  <a:gd name="T46" fmla="*/ 255 w 279"/>
                  <a:gd name="T47" fmla="*/ 77 h 83"/>
                  <a:gd name="T48" fmla="*/ 238 w 279"/>
                  <a:gd name="T49" fmla="*/ 73 h 83"/>
                  <a:gd name="T50" fmla="*/ 218 w 279"/>
                  <a:gd name="T51" fmla="*/ 69 h 83"/>
                  <a:gd name="T52" fmla="*/ 195 w 279"/>
                  <a:gd name="T53" fmla="*/ 64 h 83"/>
                  <a:gd name="T54" fmla="*/ 172 w 279"/>
                  <a:gd name="T55" fmla="*/ 58 h 83"/>
                  <a:gd name="T56" fmla="*/ 147 w 279"/>
                  <a:gd name="T57" fmla="*/ 52 h 83"/>
                  <a:gd name="T58" fmla="*/ 121 w 279"/>
                  <a:gd name="T59" fmla="*/ 45 h 83"/>
                  <a:gd name="T60" fmla="*/ 97 w 279"/>
                  <a:gd name="T61" fmla="*/ 38 h 83"/>
                  <a:gd name="T62" fmla="*/ 73 w 279"/>
                  <a:gd name="T63" fmla="*/ 32 h 83"/>
                  <a:gd name="T64" fmla="*/ 52 w 279"/>
                  <a:gd name="T65" fmla="*/ 26 h 83"/>
                  <a:gd name="T66" fmla="*/ 34 w 279"/>
                  <a:gd name="T67" fmla="*/ 19 h 83"/>
                  <a:gd name="T68" fmla="*/ 19 w 279"/>
                  <a:gd name="T69" fmla="*/ 12 h 83"/>
                  <a:gd name="T70" fmla="*/ 8 w 279"/>
                  <a:gd name="T71" fmla="*/ 6 h 83"/>
                  <a:gd name="T72" fmla="*/ 2 w 279"/>
                  <a:gd name="T73" fmla="*/ 0 h 8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79"/>
                  <a:gd name="T112" fmla="*/ 0 h 83"/>
                  <a:gd name="T113" fmla="*/ 279 w 279"/>
                  <a:gd name="T114" fmla="*/ 83 h 8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79" h="83">
                    <a:moveTo>
                      <a:pt x="2" y="0"/>
                    </a:moveTo>
                    <a:lnTo>
                      <a:pt x="1" y="1"/>
                    </a:lnTo>
                    <a:lnTo>
                      <a:pt x="0" y="6"/>
                    </a:lnTo>
                    <a:lnTo>
                      <a:pt x="1" y="11"/>
                    </a:lnTo>
                    <a:lnTo>
                      <a:pt x="7" y="15"/>
                    </a:lnTo>
                    <a:lnTo>
                      <a:pt x="22" y="22"/>
                    </a:lnTo>
                    <a:lnTo>
                      <a:pt x="38" y="29"/>
                    </a:lnTo>
                    <a:lnTo>
                      <a:pt x="55" y="36"/>
                    </a:lnTo>
                    <a:lnTo>
                      <a:pt x="74" y="43"/>
                    </a:lnTo>
                    <a:lnTo>
                      <a:pt x="92" y="50"/>
                    </a:lnTo>
                    <a:lnTo>
                      <a:pt x="112" y="55"/>
                    </a:lnTo>
                    <a:lnTo>
                      <a:pt x="130" y="61"/>
                    </a:lnTo>
                    <a:lnTo>
                      <a:pt x="150" y="67"/>
                    </a:lnTo>
                    <a:lnTo>
                      <a:pt x="168" y="72"/>
                    </a:lnTo>
                    <a:lnTo>
                      <a:pt x="187" y="75"/>
                    </a:lnTo>
                    <a:lnTo>
                      <a:pt x="204" y="79"/>
                    </a:lnTo>
                    <a:lnTo>
                      <a:pt x="221" y="81"/>
                    </a:lnTo>
                    <a:lnTo>
                      <a:pt x="238" y="83"/>
                    </a:lnTo>
                    <a:lnTo>
                      <a:pt x="252" y="83"/>
                    </a:lnTo>
                    <a:lnTo>
                      <a:pt x="266" y="83"/>
                    </a:lnTo>
                    <a:lnTo>
                      <a:pt x="279" y="82"/>
                    </a:lnTo>
                    <a:lnTo>
                      <a:pt x="276" y="81"/>
                    </a:lnTo>
                    <a:lnTo>
                      <a:pt x="267" y="80"/>
                    </a:lnTo>
                    <a:lnTo>
                      <a:pt x="255" y="77"/>
                    </a:lnTo>
                    <a:lnTo>
                      <a:pt x="238" y="73"/>
                    </a:lnTo>
                    <a:lnTo>
                      <a:pt x="218" y="69"/>
                    </a:lnTo>
                    <a:lnTo>
                      <a:pt x="195" y="64"/>
                    </a:lnTo>
                    <a:lnTo>
                      <a:pt x="172" y="58"/>
                    </a:lnTo>
                    <a:lnTo>
                      <a:pt x="147" y="52"/>
                    </a:lnTo>
                    <a:lnTo>
                      <a:pt x="121" y="45"/>
                    </a:lnTo>
                    <a:lnTo>
                      <a:pt x="97" y="38"/>
                    </a:lnTo>
                    <a:lnTo>
                      <a:pt x="73" y="32"/>
                    </a:lnTo>
                    <a:lnTo>
                      <a:pt x="52" y="26"/>
                    </a:lnTo>
                    <a:lnTo>
                      <a:pt x="34" y="19"/>
                    </a:lnTo>
                    <a:lnTo>
                      <a:pt x="19" y="12"/>
                    </a:lnTo>
                    <a:lnTo>
                      <a:pt x="8" y="6"/>
                    </a:lnTo>
                    <a:lnTo>
                      <a:pt x="2" y="0"/>
                    </a:lnTo>
                    <a:close/>
                  </a:path>
                </a:pathLst>
              </a:custGeom>
              <a:solidFill>
                <a:srgbClr val="E5E0B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800" name="Freeform 714"/>
              <p:cNvSpPr>
                <a:spLocks/>
              </p:cNvSpPr>
              <p:nvPr/>
            </p:nvSpPr>
            <p:spPr bwMode="auto">
              <a:xfrm>
                <a:off x="4898" y="3055"/>
                <a:ext cx="19" cy="17"/>
              </a:xfrm>
              <a:custGeom>
                <a:avLst/>
                <a:gdLst>
                  <a:gd name="T0" fmla="*/ 20 w 39"/>
                  <a:gd name="T1" fmla="*/ 36 h 36"/>
                  <a:gd name="T2" fmla="*/ 27 w 39"/>
                  <a:gd name="T3" fmla="*/ 35 h 36"/>
                  <a:gd name="T4" fmla="*/ 34 w 39"/>
                  <a:gd name="T5" fmla="*/ 30 h 36"/>
                  <a:gd name="T6" fmla="*/ 38 w 39"/>
                  <a:gd name="T7" fmla="*/ 26 h 36"/>
                  <a:gd name="T8" fmla="*/ 39 w 39"/>
                  <a:gd name="T9" fmla="*/ 19 h 36"/>
                  <a:gd name="T10" fmla="*/ 38 w 39"/>
                  <a:gd name="T11" fmla="*/ 12 h 36"/>
                  <a:gd name="T12" fmla="*/ 34 w 39"/>
                  <a:gd name="T13" fmla="*/ 6 h 36"/>
                  <a:gd name="T14" fmla="*/ 27 w 39"/>
                  <a:gd name="T15" fmla="*/ 1 h 36"/>
                  <a:gd name="T16" fmla="*/ 20 w 39"/>
                  <a:gd name="T17" fmla="*/ 0 h 36"/>
                  <a:gd name="T18" fmla="*/ 12 w 39"/>
                  <a:gd name="T19" fmla="*/ 1 h 36"/>
                  <a:gd name="T20" fmla="*/ 6 w 39"/>
                  <a:gd name="T21" fmla="*/ 6 h 36"/>
                  <a:gd name="T22" fmla="*/ 1 w 39"/>
                  <a:gd name="T23" fmla="*/ 12 h 36"/>
                  <a:gd name="T24" fmla="*/ 0 w 39"/>
                  <a:gd name="T25" fmla="*/ 19 h 36"/>
                  <a:gd name="T26" fmla="*/ 1 w 39"/>
                  <a:gd name="T27" fmla="*/ 26 h 36"/>
                  <a:gd name="T28" fmla="*/ 6 w 39"/>
                  <a:gd name="T29" fmla="*/ 30 h 36"/>
                  <a:gd name="T30" fmla="*/ 12 w 39"/>
                  <a:gd name="T31" fmla="*/ 35 h 36"/>
                  <a:gd name="T32" fmla="*/ 20 w 39"/>
                  <a:gd name="T33" fmla="*/ 36 h 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39"/>
                  <a:gd name="T52" fmla="*/ 0 h 36"/>
                  <a:gd name="T53" fmla="*/ 39 w 39"/>
                  <a:gd name="T54" fmla="*/ 36 h 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39" h="36">
                    <a:moveTo>
                      <a:pt x="20" y="36"/>
                    </a:moveTo>
                    <a:lnTo>
                      <a:pt x="27" y="35"/>
                    </a:lnTo>
                    <a:lnTo>
                      <a:pt x="34" y="30"/>
                    </a:lnTo>
                    <a:lnTo>
                      <a:pt x="38" y="26"/>
                    </a:lnTo>
                    <a:lnTo>
                      <a:pt x="39" y="19"/>
                    </a:lnTo>
                    <a:lnTo>
                      <a:pt x="38" y="12"/>
                    </a:lnTo>
                    <a:lnTo>
                      <a:pt x="34" y="6"/>
                    </a:lnTo>
                    <a:lnTo>
                      <a:pt x="27" y="1"/>
                    </a:lnTo>
                    <a:lnTo>
                      <a:pt x="20" y="0"/>
                    </a:lnTo>
                    <a:lnTo>
                      <a:pt x="12" y="1"/>
                    </a:lnTo>
                    <a:lnTo>
                      <a:pt x="6" y="6"/>
                    </a:lnTo>
                    <a:lnTo>
                      <a:pt x="1" y="12"/>
                    </a:lnTo>
                    <a:lnTo>
                      <a:pt x="0" y="19"/>
                    </a:lnTo>
                    <a:lnTo>
                      <a:pt x="1" y="26"/>
                    </a:lnTo>
                    <a:lnTo>
                      <a:pt x="6" y="30"/>
                    </a:lnTo>
                    <a:lnTo>
                      <a:pt x="12" y="35"/>
                    </a:lnTo>
                    <a:lnTo>
                      <a:pt x="20" y="36"/>
                    </a:lnTo>
                    <a:close/>
                  </a:path>
                </a:pathLst>
              </a:custGeom>
              <a:solidFill>
                <a:srgbClr val="FFFFF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grpSp>
          <p:nvGrpSpPr>
            <p:cNvPr id="23632" name="Group 715"/>
            <p:cNvGrpSpPr>
              <a:grpSpLocks/>
            </p:cNvGrpSpPr>
            <p:nvPr/>
          </p:nvGrpSpPr>
          <p:grpSpPr bwMode="auto">
            <a:xfrm>
              <a:off x="4978" y="3067"/>
              <a:ext cx="199" cy="226"/>
              <a:chOff x="5449" y="1789"/>
              <a:chExt cx="159" cy="175"/>
            </a:xfrm>
          </p:grpSpPr>
          <p:sp>
            <p:nvSpPr>
              <p:cNvPr id="23633" name="Freeform 716"/>
              <p:cNvSpPr>
                <a:spLocks/>
              </p:cNvSpPr>
              <p:nvPr/>
            </p:nvSpPr>
            <p:spPr bwMode="auto">
              <a:xfrm>
                <a:off x="5524" y="1872"/>
                <a:ext cx="14" cy="3"/>
              </a:xfrm>
              <a:custGeom>
                <a:avLst/>
                <a:gdLst>
                  <a:gd name="T0" fmla="*/ 14 w 14"/>
                  <a:gd name="T1" fmla="*/ 0 h 3"/>
                  <a:gd name="T2" fmla="*/ 11 w 14"/>
                  <a:gd name="T3" fmla="*/ 0 h 3"/>
                  <a:gd name="T4" fmla="*/ 0 w 14"/>
                  <a:gd name="T5" fmla="*/ 0 h 3"/>
                  <a:gd name="T6" fmla="*/ 0 w 14"/>
                  <a:gd name="T7" fmla="*/ 3 h 3"/>
                  <a:gd name="T8" fmla="*/ 11 w 14"/>
                  <a:gd name="T9" fmla="*/ 3 h 3"/>
                  <a:gd name="T10" fmla="*/ 14 w 14"/>
                  <a:gd name="T11" fmla="*/ 0 h 3"/>
                  <a:gd name="T12" fmla="*/ 11 w 14"/>
                  <a:gd name="T13" fmla="*/ 3 h 3"/>
                  <a:gd name="T14" fmla="*/ 14 w 14"/>
                  <a:gd name="T15" fmla="*/ 3 h 3"/>
                  <a:gd name="T16" fmla="*/ 14 w 14"/>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3"/>
                  <a:gd name="T29" fmla="*/ 14 w 14"/>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3">
                    <a:moveTo>
                      <a:pt x="14" y="0"/>
                    </a:moveTo>
                    <a:lnTo>
                      <a:pt x="11" y="0"/>
                    </a:lnTo>
                    <a:lnTo>
                      <a:pt x="0" y="0"/>
                    </a:lnTo>
                    <a:lnTo>
                      <a:pt x="0" y="3"/>
                    </a:lnTo>
                    <a:lnTo>
                      <a:pt x="11" y="3"/>
                    </a:lnTo>
                    <a:lnTo>
                      <a:pt x="14" y="0"/>
                    </a:lnTo>
                    <a:lnTo>
                      <a:pt x="11" y="3"/>
                    </a:lnTo>
                    <a:lnTo>
                      <a:pt x="14" y="3"/>
                    </a:lnTo>
                    <a:lnTo>
                      <a:pt x="14"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34" name="Freeform 717"/>
              <p:cNvSpPr>
                <a:spLocks/>
              </p:cNvSpPr>
              <p:nvPr/>
            </p:nvSpPr>
            <p:spPr bwMode="auto">
              <a:xfrm>
                <a:off x="5558" y="1911"/>
                <a:ext cx="50" cy="27"/>
              </a:xfrm>
              <a:custGeom>
                <a:avLst/>
                <a:gdLst>
                  <a:gd name="T0" fmla="*/ 0 w 50"/>
                  <a:gd name="T1" fmla="*/ 6 h 27"/>
                  <a:gd name="T2" fmla="*/ 3 w 50"/>
                  <a:gd name="T3" fmla="*/ 11 h 27"/>
                  <a:gd name="T4" fmla="*/ 8 w 50"/>
                  <a:gd name="T5" fmla="*/ 16 h 27"/>
                  <a:gd name="T6" fmla="*/ 21 w 50"/>
                  <a:gd name="T7" fmla="*/ 19 h 27"/>
                  <a:gd name="T8" fmla="*/ 32 w 50"/>
                  <a:gd name="T9" fmla="*/ 21 h 27"/>
                  <a:gd name="T10" fmla="*/ 34 w 50"/>
                  <a:gd name="T11" fmla="*/ 24 h 27"/>
                  <a:gd name="T12" fmla="*/ 37 w 50"/>
                  <a:gd name="T13" fmla="*/ 27 h 27"/>
                  <a:gd name="T14" fmla="*/ 40 w 50"/>
                  <a:gd name="T15" fmla="*/ 21 h 27"/>
                  <a:gd name="T16" fmla="*/ 50 w 50"/>
                  <a:gd name="T17" fmla="*/ 19 h 27"/>
                  <a:gd name="T18" fmla="*/ 50 w 50"/>
                  <a:gd name="T19" fmla="*/ 19 h 27"/>
                  <a:gd name="T20" fmla="*/ 37 w 50"/>
                  <a:gd name="T21" fmla="*/ 16 h 27"/>
                  <a:gd name="T22" fmla="*/ 24 w 50"/>
                  <a:gd name="T23" fmla="*/ 13 h 27"/>
                  <a:gd name="T24" fmla="*/ 19 w 50"/>
                  <a:gd name="T25" fmla="*/ 11 h 27"/>
                  <a:gd name="T26" fmla="*/ 11 w 50"/>
                  <a:gd name="T27" fmla="*/ 3 h 27"/>
                  <a:gd name="T28" fmla="*/ 6 w 50"/>
                  <a:gd name="T29" fmla="*/ 0 h 27"/>
                  <a:gd name="T30" fmla="*/ 0 w 50"/>
                  <a:gd name="T31" fmla="*/ 6 h 2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50"/>
                  <a:gd name="T49" fmla="*/ 0 h 27"/>
                  <a:gd name="T50" fmla="*/ 50 w 50"/>
                  <a:gd name="T51" fmla="*/ 27 h 27"/>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50" h="27">
                    <a:moveTo>
                      <a:pt x="0" y="6"/>
                    </a:moveTo>
                    <a:lnTo>
                      <a:pt x="3" y="11"/>
                    </a:lnTo>
                    <a:lnTo>
                      <a:pt x="8" y="16"/>
                    </a:lnTo>
                    <a:lnTo>
                      <a:pt x="21" y="19"/>
                    </a:lnTo>
                    <a:lnTo>
                      <a:pt x="32" y="21"/>
                    </a:lnTo>
                    <a:lnTo>
                      <a:pt x="34" y="24"/>
                    </a:lnTo>
                    <a:lnTo>
                      <a:pt x="37" y="27"/>
                    </a:lnTo>
                    <a:lnTo>
                      <a:pt x="40" y="21"/>
                    </a:lnTo>
                    <a:lnTo>
                      <a:pt x="50" y="19"/>
                    </a:lnTo>
                    <a:lnTo>
                      <a:pt x="37" y="16"/>
                    </a:lnTo>
                    <a:lnTo>
                      <a:pt x="24" y="13"/>
                    </a:lnTo>
                    <a:lnTo>
                      <a:pt x="19" y="11"/>
                    </a:lnTo>
                    <a:lnTo>
                      <a:pt x="11" y="3"/>
                    </a:lnTo>
                    <a:lnTo>
                      <a:pt x="6" y="0"/>
                    </a:lnTo>
                    <a:lnTo>
                      <a:pt x="0" y="6"/>
                    </a:lnTo>
                    <a:close/>
                  </a:path>
                </a:pathLst>
              </a:custGeom>
              <a:solidFill>
                <a:srgbClr val="EC916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35" name="Freeform 718"/>
              <p:cNvSpPr>
                <a:spLocks/>
              </p:cNvSpPr>
              <p:nvPr/>
            </p:nvSpPr>
            <p:spPr bwMode="auto">
              <a:xfrm>
                <a:off x="5558" y="1917"/>
                <a:ext cx="8" cy="13"/>
              </a:xfrm>
              <a:custGeom>
                <a:avLst/>
                <a:gdLst>
                  <a:gd name="T0" fmla="*/ 8 w 8"/>
                  <a:gd name="T1" fmla="*/ 7 h 13"/>
                  <a:gd name="T2" fmla="*/ 8 w 8"/>
                  <a:gd name="T3" fmla="*/ 7 h 13"/>
                  <a:gd name="T4" fmla="*/ 6 w 8"/>
                  <a:gd name="T5" fmla="*/ 2 h 13"/>
                  <a:gd name="T6" fmla="*/ 3 w 8"/>
                  <a:gd name="T7" fmla="*/ 0 h 13"/>
                  <a:gd name="T8" fmla="*/ 0 w 8"/>
                  <a:gd name="T9" fmla="*/ 0 h 13"/>
                  <a:gd name="T10" fmla="*/ 0 w 8"/>
                  <a:gd name="T11" fmla="*/ 5 h 13"/>
                  <a:gd name="T12" fmla="*/ 8 w 8"/>
                  <a:gd name="T13" fmla="*/ 13 h 13"/>
                  <a:gd name="T14" fmla="*/ 8 w 8"/>
                  <a:gd name="T15" fmla="*/ 13 h 13"/>
                  <a:gd name="T16" fmla="*/ 8 w 8"/>
                  <a:gd name="T17" fmla="*/ 7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3"/>
                  <a:gd name="T29" fmla="*/ 8 w 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3">
                    <a:moveTo>
                      <a:pt x="8" y="7"/>
                    </a:moveTo>
                    <a:lnTo>
                      <a:pt x="8" y="7"/>
                    </a:lnTo>
                    <a:lnTo>
                      <a:pt x="6" y="2"/>
                    </a:lnTo>
                    <a:lnTo>
                      <a:pt x="3" y="0"/>
                    </a:lnTo>
                    <a:lnTo>
                      <a:pt x="0" y="0"/>
                    </a:lnTo>
                    <a:lnTo>
                      <a:pt x="0" y="5"/>
                    </a:lnTo>
                    <a:lnTo>
                      <a:pt x="8" y="13"/>
                    </a:lnTo>
                    <a:lnTo>
                      <a:pt x="8" y="7"/>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36" name="Freeform 719"/>
              <p:cNvSpPr>
                <a:spLocks/>
              </p:cNvSpPr>
              <p:nvPr/>
            </p:nvSpPr>
            <p:spPr bwMode="auto">
              <a:xfrm>
                <a:off x="5566" y="1924"/>
                <a:ext cx="26" cy="8"/>
              </a:xfrm>
              <a:custGeom>
                <a:avLst/>
                <a:gdLst>
                  <a:gd name="T0" fmla="*/ 26 w 26"/>
                  <a:gd name="T1" fmla="*/ 6 h 8"/>
                  <a:gd name="T2" fmla="*/ 26 w 26"/>
                  <a:gd name="T3" fmla="*/ 6 h 8"/>
                  <a:gd name="T4" fmla="*/ 13 w 26"/>
                  <a:gd name="T5" fmla="*/ 3 h 8"/>
                  <a:gd name="T6" fmla="*/ 0 w 26"/>
                  <a:gd name="T7" fmla="*/ 0 h 8"/>
                  <a:gd name="T8" fmla="*/ 0 w 26"/>
                  <a:gd name="T9" fmla="*/ 6 h 8"/>
                  <a:gd name="T10" fmla="*/ 13 w 26"/>
                  <a:gd name="T11" fmla="*/ 8 h 8"/>
                  <a:gd name="T12" fmla="*/ 24 w 26"/>
                  <a:gd name="T13" fmla="*/ 8 h 8"/>
                  <a:gd name="T14" fmla="*/ 24 w 26"/>
                  <a:gd name="T15" fmla="*/ 8 h 8"/>
                  <a:gd name="T16" fmla="*/ 26 w 26"/>
                  <a:gd name="T17" fmla="*/ 6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8"/>
                  <a:gd name="T29" fmla="*/ 26 w 2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8">
                    <a:moveTo>
                      <a:pt x="26" y="6"/>
                    </a:moveTo>
                    <a:lnTo>
                      <a:pt x="26" y="6"/>
                    </a:lnTo>
                    <a:lnTo>
                      <a:pt x="13" y="3"/>
                    </a:lnTo>
                    <a:lnTo>
                      <a:pt x="0" y="0"/>
                    </a:lnTo>
                    <a:lnTo>
                      <a:pt x="0" y="6"/>
                    </a:lnTo>
                    <a:lnTo>
                      <a:pt x="13" y="8"/>
                    </a:lnTo>
                    <a:lnTo>
                      <a:pt x="24" y="8"/>
                    </a:lnTo>
                    <a:lnTo>
                      <a:pt x="26"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37" name="Freeform 720"/>
              <p:cNvSpPr>
                <a:spLocks/>
              </p:cNvSpPr>
              <p:nvPr/>
            </p:nvSpPr>
            <p:spPr bwMode="auto">
              <a:xfrm>
                <a:off x="5590" y="1930"/>
                <a:ext cx="8" cy="10"/>
              </a:xfrm>
              <a:custGeom>
                <a:avLst/>
                <a:gdLst>
                  <a:gd name="T0" fmla="*/ 2 w 8"/>
                  <a:gd name="T1" fmla="*/ 8 h 10"/>
                  <a:gd name="T2" fmla="*/ 5 w 8"/>
                  <a:gd name="T3" fmla="*/ 5 h 10"/>
                  <a:gd name="T4" fmla="*/ 5 w 8"/>
                  <a:gd name="T5" fmla="*/ 5 h 10"/>
                  <a:gd name="T6" fmla="*/ 2 w 8"/>
                  <a:gd name="T7" fmla="*/ 0 h 10"/>
                  <a:gd name="T8" fmla="*/ 0 w 8"/>
                  <a:gd name="T9" fmla="*/ 2 h 10"/>
                  <a:gd name="T10" fmla="*/ 2 w 8"/>
                  <a:gd name="T11" fmla="*/ 8 h 10"/>
                  <a:gd name="T12" fmla="*/ 2 w 8"/>
                  <a:gd name="T13" fmla="*/ 8 h 10"/>
                  <a:gd name="T14" fmla="*/ 8 w 8"/>
                  <a:gd name="T15" fmla="*/ 8 h 10"/>
                  <a:gd name="T16" fmla="*/ 2 w 8"/>
                  <a:gd name="T17" fmla="*/ 8 h 10"/>
                  <a:gd name="T18" fmla="*/ 5 w 8"/>
                  <a:gd name="T19" fmla="*/ 10 h 10"/>
                  <a:gd name="T20" fmla="*/ 8 w 8"/>
                  <a:gd name="T21" fmla="*/ 8 h 10"/>
                  <a:gd name="T22" fmla="*/ 2 w 8"/>
                  <a:gd name="T23" fmla="*/ 8 h 1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0"/>
                  <a:gd name="T38" fmla="*/ 8 w 8"/>
                  <a:gd name="T39" fmla="*/ 10 h 10"/>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0">
                    <a:moveTo>
                      <a:pt x="2" y="8"/>
                    </a:moveTo>
                    <a:lnTo>
                      <a:pt x="5" y="5"/>
                    </a:lnTo>
                    <a:lnTo>
                      <a:pt x="2" y="0"/>
                    </a:lnTo>
                    <a:lnTo>
                      <a:pt x="0" y="2"/>
                    </a:lnTo>
                    <a:lnTo>
                      <a:pt x="2" y="8"/>
                    </a:lnTo>
                    <a:lnTo>
                      <a:pt x="8" y="8"/>
                    </a:lnTo>
                    <a:lnTo>
                      <a:pt x="2" y="8"/>
                    </a:lnTo>
                    <a:lnTo>
                      <a:pt x="5" y="10"/>
                    </a:lnTo>
                    <a:lnTo>
                      <a:pt x="8" y="8"/>
                    </a:lnTo>
                    <a:lnTo>
                      <a:pt x="2"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38" name="Freeform 721"/>
              <p:cNvSpPr>
                <a:spLocks/>
              </p:cNvSpPr>
              <p:nvPr/>
            </p:nvSpPr>
            <p:spPr bwMode="auto">
              <a:xfrm>
                <a:off x="5592" y="1930"/>
                <a:ext cx="16" cy="8"/>
              </a:xfrm>
              <a:custGeom>
                <a:avLst/>
                <a:gdLst>
                  <a:gd name="T0" fmla="*/ 16 w 16"/>
                  <a:gd name="T1" fmla="*/ 0 h 8"/>
                  <a:gd name="T2" fmla="*/ 16 w 16"/>
                  <a:gd name="T3" fmla="*/ 0 h 8"/>
                  <a:gd name="T4" fmla="*/ 6 w 16"/>
                  <a:gd name="T5" fmla="*/ 2 h 8"/>
                  <a:gd name="T6" fmla="*/ 0 w 16"/>
                  <a:gd name="T7" fmla="*/ 8 h 8"/>
                  <a:gd name="T8" fmla="*/ 6 w 16"/>
                  <a:gd name="T9" fmla="*/ 8 h 8"/>
                  <a:gd name="T10" fmla="*/ 6 w 16"/>
                  <a:gd name="T11" fmla="*/ 5 h 8"/>
                  <a:gd name="T12" fmla="*/ 16 w 16"/>
                  <a:gd name="T13" fmla="*/ 2 h 8"/>
                  <a:gd name="T14" fmla="*/ 16 w 16"/>
                  <a:gd name="T15" fmla="*/ 2 h 8"/>
                  <a:gd name="T16" fmla="*/ 16 w 16"/>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8"/>
                  <a:gd name="T29" fmla="*/ 16 w 1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8">
                    <a:moveTo>
                      <a:pt x="16" y="0"/>
                    </a:moveTo>
                    <a:lnTo>
                      <a:pt x="16" y="0"/>
                    </a:lnTo>
                    <a:lnTo>
                      <a:pt x="6" y="2"/>
                    </a:lnTo>
                    <a:lnTo>
                      <a:pt x="0" y="8"/>
                    </a:lnTo>
                    <a:lnTo>
                      <a:pt x="6" y="8"/>
                    </a:lnTo>
                    <a:lnTo>
                      <a:pt x="6" y="5"/>
                    </a:lnTo>
                    <a:lnTo>
                      <a:pt x="16" y="2"/>
                    </a:lnTo>
                    <a:lnTo>
                      <a:pt x="16"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39" name="Freeform 722"/>
              <p:cNvSpPr>
                <a:spLocks/>
              </p:cNvSpPr>
              <p:nvPr/>
            </p:nvSpPr>
            <p:spPr bwMode="auto">
              <a:xfrm>
                <a:off x="5595" y="1924"/>
                <a:ext cx="13" cy="8"/>
              </a:xfrm>
              <a:custGeom>
                <a:avLst/>
                <a:gdLst>
                  <a:gd name="T0" fmla="*/ 0 w 13"/>
                  <a:gd name="T1" fmla="*/ 6 h 8"/>
                  <a:gd name="T2" fmla="*/ 0 w 13"/>
                  <a:gd name="T3" fmla="*/ 6 h 8"/>
                  <a:gd name="T4" fmla="*/ 13 w 13"/>
                  <a:gd name="T5" fmla="*/ 8 h 8"/>
                  <a:gd name="T6" fmla="*/ 13 w 13"/>
                  <a:gd name="T7" fmla="*/ 6 h 8"/>
                  <a:gd name="T8" fmla="*/ 13 w 13"/>
                  <a:gd name="T9" fmla="*/ 8 h 8"/>
                  <a:gd name="T10" fmla="*/ 13 w 13"/>
                  <a:gd name="T11" fmla="*/ 6 h 8"/>
                  <a:gd name="T12" fmla="*/ 0 w 13"/>
                  <a:gd name="T13" fmla="*/ 0 h 8"/>
                  <a:gd name="T14" fmla="*/ 0 w 13"/>
                  <a:gd name="T15" fmla="*/ 0 h 8"/>
                  <a:gd name="T16" fmla="*/ 0 w 13"/>
                  <a:gd name="T17" fmla="*/ 6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8"/>
                  <a:gd name="T29" fmla="*/ 13 w 1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8">
                    <a:moveTo>
                      <a:pt x="0" y="6"/>
                    </a:moveTo>
                    <a:lnTo>
                      <a:pt x="0" y="6"/>
                    </a:lnTo>
                    <a:lnTo>
                      <a:pt x="13" y="8"/>
                    </a:lnTo>
                    <a:lnTo>
                      <a:pt x="13" y="6"/>
                    </a:lnTo>
                    <a:lnTo>
                      <a:pt x="13" y="8"/>
                    </a:lnTo>
                    <a:lnTo>
                      <a:pt x="13" y="6"/>
                    </a:lnTo>
                    <a:lnTo>
                      <a:pt x="0" y="0"/>
                    </a:lnTo>
                    <a:lnTo>
                      <a:pt x="0"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40" name="Freeform 723"/>
              <p:cNvSpPr>
                <a:spLocks/>
              </p:cNvSpPr>
              <p:nvPr/>
            </p:nvSpPr>
            <p:spPr bwMode="auto">
              <a:xfrm>
                <a:off x="5574" y="1919"/>
                <a:ext cx="21" cy="11"/>
              </a:xfrm>
              <a:custGeom>
                <a:avLst/>
                <a:gdLst>
                  <a:gd name="T0" fmla="*/ 0 w 21"/>
                  <a:gd name="T1" fmla="*/ 3 h 11"/>
                  <a:gd name="T2" fmla="*/ 0 w 21"/>
                  <a:gd name="T3" fmla="*/ 3 h 11"/>
                  <a:gd name="T4" fmla="*/ 8 w 21"/>
                  <a:gd name="T5" fmla="*/ 8 h 11"/>
                  <a:gd name="T6" fmla="*/ 21 w 21"/>
                  <a:gd name="T7" fmla="*/ 11 h 11"/>
                  <a:gd name="T8" fmla="*/ 21 w 21"/>
                  <a:gd name="T9" fmla="*/ 5 h 11"/>
                  <a:gd name="T10" fmla="*/ 11 w 21"/>
                  <a:gd name="T11" fmla="*/ 3 h 11"/>
                  <a:gd name="T12" fmla="*/ 3 w 21"/>
                  <a:gd name="T13" fmla="*/ 0 h 11"/>
                  <a:gd name="T14" fmla="*/ 3 w 21"/>
                  <a:gd name="T15" fmla="*/ 0 h 11"/>
                  <a:gd name="T16" fmla="*/ 0 w 21"/>
                  <a:gd name="T17" fmla="*/ 3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1"/>
                  <a:gd name="T29" fmla="*/ 21 w 21"/>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1">
                    <a:moveTo>
                      <a:pt x="0" y="3"/>
                    </a:moveTo>
                    <a:lnTo>
                      <a:pt x="0" y="3"/>
                    </a:lnTo>
                    <a:lnTo>
                      <a:pt x="8" y="8"/>
                    </a:lnTo>
                    <a:lnTo>
                      <a:pt x="21" y="11"/>
                    </a:lnTo>
                    <a:lnTo>
                      <a:pt x="21" y="5"/>
                    </a:lnTo>
                    <a:lnTo>
                      <a:pt x="11" y="3"/>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41" name="Freeform 724"/>
              <p:cNvSpPr>
                <a:spLocks/>
              </p:cNvSpPr>
              <p:nvPr/>
            </p:nvSpPr>
            <p:spPr bwMode="auto">
              <a:xfrm>
                <a:off x="5564" y="1909"/>
                <a:ext cx="13" cy="13"/>
              </a:xfrm>
              <a:custGeom>
                <a:avLst/>
                <a:gdLst>
                  <a:gd name="T0" fmla="*/ 2 w 13"/>
                  <a:gd name="T1" fmla="*/ 2 h 13"/>
                  <a:gd name="T2" fmla="*/ 0 w 13"/>
                  <a:gd name="T3" fmla="*/ 2 h 13"/>
                  <a:gd name="T4" fmla="*/ 5 w 13"/>
                  <a:gd name="T5" fmla="*/ 8 h 13"/>
                  <a:gd name="T6" fmla="*/ 10 w 13"/>
                  <a:gd name="T7" fmla="*/ 13 h 13"/>
                  <a:gd name="T8" fmla="*/ 13 w 13"/>
                  <a:gd name="T9" fmla="*/ 10 h 13"/>
                  <a:gd name="T10" fmla="*/ 7 w 13"/>
                  <a:gd name="T11" fmla="*/ 5 h 13"/>
                  <a:gd name="T12" fmla="*/ 2 w 13"/>
                  <a:gd name="T13" fmla="*/ 0 h 13"/>
                  <a:gd name="T14" fmla="*/ 0 w 13"/>
                  <a:gd name="T15" fmla="*/ 0 h 13"/>
                  <a:gd name="T16" fmla="*/ 2 w 13"/>
                  <a:gd name="T17" fmla="*/ 0 h 13"/>
                  <a:gd name="T18" fmla="*/ 0 w 13"/>
                  <a:gd name="T19" fmla="*/ 0 h 13"/>
                  <a:gd name="T20" fmla="*/ 0 w 13"/>
                  <a:gd name="T21" fmla="*/ 0 h 13"/>
                  <a:gd name="T22" fmla="*/ 2 w 13"/>
                  <a:gd name="T23" fmla="*/ 2 h 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13"/>
                  <a:gd name="T38" fmla="*/ 13 w 13"/>
                  <a:gd name="T39" fmla="*/ 13 h 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13">
                    <a:moveTo>
                      <a:pt x="2" y="2"/>
                    </a:moveTo>
                    <a:lnTo>
                      <a:pt x="0" y="2"/>
                    </a:lnTo>
                    <a:lnTo>
                      <a:pt x="5" y="8"/>
                    </a:lnTo>
                    <a:lnTo>
                      <a:pt x="10" y="13"/>
                    </a:lnTo>
                    <a:lnTo>
                      <a:pt x="13" y="10"/>
                    </a:lnTo>
                    <a:lnTo>
                      <a:pt x="7" y="5"/>
                    </a:lnTo>
                    <a:lnTo>
                      <a:pt x="2" y="0"/>
                    </a:lnTo>
                    <a:lnTo>
                      <a:pt x="0" y="0"/>
                    </a:lnTo>
                    <a:lnTo>
                      <a:pt x="2" y="0"/>
                    </a:lnTo>
                    <a:lnTo>
                      <a:pt x="0" y="0"/>
                    </a:lnTo>
                    <a:lnTo>
                      <a:pt x="2"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42" name="Freeform 725"/>
              <p:cNvSpPr>
                <a:spLocks/>
              </p:cNvSpPr>
              <p:nvPr/>
            </p:nvSpPr>
            <p:spPr bwMode="auto">
              <a:xfrm>
                <a:off x="5556" y="1909"/>
                <a:ext cx="10" cy="8"/>
              </a:xfrm>
              <a:custGeom>
                <a:avLst/>
                <a:gdLst>
                  <a:gd name="T0" fmla="*/ 2 w 10"/>
                  <a:gd name="T1" fmla="*/ 8 h 8"/>
                  <a:gd name="T2" fmla="*/ 5 w 10"/>
                  <a:gd name="T3" fmla="*/ 8 h 8"/>
                  <a:gd name="T4" fmla="*/ 10 w 10"/>
                  <a:gd name="T5" fmla="*/ 2 h 8"/>
                  <a:gd name="T6" fmla="*/ 8 w 10"/>
                  <a:gd name="T7" fmla="*/ 0 h 8"/>
                  <a:gd name="T8" fmla="*/ 2 w 10"/>
                  <a:gd name="T9" fmla="*/ 5 h 8"/>
                  <a:gd name="T10" fmla="*/ 2 w 10"/>
                  <a:gd name="T11" fmla="*/ 8 h 8"/>
                  <a:gd name="T12" fmla="*/ 2 w 10"/>
                  <a:gd name="T13" fmla="*/ 5 h 8"/>
                  <a:gd name="T14" fmla="*/ 0 w 10"/>
                  <a:gd name="T15" fmla="*/ 8 h 8"/>
                  <a:gd name="T16" fmla="*/ 2 w 10"/>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8"/>
                  <a:gd name="T29" fmla="*/ 10 w 10"/>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8">
                    <a:moveTo>
                      <a:pt x="2" y="8"/>
                    </a:moveTo>
                    <a:lnTo>
                      <a:pt x="5" y="8"/>
                    </a:lnTo>
                    <a:lnTo>
                      <a:pt x="10" y="2"/>
                    </a:lnTo>
                    <a:lnTo>
                      <a:pt x="8" y="0"/>
                    </a:lnTo>
                    <a:lnTo>
                      <a:pt x="2" y="5"/>
                    </a:lnTo>
                    <a:lnTo>
                      <a:pt x="2" y="8"/>
                    </a:lnTo>
                    <a:lnTo>
                      <a:pt x="2" y="5"/>
                    </a:lnTo>
                    <a:lnTo>
                      <a:pt x="0" y="8"/>
                    </a:lnTo>
                    <a:lnTo>
                      <a:pt x="2"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43" name="Freeform 726"/>
              <p:cNvSpPr>
                <a:spLocks/>
              </p:cNvSpPr>
              <p:nvPr/>
            </p:nvSpPr>
            <p:spPr bwMode="auto">
              <a:xfrm>
                <a:off x="5488" y="1885"/>
                <a:ext cx="21" cy="34"/>
              </a:xfrm>
              <a:custGeom>
                <a:avLst/>
                <a:gdLst>
                  <a:gd name="T0" fmla="*/ 5 w 21"/>
                  <a:gd name="T1" fmla="*/ 34 h 34"/>
                  <a:gd name="T2" fmla="*/ 3 w 21"/>
                  <a:gd name="T3" fmla="*/ 26 h 34"/>
                  <a:gd name="T4" fmla="*/ 0 w 21"/>
                  <a:gd name="T5" fmla="*/ 19 h 34"/>
                  <a:gd name="T6" fmla="*/ 0 w 21"/>
                  <a:gd name="T7" fmla="*/ 16 h 34"/>
                  <a:gd name="T8" fmla="*/ 0 w 21"/>
                  <a:gd name="T9" fmla="*/ 11 h 34"/>
                  <a:gd name="T10" fmla="*/ 5 w 21"/>
                  <a:gd name="T11" fmla="*/ 8 h 34"/>
                  <a:gd name="T12" fmla="*/ 8 w 21"/>
                  <a:gd name="T13" fmla="*/ 8 h 34"/>
                  <a:gd name="T14" fmla="*/ 8 w 21"/>
                  <a:gd name="T15" fmla="*/ 6 h 34"/>
                  <a:gd name="T16" fmla="*/ 3 w 21"/>
                  <a:gd name="T17" fmla="*/ 3 h 34"/>
                  <a:gd name="T18" fmla="*/ 5 w 21"/>
                  <a:gd name="T19" fmla="*/ 0 h 34"/>
                  <a:gd name="T20" fmla="*/ 13 w 21"/>
                  <a:gd name="T21" fmla="*/ 0 h 34"/>
                  <a:gd name="T22" fmla="*/ 18 w 21"/>
                  <a:gd name="T23" fmla="*/ 3 h 34"/>
                  <a:gd name="T24" fmla="*/ 18 w 21"/>
                  <a:gd name="T25" fmla="*/ 3 h 34"/>
                  <a:gd name="T26" fmla="*/ 21 w 21"/>
                  <a:gd name="T27" fmla="*/ 13 h 34"/>
                  <a:gd name="T28" fmla="*/ 18 w 21"/>
                  <a:gd name="T29" fmla="*/ 32 h 34"/>
                  <a:gd name="T30" fmla="*/ 10 w 21"/>
                  <a:gd name="T31" fmla="*/ 34 h 34"/>
                  <a:gd name="T32" fmla="*/ 5 w 21"/>
                  <a:gd name="T33" fmla="*/ 34 h 3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1"/>
                  <a:gd name="T52" fmla="*/ 0 h 34"/>
                  <a:gd name="T53" fmla="*/ 21 w 21"/>
                  <a:gd name="T54" fmla="*/ 34 h 3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1" h="34">
                    <a:moveTo>
                      <a:pt x="5" y="34"/>
                    </a:moveTo>
                    <a:lnTo>
                      <a:pt x="3" y="26"/>
                    </a:lnTo>
                    <a:lnTo>
                      <a:pt x="0" y="19"/>
                    </a:lnTo>
                    <a:lnTo>
                      <a:pt x="0" y="16"/>
                    </a:lnTo>
                    <a:lnTo>
                      <a:pt x="0" y="11"/>
                    </a:lnTo>
                    <a:lnTo>
                      <a:pt x="5" y="8"/>
                    </a:lnTo>
                    <a:lnTo>
                      <a:pt x="8" y="8"/>
                    </a:lnTo>
                    <a:lnTo>
                      <a:pt x="8" y="6"/>
                    </a:lnTo>
                    <a:lnTo>
                      <a:pt x="3" y="3"/>
                    </a:lnTo>
                    <a:lnTo>
                      <a:pt x="5" y="0"/>
                    </a:lnTo>
                    <a:lnTo>
                      <a:pt x="13" y="0"/>
                    </a:lnTo>
                    <a:lnTo>
                      <a:pt x="18" y="3"/>
                    </a:lnTo>
                    <a:lnTo>
                      <a:pt x="21" y="13"/>
                    </a:lnTo>
                    <a:lnTo>
                      <a:pt x="18" y="32"/>
                    </a:lnTo>
                    <a:lnTo>
                      <a:pt x="10" y="34"/>
                    </a:lnTo>
                    <a:lnTo>
                      <a:pt x="5" y="34"/>
                    </a:lnTo>
                    <a:close/>
                  </a:path>
                </a:pathLst>
              </a:custGeom>
              <a:solidFill>
                <a:srgbClr val="00924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44" name="Freeform 727"/>
              <p:cNvSpPr>
                <a:spLocks/>
              </p:cNvSpPr>
              <p:nvPr/>
            </p:nvSpPr>
            <p:spPr bwMode="auto">
              <a:xfrm>
                <a:off x="5485" y="1904"/>
                <a:ext cx="11" cy="15"/>
              </a:xfrm>
              <a:custGeom>
                <a:avLst/>
                <a:gdLst>
                  <a:gd name="T0" fmla="*/ 0 w 11"/>
                  <a:gd name="T1" fmla="*/ 2 h 15"/>
                  <a:gd name="T2" fmla="*/ 0 w 11"/>
                  <a:gd name="T3" fmla="*/ 2 h 15"/>
                  <a:gd name="T4" fmla="*/ 6 w 11"/>
                  <a:gd name="T5" fmla="*/ 10 h 15"/>
                  <a:gd name="T6" fmla="*/ 6 w 11"/>
                  <a:gd name="T7" fmla="*/ 15 h 15"/>
                  <a:gd name="T8" fmla="*/ 11 w 11"/>
                  <a:gd name="T9" fmla="*/ 15 h 15"/>
                  <a:gd name="T10" fmla="*/ 8 w 11"/>
                  <a:gd name="T11" fmla="*/ 7 h 15"/>
                  <a:gd name="T12" fmla="*/ 6 w 11"/>
                  <a:gd name="T13" fmla="*/ 0 h 15"/>
                  <a:gd name="T14" fmla="*/ 6 w 11"/>
                  <a:gd name="T15" fmla="*/ 0 h 15"/>
                  <a:gd name="T16" fmla="*/ 0 w 11"/>
                  <a:gd name="T17" fmla="*/ 2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5"/>
                  <a:gd name="T29" fmla="*/ 11 w 11"/>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5">
                    <a:moveTo>
                      <a:pt x="0" y="2"/>
                    </a:moveTo>
                    <a:lnTo>
                      <a:pt x="0" y="2"/>
                    </a:lnTo>
                    <a:lnTo>
                      <a:pt x="6" y="10"/>
                    </a:lnTo>
                    <a:lnTo>
                      <a:pt x="6" y="15"/>
                    </a:lnTo>
                    <a:lnTo>
                      <a:pt x="11" y="15"/>
                    </a:lnTo>
                    <a:lnTo>
                      <a:pt x="8" y="7"/>
                    </a:lnTo>
                    <a:lnTo>
                      <a:pt x="6"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45" name="Freeform 728"/>
              <p:cNvSpPr>
                <a:spLocks/>
              </p:cNvSpPr>
              <p:nvPr/>
            </p:nvSpPr>
            <p:spPr bwMode="auto">
              <a:xfrm>
                <a:off x="5485" y="1891"/>
                <a:ext cx="11" cy="15"/>
              </a:xfrm>
              <a:custGeom>
                <a:avLst/>
                <a:gdLst>
                  <a:gd name="T0" fmla="*/ 11 w 11"/>
                  <a:gd name="T1" fmla="*/ 0 h 15"/>
                  <a:gd name="T2" fmla="*/ 11 w 11"/>
                  <a:gd name="T3" fmla="*/ 0 h 15"/>
                  <a:gd name="T4" fmla="*/ 6 w 11"/>
                  <a:gd name="T5" fmla="*/ 2 h 15"/>
                  <a:gd name="T6" fmla="*/ 3 w 11"/>
                  <a:gd name="T7" fmla="*/ 5 h 15"/>
                  <a:gd name="T8" fmla="*/ 0 w 11"/>
                  <a:gd name="T9" fmla="*/ 10 h 15"/>
                  <a:gd name="T10" fmla="*/ 0 w 11"/>
                  <a:gd name="T11" fmla="*/ 15 h 15"/>
                  <a:gd name="T12" fmla="*/ 6 w 11"/>
                  <a:gd name="T13" fmla="*/ 13 h 15"/>
                  <a:gd name="T14" fmla="*/ 6 w 11"/>
                  <a:gd name="T15" fmla="*/ 10 h 15"/>
                  <a:gd name="T16" fmla="*/ 6 w 11"/>
                  <a:gd name="T17" fmla="*/ 7 h 15"/>
                  <a:gd name="T18" fmla="*/ 8 w 11"/>
                  <a:gd name="T19" fmla="*/ 5 h 15"/>
                  <a:gd name="T20" fmla="*/ 11 w 11"/>
                  <a:gd name="T21" fmla="*/ 2 h 15"/>
                  <a:gd name="T22" fmla="*/ 11 w 11"/>
                  <a:gd name="T23" fmla="*/ 2 h 15"/>
                  <a:gd name="T24" fmla="*/ 11 w 11"/>
                  <a:gd name="T25" fmla="*/ 0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15"/>
                  <a:gd name="T41" fmla="*/ 11 w 11"/>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15">
                    <a:moveTo>
                      <a:pt x="11" y="0"/>
                    </a:moveTo>
                    <a:lnTo>
                      <a:pt x="11" y="0"/>
                    </a:lnTo>
                    <a:lnTo>
                      <a:pt x="6" y="2"/>
                    </a:lnTo>
                    <a:lnTo>
                      <a:pt x="3" y="5"/>
                    </a:lnTo>
                    <a:lnTo>
                      <a:pt x="0" y="10"/>
                    </a:lnTo>
                    <a:lnTo>
                      <a:pt x="0" y="15"/>
                    </a:lnTo>
                    <a:lnTo>
                      <a:pt x="6" y="13"/>
                    </a:lnTo>
                    <a:lnTo>
                      <a:pt x="6" y="10"/>
                    </a:lnTo>
                    <a:lnTo>
                      <a:pt x="6" y="7"/>
                    </a:lnTo>
                    <a:lnTo>
                      <a:pt x="8" y="5"/>
                    </a:lnTo>
                    <a:lnTo>
                      <a:pt x="11" y="2"/>
                    </a:lnTo>
                    <a:lnTo>
                      <a:pt x="11"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46" name="Freeform 729"/>
              <p:cNvSpPr>
                <a:spLocks/>
              </p:cNvSpPr>
              <p:nvPr/>
            </p:nvSpPr>
            <p:spPr bwMode="auto">
              <a:xfrm>
                <a:off x="5488" y="1885"/>
                <a:ext cx="8" cy="8"/>
              </a:xfrm>
              <a:custGeom>
                <a:avLst/>
                <a:gdLst>
                  <a:gd name="T0" fmla="*/ 0 w 8"/>
                  <a:gd name="T1" fmla="*/ 0 h 8"/>
                  <a:gd name="T2" fmla="*/ 3 w 8"/>
                  <a:gd name="T3" fmla="*/ 3 h 8"/>
                  <a:gd name="T4" fmla="*/ 5 w 8"/>
                  <a:gd name="T5" fmla="*/ 6 h 8"/>
                  <a:gd name="T6" fmla="*/ 8 w 8"/>
                  <a:gd name="T7" fmla="*/ 6 h 8"/>
                  <a:gd name="T8" fmla="*/ 8 w 8"/>
                  <a:gd name="T9" fmla="*/ 8 h 8"/>
                  <a:gd name="T10" fmla="*/ 8 w 8"/>
                  <a:gd name="T11" fmla="*/ 3 h 8"/>
                  <a:gd name="T12" fmla="*/ 3 w 8"/>
                  <a:gd name="T13" fmla="*/ 0 h 8"/>
                  <a:gd name="T14" fmla="*/ 5 w 8"/>
                  <a:gd name="T15" fmla="*/ 3 h 8"/>
                  <a:gd name="T16" fmla="*/ 0 w 8"/>
                  <a:gd name="T17" fmla="*/ 0 h 8"/>
                  <a:gd name="T18" fmla="*/ 0 w 8"/>
                  <a:gd name="T19" fmla="*/ 3 h 8"/>
                  <a:gd name="T20" fmla="*/ 3 w 8"/>
                  <a:gd name="T21" fmla="*/ 3 h 8"/>
                  <a:gd name="T22" fmla="*/ 0 w 8"/>
                  <a:gd name="T23" fmla="*/ 0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8"/>
                  <a:gd name="T38" fmla="*/ 8 w 8"/>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8">
                    <a:moveTo>
                      <a:pt x="0" y="0"/>
                    </a:moveTo>
                    <a:lnTo>
                      <a:pt x="3" y="3"/>
                    </a:lnTo>
                    <a:lnTo>
                      <a:pt x="5" y="6"/>
                    </a:lnTo>
                    <a:lnTo>
                      <a:pt x="8" y="6"/>
                    </a:lnTo>
                    <a:lnTo>
                      <a:pt x="8" y="8"/>
                    </a:lnTo>
                    <a:lnTo>
                      <a:pt x="8" y="3"/>
                    </a:lnTo>
                    <a:lnTo>
                      <a:pt x="3" y="0"/>
                    </a:lnTo>
                    <a:lnTo>
                      <a:pt x="5" y="3"/>
                    </a:lnTo>
                    <a:lnTo>
                      <a:pt x="0" y="0"/>
                    </a:lnTo>
                    <a:lnTo>
                      <a:pt x="0" y="3"/>
                    </a:lnTo>
                    <a:lnTo>
                      <a:pt x="3" y="3"/>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47" name="Freeform 730"/>
              <p:cNvSpPr>
                <a:spLocks/>
              </p:cNvSpPr>
              <p:nvPr/>
            </p:nvSpPr>
            <p:spPr bwMode="auto">
              <a:xfrm>
                <a:off x="5488" y="1883"/>
                <a:ext cx="13" cy="5"/>
              </a:xfrm>
              <a:custGeom>
                <a:avLst/>
                <a:gdLst>
                  <a:gd name="T0" fmla="*/ 13 w 13"/>
                  <a:gd name="T1" fmla="*/ 0 h 5"/>
                  <a:gd name="T2" fmla="*/ 13 w 13"/>
                  <a:gd name="T3" fmla="*/ 0 h 5"/>
                  <a:gd name="T4" fmla="*/ 5 w 13"/>
                  <a:gd name="T5" fmla="*/ 0 h 5"/>
                  <a:gd name="T6" fmla="*/ 0 w 13"/>
                  <a:gd name="T7" fmla="*/ 2 h 5"/>
                  <a:gd name="T8" fmla="*/ 5 w 13"/>
                  <a:gd name="T9" fmla="*/ 5 h 5"/>
                  <a:gd name="T10" fmla="*/ 5 w 13"/>
                  <a:gd name="T11" fmla="*/ 5 h 5"/>
                  <a:gd name="T12" fmla="*/ 13 w 13"/>
                  <a:gd name="T13" fmla="*/ 2 h 5"/>
                  <a:gd name="T14" fmla="*/ 13 w 13"/>
                  <a:gd name="T15" fmla="*/ 2 h 5"/>
                  <a:gd name="T16" fmla="*/ 13 w 13"/>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13" y="0"/>
                    </a:moveTo>
                    <a:lnTo>
                      <a:pt x="13" y="0"/>
                    </a:lnTo>
                    <a:lnTo>
                      <a:pt x="5" y="0"/>
                    </a:lnTo>
                    <a:lnTo>
                      <a:pt x="0" y="2"/>
                    </a:lnTo>
                    <a:lnTo>
                      <a:pt x="5" y="5"/>
                    </a:lnTo>
                    <a:lnTo>
                      <a:pt x="13" y="2"/>
                    </a:lnTo>
                    <a:lnTo>
                      <a:pt x="1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48" name="Freeform 731"/>
              <p:cNvSpPr>
                <a:spLocks/>
              </p:cNvSpPr>
              <p:nvPr/>
            </p:nvSpPr>
            <p:spPr bwMode="auto">
              <a:xfrm>
                <a:off x="5501" y="1883"/>
                <a:ext cx="8" cy="8"/>
              </a:xfrm>
              <a:custGeom>
                <a:avLst/>
                <a:gdLst>
                  <a:gd name="T0" fmla="*/ 8 w 8"/>
                  <a:gd name="T1" fmla="*/ 5 h 8"/>
                  <a:gd name="T2" fmla="*/ 8 w 8"/>
                  <a:gd name="T3" fmla="*/ 8 h 8"/>
                  <a:gd name="T4" fmla="*/ 8 w 8"/>
                  <a:gd name="T5" fmla="*/ 2 h 8"/>
                  <a:gd name="T6" fmla="*/ 0 w 8"/>
                  <a:gd name="T7" fmla="*/ 0 h 8"/>
                  <a:gd name="T8" fmla="*/ 0 w 8"/>
                  <a:gd name="T9" fmla="*/ 2 h 8"/>
                  <a:gd name="T10" fmla="*/ 5 w 8"/>
                  <a:gd name="T11" fmla="*/ 8 h 8"/>
                  <a:gd name="T12" fmla="*/ 5 w 8"/>
                  <a:gd name="T13" fmla="*/ 5 h 8"/>
                  <a:gd name="T14" fmla="*/ 5 w 8"/>
                  <a:gd name="T15" fmla="*/ 8 h 8"/>
                  <a:gd name="T16" fmla="*/ 8 w 8"/>
                  <a:gd name="T17" fmla="*/ 5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8" y="5"/>
                    </a:moveTo>
                    <a:lnTo>
                      <a:pt x="8" y="8"/>
                    </a:lnTo>
                    <a:lnTo>
                      <a:pt x="8" y="2"/>
                    </a:lnTo>
                    <a:lnTo>
                      <a:pt x="0" y="0"/>
                    </a:lnTo>
                    <a:lnTo>
                      <a:pt x="0" y="2"/>
                    </a:lnTo>
                    <a:lnTo>
                      <a:pt x="5" y="8"/>
                    </a:lnTo>
                    <a:lnTo>
                      <a:pt x="5" y="5"/>
                    </a:lnTo>
                    <a:lnTo>
                      <a:pt x="5" y="8"/>
                    </a:lnTo>
                    <a:lnTo>
                      <a:pt x="8"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49" name="Freeform 732"/>
              <p:cNvSpPr>
                <a:spLocks/>
              </p:cNvSpPr>
              <p:nvPr/>
            </p:nvSpPr>
            <p:spPr bwMode="auto">
              <a:xfrm>
                <a:off x="5504" y="1888"/>
                <a:ext cx="7" cy="29"/>
              </a:xfrm>
              <a:custGeom>
                <a:avLst/>
                <a:gdLst>
                  <a:gd name="T0" fmla="*/ 5 w 7"/>
                  <a:gd name="T1" fmla="*/ 29 h 29"/>
                  <a:gd name="T2" fmla="*/ 5 w 7"/>
                  <a:gd name="T3" fmla="*/ 29 h 29"/>
                  <a:gd name="T4" fmla="*/ 7 w 7"/>
                  <a:gd name="T5" fmla="*/ 10 h 29"/>
                  <a:gd name="T6" fmla="*/ 5 w 7"/>
                  <a:gd name="T7" fmla="*/ 0 h 29"/>
                  <a:gd name="T8" fmla="*/ 2 w 7"/>
                  <a:gd name="T9" fmla="*/ 3 h 29"/>
                  <a:gd name="T10" fmla="*/ 2 w 7"/>
                  <a:gd name="T11" fmla="*/ 10 h 29"/>
                  <a:gd name="T12" fmla="*/ 0 w 7"/>
                  <a:gd name="T13" fmla="*/ 29 h 29"/>
                  <a:gd name="T14" fmla="*/ 0 w 7"/>
                  <a:gd name="T15" fmla="*/ 29 h 29"/>
                  <a:gd name="T16" fmla="*/ 5 w 7"/>
                  <a:gd name="T17" fmla="*/ 29 h 2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29"/>
                  <a:gd name="T29" fmla="*/ 7 w 7"/>
                  <a:gd name="T30" fmla="*/ 29 h 2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29">
                    <a:moveTo>
                      <a:pt x="5" y="29"/>
                    </a:moveTo>
                    <a:lnTo>
                      <a:pt x="5" y="29"/>
                    </a:lnTo>
                    <a:lnTo>
                      <a:pt x="7" y="10"/>
                    </a:lnTo>
                    <a:lnTo>
                      <a:pt x="5" y="0"/>
                    </a:lnTo>
                    <a:lnTo>
                      <a:pt x="2" y="3"/>
                    </a:lnTo>
                    <a:lnTo>
                      <a:pt x="2" y="10"/>
                    </a:lnTo>
                    <a:lnTo>
                      <a:pt x="0" y="29"/>
                    </a:lnTo>
                    <a:lnTo>
                      <a:pt x="5" y="2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50" name="Freeform 733"/>
              <p:cNvSpPr>
                <a:spLocks/>
              </p:cNvSpPr>
              <p:nvPr/>
            </p:nvSpPr>
            <p:spPr bwMode="auto">
              <a:xfrm>
                <a:off x="5491" y="1917"/>
                <a:ext cx="18" cy="5"/>
              </a:xfrm>
              <a:custGeom>
                <a:avLst/>
                <a:gdLst>
                  <a:gd name="T0" fmla="*/ 0 w 18"/>
                  <a:gd name="T1" fmla="*/ 2 h 5"/>
                  <a:gd name="T2" fmla="*/ 2 w 18"/>
                  <a:gd name="T3" fmla="*/ 5 h 5"/>
                  <a:gd name="T4" fmla="*/ 7 w 18"/>
                  <a:gd name="T5" fmla="*/ 5 h 5"/>
                  <a:gd name="T6" fmla="*/ 18 w 18"/>
                  <a:gd name="T7" fmla="*/ 0 h 5"/>
                  <a:gd name="T8" fmla="*/ 13 w 18"/>
                  <a:gd name="T9" fmla="*/ 0 h 5"/>
                  <a:gd name="T10" fmla="*/ 7 w 18"/>
                  <a:gd name="T11" fmla="*/ 0 h 5"/>
                  <a:gd name="T12" fmla="*/ 2 w 18"/>
                  <a:gd name="T13" fmla="*/ 0 h 5"/>
                  <a:gd name="T14" fmla="*/ 5 w 18"/>
                  <a:gd name="T15" fmla="*/ 2 h 5"/>
                  <a:gd name="T16" fmla="*/ 0 w 18"/>
                  <a:gd name="T17" fmla="*/ 2 h 5"/>
                  <a:gd name="T18" fmla="*/ 0 w 18"/>
                  <a:gd name="T19" fmla="*/ 5 h 5"/>
                  <a:gd name="T20" fmla="*/ 2 w 18"/>
                  <a:gd name="T21" fmla="*/ 5 h 5"/>
                  <a:gd name="T22" fmla="*/ 0 w 18"/>
                  <a:gd name="T23" fmla="*/ 2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5"/>
                  <a:gd name="T38" fmla="*/ 18 w 18"/>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5">
                    <a:moveTo>
                      <a:pt x="0" y="2"/>
                    </a:moveTo>
                    <a:lnTo>
                      <a:pt x="2" y="5"/>
                    </a:lnTo>
                    <a:lnTo>
                      <a:pt x="7" y="5"/>
                    </a:lnTo>
                    <a:lnTo>
                      <a:pt x="18" y="0"/>
                    </a:lnTo>
                    <a:lnTo>
                      <a:pt x="13" y="0"/>
                    </a:lnTo>
                    <a:lnTo>
                      <a:pt x="7" y="0"/>
                    </a:lnTo>
                    <a:lnTo>
                      <a:pt x="2" y="0"/>
                    </a:lnTo>
                    <a:lnTo>
                      <a:pt x="5" y="2"/>
                    </a:lnTo>
                    <a:lnTo>
                      <a:pt x="0" y="2"/>
                    </a:lnTo>
                    <a:lnTo>
                      <a:pt x="0" y="5"/>
                    </a:lnTo>
                    <a:lnTo>
                      <a:pt x="2" y="5"/>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51" name="Freeform 734"/>
              <p:cNvSpPr>
                <a:spLocks/>
              </p:cNvSpPr>
              <p:nvPr/>
            </p:nvSpPr>
            <p:spPr bwMode="auto">
              <a:xfrm>
                <a:off x="5457" y="1898"/>
                <a:ext cx="28" cy="24"/>
              </a:xfrm>
              <a:custGeom>
                <a:avLst/>
                <a:gdLst>
                  <a:gd name="T0" fmla="*/ 23 w 28"/>
                  <a:gd name="T1" fmla="*/ 0 h 24"/>
                  <a:gd name="T2" fmla="*/ 23 w 28"/>
                  <a:gd name="T3" fmla="*/ 8 h 24"/>
                  <a:gd name="T4" fmla="*/ 28 w 28"/>
                  <a:gd name="T5" fmla="*/ 16 h 24"/>
                  <a:gd name="T6" fmla="*/ 23 w 28"/>
                  <a:gd name="T7" fmla="*/ 16 h 24"/>
                  <a:gd name="T8" fmla="*/ 13 w 28"/>
                  <a:gd name="T9" fmla="*/ 19 h 24"/>
                  <a:gd name="T10" fmla="*/ 13 w 28"/>
                  <a:gd name="T11" fmla="*/ 21 h 24"/>
                  <a:gd name="T12" fmla="*/ 13 w 28"/>
                  <a:gd name="T13" fmla="*/ 21 h 24"/>
                  <a:gd name="T14" fmla="*/ 10 w 28"/>
                  <a:gd name="T15" fmla="*/ 21 h 24"/>
                  <a:gd name="T16" fmla="*/ 7 w 28"/>
                  <a:gd name="T17" fmla="*/ 24 h 24"/>
                  <a:gd name="T18" fmla="*/ 2 w 28"/>
                  <a:gd name="T19" fmla="*/ 21 h 24"/>
                  <a:gd name="T20" fmla="*/ 0 w 28"/>
                  <a:gd name="T21" fmla="*/ 16 h 24"/>
                  <a:gd name="T22" fmla="*/ 0 w 28"/>
                  <a:gd name="T23" fmla="*/ 8 h 24"/>
                  <a:gd name="T24" fmla="*/ 0 w 28"/>
                  <a:gd name="T25" fmla="*/ 3 h 24"/>
                  <a:gd name="T26" fmla="*/ 13 w 28"/>
                  <a:gd name="T27" fmla="*/ 0 h 24"/>
                  <a:gd name="T28" fmla="*/ 23 w 28"/>
                  <a:gd name="T29" fmla="*/ 0 h 2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8"/>
                  <a:gd name="T46" fmla="*/ 0 h 24"/>
                  <a:gd name="T47" fmla="*/ 28 w 28"/>
                  <a:gd name="T48" fmla="*/ 24 h 2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8" h="24">
                    <a:moveTo>
                      <a:pt x="23" y="0"/>
                    </a:moveTo>
                    <a:lnTo>
                      <a:pt x="23" y="8"/>
                    </a:lnTo>
                    <a:lnTo>
                      <a:pt x="28" y="16"/>
                    </a:lnTo>
                    <a:lnTo>
                      <a:pt x="23" y="16"/>
                    </a:lnTo>
                    <a:lnTo>
                      <a:pt x="13" y="19"/>
                    </a:lnTo>
                    <a:lnTo>
                      <a:pt x="13" y="21"/>
                    </a:lnTo>
                    <a:lnTo>
                      <a:pt x="10" y="21"/>
                    </a:lnTo>
                    <a:lnTo>
                      <a:pt x="7" y="24"/>
                    </a:lnTo>
                    <a:lnTo>
                      <a:pt x="2" y="21"/>
                    </a:lnTo>
                    <a:lnTo>
                      <a:pt x="0" y="16"/>
                    </a:lnTo>
                    <a:lnTo>
                      <a:pt x="0" y="8"/>
                    </a:lnTo>
                    <a:lnTo>
                      <a:pt x="0" y="3"/>
                    </a:lnTo>
                    <a:lnTo>
                      <a:pt x="13" y="0"/>
                    </a:lnTo>
                    <a:lnTo>
                      <a:pt x="23" y="0"/>
                    </a:lnTo>
                    <a:close/>
                  </a:path>
                </a:pathLst>
              </a:custGeom>
              <a:solidFill>
                <a:srgbClr val="EC916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52" name="Freeform 735"/>
              <p:cNvSpPr>
                <a:spLocks/>
              </p:cNvSpPr>
              <p:nvPr/>
            </p:nvSpPr>
            <p:spPr bwMode="auto">
              <a:xfrm>
                <a:off x="5477" y="1898"/>
                <a:ext cx="11" cy="19"/>
              </a:xfrm>
              <a:custGeom>
                <a:avLst/>
                <a:gdLst>
                  <a:gd name="T0" fmla="*/ 11 w 11"/>
                  <a:gd name="T1" fmla="*/ 13 h 19"/>
                  <a:gd name="T2" fmla="*/ 11 w 11"/>
                  <a:gd name="T3" fmla="*/ 13 h 19"/>
                  <a:gd name="T4" fmla="*/ 6 w 11"/>
                  <a:gd name="T5" fmla="*/ 6 h 19"/>
                  <a:gd name="T6" fmla="*/ 3 w 11"/>
                  <a:gd name="T7" fmla="*/ 0 h 19"/>
                  <a:gd name="T8" fmla="*/ 0 w 11"/>
                  <a:gd name="T9" fmla="*/ 0 h 19"/>
                  <a:gd name="T10" fmla="*/ 3 w 11"/>
                  <a:gd name="T11" fmla="*/ 8 h 19"/>
                  <a:gd name="T12" fmla="*/ 8 w 11"/>
                  <a:gd name="T13" fmla="*/ 19 h 19"/>
                  <a:gd name="T14" fmla="*/ 8 w 11"/>
                  <a:gd name="T15" fmla="*/ 19 h 19"/>
                  <a:gd name="T16" fmla="*/ 11 w 11"/>
                  <a:gd name="T17" fmla="*/ 13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9"/>
                  <a:gd name="T29" fmla="*/ 11 w 11"/>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9">
                    <a:moveTo>
                      <a:pt x="11" y="13"/>
                    </a:moveTo>
                    <a:lnTo>
                      <a:pt x="11" y="13"/>
                    </a:lnTo>
                    <a:lnTo>
                      <a:pt x="6" y="6"/>
                    </a:lnTo>
                    <a:lnTo>
                      <a:pt x="3" y="0"/>
                    </a:lnTo>
                    <a:lnTo>
                      <a:pt x="0" y="0"/>
                    </a:lnTo>
                    <a:lnTo>
                      <a:pt x="3" y="8"/>
                    </a:lnTo>
                    <a:lnTo>
                      <a:pt x="8" y="19"/>
                    </a:lnTo>
                    <a:lnTo>
                      <a:pt x="11"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53" name="Freeform 736"/>
              <p:cNvSpPr>
                <a:spLocks/>
              </p:cNvSpPr>
              <p:nvPr/>
            </p:nvSpPr>
            <p:spPr bwMode="auto">
              <a:xfrm>
                <a:off x="5470" y="1911"/>
                <a:ext cx="18" cy="6"/>
              </a:xfrm>
              <a:custGeom>
                <a:avLst/>
                <a:gdLst>
                  <a:gd name="T0" fmla="*/ 2 w 18"/>
                  <a:gd name="T1" fmla="*/ 6 h 6"/>
                  <a:gd name="T2" fmla="*/ 2 w 18"/>
                  <a:gd name="T3" fmla="*/ 6 h 6"/>
                  <a:gd name="T4" fmla="*/ 10 w 18"/>
                  <a:gd name="T5" fmla="*/ 3 h 6"/>
                  <a:gd name="T6" fmla="*/ 18 w 18"/>
                  <a:gd name="T7" fmla="*/ 0 h 6"/>
                  <a:gd name="T8" fmla="*/ 15 w 18"/>
                  <a:gd name="T9" fmla="*/ 6 h 6"/>
                  <a:gd name="T10" fmla="*/ 10 w 18"/>
                  <a:gd name="T11" fmla="*/ 0 h 6"/>
                  <a:gd name="T12" fmla="*/ 0 w 18"/>
                  <a:gd name="T13" fmla="*/ 6 h 6"/>
                  <a:gd name="T14" fmla="*/ 0 w 18"/>
                  <a:gd name="T15" fmla="*/ 6 h 6"/>
                  <a:gd name="T16" fmla="*/ 2 w 18"/>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6"/>
                  <a:gd name="T29" fmla="*/ 18 w 18"/>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6">
                    <a:moveTo>
                      <a:pt x="2" y="6"/>
                    </a:moveTo>
                    <a:lnTo>
                      <a:pt x="2" y="6"/>
                    </a:lnTo>
                    <a:lnTo>
                      <a:pt x="10" y="3"/>
                    </a:lnTo>
                    <a:lnTo>
                      <a:pt x="18" y="0"/>
                    </a:lnTo>
                    <a:lnTo>
                      <a:pt x="15" y="6"/>
                    </a:lnTo>
                    <a:lnTo>
                      <a:pt x="10" y="0"/>
                    </a:lnTo>
                    <a:lnTo>
                      <a:pt x="0" y="6"/>
                    </a:lnTo>
                    <a:lnTo>
                      <a:pt x="2"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54" name="Freeform 737"/>
              <p:cNvSpPr>
                <a:spLocks/>
              </p:cNvSpPr>
              <p:nvPr/>
            </p:nvSpPr>
            <p:spPr bwMode="auto">
              <a:xfrm>
                <a:off x="5467" y="1917"/>
                <a:ext cx="5" cy="5"/>
              </a:xfrm>
              <a:custGeom>
                <a:avLst/>
                <a:gdLst>
                  <a:gd name="T0" fmla="*/ 3 w 5"/>
                  <a:gd name="T1" fmla="*/ 5 h 5"/>
                  <a:gd name="T2" fmla="*/ 0 w 5"/>
                  <a:gd name="T3" fmla="*/ 2 h 5"/>
                  <a:gd name="T4" fmla="*/ 5 w 5"/>
                  <a:gd name="T5" fmla="*/ 5 h 5"/>
                  <a:gd name="T6" fmla="*/ 5 w 5"/>
                  <a:gd name="T7" fmla="*/ 0 h 5"/>
                  <a:gd name="T8" fmla="*/ 3 w 5"/>
                  <a:gd name="T9" fmla="*/ 0 h 5"/>
                  <a:gd name="T10" fmla="*/ 0 w 5"/>
                  <a:gd name="T11" fmla="*/ 2 h 5"/>
                  <a:gd name="T12" fmla="*/ 5 w 5"/>
                  <a:gd name="T13" fmla="*/ 2 h 5"/>
                  <a:gd name="T14" fmla="*/ 3 w 5"/>
                  <a:gd name="T15" fmla="*/ 0 h 5"/>
                  <a:gd name="T16" fmla="*/ 5 w 5"/>
                  <a:gd name="T17" fmla="*/ 2 h 5"/>
                  <a:gd name="T18" fmla="*/ 5 w 5"/>
                  <a:gd name="T19" fmla="*/ 0 h 5"/>
                  <a:gd name="T20" fmla="*/ 3 w 5"/>
                  <a:gd name="T21" fmla="*/ 0 h 5"/>
                  <a:gd name="T22" fmla="*/ 3 w 5"/>
                  <a:gd name="T23" fmla="*/ 5 h 5"/>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5"/>
                  <a:gd name="T38" fmla="*/ 5 w 5"/>
                  <a:gd name="T39" fmla="*/ 5 h 5"/>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5">
                    <a:moveTo>
                      <a:pt x="3" y="5"/>
                    </a:moveTo>
                    <a:lnTo>
                      <a:pt x="0" y="2"/>
                    </a:lnTo>
                    <a:lnTo>
                      <a:pt x="5" y="5"/>
                    </a:lnTo>
                    <a:lnTo>
                      <a:pt x="5" y="0"/>
                    </a:lnTo>
                    <a:lnTo>
                      <a:pt x="3" y="0"/>
                    </a:lnTo>
                    <a:lnTo>
                      <a:pt x="0" y="2"/>
                    </a:lnTo>
                    <a:lnTo>
                      <a:pt x="5" y="2"/>
                    </a:lnTo>
                    <a:lnTo>
                      <a:pt x="3" y="0"/>
                    </a:lnTo>
                    <a:lnTo>
                      <a:pt x="5" y="2"/>
                    </a:lnTo>
                    <a:lnTo>
                      <a:pt x="5" y="0"/>
                    </a:lnTo>
                    <a:lnTo>
                      <a:pt x="3" y="0"/>
                    </a:lnTo>
                    <a:lnTo>
                      <a:pt x="3"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55" name="Freeform 738"/>
              <p:cNvSpPr>
                <a:spLocks/>
              </p:cNvSpPr>
              <p:nvPr/>
            </p:nvSpPr>
            <p:spPr bwMode="auto">
              <a:xfrm>
                <a:off x="5462" y="1917"/>
                <a:ext cx="8" cy="7"/>
              </a:xfrm>
              <a:custGeom>
                <a:avLst/>
                <a:gdLst>
                  <a:gd name="T0" fmla="*/ 2 w 8"/>
                  <a:gd name="T1" fmla="*/ 7 h 7"/>
                  <a:gd name="T2" fmla="*/ 2 w 8"/>
                  <a:gd name="T3" fmla="*/ 7 h 7"/>
                  <a:gd name="T4" fmla="*/ 8 w 8"/>
                  <a:gd name="T5" fmla="*/ 5 h 7"/>
                  <a:gd name="T6" fmla="*/ 8 w 8"/>
                  <a:gd name="T7" fmla="*/ 5 h 7"/>
                  <a:gd name="T8" fmla="*/ 8 w 8"/>
                  <a:gd name="T9" fmla="*/ 0 h 7"/>
                  <a:gd name="T10" fmla="*/ 5 w 8"/>
                  <a:gd name="T11" fmla="*/ 2 h 7"/>
                  <a:gd name="T12" fmla="*/ 0 w 8"/>
                  <a:gd name="T13" fmla="*/ 5 h 7"/>
                  <a:gd name="T14" fmla="*/ 0 w 8"/>
                  <a:gd name="T15" fmla="*/ 5 h 7"/>
                  <a:gd name="T16" fmla="*/ 2 w 8"/>
                  <a:gd name="T17" fmla="*/ 7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2" y="7"/>
                    </a:moveTo>
                    <a:lnTo>
                      <a:pt x="2" y="7"/>
                    </a:lnTo>
                    <a:lnTo>
                      <a:pt x="8" y="5"/>
                    </a:lnTo>
                    <a:lnTo>
                      <a:pt x="8" y="0"/>
                    </a:lnTo>
                    <a:lnTo>
                      <a:pt x="5" y="2"/>
                    </a:lnTo>
                    <a:lnTo>
                      <a:pt x="0" y="5"/>
                    </a:lnTo>
                    <a:lnTo>
                      <a:pt x="2" y="7"/>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56" name="Freeform 739"/>
              <p:cNvSpPr>
                <a:spLocks/>
              </p:cNvSpPr>
              <p:nvPr/>
            </p:nvSpPr>
            <p:spPr bwMode="auto">
              <a:xfrm>
                <a:off x="5454" y="1898"/>
                <a:ext cx="10" cy="26"/>
              </a:xfrm>
              <a:custGeom>
                <a:avLst/>
                <a:gdLst>
                  <a:gd name="T0" fmla="*/ 3 w 10"/>
                  <a:gd name="T1" fmla="*/ 0 h 26"/>
                  <a:gd name="T2" fmla="*/ 3 w 10"/>
                  <a:gd name="T3" fmla="*/ 0 h 26"/>
                  <a:gd name="T4" fmla="*/ 0 w 10"/>
                  <a:gd name="T5" fmla="*/ 8 h 26"/>
                  <a:gd name="T6" fmla="*/ 3 w 10"/>
                  <a:gd name="T7" fmla="*/ 16 h 26"/>
                  <a:gd name="T8" fmla="*/ 5 w 10"/>
                  <a:gd name="T9" fmla="*/ 24 h 26"/>
                  <a:gd name="T10" fmla="*/ 10 w 10"/>
                  <a:gd name="T11" fmla="*/ 26 h 26"/>
                  <a:gd name="T12" fmla="*/ 8 w 10"/>
                  <a:gd name="T13" fmla="*/ 24 h 26"/>
                  <a:gd name="T14" fmla="*/ 8 w 10"/>
                  <a:gd name="T15" fmla="*/ 21 h 26"/>
                  <a:gd name="T16" fmla="*/ 5 w 10"/>
                  <a:gd name="T17" fmla="*/ 13 h 26"/>
                  <a:gd name="T18" fmla="*/ 5 w 10"/>
                  <a:gd name="T19" fmla="*/ 8 h 26"/>
                  <a:gd name="T20" fmla="*/ 5 w 10"/>
                  <a:gd name="T21" fmla="*/ 6 h 26"/>
                  <a:gd name="T22" fmla="*/ 5 w 10"/>
                  <a:gd name="T23" fmla="*/ 6 h 26"/>
                  <a:gd name="T24" fmla="*/ 3 w 10"/>
                  <a:gd name="T25" fmla="*/ 0 h 2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26"/>
                  <a:gd name="T41" fmla="*/ 10 w 10"/>
                  <a:gd name="T42" fmla="*/ 26 h 2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26">
                    <a:moveTo>
                      <a:pt x="3" y="0"/>
                    </a:moveTo>
                    <a:lnTo>
                      <a:pt x="3" y="0"/>
                    </a:lnTo>
                    <a:lnTo>
                      <a:pt x="0" y="8"/>
                    </a:lnTo>
                    <a:lnTo>
                      <a:pt x="3" y="16"/>
                    </a:lnTo>
                    <a:lnTo>
                      <a:pt x="5" y="24"/>
                    </a:lnTo>
                    <a:lnTo>
                      <a:pt x="10" y="26"/>
                    </a:lnTo>
                    <a:lnTo>
                      <a:pt x="8" y="24"/>
                    </a:lnTo>
                    <a:lnTo>
                      <a:pt x="8" y="21"/>
                    </a:lnTo>
                    <a:lnTo>
                      <a:pt x="5" y="13"/>
                    </a:lnTo>
                    <a:lnTo>
                      <a:pt x="5" y="8"/>
                    </a:lnTo>
                    <a:lnTo>
                      <a:pt x="5" y="6"/>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57" name="Freeform 740"/>
              <p:cNvSpPr>
                <a:spLocks/>
              </p:cNvSpPr>
              <p:nvPr/>
            </p:nvSpPr>
            <p:spPr bwMode="auto">
              <a:xfrm>
                <a:off x="5457" y="1896"/>
                <a:ext cx="23" cy="8"/>
              </a:xfrm>
              <a:custGeom>
                <a:avLst/>
                <a:gdLst>
                  <a:gd name="T0" fmla="*/ 23 w 23"/>
                  <a:gd name="T1" fmla="*/ 2 h 8"/>
                  <a:gd name="T2" fmla="*/ 23 w 23"/>
                  <a:gd name="T3" fmla="*/ 0 h 8"/>
                  <a:gd name="T4" fmla="*/ 13 w 23"/>
                  <a:gd name="T5" fmla="*/ 2 h 8"/>
                  <a:gd name="T6" fmla="*/ 0 w 23"/>
                  <a:gd name="T7" fmla="*/ 2 h 8"/>
                  <a:gd name="T8" fmla="*/ 2 w 23"/>
                  <a:gd name="T9" fmla="*/ 8 h 8"/>
                  <a:gd name="T10" fmla="*/ 13 w 23"/>
                  <a:gd name="T11" fmla="*/ 5 h 8"/>
                  <a:gd name="T12" fmla="*/ 23 w 23"/>
                  <a:gd name="T13" fmla="*/ 2 h 8"/>
                  <a:gd name="T14" fmla="*/ 20 w 23"/>
                  <a:gd name="T15" fmla="*/ 2 h 8"/>
                  <a:gd name="T16" fmla="*/ 23 w 23"/>
                  <a:gd name="T17" fmla="*/ 2 h 8"/>
                  <a:gd name="T18" fmla="*/ 23 w 23"/>
                  <a:gd name="T19" fmla="*/ 0 h 8"/>
                  <a:gd name="T20" fmla="*/ 23 w 23"/>
                  <a:gd name="T21" fmla="*/ 0 h 8"/>
                  <a:gd name="T22" fmla="*/ 23 w 23"/>
                  <a:gd name="T23" fmla="*/ 2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3"/>
                  <a:gd name="T37" fmla="*/ 0 h 8"/>
                  <a:gd name="T38" fmla="*/ 23 w 23"/>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3" h="8">
                    <a:moveTo>
                      <a:pt x="23" y="2"/>
                    </a:moveTo>
                    <a:lnTo>
                      <a:pt x="23" y="0"/>
                    </a:lnTo>
                    <a:lnTo>
                      <a:pt x="13" y="2"/>
                    </a:lnTo>
                    <a:lnTo>
                      <a:pt x="0" y="2"/>
                    </a:lnTo>
                    <a:lnTo>
                      <a:pt x="2" y="8"/>
                    </a:lnTo>
                    <a:lnTo>
                      <a:pt x="13" y="5"/>
                    </a:lnTo>
                    <a:lnTo>
                      <a:pt x="23" y="2"/>
                    </a:lnTo>
                    <a:lnTo>
                      <a:pt x="20" y="2"/>
                    </a:lnTo>
                    <a:lnTo>
                      <a:pt x="23" y="2"/>
                    </a:lnTo>
                    <a:lnTo>
                      <a:pt x="23" y="0"/>
                    </a:lnTo>
                    <a:lnTo>
                      <a:pt x="23"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58" name="Freeform 741"/>
              <p:cNvSpPr>
                <a:spLocks/>
              </p:cNvSpPr>
              <p:nvPr/>
            </p:nvSpPr>
            <p:spPr bwMode="auto">
              <a:xfrm>
                <a:off x="5451" y="1938"/>
                <a:ext cx="24" cy="23"/>
              </a:xfrm>
              <a:custGeom>
                <a:avLst/>
                <a:gdLst>
                  <a:gd name="T0" fmla="*/ 21 w 24"/>
                  <a:gd name="T1" fmla="*/ 0 h 23"/>
                  <a:gd name="T2" fmla="*/ 24 w 24"/>
                  <a:gd name="T3" fmla="*/ 2 h 23"/>
                  <a:gd name="T4" fmla="*/ 24 w 24"/>
                  <a:gd name="T5" fmla="*/ 7 h 23"/>
                  <a:gd name="T6" fmla="*/ 8 w 24"/>
                  <a:gd name="T7" fmla="*/ 18 h 23"/>
                  <a:gd name="T8" fmla="*/ 0 w 24"/>
                  <a:gd name="T9" fmla="*/ 23 h 23"/>
                  <a:gd name="T10" fmla="*/ 0 w 24"/>
                  <a:gd name="T11" fmla="*/ 20 h 23"/>
                  <a:gd name="T12" fmla="*/ 3 w 24"/>
                  <a:gd name="T13" fmla="*/ 13 h 23"/>
                  <a:gd name="T14" fmla="*/ 6 w 24"/>
                  <a:gd name="T15" fmla="*/ 7 h 23"/>
                  <a:gd name="T16" fmla="*/ 11 w 24"/>
                  <a:gd name="T17" fmla="*/ 5 h 23"/>
                  <a:gd name="T18" fmla="*/ 16 w 24"/>
                  <a:gd name="T19" fmla="*/ 2 h 23"/>
                  <a:gd name="T20" fmla="*/ 21 w 24"/>
                  <a:gd name="T21" fmla="*/ 0 h 2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4"/>
                  <a:gd name="T34" fmla="*/ 0 h 23"/>
                  <a:gd name="T35" fmla="*/ 24 w 24"/>
                  <a:gd name="T36" fmla="*/ 23 h 2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4" h="23">
                    <a:moveTo>
                      <a:pt x="21" y="0"/>
                    </a:moveTo>
                    <a:lnTo>
                      <a:pt x="24" y="2"/>
                    </a:lnTo>
                    <a:lnTo>
                      <a:pt x="24" y="7"/>
                    </a:lnTo>
                    <a:lnTo>
                      <a:pt x="8" y="18"/>
                    </a:lnTo>
                    <a:lnTo>
                      <a:pt x="0" y="23"/>
                    </a:lnTo>
                    <a:lnTo>
                      <a:pt x="0" y="20"/>
                    </a:lnTo>
                    <a:lnTo>
                      <a:pt x="3" y="13"/>
                    </a:lnTo>
                    <a:lnTo>
                      <a:pt x="6" y="7"/>
                    </a:lnTo>
                    <a:lnTo>
                      <a:pt x="11" y="5"/>
                    </a:lnTo>
                    <a:lnTo>
                      <a:pt x="16" y="2"/>
                    </a:lnTo>
                    <a:lnTo>
                      <a:pt x="21" y="0"/>
                    </a:lnTo>
                    <a:close/>
                  </a:path>
                </a:pathLst>
              </a:custGeom>
              <a:solidFill>
                <a:srgbClr val="84828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59" name="Freeform 742"/>
              <p:cNvSpPr>
                <a:spLocks/>
              </p:cNvSpPr>
              <p:nvPr/>
            </p:nvSpPr>
            <p:spPr bwMode="auto">
              <a:xfrm>
                <a:off x="5470" y="1935"/>
                <a:ext cx="7" cy="13"/>
              </a:xfrm>
              <a:custGeom>
                <a:avLst/>
                <a:gdLst>
                  <a:gd name="T0" fmla="*/ 5 w 7"/>
                  <a:gd name="T1" fmla="*/ 13 h 13"/>
                  <a:gd name="T2" fmla="*/ 5 w 7"/>
                  <a:gd name="T3" fmla="*/ 13 h 13"/>
                  <a:gd name="T4" fmla="*/ 7 w 7"/>
                  <a:gd name="T5" fmla="*/ 5 h 13"/>
                  <a:gd name="T6" fmla="*/ 5 w 7"/>
                  <a:gd name="T7" fmla="*/ 0 h 13"/>
                  <a:gd name="T8" fmla="*/ 0 w 7"/>
                  <a:gd name="T9" fmla="*/ 3 h 13"/>
                  <a:gd name="T10" fmla="*/ 2 w 7"/>
                  <a:gd name="T11" fmla="*/ 5 h 13"/>
                  <a:gd name="T12" fmla="*/ 2 w 7"/>
                  <a:gd name="T13" fmla="*/ 8 h 13"/>
                  <a:gd name="T14" fmla="*/ 2 w 7"/>
                  <a:gd name="T15" fmla="*/ 8 h 13"/>
                  <a:gd name="T16" fmla="*/ 5 w 7"/>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
                  <a:gd name="T28" fmla="*/ 0 h 13"/>
                  <a:gd name="T29" fmla="*/ 7 w 7"/>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 h="13">
                    <a:moveTo>
                      <a:pt x="5" y="13"/>
                    </a:moveTo>
                    <a:lnTo>
                      <a:pt x="5" y="13"/>
                    </a:lnTo>
                    <a:lnTo>
                      <a:pt x="7" y="5"/>
                    </a:lnTo>
                    <a:lnTo>
                      <a:pt x="5" y="0"/>
                    </a:lnTo>
                    <a:lnTo>
                      <a:pt x="0" y="3"/>
                    </a:lnTo>
                    <a:lnTo>
                      <a:pt x="2" y="5"/>
                    </a:lnTo>
                    <a:lnTo>
                      <a:pt x="2" y="8"/>
                    </a:lnTo>
                    <a:lnTo>
                      <a:pt x="5"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60" name="Freeform 743"/>
              <p:cNvSpPr>
                <a:spLocks/>
              </p:cNvSpPr>
              <p:nvPr/>
            </p:nvSpPr>
            <p:spPr bwMode="auto">
              <a:xfrm>
                <a:off x="5449" y="1943"/>
                <a:ext cx="26" cy="21"/>
              </a:xfrm>
              <a:custGeom>
                <a:avLst/>
                <a:gdLst>
                  <a:gd name="T0" fmla="*/ 2 w 26"/>
                  <a:gd name="T1" fmla="*/ 21 h 21"/>
                  <a:gd name="T2" fmla="*/ 0 w 26"/>
                  <a:gd name="T3" fmla="*/ 21 h 21"/>
                  <a:gd name="T4" fmla="*/ 13 w 26"/>
                  <a:gd name="T5" fmla="*/ 15 h 21"/>
                  <a:gd name="T6" fmla="*/ 26 w 26"/>
                  <a:gd name="T7" fmla="*/ 5 h 21"/>
                  <a:gd name="T8" fmla="*/ 23 w 26"/>
                  <a:gd name="T9" fmla="*/ 0 h 21"/>
                  <a:gd name="T10" fmla="*/ 10 w 26"/>
                  <a:gd name="T11" fmla="*/ 10 h 21"/>
                  <a:gd name="T12" fmla="*/ 2 w 26"/>
                  <a:gd name="T13" fmla="*/ 15 h 21"/>
                  <a:gd name="T14" fmla="*/ 2 w 26"/>
                  <a:gd name="T15" fmla="*/ 15 h 21"/>
                  <a:gd name="T16" fmla="*/ 2 w 26"/>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21"/>
                  <a:gd name="T29" fmla="*/ 26 w 26"/>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21">
                    <a:moveTo>
                      <a:pt x="2" y="21"/>
                    </a:moveTo>
                    <a:lnTo>
                      <a:pt x="0" y="21"/>
                    </a:lnTo>
                    <a:lnTo>
                      <a:pt x="13" y="15"/>
                    </a:lnTo>
                    <a:lnTo>
                      <a:pt x="26" y="5"/>
                    </a:lnTo>
                    <a:lnTo>
                      <a:pt x="23" y="0"/>
                    </a:lnTo>
                    <a:lnTo>
                      <a:pt x="10" y="10"/>
                    </a:lnTo>
                    <a:lnTo>
                      <a:pt x="2" y="15"/>
                    </a:lnTo>
                    <a:lnTo>
                      <a:pt x="2" y="2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61" name="Freeform 744"/>
              <p:cNvSpPr>
                <a:spLocks/>
              </p:cNvSpPr>
              <p:nvPr/>
            </p:nvSpPr>
            <p:spPr bwMode="auto">
              <a:xfrm>
                <a:off x="5449" y="1940"/>
                <a:ext cx="13" cy="24"/>
              </a:xfrm>
              <a:custGeom>
                <a:avLst/>
                <a:gdLst>
                  <a:gd name="T0" fmla="*/ 13 w 13"/>
                  <a:gd name="T1" fmla="*/ 0 h 24"/>
                  <a:gd name="T2" fmla="*/ 13 w 13"/>
                  <a:gd name="T3" fmla="*/ 0 h 24"/>
                  <a:gd name="T4" fmla="*/ 5 w 13"/>
                  <a:gd name="T5" fmla="*/ 5 h 24"/>
                  <a:gd name="T6" fmla="*/ 2 w 13"/>
                  <a:gd name="T7" fmla="*/ 11 h 24"/>
                  <a:gd name="T8" fmla="*/ 0 w 13"/>
                  <a:gd name="T9" fmla="*/ 18 h 24"/>
                  <a:gd name="T10" fmla="*/ 2 w 13"/>
                  <a:gd name="T11" fmla="*/ 24 h 24"/>
                  <a:gd name="T12" fmla="*/ 2 w 13"/>
                  <a:gd name="T13" fmla="*/ 18 h 24"/>
                  <a:gd name="T14" fmla="*/ 5 w 13"/>
                  <a:gd name="T15" fmla="*/ 18 h 24"/>
                  <a:gd name="T16" fmla="*/ 5 w 13"/>
                  <a:gd name="T17" fmla="*/ 13 h 24"/>
                  <a:gd name="T18" fmla="*/ 10 w 13"/>
                  <a:gd name="T19" fmla="*/ 8 h 24"/>
                  <a:gd name="T20" fmla="*/ 13 w 13"/>
                  <a:gd name="T21" fmla="*/ 5 h 24"/>
                  <a:gd name="T22" fmla="*/ 13 w 13"/>
                  <a:gd name="T23" fmla="*/ 5 h 24"/>
                  <a:gd name="T24" fmla="*/ 13 w 13"/>
                  <a:gd name="T25" fmla="*/ 0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3"/>
                  <a:gd name="T40" fmla="*/ 0 h 24"/>
                  <a:gd name="T41" fmla="*/ 13 w 13"/>
                  <a:gd name="T42" fmla="*/ 24 h 24"/>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3" h="24">
                    <a:moveTo>
                      <a:pt x="13" y="0"/>
                    </a:moveTo>
                    <a:lnTo>
                      <a:pt x="13" y="0"/>
                    </a:lnTo>
                    <a:lnTo>
                      <a:pt x="5" y="5"/>
                    </a:lnTo>
                    <a:lnTo>
                      <a:pt x="2" y="11"/>
                    </a:lnTo>
                    <a:lnTo>
                      <a:pt x="0" y="18"/>
                    </a:lnTo>
                    <a:lnTo>
                      <a:pt x="2" y="24"/>
                    </a:lnTo>
                    <a:lnTo>
                      <a:pt x="2" y="18"/>
                    </a:lnTo>
                    <a:lnTo>
                      <a:pt x="5" y="18"/>
                    </a:lnTo>
                    <a:lnTo>
                      <a:pt x="5" y="13"/>
                    </a:lnTo>
                    <a:lnTo>
                      <a:pt x="10" y="8"/>
                    </a:lnTo>
                    <a:lnTo>
                      <a:pt x="13" y="5"/>
                    </a:lnTo>
                    <a:lnTo>
                      <a:pt x="1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62" name="Freeform 745"/>
              <p:cNvSpPr>
                <a:spLocks/>
              </p:cNvSpPr>
              <p:nvPr/>
            </p:nvSpPr>
            <p:spPr bwMode="auto">
              <a:xfrm>
                <a:off x="5462" y="1935"/>
                <a:ext cx="13" cy="10"/>
              </a:xfrm>
              <a:custGeom>
                <a:avLst/>
                <a:gdLst>
                  <a:gd name="T0" fmla="*/ 13 w 13"/>
                  <a:gd name="T1" fmla="*/ 0 h 10"/>
                  <a:gd name="T2" fmla="*/ 8 w 13"/>
                  <a:gd name="T3" fmla="*/ 3 h 10"/>
                  <a:gd name="T4" fmla="*/ 5 w 13"/>
                  <a:gd name="T5" fmla="*/ 5 h 10"/>
                  <a:gd name="T6" fmla="*/ 0 w 13"/>
                  <a:gd name="T7" fmla="*/ 5 h 10"/>
                  <a:gd name="T8" fmla="*/ 0 w 13"/>
                  <a:gd name="T9" fmla="*/ 10 h 10"/>
                  <a:gd name="T10" fmla="*/ 5 w 13"/>
                  <a:gd name="T11" fmla="*/ 8 h 10"/>
                  <a:gd name="T12" fmla="*/ 13 w 13"/>
                  <a:gd name="T13" fmla="*/ 3 h 10"/>
                  <a:gd name="T14" fmla="*/ 8 w 13"/>
                  <a:gd name="T15" fmla="*/ 3 h 10"/>
                  <a:gd name="T16" fmla="*/ 13 w 13"/>
                  <a:gd name="T17" fmla="*/ 0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0"/>
                  <a:gd name="T29" fmla="*/ 13 w 13"/>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0">
                    <a:moveTo>
                      <a:pt x="13" y="0"/>
                    </a:moveTo>
                    <a:lnTo>
                      <a:pt x="8" y="3"/>
                    </a:lnTo>
                    <a:lnTo>
                      <a:pt x="5" y="5"/>
                    </a:lnTo>
                    <a:lnTo>
                      <a:pt x="0" y="5"/>
                    </a:lnTo>
                    <a:lnTo>
                      <a:pt x="0" y="10"/>
                    </a:lnTo>
                    <a:lnTo>
                      <a:pt x="5" y="8"/>
                    </a:lnTo>
                    <a:lnTo>
                      <a:pt x="13" y="3"/>
                    </a:lnTo>
                    <a:lnTo>
                      <a:pt x="8" y="3"/>
                    </a:lnTo>
                    <a:lnTo>
                      <a:pt x="1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63" name="Freeform 746"/>
              <p:cNvSpPr>
                <a:spLocks/>
              </p:cNvSpPr>
              <p:nvPr/>
            </p:nvSpPr>
            <p:spPr bwMode="auto">
              <a:xfrm>
                <a:off x="5477" y="1791"/>
                <a:ext cx="14" cy="21"/>
              </a:xfrm>
              <a:custGeom>
                <a:avLst/>
                <a:gdLst>
                  <a:gd name="T0" fmla="*/ 11 w 14"/>
                  <a:gd name="T1" fmla="*/ 21 h 21"/>
                  <a:gd name="T2" fmla="*/ 6 w 14"/>
                  <a:gd name="T3" fmla="*/ 21 h 21"/>
                  <a:gd name="T4" fmla="*/ 0 w 14"/>
                  <a:gd name="T5" fmla="*/ 16 h 21"/>
                  <a:gd name="T6" fmla="*/ 6 w 14"/>
                  <a:gd name="T7" fmla="*/ 8 h 21"/>
                  <a:gd name="T8" fmla="*/ 14 w 14"/>
                  <a:gd name="T9" fmla="*/ 3 h 21"/>
                  <a:gd name="T10" fmla="*/ 14 w 14"/>
                  <a:gd name="T11" fmla="*/ 0 h 21"/>
                  <a:gd name="T12" fmla="*/ 14 w 14"/>
                  <a:gd name="T13" fmla="*/ 5 h 21"/>
                  <a:gd name="T14" fmla="*/ 11 w 14"/>
                  <a:gd name="T15" fmla="*/ 13 h 21"/>
                  <a:gd name="T16" fmla="*/ 11 w 14"/>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21"/>
                  <a:gd name="T29" fmla="*/ 14 w 14"/>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21">
                    <a:moveTo>
                      <a:pt x="11" y="21"/>
                    </a:moveTo>
                    <a:lnTo>
                      <a:pt x="6" y="21"/>
                    </a:lnTo>
                    <a:lnTo>
                      <a:pt x="0" y="16"/>
                    </a:lnTo>
                    <a:lnTo>
                      <a:pt x="6" y="8"/>
                    </a:lnTo>
                    <a:lnTo>
                      <a:pt x="14" y="3"/>
                    </a:lnTo>
                    <a:lnTo>
                      <a:pt x="14" y="0"/>
                    </a:lnTo>
                    <a:lnTo>
                      <a:pt x="14" y="5"/>
                    </a:lnTo>
                    <a:lnTo>
                      <a:pt x="11" y="13"/>
                    </a:lnTo>
                    <a:lnTo>
                      <a:pt x="11" y="21"/>
                    </a:lnTo>
                    <a:close/>
                  </a:path>
                </a:pathLst>
              </a:custGeom>
              <a:solidFill>
                <a:srgbClr val="84828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64" name="Freeform 747"/>
              <p:cNvSpPr>
                <a:spLocks/>
              </p:cNvSpPr>
              <p:nvPr/>
            </p:nvSpPr>
            <p:spPr bwMode="auto">
              <a:xfrm>
                <a:off x="5477" y="1807"/>
                <a:ext cx="11" cy="8"/>
              </a:xfrm>
              <a:custGeom>
                <a:avLst/>
                <a:gdLst>
                  <a:gd name="T0" fmla="*/ 0 w 11"/>
                  <a:gd name="T1" fmla="*/ 0 h 8"/>
                  <a:gd name="T2" fmla="*/ 0 w 11"/>
                  <a:gd name="T3" fmla="*/ 0 h 8"/>
                  <a:gd name="T4" fmla="*/ 6 w 11"/>
                  <a:gd name="T5" fmla="*/ 5 h 8"/>
                  <a:gd name="T6" fmla="*/ 11 w 11"/>
                  <a:gd name="T7" fmla="*/ 8 h 8"/>
                  <a:gd name="T8" fmla="*/ 11 w 11"/>
                  <a:gd name="T9" fmla="*/ 3 h 8"/>
                  <a:gd name="T10" fmla="*/ 8 w 11"/>
                  <a:gd name="T11" fmla="*/ 3 h 8"/>
                  <a:gd name="T12" fmla="*/ 3 w 11"/>
                  <a:gd name="T13" fmla="*/ 0 h 8"/>
                  <a:gd name="T14" fmla="*/ 3 w 11"/>
                  <a:gd name="T15" fmla="*/ 0 h 8"/>
                  <a:gd name="T16" fmla="*/ 0 w 11"/>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8"/>
                  <a:gd name="T29" fmla="*/ 11 w 11"/>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8">
                    <a:moveTo>
                      <a:pt x="0" y="0"/>
                    </a:moveTo>
                    <a:lnTo>
                      <a:pt x="0" y="0"/>
                    </a:lnTo>
                    <a:lnTo>
                      <a:pt x="6" y="5"/>
                    </a:lnTo>
                    <a:lnTo>
                      <a:pt x="11" y="8"/>
                    </a:lnTo>
                    <a:lnTo>
                      <a:pt x="11" y="3"/>
                    </a:lnTo>
                    <a:lnTo>
                      <a:pt x="8" y="3"/>
                    </a:lnTo>
                    <a:lnTo>
                      <a:pt x="3" y="0"/>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65" name="Freeform 748"/>
              <p:cNvSpPr>
                <a:spLocks/>
              </p:cNvSpPr>
              <p:nvPr/>
            </p:nvSpPr>
            <p:spPr bwMode="auto">
              <a:xfrm>
                <a:off x="5477" y="1794"/>
                <a:ext cx="14" cy="13"/>
              </a:xfrm>
              <a:custGeom>
                <a:avLst/>
                <a:gdLst>
                  <a:gd name="T0" fmla="*/ 11 w 14"/>
                  <a:gd name="T1" fmla="*/ 0 h 13"/>
                  <a:gd name="T2" fmla="*/ 11 w 14"/>
                  <a:gd name="T3" fmla="*/ 0 h 13"/>
                  <a:gd name="T4" fmla="*/ 6 w 14"/>
                  <a:gd name="T5" fmla="*/ 5 h 13"/>
                  <a:gd name="T6" fmla="*/ 0 w 14"/>
                  <a:gd name="T7" fmla="*/ 13 h 13"/>
                  <a:gd name="T8" fmla="*/ 3 w 14"/>
                  <a:gd name="T9" fmla="*/ 13 h 13"/>
                  <a:gd name="T10" fmla="*/ 8 w 14"/>
                  <a:gd name="T11" fmla="*/ 8 h 13"/>
                  <a:gd name="T12" fmla="*/ 14 w 14"/>
                  <a:gd name="T13" fmla="*/ 0 h 13"/>
                  <a:gd name="T14" fmla="*/ 14 w 14"/>
                  <a:gd name="T15" fmla="*/ 0 h 13"/>
                  <a:gd name="T16" fmla="*/ 11 w 14"/>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13"/>
                  <a:gd name="T29" fmla="*/ 14 w 14"/>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13">
                    <a:moveTo>
                      <a:pt x="11" y="0"/>
                    </a:moveTo>
                    <a:lnTo>
                      <a:pt x="11" y="0"/>
                    </a:lnTo>
                    <a:lnTo>
                      <a:pt x="6" y="5"/>
                    </a:lnTo>
                    <a:lnTo>
                      <a:pt x="0" y="13"/>
                    </a:lnTo>
                    <a:lnTo>
                      <a:pt x="3" y="13"/>
                    </a:lnTo>
                    <a:lnTo>
                      <a:pt x="8" y="8"/>
                    </a:lnTo>
                    <a:lnTo>
                      <a:pt x="14" y="0"/>
                    </a:lnTo>
                    <a:lnTo>
                      <a:pt x="11"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66" name="Freeform 749"/>
              <p:cNvSpPr>
                <a:spLocks/>
              </p:cNvSpPr>
              <p:nvPr/>
            </p:nvSpPr>
            <p:spPr bwMode="auto">
              <a:xfrm>
                <a:off x="5488" y="1791"/>
                <a:ext cx="5" cy="8"/>
              </a:xfrm>
              <a:custGeom>
                <a:avLst/>
                <a:gdLst>
                  <a:gd name="T0" fmla="*/ 5 w 5"/>
                  <a:gd name="T1" fmla="*/ 8 h 8"/>
                  <a:gd name="T2" fmla="*/ 5 w 5"/>
                  <a:gd name="T3" fmla="*/ 8 h 8"/>
                  <a:gd name="T4" fmla="*/ 5 w 5"/>
                  <a:gd name="T5" fmla="*/ 0 h 8"/>
                  <a:gd name="T6" fmla="*/ 0 w 5"/>
                  <a:gd name="T7" fmla="*/ 3 h 8"/>
                  <a:gd name="T8" fmla="*/ 3 w 5"/>
                  <a:gd name="T9" fmla="*/ 3 h 8"/>
                  <a:gd name="T10" fmla="*/ 3 w 5"/>
                  <a:gd name="T11" fmla="*/ 3 h 8"/>
                  <a:gd name="T12" fmla="*/ 3 w 5"/>
                  <a:gd name="T13" fmla="*/ 5 h 8"/>
                  <a:gd name="T14" fmla="*/ 3 w 5"/>
                  <a:gd name="T15" fmla="*/ 5 h 8"/>
                  <a:gd name="T16" fmla="*/ 5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5" y="8"/>
                    </a:moveTo>
                    <a:lnTo>
                      <a:pt x="5" y="8"/>
                    </a:lnTo>
                    <a:lnTo>
                      <a:pt x="5" y="0"/>
                    </a:lnTo>
                    <a:lnTo>
                      <a:pt x="0" y="3"/>
                    </a:lnTo>
                    <a:lnTo>
                      <a:pt x="3" y="3"/>
                    </a:lnTo>
                    <a:lnTo>
                      <a:pt x="3" y="5"/>
                    </a:lnTo>
                    <a:lnTo>
                      <a:pt x="5"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67" name="Freeform 750"/>
              <p:cNvSpPr>
                <a:spLocks/>
              </p:cNvSpPr>
              <p:nvPr/>
            </p:nvSpPr>
            <p:spPr bwMode="auto">
              <a:xfrm>
                <a:off x="5485" y="1796"/>
                <a:ext cx="8" cy="19"/>
              </a:xfrm>
              <a:custGeom>
                <a:avLst/>
                <a:gdLst>
                  <a:gd name="T0" fmla="*/ 3 w 8"/>
                  <a:gd name="T1" fmla="*/ 19 h 19"/>
                  <a:gd name="T2" fmla="*/ 6 w 8"/>
                  <a:gd name="T3" fmla="*/ 14 h 19"/>
                  <a:gd name="T4" fmla="*/ 6 w 8"/>
                  <a:gd name="T5" fmla="*/ 8 h 19"/>
                  <a:gd name="T6" fmla="*/ 8 w 8"/>
                  <a:gd name="T7" fmla="*/ 3 h 19"/>
                  <a:gd name="T8" fmla="*/ 6 w 8"/>
                  <a:gd name="T9" fmla="*/ 0 h 19"/>
                  <a:gd name="T10" fmla="*/ 0 w 8"/>
                  <a:gd name="T11" fmla="*/ 8 h 19"/>
                  <a:gd name="T12" fmla="*/ 0 w 8"/>
                  <a:gd name="T13" fmla="*/ 16 h 19"/>
                  <a:gd name="T14" fmla="*/ 3 w 8"/>
                  <a:gd name="T15" fmla="*/ 14 h 19"/>
                  <a:gd name="T16" fmla="*/ 3 w 8"/>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3" y="19"/>
                    </a:moveTo>
                    <a:lnTo>
                      <a:pt x="6" y="14"/>
                    </a:lnTo>
                    <a:lnTo>
                      <a:pt x="6" y="8"/>
                    </a:lnTo>
                    <a:lnTo>
                      <a:pt x="8" y="3"/>
                    </a:lnTo>
                    <a:lnTo>
                      <a:pt x="6" y="0"/>
                    </a:lnTo>
                    <a:lnTo>
                      <a:pt x="0" y="8"/>
                    </a:lnTo>
                    <a:lnTo>
                      <a:pt x="0" y="16"/>
                    </a:lnTo>
                    <a:lnTo>
                      <a:pt x="3" y="14"/>
                    </a:lnTo>
                    <a:lnTo>
                      <a:pt x="3" y="1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68" name="Freeform 751"/>
              <p:cNvSpPr>
                <a:spLocks/>
              </p:cNvSpPr>
              <p:nvPr/>
            </p:nvSpPr>
            <p:spPr bwMode="auto">
              <a:xfrm>
                <a:off x="5480" y="1841"/>
                <a:ext cx="16" cy="3"/>
              </a:xfrm>
              <a:custGeom>
                <a:avLst/>
                <a:gdLst>
                  <a:gd name="T0" fmla="*/ 13 w 16"/>
                  <a:gd name="T1" fmla="*/ 3 h 3"/>
                  <a:gd name="T2" fmla="*/ 5 w 16"/>
                  <a:gd name="T3" fmla="*/ 3 h 3"/>
                  <a:gd name="T4" fmla="*/ 0 w 16"/>
                  <a:gd name="T5" fmla="*/ 3 h 3"/>
                  <a:gd name="T6" fmla="*/ 0 w 16"/>
                  <a:gd name="T7" fmla="*/ 0 h 3"/>
                  <a:gd name="T8" fmla="*/ 0 w 16"/>
                  <a:gd name="T9" fmla="*/ 0 h 3"/>
                  <a:gd name="T10" fmla="*/ 3 w 16"/>
                  <a:gd name="T11" fmla="*/ 0 h 3"/>
                  <a:gd name="T12" fmla="*/ 11 w 16"/>
                  <a:gd name="T13" fmla="*/ 0 h 3"/>
                  <a:gd name="T14" fmla="*/ 16 w 16"/>
                  <a:gd name="T15" fmla="*/ 0 h 3"/>
                  <a:gd name="T16" fmla="*/ 13 w 16"/>
                  <a:gd name="T17" fmla="*/ 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3"/>
                  <a:gd name="T29" fmla="*/ 16 w 16"/>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3">
                    <a:moveTo>
                      <a:pt x="13" y="3"/>
                    </a:moveTo>
                    <a:lnTo>
                      <a:pt x="5" y="3"/>
                    </a:lnTo>
                    <a:lnTo>
                      <a:pt x="0" y="3"/>
                    </a:lnTo>
                    <a:lnTo>
                      <a:pt x="0" y="0"/>
                    </a:lnTo>
                    <a:lnTo>
                      <a:pt x="3" y="0"/>
                    </a:lnTo>
                    <a:lnTo>
                      <a:pt x="11" y="0"/>
                    </a:lnTo>
                    <a:lnTo>
                      <a:pt x="16" y="0"/>
                    </a:lnTo>
                    <a:lnTo>
                      <a:pt x="13" y="3"/>
                    </a:lnTo>
                    <a:close/>
                  </a:path>
                </a:pathLst>
              </a:custGeom>
              <a:solidFill>
                <a:srgbClr val="DA251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69" name="Freeform 752"/>
              <p:cNvSpPr>
                <a:spLocks/>
              </p:cNvSpPr>
              <p:nvPr/>
            </p:nvSpPr>
            <p:spPr bwMode="auto">
              <a:xfrm>
                <a:off x="5477" y="1841"/>
                <a:ext cx="16" cy="5"/>
              </a:xfrm>
              <a:custGeom>
                <a:avLst/>
                <a:gdLst>
                  <a:gd name="T0" fmla="*/ 0 w 16"/>
                  <a:gd name="T1" fmla="*/ 3 h 5"/>
                  <a:gd name="T2" fmla="*/ 0 w 16"/>
                  <a:gd name="T3" fmla="*/ 3 h 5"/>
                  <a:gd name="T4" fmla="*/ 8 w 16"/>
                  <a:gd name="T5" fmla="*/ 5 h 5"/>
                  <a:gd name="T6" fmla="*/ 16 w 16"/>
                  <a:gd name="T7" fmla="*/ 5 h 5"/>
                  <a:gd name="T8" fmla="*/ 16 w 16"/>
                  <a:gd name="T9" fmla="*/ 0 h 5"/>
                  <a:gd name="T10" fmla="*/ 8 w 16"/>
                  <a:gd name="T11" fmla="*/ 3 h 5"/>
                  <a:gd name="T12" fmla="*/ 3 w 16"/>
                  <a:gd name="T13" fmla="*/ 3 h 5"/>
                  <a:gd name="T14" fmla="*/ 3 w 16"/>
                  <a:gd name="T15" fmla="*/ 3 h 5"/>
                  <a:gd name="T16" fmla="*/ 0 w 16"/>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5"/>
                  <a:gd name="T29" fmla="*/ 16 w 16"/>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5">
                    <a:moveTo>
                      <a:pt x="0" y="3"/>
                    </a:moveTo>
                    <a:lnTo>
                      <a:pt x="0" y="3"/>
                    </a:lnTo>
                    <a:lnTo>
                      <a:pt x="8" y="5"/>
                    </a:lnTo>
                    <a:lnTo>
                      <a:pt x="16" y="5"/>
                    </a:lnTo>
                    <a:lnTo>
                      <a:pt x="16" y="0"/>
                    </a:lnTo>
                    <a:lnTo>
                      <a:pt x="8" y="3"/>
                    </a:lnTo>
                    <a:lnTo>
                      <a:pt x="3" y="3"/>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70" name="Freeform 753"/>
              <p:cNvSpPr>
                <a:spLocks/>
              </p:cNvSpPr>
              <p:nvPr/>
            </p:nvSpPr>
            <p:spPr bwMode="auto">
              <a:xfrm>
                <a:off x="5477" y="1838"/>
                <a:ext cx="6" cy="6"/>
              </a:xfrm>
              <a:custGeom>
                <a:avLst/>
                <a:gdLst>
                  <a:gd name="T0" fmla="*/ 3 w 6"/>
                  <a:gd name="T1" fmla="*/ 0 h 6"/>
                  <a:gd name="T2" fmla="*/ 3 w 6"/>
                  <a:gd name="T3" fmla="*/ 0 h 6"/>
                  <a:gd name="T4" fmla="*/ 0 w 6"/>
                  <a:gd name="T5" fmla="*/ 3 h 6"/>
                  <a:gd name="T6" fmla="*/ 0 w 6"/>
                  <a:gd name="T7" fmla="*/ 6 h 6"/>
                  <a:gd name="T8" fmla="*/ 3 w 6"/>
                  <a:gd name="T9" fmla="*/ 6 h 6"/>
                  <a:gd name="T10" fmla="*/ 6 w 6"/>
                  <a:gd name="T11" fmla="*/ 6 h 6"/>
                  <a:gd name="T12" fmla="*/ 6 w 6"/>
                  <a:gd name="T13" fmla="*/ 6 h 6"/>
                  <a:gd name="T14" fmla="*/ 3 w 6"/>
                  <a:gd name="T15" fmla="*/ 6 h 6"/>
                  <a:gd name="T16" fmla="*/ 3 w 6"/>
                  <a:gd name="T17" fmla="*/ 0 h 6"/>
                  <a:gd name="T18" fmla="*/ 3 w 6"/>
                  <a:gd name="T19" fmla="*/ 0 h 6"/>
                  <a:gd name="T20" fmla="*/ 3 w 6"/>
                  <a:gd name="T21" fmla="*/ 0 h 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
                  <a:gd name="T34" fmla="*/ 0 h 6"/>
                  <a:gd name="T35" fmla="*/ 6 w 6"/>
                  <a:gd name="T36" fmla="*/ 6 h 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 h="6">
                    <a:moveTo>
                      <a:pt x="3" y="0"/>
                    </a:moveTo>
                    <a:lnTo>
                      <a:pt x="3" y="0"/>
                    </a:lnTo>
                    <a:lnTo>
                      <a:pt x="0" y="3"/>
                    </a:lnTo>
                    <a:lnTo>
                      <a:pt x="0" y="6"/>
                    </a:lnTo>
                    <a:lnTo>
                      <a:pt x="3" y="6"/>
                    </a:lnTo>
                    <a:lnTo>
                      <a:pt x="6" y="6"/>
                    </a:lnTo>
                    <a:lnTo>
                      <a:pt x="3" y="6"/>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71" name="Freeform 754"/>
              <p:cNvSpPr>
                <a:spLocks/>
              </p:cNvSpPr>
              <p:nvPr/>
            </p:nvSpPr>
            <p:spPr bwMode="auto">
              <a:xfrm>
                <a:off x="5480" y="1838"/>
                <a:ext cx="13" cy="6"/>
              </a:xfrm>
              <a:custGeom>
                <a:avLst/>
                <a:gdLst>
                  <a:gd name="T0" fmla="*/ 11 w 13"/>
                  <a:gd name="T1" fmla="*/ 0 h 6"/>
                  <a:gd name="T2" fmla="*/ 11 w 13"/>
                  <a:gd name="T3" fmla="*/ 0 h 6"/>
                  <a:gd name="T4" fmla="*/ 3 w 13"/>
                  <a:gd name="T5" fmla="*/ 3 h 6"/>
                  <a:gd name="T6" fmla="*/ 0 w 13"/>
                  <a:gd name="T7" fmla="*/ 0 h 6"/>
                  <a:gd name="T8" fmla="*/ 0 w 13"/>
                  <a:gd name="T9" fmla="*/ 6 h 6"/>
                  <a:gd name="T10" fmla="*/ 3 w 13"/>
                  <a:gd name="T11" fmla="*/ 6 h 6"/>
                  <a:gd name="T12" fmla="*/ 13 w 13"/>
                  <a:gd name="T13" fmla="*/ 6 h 6"/>
                  <a:gd name="T14" fmla="*/ 13 w 13"/>
                  <a:gd name="T15" fmla="*/ 6 h 6"/>
                  <a:gd name="T16" fmla="*/ 11 w 13"/>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6"/>
                  <a:gd name="T29" fmla="*/ 13 w 13"/>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6">
                    <a:moveTo>
                      <a:pt x="11" y="0"/>
                    </a:moveTo>
                    <a:lnTo>
                      <a:pt x="11" y="0"/>
                    </a:lnTo>
                    <a:lnTo>
                      <a:pt x="3" y="3"/>
                    </a:lnTo>
                    <a:lnTo>
                      <a:pt x="0" y="0"/>
                    </a:lnTo>
                    <a:lnTo>
                      <a:pt x="0" y="6"/>
                    </a:lnTo>
                    <a:lnTo>
                      <a:pt x="3" y="6"/>
                    </a:lnTo>
                    <a:lnTo>
                      <a:pt x="13" y="6"/>
                    </a:lnTo>
                    <a:lnTo>
                      <a:pt x="11"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72" name="Freeform 755"/>
              <p:cNvSpPr>
                <a:spLocks/>
              </p:cNvSpPr>
              <p:nvPr/>
            </p:nvSpPr>
            <p:spPr bwMode="auto">
              <a:xfrm>
                <a:off x="5491" y="1838"/>
                <a:ext cx="5" cy="8"/>
              </a:xfrm>
              <a:custGeom>
                <a:avLst/>
                <a:gdLst>
                  <a:gd name="T0" fmla="*/ 2 w 5"/>
                  <a:gd name="T1" fmla="*/ 8 h 8"/>
                  <a:gd name="T2" fmla="*/ 2 w 5"/>
                  <a:gd name="T3" fmla="*/ 8 h 8"/>
                  <a:gd name="T4" fmla="*/ 5 w 5"/>
                  <a:gd name="T5" fmla="*/ 3 h 8"/>
                  <a:gd name="T6" fmla="*/ 0 w 5"/>
                  <a:gd name="T7" fmla="*/ 0 h 8"/>
                  <a:gd name="T8" fmla="*/ 2 w 5"/>
                  <a:gd name="T9" fmla="*/ 6 h 8"/>
                  <a:gd name="T10" fmla="*/ 2 w 5"/>
                  <a:gd name="T11" fmla="*/ 6 h 8"/>
                  <a:gd name="T12" fmla="*/ 0 w 5"/>
                  <a:gd name="T13" fmla="*/ 3 h 8"/>
                  <a:gd name="T14" fmla="*/ 2 w 5"/>
                  <a:gd name="T15" fmla="*/ 3 h 8"/>
                  <a:gd name="T16" fmla="*/ 2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2" y="8"/>
                    </a:moveTo>
                    <a:lnTo>
                      <a:pt x="2" y="8"/>
                    </a:lnTo>
                    <a:lnTo>
                      <a:pt x="5" y="3"/>
                    </a:lnTo>
                    <a:lnTo>
                      <a:pt x="0" y="0"/>
                    </a:lnTo>
                    <a:lnTo>
                      <a:pt x="2" y="6"/>
                    </a:lnTo>
                    <a:lnTo>
                      <a:pt x="0" y="3"/>
                    </a:lnTo>
                    <a:lnTo>
                      <a:pt x="2" y="3"/>
                    </a:lnTo>
                    <a:lnTo>
                      <a:pt x="2"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73" name="Freeform 756"/>
              <p:cNvSpPr>
                <a:spLocks/>
              </p:cNvSpPr>
              <p:nvPr/>
            </p:nvSpPr>
            <p:spPr bwMode="auto">
              <a:xfrm>
                <a:off x="5543" y="1867"/>
                <a:ext cx="15" cy="16"/>
              </a:xfrm>
              <a:custGeom>
                <a:avLst/>
                <a:gdLst>
                  <a:gd name="T0" fmla="*/ 2 w 15"/>
                  <a:gd name="T1" fmla="*/ 3 h 16"/>
                  <a:gd name="T2" fmla="*/ 0 w 15"/>
                  <a:gd name="T3" fmla="*/ 5 h 16"/>
                  <a:gd name="T4" fmla="*/ 0 w 15"/>
                  <a:gd name="T5" fmla="*/ 10 h 16"/>
                  <a:gd name="T6" fmla="*/ 2 w 15"/>
                  <a:gd name="T7" fmla="*/ 13 h 16"/>
                  <a:gd name="T8" fmla="*/ 2 w 15"/>
                  <a:gd name="T9" fmla="*/ 13 h 16"/>
                  <a:gd name="T10" fmla="*/ 5 w 15"/>
                  <a:gd name="T11" fmla="*/ 16 h 16"/>
                  <a:gd name="T12" fmla="*/ 10 w 15"/>
                  <a:gd name="T13" fmla="*/ 13 h 16"/>
                  <a:gd name="T14" fmla="*/ 15 w 15"/>
                  <a:gd name="T15" fmla="*/ 8 h 16"/>
                  <a:gd name="T16" fmla="*/ 13 w 15"/>
                  <a:gd name="T17" fmla="*/ 0 h 16"/>
                  <a:gd name="T18" fmla="*/ 8 w 15"/>
                  <a:gd name="T19" fmla="*/ 0 h 16"/>
                  <a:gd name="T20" fmla="*/ 2 w 15"/>
                  <a:gd name="T21" fmla="*/ 3 h 1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5"/>
                  <a:gd name="T34" fmla="*/ 0 h 16"/>
                  <a:gd name="T35" fmla="*/ 15 w 15"/>
                  <a:gd name="T36" fmla="*/ 16 h 1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5" h="16">
                    <a:moveTo>
                      <a:pt x="2" y="3"/>
                    </a:moveTo>
                    <a:lnTo>
                      <a:pt x="0" y="5"/>
                    </a:lnTo>
                    <a:lnTo>
                      <a:pt x="0" y="10"/>
                    </a:lnTo>
                    <a:lnTo>
                      <a:pt x="2" y="13"/>
                    </a:lnTo>
                    <a:lnTo>
                      <a:pt x="5" y="16"/>
                    </a:lnTo>
                    <a:lnTo>
                      <a:pt x="10" y="13"/>
                    </a:lnTo>
                    <a:lnTo>
                      <a:pt x="15" y="8"/>
                    </a:lnTo>
                    <a:lnTo>
                      <a:pt x="13" y="0"/>
                    </a:lnTo>
                    <a:lnTo>
                      <a:pt x="8" y="0"/>
                    </a:lnTo>
                    <a:lnTo>
                      <a:pt x="2" y="3"/>
                    </a:lnTo>
                    <a:close/>
                  </a:path>
                </a:pathLst>
              </a:custGeom>
              <a:solidFill>
                <a:srgbClr val="EC916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74" name="Freeform 757"/>
              <p:cNvSpPr>
                <a:spLocks/>
              </p:cNvSpPr>
              <p:nvPr/>
            </p:nvSpPr>
            <p:spPr bwMode="auto">
              <a:xfrm>
                <a:off x="5543" y="1870"/>
                <a:ext cx="5" cy="7"/>
              </a:xfrm>
              <a:custGeom>
                <a:avLst/>
                <a:gdLst>
                  <a:gd name="T0" fmla="*/ 2 w 5"/>
                  <a:gd name="T1" fmla="*/ 5 h 7"/>
                  <a:gd name="T2" fmla="*/ 2 w 5"/>
                  <a:gd name="T3" fmla="*/ 5 h 7"/>
                  <a:gd name="T4" fmla="*/ 2 w 5"/>
                  <a:gd name="T5" fmla="*/ 5 h 7"/>
                  <a:gd name="T6" fmla="*/ 5 w 5"/>
                  <a:gd name="T7" fmla="*/ 2 h 7"/>
                  <a:gd name="T8" fmla="*/ 2 w 5"/>
                  <a:gd name="T9" fmla="*/ 0 h 7"/>
                  <a:gd name="T10" fmla="*/ 0 w 5"/>
                  <a:gd name="T11" fmla="*/ 2 h 7"/>
                  <a:gd name="T12" fmla="*/ 0 w 5"/>
                  <a:gd name="T13" fmla="*/ 7 h 7"/>
                  <a:gd name="T14" fmla="*/ 0 w 5"/>
                  <a:gd name="T15" fmla="*/ 7 h 7"/>
                  <a:gd name="T16" fmla="*/ 2 w 5"/>
                  <a:gd name="T17" fmla="*/ 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2" y="5"/>
                    </a:moveTo>
                    <a:lnTo>
                      <a:pt x="2" y="5"/>
                    </a:lnTo>
                    <a:lnTo>
                      <a:pt x="5" y="2"/>
                    </a:lnTo>
                    <a:lnTo>
                      <a:pt x="2" y="0"/>
                    </a:lnTo>
                    <a:lnTo>
                      <a:pt x="0" y="2"/>
                    </a:lnTo>
                    <a:lnTo>
                      <a:pt x="0" y="7"/>
                    </a:lnTo>
                    <a:lnTo>
                      <a:pt x="2"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75" name="Freeform 758"/>
              <p:cNvSpPr>
                <a:spLocks/>
              </p:cNvSpPr>
              <p:nvPr/>
            </p:nvSpPr>
            <p:spPr bwMode="auto">
              <a:xfrm>
                <a:off x="5543" y="1875"/>
                <a:ext cx="5" cy="8"/>
              </a:xfrm>
              <a:custGeom>
                <a:avLst/>
                <a:gdLst>
                  <a:gd name="T0" fmla="*/ 2 w 5"/>
                  <a:gd name="T1" fmla="*/ 5 h 8"/>
                  <a:gd name="T2" fmla="*/ 5 w 5"/>
                  <a:gd name="T3" fmla="*/ 5 h 8"/>
                  <a:gd name="T4" fmla="*/ 5 w 5"/>
                  <a:gd name="T5" fmla="*/ 5 h 8"/>
                  <a:gd name="T6" fmla="*/ 2 w 5"/>
                  <a:gd name="T7" fmla="*/ 0 h 8"/>
                  <a:gd name="T8" fmla="*/ 0 w 5"/>
                  <a:gd name="T9" fmla="*/ 2 h 8"/>
                  <a:gd name="T10" fmla="*/ 0 w 5"/>
                  <a:gd name="T11" fmla="*/ 8 h 8"/>
                  <a:gd name="T12" fmla="*/ 0 w 5"/>
                  <a:gd name="T13" fmla="*/ 5 h 8"/>
                  <a:gd name="T14" fmla="*/ 2 w 5"/>
                  <a:gd name="T15" fmla="*/ 8 h 8"/>
                  <a:gd name="T16" fmla="*/ 0 w 5"/>
                  <a:gd name="T17" fmla="*/ 5 h 8"/>
                  <a:gd name="T18" fmla="*/ 0 w 5"/>
                  <a:gd name="T19" fmla="*/ 8 h 8"/>
                  <a:gd name="T20" fmla="*/ 2 w 5"/>
                  <a:gd name="T21" fmla="*/ 8 h 8"/>
                  <a:gd name="T22" fmla="*/ 2 w 5"/>
                  <a:gd name="T23" fmla="*/ 5 h 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5"/>
                  <a:gd name="T37" fmla="*/ 0 h 8"/>
                  <a:gd name="T38" fmla="*/ 5 w 5"/>
                  <a:gd name="T39" fmla="*/ 8 h 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5" h="8">
                    <a:moveTo>
                      <a:pt x="2" y="5"/>
                    </a:moveTo>
                    <a:lnTo>
                      <a:pt x="5" y="5"/>
                    </a:lnTo>
                    <a:lnTo>
                      <a:pt x="2" y="0"/>
                    </a:lnTo>
                    <a:lnTo>
                      <a:pt x="0" y="2"/>
                    </a:lnTo>
                    <a:lnTo>
                      <a:pt x="0" y="8"/>
                    </a:lnTo>
                    <a:lnTo>
                      <a:pt x="0" y="5"/>
                    </a:lnTo>
                    <a:lnTo>
                      <a:pt x="2" y="8"/>
                    </a:lnTo>
                    <a:lnTo>
                      <a:pt x="0" y="5"/>
                    </a:lnTo>
                    <a:lnTo>
                      <a:pt x="0" y="8"/>
                    </a:lnTo>
                    <a:lnTo>
                      <a:pt x="2" y="8"/>
                    </a:lnTo>
                    <a:lnTo>
                      <a:pt x="2"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76" name="Freeform 759"/>
              <p:cNvSpPr>
                <a:spLocks/>
              </p:cNvSpPr>
              <p:nvPr/>
            </p:nvSpPr>
            <p:spPr bwMode="auto">
              <a:xfrm>
                <a:off x="5545" y="1880"/>
                <a:ext cx="11" cy="3"/>
              </a:xfrm>
              <a:custGeom>
                <a:avLst/>
                <a:gdLst>
                  <a:gd name="T0" fmla="*/ 8 w 11"/>
                  <a:gd name="T1" fmla="*/ 0 h 3"/>
                  <a:gd name="T2" fmla="*/ 8 w 11"/>
                  <a:gd name="T3" fmla="*/ 0 h 3"/>
                  <a:gd name="T4" fmla="*/ 3 w 11"/>
                  <a:gd name="T5" fmla="*/ 0 h 3"/>
                  <a:gd name="T6" fmla="*/ 0 w 11"/>
                  <a:gd name="T7" fmla="*/ 0 h 3"/>
                  <a:gd name="T8" fmla="*/ 0 w 11"/>
                  <a:gd name="T9" fmla="*/ 3 h 3"/>
                  <a:gd name="T10" fmla="*/ 3 w 11"/>
                  <a:gd name="T11" fmla="*/ 3 h 3"/>
                  <a:gd name="T12" fmla="*/ 11 w 11"/>
                  <a:gd name="T13" fmla="*/ 3 h 3"/>
                  <a:gd name="T14" fmla="*/ 11 w 11"/>
                  <a:gd name="T15" fmla="*/ 3 h 3"/>
                  <a:gd name="T16" fmla="*/ 8 w 11"/>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
                  <a:gd name="T29" fmla="*/ 11 w 11"/>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
                    <a:moveTo>
                      <a:pt x="8" y="0"/>
                    </a:moveTo>
                    <a:lnTo>
                      <a:pt x="8" y="0"/>
                    </a:lnTo>
                    <a:lnTo>
                      <a:pt x="3" y="0"/>
                    </a:lnTo>
                    <a:lnTo>
                      <a:pt x="0" y="0"/>
                    </a:lnTo>
                    <a:lnTo>
                      <a:pt x="0" y="3"/>
                    </a:lnTo>
                    <a:lnTo>
                      <a:pt x="3" y="3"/>
                    </a:lnTo>
                    <a:lnTo>
                      <a:pt x="11" y="3"/>
                    </a:lnTo>
                    <a:lnTo>
                      <a:pt x="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77" name="Freeform 760"/>
              <p:cNvSpPr>
                <a:spLocks/>
              </p:cNvSpPr>
              <p:nvPr/>
            </p:nvSpPr>
            <p:spPr bwMode="auto">
              <a:xfrm>
                <a:off x="5553" y="1864"/>
                <a:ext cx="5" cy="19"/>
              </a:xfrm>
              <a:custGeom>
                <a:avLst/>
                <a:gdLst>
                  <a:gd name="T0" fmla="*/ 3 w 5"/>
                  <a:gd name="T1" fmla="*/ 3 h 19"/>
                  <a:gd name="T2" fmla="*/ 3 w 5"/>
                  <a:gd name="T3" fmla="*/ 3 h 19"/>
                  <a:gd name="T4" fmla="*/ 3 w 5"/>
                  <a:gd name="T5" fmla="*/ 11 h 19"/>
                  <a:gd name="T6" fmla="*/ 0 w 5"/>
                  <a:gd name="T7" fmla="*/ 16 h 19"/>
                  <a:gd name="T8" fmla="*/ 3 w 5"/>
                  <a:gd name="T9" fmla="*/ 19 h 19"/>
                  <a:gd name="T10" fmla="*/ 5 w 5"/>
                  <a:gd name="T11" fmla="*/ 11 h 19"/>
                  <a:gd name="T12" fmla="*/ 5 w 5"/>
                  <a:gd name="T13" fmla="*/ 0 h 19"/>
                  <a:gd name="T14" fmla="*/ 5 w 5"/>
                  <a:gd name="T15" fmla="*/ 0 h 19"/>
                  <a:gd name="T16" fmla="*/ 3 w 5"/>
                  <a:gd name="T17" fmla="*/ 3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9"/>
                  <a:gd name="T29" fmla="*/ 5 w 5"/>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9">
                    <a:moveTo>
                      <a:pt x="3" y="3"/>
                    </a:moveTo>
                    <a:lnTo>
                      <a:pt x="3" y="3"/>
                    </a:lnTo>
                    <a:lnTo>
                      <a:pt x="3" y="11"/>
                    </a:lnTo>
                    <a:lnTo>
                      <a:pt x="0" y="16"/>
                    </a:lnTo>
                    <a:lnTo>
                      <a:pt x="3" y="19"/>
                    </a:lnTo>
                    <a:lnTo>
                      <a:pt x="5" y="11"/>
                    </a:lnTo>
                    <a:lnTo>
                      <a:pt x="5" y="0"/>
                    </a:lnTo>
                    <a:lnTo>
                      <a:pt x="3"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78" name="Freeform 761"/>
              <p:cNvSpPr>
                <a:spLocks/>
              </p:cNvSpPr>
              <p:nvPr/>
            </p:nvSpPr>
            <p:spPr bwMode="auto">
              <a:xfrm>
                <a:off x="5545" y="1864"/>
                <a:ext cx="13" cy="8"/>
              </a:xfrm>
              <a:custGeom>
                <a:avLst/>
                <a:gdLst>
                  <a:gd name="T0" fmla="*/ 3 w 13"/>
                  <a:gd name="T1" fmla="*/ 8 h 8"/>
                  <a:gd name="T2" fmla="*/ 3 w 13"/>
                  <a:gd name="T3" fmla="*/ 8 h 8"/>
                  <a:gd name="T4" fmla="*/ 6 w 13"/>
                  <a:gd name="T5" fmla="*/ 6 h 8"/>
                  <a:gd name="T6" fmla="*/ 11 w 13"/>
                  <a:gd name="T7" fmla="*/ 3 h 8"/>
                  <a:gd name="T8" fmla="*/ 13 w 13"/>
                  <a:gd name="T9" fmla="*/ 0 h 8"/>
                  <a:gd name="T10" fmla="*/ 6 w 13"/>
                  <a:gd name="T11" fmla="*/ 0 h 8"/>
                  <a:gd name="T12" fmla="*/ 0 w 13"/>
                  <a:gd name="T13" fmla="*/ 6 h 8"/>
                  <a:gd name="T14" fmla="*/ 0 w 13"/>
                  <a:gd name="T15" fmla="*/ 6 h 8"/>
                  <a:gd name="T16" fmla="*/ 3 w 13"/>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8"/>
                  <a:gd name="T29" fmla="*/ 13 w 13"/>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8">
                    <a:moveTo>
                      <a:pt x="3" y="8"/>
                    </a:moveTo>
                    <a:lnTo>
                      <a:pt x="3" y="8"/>
                    </a:lnTo>
                    <a:lnTo>
                      <a:pt x="6" y="6"/>
                    </a:lnTo>
                    <a:lnTo>
                      <a:pt x="11" y="3"/>
                    </a:lnTo>
                    <a:lnTo>
                      <a:pt x="13" y="0"/>
                    </a:lnTo>
                    <a:lnTo>
                      <a:pt x="6" y="0"/>
                    </a:lnTo>
                    <a:lnTo>
                      <a:pt x="0" y="6"/>
                    </a:lnTo>
                    <a:lnTo>
                      <a:pt x="3"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79" name="Freeform 762"/>
              <p:cNvSpPr>
                <a:spLocks/>
              </p:cNvSpPr>
              <p:nvPr/>
            </p:nvSpPr>
            <p:spPr bwMode="auto">
              <a:xfrm>
                <a:off x="5483" y="1846"/>
                <a:ext cx="23" cy="34"/>
              </a:xfrm>
              <a:custGeom>
                <a:avLst/>
                <a:gdLst>
                  <a:gd name="T0" fmla="*/ 23 w 23"/>
                  <a:gd name="T1" fmla="*/ 34 h 34"/>
                  <a:gd name="T2" fmla="*/ 15 w 23"/>
                  <a:gd name="T3" fmla="*/ 34 h 34"/>
                  <a:gd name="T4" fmla="*/ 0 w 23"/>
                  <a:gd name="T5" fmla="*/ 34 h 34"/>
                  <a:gd name="T6" fmla="*/ 0 w 23"/>
                  <a:gd name="T7" fmla="*/ 18 h 34"/>
                  <a:gd name="T8" fmla="*/ 5 w 23"/>
                  <a:gd name="T9" fmla="*/ 3 h 34"/>
                  <a:gd name="T10" fmla="*/ 5 w 23"/>
                  <a:gd name="T11" fmla="*/ 3 h 34"/>
                  <a:gd name="T12" fmla="*/ 10 w 23"/>
                  <a:gd name="T13" fmla="*/ 0 h 34"/>
                  <a:gd name="T14" fmla="*/ 18 w 23"/>
                  <a:gd name="T15" fmla="*/ 16 h 34"/>
                  <a:gd name="T16" fmla="*/ 23 w 23"/>
                  <a:gd name="T17" fmla="*/ 34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
                  <a:gd name="T28" fmla="*/ 0 h 34"/>
                  <a:gd name="T29" fmla="*/ 23 w 23"/>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 h="34">
                    <a:moveTo>
                      <a:pt x="23" y="34"/>
                    </a:moveTo>
                    <a:lnTo>
                      <a:pt x="15" y="34"/>
                    </a:lnTo>
                    <a:lnTo>
                      <a:pt x="0" y="34"/>
                    </a:lnTo>
                    <a:lnTo>
                      <a:pt x="0" y="18"/>
                    </a:lnTo>
                    <a:lnTo>
                      <a:pt x="5" y="3"/>
                    </a:lnTo>
                    <a:lnTo>
                      <a:pt x="10" y="0"/>
                    </a:lnTo>
                    <a:lnTo>
                      <a:pt x="18" y="16"/>
                    </a:lnTo>
                    <a:lnTo>
                      <a:pt x="23" y="34"/>
                    </a:lnTo>
                    <a:close/>
                  </a:path>
                </a:pathLst>
              </a:custGeom>
              <a:solidFill>
                <a:srgbClr val="EC9168"/>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80" name="Freeform 763"/>
              <p:cNvSpPr>
                <a:spLocks/>
              </p:cNvSpPr>
              <p:nvPr/>
            </p:nvSpPr>
            <p:spPr bwMode="auto">
              <a:xfrm>
                <a:off x="5483" y="1877"/>
                <a:ext cx="26" cy="6"/>
              </a:xfrm>
              <a:custGeom>
                <a:avLst/>
                <a:gdLst>
                  <a:gd name="T0" fmla="*/ 0 w 26"/>
                  <a:gd name="T1" fmla="*/ 6 h 6"/>
                  <a:gd name="T2" fmla="*/ 0 w 26"/>
                  <a:gd name="T3" fmla="*/ 6 h 6"/>
                  <a:gd name="T4" fmla="*/ 15 w 26"/>
                  <a:gd name="T5" fmla="*/ 6 h 6"/>
                  <a:gd name="T6" fmla="*/ 26 w 26"/>
                  <a:gd name="T7" fmla="*/ 3 h 6"/>
                  <a:gd name="T8" fmla="*/ 23 w 26"/>
                  <a:gd name="T9" fmla="*/ 0 h 6"/>
                  <a:gd name="T10" fmla="*/ 15 w 26"/>
                  <a:gd name="T11" fmla="*/ 3 h 6"/>
                  <a:gd name="T12" fmla="*/ 2 w 26"/>
                  <a:gd name="T13" fmla="*/ 3 h 6"/>
                  <a:gd name="T14" fmla="*/ 2 w 26"/>
                  <a:gd name="T15" fmla="*/ 3 h 6"/>
                  <a:gd name="T16" fmla="*/ 0 w 26"/>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6"/>
                  <a:gd name="T28" fmla="*/ 0 h 6"/>
                  <a:gd name="T29" fmla="*/ 26 w 2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6" h="6">
                    <a:moveTo>
                      <a:pt x="0" y="6"/>
                    </a:moveTo>
                    <a:lnTo>
                      <a:pt x="0" y="6"/>
                    </a:lnTo>
                    <a:lnTo>
                      <a:pt x="15" y="6"/>
                    </a:lnTo>
                    <a:lnTo>
                      <a:pt x="26" y="3"/>
                    </a:lnTo>
                    <a:lnTo>
                      <a:pt x="23" y="0"/>
                    </a:lnTo>
                    <a:lnTo>
                      <a:pt x="15" y="3"/>
                    </a:lnTo>
                    <a:lnTo>
                      <a:pt x="2" y="3"/>
                    </a:lnTo>
                    <a:lnTo>
                      <a:pt x="0"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81" name="Freeform 764"/>
              <p:cNvSpPr>
                <a:spLocks/>
              </p:cNvSpPr>
              <p:nvPr/>
            </p:nvSpPr>
            <p:spPr bwMode="auto">
              <a:xfrm>
                <a:off x="5480" y="1846"/>
                <a:ext cx="8" cy="37"/>
              </a:xfrm>
              <a:custGeom>
                <a:avLst/>
                <a:gdLst>
                  <a:gd name="T0" fmla="*/ 5 w 8"/>
                  <a:gd name="T1" fmla="*/ 0 h 37"/>
                  <a:gd name="T2" fmla="*/ 5 w 8"/>
                  <a:gd name="T3" fmla="*/ 3 h 37"/>
                  <a:gd name="T4" fmla="*/ 0 w 8"/>
                  <a:gd name="T5" fmla="*/ 18 h 37"/>
                  <a:gd name="T6" fmla="*/ 3 w 8"/>
                  <a:gd name="T7" fmla="*/ 37 h 37"/>
                  <a:gd name="T8" fmla="*/ 5 w 8"/>
                  <a:gd name="T9" fmla="*/ 34 h 37"/>
                  <a:gd name="T10" fmla="*/ 5 w 8"/>
                  <a:gd name="T11" fmla="*/ 18 h 37"/>
                  <a:gd name="T12" fmla="*/ 8 w 8"/>
                  <a:gd name="T13" fmla="*/ 3 h 37"/>
                  <a:gd name="T14" fmla="*/ 8 w 8"/>
                  <a:gd name="T15" fmla="*/ 5 h 37"/>
                  <a:gd name="T16" fmla="*/ 5 w 8"/>
                  <a:gd name="T17" fmla="*/ 0 h 37"/>
                  <a:gd name="T18" fmla="*/ 5 w 8"/>
                  <a:gd name="T19" fmla="*/ 0 h 37"/>
                  <a:gd name="T20" fmla="*/ 5 w 8"/>
                  <a:gd name="T21" fmla="*/ 3 h 37"/>
                  <a:gd name="T22" fmla="*/ 5 w 8"/>
                  <a:gd name="T23" fmla="*/ 0 h 37"/>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37"/>
                  <a:gd name="T38" fmla="*/ 8 w 8"/>
                  <a:gd name="T39" fmla="*/ 37 h 37"/>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37">
                    <a:moveTo>
                      <a:pt x="5" y="0"/>
                    </a:moveTo>
                    <a:lnTo>
                      <a:pt x="5" y="3"/>
                    </a:lnTo>
                    <a:lnTo>
                      <a:pt x="0" y="18"/>
                    </a:lnTo>
                    <a:lnTo>
                      <a:pt x="3" y="37"/>
                    </a:lnTo>
                    <a:lnTo>
                      <a:pt x="5" y="34"/>
                    </a:lnTo>
                    <a:lnTo>
                      <a:pt x="5" y="18"/>
                    </a:lnTo>
                    <a:lnTo>
                      <a:pt x="8" y="3"/>
                    </a:lnTo>
                    <a:lnTo>
                      <a:pt x="8" y="5"/>
                    </a:lnTo>
                    <a:lnTo>
                      <a:pt x="5" y="0"/>
                    </a:lnTo>
                    <a:lnTo>
                      <a:pt x="5" y="3"/>
                    </a:lnTo>
                    <a:lnTo>
                      <a:pt x="5"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82" name="Freeform 765"/>
              <p:cNvSpPr>
                <a:spLocks/>
              </p:cNvSpPr>
              <p:nvPr/>
            </p:nvSpPr>
            <p:spPr bwMode="auto">
              <a:xfrm>
                <a:off x="5485" y="1844"/>
                <a:ext cx="8" cy="7"/>
              </a:xfrm>
              <a:custGeom>
                <a:avLst/>
                <a:gdLst>
                  <a:gd name="T0" fmla="*/ 6 w 8"/>
                  <a:gd name="T1" fmla="*/ 0 h 7"/>
                  <a:gd name="T2" fmla="*/ 6 w 8"/>
                  <a:gd name="T3" fmla="*/ 0 h 7"/>
                  <a:gd name="T4" fmla="*/ 3 w 8"/>
                  <a:gd name="T5" fmla="*/ 2 h 7"/>
                  <a:gd name="T6" fmla="*/ 0 w 8"/>
                  <a:gd name="T7" fmla="*/ 2 h 7"/>
                  <a:gd name="T8" fmla="*/ 3 w 8"/>
                  <a:gd name="T9" fmla="*/ 7 h 7"/>
                  <a:gd name="T10" fmla="*/ 6 w 8"/>
                  <a:gd name="T11" fmla="*/ 5 h 7"/>
                  <a:gd name="T12" fmla="*/ 8 w 8"/>
                  <a:gd name="T13" fmla="*/ 5 h 7"/>
                  <a:gd name="T14" fmla="*/ 8 w 8"/>
                  <a:gd name="T15" fmla="*/ 5 h 7"/>
                  <a:gd name="T16" fmla="*/ 6 w 8"/>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6" y="0"/>
                    </a:moveTo>
                    <a:lnTo>
                      <a:pt x="6" y="0"/>
                    </a:lnTo>
                    <a:lnTo>
                      <a:pt x="3" y="2"/>
                    </a:lnTo>
                    <a:lnTo>
                      <a:pt x="0" y="2"/>
                    </a:lnTo>
                    <a:lnTo>
                      <a:pt x="3" y="7"/>
                    </a:lnTo>
                    <a:lnTo>
                      <a:pt x="6" y="5"/>
                    </a:lnTo>
                    <a:lnTo>
                      <a:pt x="8" y="5"/>
                    </a:lnTo>
                    <a:lnTo>
                      <a:pt x="6"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83" name="Freeform 766"/>
              <p:cNvSpPr>
                <a:spLocks/>
              </p:cNvSpPr>
              <p:nvPr/>
            </p:nvSpPr>
            <p:spPr bwMode="auto">
              <a:xfrm>
                <a:off x="5491" y="1844"/>
                <a:ext cx="18" cy="36"/>
              </a:xfrm>
              <a:custGeom>
                <a:avLst/>
                <a:gdLst>
                  <a:gd name="T0" fmla="*/ 18 w 18"/>
                  <a:gd name="T1" fmla="*/ 36 h 36"/>
                  <a:gd name="T2" fmla="*/ 18 w 18"/>
                  <a:gd name="T3" fmla="*/ 33 h 36"/>
                  <a:gd name="T4" fmla="*/ 13 w 18"/>
                  <a:gd name="T5" fmla="*/ 18 h 36"/>
                  <a:gd name="T6" fmla="*/ 0 w 18"/>
                  <a:gd name="T7" fmla="*/ 0 h 36"/>
                  <a:gd name="T8" fmla="*/ 2 w 18"/>
                  <a:gd name="T9" fmla="*/ 5 h 36"/>
                  <a:gd name="T10" fmla="*/ 7 w 18"/>
                  <a:gd name="T11" fmla="*/ 18 h 36"/>
                  <a:gd name="T12" fmla="*/ 15 w 18"/>
                  <a:gd name="T13" fmla="*/ 36 h 36"/>
                  <a:gd name="T14" fmla="*/ 15 w 18"/>
                  <a:gd name="T15" fmla="*/ 33 h 36"/>
                  <a:gd name="T16" fmla="*/ 18 w 18"/>
                  <a:gd name="T17" fmla="*/ 36 h 36"/>
                  <a:gd name="T18" fmla="*/ 18 w 18"/>
                  <a:gd name="T19" fmla="*/ 36 h 36"/>
                  <a:gd name="T20" fmla="*/ 18 w 18"/>
                  <a:gd name="T21" fmla="*/ 33 h 36"/>
                  <a:gd name="T22" fmla="*/ 18 w 18"/>
                  <a:gd name="T23" fmla="*/ 36 h 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8"/>
                  <a:gd name="T37" fmla="*/ 0 h 36"/>
                  <a:gd name="T38" fmla="*/ 18 w 18"/>
                  <a:gd name="T39" fmla="*/ 36 h 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8" h="36">
                    <a:moveTo>
                      <a:pt x="18" y="36"/>
                    </a:moveTo>
                    <a:lnTo>
                      <a:pt x="18" y="33"/>
                    </a:lnTo>
                    <a:lnTo>
                      <a:pt x="13" y="18"/>
                    </a:lnTo>
                    <a:lnTo>
                      <a:pt x="0" y="0"/>
                    </a:lnTo>
                    <a:lnTo>
                      <a:pt x="2" y="5"/>
                    </a:lnTo>
                    <a:lnTo>
                      <a:pt x="7" y="18"/>
                    </a:lnTo>
                    <a:lnTo>
                      <a:pt x="15" y="36"/>
                    </a:lnTo>
                    <a:lnTo>
                      <a:pt x="15" y="33"/>
                    </a:lnTo>
                    <a:lnTo>
                      <a:pt x="18" y="36"/>
                    </a:lnTo>
                    <a:lnTo>
                      <a:pt x="18" y="33"/>
                    </a:lnTo>
                    <a:lnTo>
                      <a:pt x="18" y="3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84" name="Freeform 767"/>
              <p:cNvSpPr>
                <a:spLocks/>
              </p:cNvSpPr>
              <p:nvPr/>
            </p:nvSpPr>
            <p:spPr bwMode="auto">
              <a:xfrm>
                <a:off x="5506" y="1877"/>
                <a:ext cx="55" cy="40"/>
              </a:xfrm>
              <a:custGeom>
                <a:avLst/>
                <a:gdLst>
                  <a:gd name="T0" fmla="*/ 8 w 55"/>
                  <a:gd name="T1" fmla="*/ 40 h 40"/>
                  <a:gd name="T2" fmla="*/ 5 w 55"/>
                  <a:gd name="T3" fmla="*/ 24 h 40"/>
                  <a:gd name="T4" fmla="*/ 0 w 55"/>
                  <a:gd name="T5" fmla="*/ 6 h 40"/>
                  <a:gd name="T6" fmla="*/ 11 w 55"/>
                  <a:gd name="T7" fmla="*/ 8 h 40"/>
                  <a:gd name="T8" fmla="*/ 16 w 55"/>
                  <a:gd name="T9" fmla="*/ 6 h 40"/>
                  <a:gd name="T10" fmla="*/ 21 w 55"/>
                  <a:gd name="T11" fmla="*/ 3 h 40"/>
                  <a:gd name="T12" fmla="*/ 26 w 55"/>
                  <a:gd name="T13" fmla="*/ 0 h 40"/>
                  <a:gd name="T14" fmla="*/ 29 w 55"/>
                  <a:gd name="T15" fmla="*/ 0 h 40"/>
                  <a:gd name="T16" fmla="*/ 32 w 55"/>
                  <a:gd name="T17" fmla="*/ 0 h 40"/>
                  <a:gd name="T18" fmla="*/ 39 w 55"/>
                  <a:gd name="T19" fmla="*/ 3 h 40"/>
                  <a:gd name="T20" fmla="*/ 47 w 55"/>
                  <a:gd name="T21" fmla="*/ 11 h 40"/>
                  <a:gd name="T22" fmla="*/ 55 w 55"/>
                  <a:gd name="T23" fmla="*/ 27 h 40"/>
                  <a:gd name="T24" fmla="*/ 55 w 55"/>
                  <a:gd name="T25" fmla="*/ 34 h 40"/>
                  <a:gd name="T26" fmla="*/ 47 w 55"/>
                  <a:gd name="T27" fmla="*/ 34 h 40"/>
                  <a:gd name="T28" fmla="*/ 32 w 55"/>
                  <a:gd name="T29" fmla="*/ 32 h 40"/>
                  <a:gd name="T30" fmla="*/ 24 w 55"/>
                  <a:gd name="T31" fmla="*/ 32 h 40"/>
                  <a:gd name="T32" fmla="*/ 16 w 55"/>
                  <a:gd name="T33" fmla="*/ 32 h 40"/>
                  <a:gd name="T34" fmla="*/ 11 w 55"/>
                  <a:gd name="T35" fmla="*/ 34 h 40"/>
                  <a:gd name="T36" fmla="*/ 8 w 55"/>
                  <a:gd name="T37" fmla="*/ 40 h 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5"/>
                  <a:gd name="T58" fmla="*/ 0 h 40"/>
                  <a:gd name="T59" fmla="*/ 55 w 55"/>
                  <a:gd name="T60" fmla="*/ 40 h 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5" h="40">
                    <a:moveTo>
                      <a:pt x="8" y="40"/>
                    </a:moveTo>
                    <a:lnTo>
                      <a:pt x="5" y="24"/>
                    </a:lnTo>
                    <a:lnTo>
                      <a:pt x="0" y="6"/>
                    </a:lnTo>
                    <a:lnTo>
                      <a:pt x="11" y="8"/>
                    </a:lnTo>
                    <a:lnTo>
                      <a:pt x="16" y="6"/>
                    </a:lnTo>
                    <a:lnTo>
                      <a:pt x="21" y="3"/>
                    </a:lnTo>
                    <a:lnTo>
                      <a:pt x="26" y="0"/>
                    </a:lnTo>
                    <a:lnTo>
                      <a:pt x="29" y="0"/>
                    </a:lnTo>
                    <a:lnTo>
                      <a:pt x="32" y="0"/>
                    </a:lnTo>
                    <a:lnTo>
                      <a:pt x="39" y="3"/>
                    </a:lnTo>
                    <a:lnTo>
                      <a:pt x="47" y="11"/>
                    </a:lnTo>
                    <a:lnTo>
                      <a:pt x="55" y="27"/>
                    </a:lnTo>
                    <a:lnTo>
                      <a:pt x="55" y="34"/>
                    </a:lnTo>
                    <a:lnTo>
                      <a:pt x="47" y="34"/>
                    </a:lnTo>
                    <a:lnTo>
                      <a:pt x="32" y="32"/>
                    </a:lnTo>
                    <a:lnTo>
                      <a:pt x="24" y="32"/>
                    </a:lnTo>
                    <a:lnTo>
                      <a:pt x="16" y="32"/>
                    </a:lnTo>
                    <a:lnTo>
                      <a:pt x="11" y="34"/>
                    </a:lnTo>
                    <a:lnTo>
                      <a:pt x="8" y="40"/>
                    </a:lnTo>
                    <a:close/>
                  </a:path>
                </a:pathLst>
              </a:custGeom>
              <a:solidFill>
                <a:srgbClr val="4176B3"/>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85" name="Freeform 768"/>
              <p:cNvSpPr>
                <a:spLocks/>
              </p:cNvSpPr>
              <p:nvPr/>
            </p:nvSpPr>
            <p:spPr bwMode="auto">
              <a:xfrm>
                <a:off x="5506" y="1883"/>
                <a:ext cx="8" cy="34"/>
              </a:xfrm>
              <a:custGeom>
                <a:avLst/>
                <a:gdLst>
                  <a:gd name="T0" fmla="*/ 0 w 8"/>
                  <a:gd name="T1" fmla="*/ 0 h 34"/>
                  <a:gd name="T2" fmla="*/ 0 w 8"/>
                  <a:gd name="T3" fmla="*/ 2 h 34"/>
                  <a:gd name="T4" fmla="*/ 5 w 8"/>
                  <a:gd name="T5" fmla="*/ 18 h 34"/>
                  <a:gd name="T6" fmla="*/ 5 w 8"/>
                  <a:gd name="T7" fmla="*/ 34 h 34"/>
                  <a:gd name="T8" fmla="*/ 8 w 8"/>
                  <a:gd name="T9" fmla="*/ 34 h 34"/>
                  <a:gd name="T10" fmla="*/ 8 w 8"/>
                  <a:gd name="T11" fmla="*/ 18 h 34"/>
                  <a:gd name="T12" fmla="*/ 0 w 8"/>
                  <a:gd name="T13" fmla="*/ 0 h 34"/>
                  <a:gd name="T14" fmla="*/ 0 w 8"/>
                  <a:gd name="T15" fmla="*/ 2 h 34"/>
                  <a:gd name="T16" fmla="*/ 0 w 8"/>
                  <a:gd name="T17" fmla="*/ 0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34"/>
                  <a:gd name="T29" fmla="*/ 8 w 8"/>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34">
                    <a:moveTo>
                      <a:pt x="0" y="0"/>
                    </a:moveTo>
                    <a:lnTo>
                      <a:pt x="0" y="2"/>
                    </a:lnTo>
                    <a:lnTo>
                      <a:pt x="5" y="18"/>
                    </a:lnTo>
                    <a:lnTo>
                      <a:pt x="5" y="34"/>
                    </a:lnTo>
                    <a:lnTo>
                      <a:pt x="8" y="34"/>
                    </a:lnTo>
                    <a:lnTo>
                      <a:pt x="8" y="18"/>
                    </a:lnTo>
                    <a:lnTo>
                      <a:pt x="0" y="0"/>
                    </a:lnTo>
                    <a:lnTo>
                      <a:pt x="0" y="2"/>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86" name="Freeform 769"/>
              <p:cNvSpPr>
                <a:spLocks/>
              </p:cNvSpPr>
              <p:nvPr/>
            </p:nvSpPr>
            <p:spPr bwMode="auto">
              <a:xfrm>
                <a:off x="5506" y="1875"/>
                <a:ext cx="47" cy="16"/>
              </a:xfrm>
              <a:custGeom>
                <a:avLst/>
                <a:gdLst>
                  <a:gd name="T0" fmla="*/ 47 w 47"/>
                  <a:gd name="T1" fmla="*/ 13 h 16"/>
                  <a:gd name="T2" fmla="*/ 47 w 47"/>
                  <a:gd name="T3" fmla="*/ 13 h 16"/>
                  <a:gd name="T4" fmla="*/ 39 w 47"/>
                  <a:gd name="T5" fmla="*/ 5 h 16"/>
                  <a:gd name="T6" fmla="*/ 34 w 47"/>
                  <a:gd name="T7" fmla="*/ 0 h 16"/>
                  <a:gd name="T8" fmla="*/ 29 w 47"/>
                  <a:gd name="T9" fmla="*/ 0 h 16"/>
                  <a:gd name="T10" fmla="*/ 24 w 47"/>
                  <a:gd name="T11" fmla="*/ 2 h 16"/>
                  <a:gd name="T12" fmla="*/ 21 w 47"/>
                  <a:gd name="T13" fmla="*/ 5 h 16"/>
                  <a:gd name="T14" fmla="*/ 16 w 47"/>
                  <a:gd name="T15" fmla="*/ 8 h 16"/>
                  <a:gd name="T16" fmla="*/ 11 w 47"/>
                  <a:gd name="T17" fmla="*/ 8 h 16"/>
                  <a:gd name="T18" fmla="*/ 0 w 47"/>
                  <a:gd name="T19" fmla="*/ 8 h 16"/>
                  <a:gd name="T20" fmla="*/ 0 w 47"/>
                  <a:gd name="T21" fmla="*/ 10 h 16"/>
                  <a:gd name="T22" fmla="*/ 11 w 47"/>
                  <a:gd name="T23" fmla="*/ 13 h 16"/>
                  <a:gd name="T24" fmla="*/ 18 w 47"/>
                  <a:gd name="T25" fmla="*/ 10 h 16"/>
                  <a:gd name="T26" fmla="*/ 24 w 47"/>
                  <a:gd name="T27" fmla="*/ 8 h 16"/>
                  <a:gd name="T28" fmla="*/ 26 w 47"/>
                  <a:gd name="T29" fmla="*/ 5 h 16"/>
                  <a:gd name="T30" fmla="*/ 29 w 47"/>
                  <a:gd name="T31" fmla="*/ 5 h 16"/>
                  <a:gd name="T32" fmla="*/ 32 w 47"/>
                  <a:gd name="T33" fmla="*/ 5 h 16"/>
                  <a:gd name="T34" fmla="*/ 37 w 47"/>
                  <a:gd name="T35" fmla="*/ 8 h 16"/>
                  <a:gd name="T36" fmla="*/ 45 w 47"/>
                  <a:gd name="T37" fmla="*/ 16 h 16"/>
                  <a:gd name="T38" fmla="*/ 45 w 47"/>
                  <a:gd name="T39" fmla="*/ 16 h 16"/>
                  <a:gd name="T40" fmla="*/ 47 w 47"/>
                  <a:gd name="T41" fmla="*/ 13 h 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47"/>
                  <a:gd name="T64" fmla="*/ 0 h 16"/>
                  <a:gd name="T65" fmla="*/ 47 w 47"/>
                  <a:gd name="T66" fmla="*/ 16 h 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47" h="16">
                    <a:moveTo>
                      <a:pt x="47" y="13"/>
                    </a:moveTo>
                    <a:lnTo>
                      <a:pt x="47" y="13"/>
                    </a:lnTo>
                    <a:lnTo>
                      <a:pt x="39" y="5"/>
                    </a:lnTo>
                    <a:lnTo>
                      <a:pt x="34" y="0"/>
                    </a:lnTo>
                    <a:lnTo>
                      <a:pt x="29" y="0"/>
                    </a:lnTo>
                    <a:lnTo>
                      <a:pt x="24" y="2"/>
                    </a:lnTo>
                    <a:lnTo>
                      <a:pt x="21" y="5"/>
                    </a:lnTo>
                    <a:lnTo>
                      <a:pt x="16" y="8"/>
                    </a:lnTo>
                    <a:lnTo>
                      <a:pt x="11" y="8"/>
                    </a:lnTo>
                    <a:lnTo>
                      <a:pt x="0" y="8"/>
                    </a:lnTo>
                    <a:lnTo>
                      <a:pt x="0" y="10"/>
                    </a:lnTo>
                    <a:lnTo>
                      <a:pt x="11" y="13"/>
                    </a:lnTo>
                    <a:lnTo>
                      <a:pt x="18" y="10"/>
                    </a:lnTo>
                    <a:lnTo>
                      <a:pt x="24" y="8"/>
                    </a:lnTo>
                    <a:lnTo>
                      <a:pt x="26" y="5"/>
                    </a:lnTo>
                    <a:lnTo>
                      <a:pt x="29" y="5"/>
                    </a:lnTo>
                    <a:lnTo>
                      <a:pt x="32" y="5"/>
                    </a:lnTo>
                    <a:lnTo>
                      <a:pt x="37" y="8"/>
                    </a:lnTo>
                    <a:lnTo>
                      <a:pt x="45" y="16"/>
                    </a:lnTo>
                    <a:lnTo>
                      <a:pt x="47"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87" name="Freeform 770"/>
              <p:cNvSpPr>
                <a:spLocks/>
              </p:cNvSpPr>
              <p:nvPr/>
            </p:nvSpPr>
            <p:spPr bwMode="auto">
              <a:xfrm>
                <a:off x="5551" y="1888"/>
                <a:ext cx="13" cy="26"/>
              </a:xfrm>
              <a:custGeom>
                <a:avLst/>
                <a:gdLst>
                  <a:gd name="T0" fmla="*/ 10 w 13"/>
                  <a:gd name="T1" fmla="*/ 26 h 26"/>
                  <a:gd name="T2" fmla="*/ 13 w 13"/>
                  <a:gd name="T3" fmla="*/ 23 h 26"/>
                  <a:gd name="T4" fmla="*/ 10 w 13"/>
                  <a:gd name="T5" fmla="*/ 16 h 26"/>
                  <a:gd name="T6" fmla="*/ 2 w 13"/>
                  <a:gd name="T7" fmla="*/ 0 h 26"/>
                  <a:gd name="T8" fmla="*/ 0 w 13"/>
                  <a:gd name="T9" fmla="*/ 3 h 26"/>
                  <a:gd name="T10" fmla="*/ 7 w 13"/>
                  <a:gd name="T11" fmla="*/ 16 h 26"/>
                  <a:gd name="T12" fmla="*/ 7 w 13"/>
                  <a:gd name="T13" fmla="*/ 23 h 26"/>
                  <a:gd name="T14" fmla="*/ 10 w 13"/>
                  <a:gd name="T15" fmla="*/ 21 h 26"/>
                  <a:gd name="T16" fmla="*/ 10 w 13"/>
                  <a:gd name="T17" fmla="*/ 26 h 26"/>
                  <a:gd name="T18" fmla="*/ 10 w 13"/>
                  <a:gd name="T19" fmla="*/ 26 h 26"/>
                  <a:gd name="T20" fmla="*/ 13 w 13"/>
                  <a:gd name="T21" fmla="*/ 23 h 26"/>
                  <a:gd name="T22" fmla="*/ 10 w 13"/>
                  <a:gd name="T23" fmla="*/ 26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26"/>
                  <a:gd name="T38" fmla="*/ 13 w 13"/>
                  <a:gd name="T39" fmla="*/ 26 h 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26">
                    <a:moveTo>
                      <a:pt x="10" y="26"/>
                    </a:moveTo>
                    <a:lnTo>
                      <a:pt x="13" y="23"/>
                    </a:lnTo>
                    <a:lnTo>
                      <a:pt x="10" y="16"/>
                    </a:lnTo>
                    <a:lnTo>
                      <a:pt x="2" y="0"/>
                    </a:lnTo>
                    <a:lnTo>
                      <a:pt x="0" y="3"/>
                    </a:lnTo>
                    <a:lnTo>
                      <a:pt x="7" y="16"/>
                    </a:lnTo>
                    <a:lnTo>
                      <a:pt x="7" y="23"/>
                    </a:lnTo>
                    <a:lnTo>
                      <a:pt x="10" y="21"/>
                    </a:lnTo>
                    <a:lnTo>
                      <a:pt x="10" y="26"/>
                    </a:lnTo>
                    <a:lnTo>
                      <a:pt x="13" y="23"/>
                    </a:lnTo>
                    <a:lnTo>
                      <a:pt x="10" y="2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88" name="Freeform 771"/>
              <p:cNvSpPr>
                <a:spLocks/>
              </p:cNvSpPr>
              <p:nvPr/>
            </p:nvSpPr>
            <p:spPr bwMode="auto">
              <a:xfrm>
                <a:off x="5511" y="1906"/>
                <a:ext cx="50" cy="11"/>
              </a:xfrm>
              <a:custGeom>
                <a:avLst/>
                <a:gdLst>
                  <a:gd name="T0" fmla="*/ 0 w 50"/>
                  <a:gd name="T1" fmla="*/ 11 h 11"/>
                  <a:gd name="T2" fmla="*/ 3 w 50"/>
                  <a:gd name="T3" fmla="*/ 11 h 11"/>
                  <a:gd name="T4" fmla="*/ 6 w 50"/>
                  <a:gd name="T5" fmla="*/ 8 h 11"/>
                  <a:gd name="T6" fmla="*/ 11 w 50"/>
                  <a:gd name="T7" fmla="*/ 5 h 11"/>
                  <a:gd name="T8" fmla="*/ 19 w 50"/>
                  <a:gd name="T9" fmla="*/ 5 h 11"/>
                  <a:gd name="T10" fmla="*/ 27 w 50"/>
                  <a:gd name="T11" fmla="*/ 5 h 11"/>
                  <a:gd name="T12" fmla="*/ 42 w 50"/>
                  <a:gd name="T13" fmla="*/ 5 h 11"/>
                  <a:gd name="T14" fmla="*/ 50 w 50"/>
                  <a:gd name="T15" fmla="*/ 8 h 11"/>
                  <a:gd name="T16" fmla="*/ 50 w 50"/>
                  <a:gd name="T17" fmla="*/ 3 h 11"/>
                  <a:gd name="T18" fmla="*/ 42 w 50"/>
                  <a:gd name="T19" fmla="*/ 3 h 11"/>
                  <a:gd name="T20" fmla="*/ 27 w 50"/>
                  <a:gd name="T21" fmla="*/ 0 h 11"/>
                  <a:gd name="T22" fmla="*/ 16 w 50"/>
                  <a:gd name="T23" fmla="*/ 0 h 11"/>
                  <a:gd name="T24" fmla="*/ 8 w 50"/>
                  <a:gd name="T25" fmla="*/ 3 h 11"/>
                  <a:gd name="T26" fmla="*/ 3 w 50"/>
                  <a:gd name="T27" fmla="*/ 5 h 11"/>
                  <a:gd name="T28" fmla="*/ 0 w 50"/>
                  <a:gd name="T29" fmla="*/ 11 h 11"/>
                  <a:gd name="T30" fmla="*/ 3 w 50"/>
                  <a:gd name="T31" fmla="*/ 11 h 11"/>
                  <a:gd name="T32" fmla="*/ 0 w 50"/>
                  <a:gd name="T33" fmla="*/ 11 h 11"/>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0"/>
                  <a:gd name="T52" fmla="*/ 0 h 11"/>
                  <a:gd name="T53" fmla="*/ 50 w 50"/>
                  <a:gd name="T54" fmla="*/ 11 h 11"/>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0" h="11">
                    <a:moveTo>
                      <a:pt x="0" y="11"/>
                    </a:moveTo>
                    <a:lnTo>
                      <a:pt x="3" y="11"/>
                    </a:lnTo>
                    <a:lnTo>
                      <a:pt x="6" y="8"/>
                    </a:lnTo>
                    <a:lnTo>
                      <a:pt x="11" y="5"/>
                    </a:lnTo>
                    <a:lnTo>
                      <a:pt x="19" y="5"/>
                    </a:lnTo>
                    <a:lnTo>
                      <a:pt x="27" y="5"/>
                    </a:lnTo>
                    <a:lnTo>
                      <a:pt x="42" y="5"/>
                    </a:lnTo>
                    <a:lnTo>
                      <a:pt x="50" y="8"/>
                    </a:lnTo>
                    <a:lnTo>
                      <a:pt x="50" y="3"/>
                    </a:lnTo>
                    <a:lnTo>
                      <a:pt x="42" y="3"/>
                    </a:lnTo>
                    <a:lnTo>
                      <a:pt x="27" y="0"/>
                    </a:lnTo>
                    <a:lnTo>
                      <a:pt x="16" y="0"/>
                    </a:lnTo>
                    <a:lnTo>
                      <a:pt x="8" y="3"/>
                    </a:lnTo>
                    <a:lnTo>
                      <a:pt x="3" y="5"/>
                    </a:lnTo>
                    <a:lnTo>
                      <a:pt x="0" y="11"/>
                    </a:lnTo>
                    <a:lnTo>
                      <a:pt x="3" y="11"/>
                    </a:lnTo>
                    <a:lnTo>
                      <a:pt x="0" y="1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89" name="Freeform 772"/>
              <p:cNvSpPr>
                <a:spLocks/>
              </p:cNvSpPr>
              <p:nvPr/>
            </p:nvSpPr>
            <p:spPr bwMode="auto">
              <a:xfrm>
                <a:off x="5472" y="1919"/>
                <a:ext cx="5" cy="19"/>
              </a:xfrm>
              <a:custGeom>
                <a:avLst/>
                <a:gdLst>
                  <a:gd name="T0" fmla="*/ 0 w 5"/>
                  <a:gd name="T1" fmla="*/ 19 h 19"/>
                  <a:gd name="T2" fmla="*/ 3 w 5"/>
                  <a:gd name="T3" fmla="*/ 13 h 19"/>
                  <a:gd name="T4" fmla="*/ 5 w 5"/>
                  <a:gd name="T5" fmla="*/ 0 h 19"/>
                  <a:gd name="T6" fmla="*/ 3 w 5"/>
                  <a:gd name="T7" fmla="*/ 5 h 19"/>
                  <a:gd name="T8" fmla="*/ 0 w 5"/>
                  <a:gd name="T9" fmla="*/ 19 h 19"/>
                  <a:gd name="T10" fmla="*/ 0 60000 65536"/>
                  <a:gd name="T11" fmla="*/ 0 60000 65536"/>
                  <a:gd name="T12" fmla="*/ 0 60000 65536"/>
                  <a:gd name="T13" fmla="*/ 0 60000 65536"/>
                  <a:gd name="T14" fmla="*/ 0 60000 65536"/>
                  <a:gd name="T15" fmla="*/ 0 w 5"/>
                  <a:gd name="T16" fmla="*/ 0 h 19"/>
                  <a:gd name="T17" fmla="*/ 5 w 5"/>
                  <a:gd name="T18" fmla="*/ 19 h 19"/>
                </a:gdLst>
                <a:ahLst/>
                <a:cxnLst>
                  <a:cxn ang="T10">
                    <a:pos x="T0" y="T1"/>
                  </a:cxn>
                  <a:cxn ang="T11">
                    <a:pos x="T2" y="T3"/>
                  </a:cxn>
                  <a:cxn ang="T12">
                    <a:pos x="T4" y="T5"/>
                  </a:cxn>
                  <a:cxn ang="T13">
                    <a:pos x="T6" y="T7"/>
                  </a:cxn>
                  <a:cxn ang="T14">
                    <a:pos x="T8" y="T9"/>
                  </a:cxn>
                </a:cxnLst>
                <a:rect l="T15" t="T16" r="T17" b="T18"/>
                <a:pathLst>
                  <a:path w="5" h="19">
                    <a:moveTo>
                      <a:pt x="0" y="19"/>
                    </a:moveTo>
                    <a:lnTo>
                      <a:pt x="3" y="13"/>
                    </a:lnTo>
                    <a:lnTo>
                      <a:pt x="5" y="0"/>
                    </a:lnTo>
                    <a:lnTo>
                      <a:pt x="3" y="5"/>
                    </a:lnTo>
                    <a:lnTo>
                      <a:pt x="0" y="1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90" name="Freeform 773"/>
              <p:cNvSpPr>
                <a:spLocks/>
              </p:cNvSpPr>
              <p:nvPr/>
            </p:nvSpPr>
            <p:spPr bwMode="auto">
              <a:xfrm>
                <a:off x="5470" y="1919"/>
                <a:ext cx="10" cy="19"/>
              </a:xfrm>
              <a:custGeom>
                <a:avLst/>
                <a:gdLst>
                  <a:gd name="T0" fmla="*/ 5 w 10"/>
                  <a:gd name="T1" fmla="*/ 0 h 19"/>
                  <a:gd name="T2" fmla="*/ 5 w 10"/>
                  <a:gd name="T3" fmla="*/ 0 h 19"/>
                  <a:gd name="T4" fmla="*/ 2 w 10"/>
                  <a:gd name="T5" fmla="*/ 11 h 19"/>
                  <a:gd name="T6" fmla="*/ 0 w 10"/>
                  <a:gd name="T7" fmla="*/ 19 h 19"/>
                  <a:gd name="T8" fmla="*/ 2 w 10"/>
                  <a:gd name="T9" fmla="*/ 19 h 19"/>
                  <a:gd name="T10" fmla="*/ 7 w 10"/>
                  <a:gd name="T11" fmla="*/ 13 h 19"/>
                  <a:gd name="T12" fmla="*/ 10 w 10"/>
                  <a:gd name="T13" fmla="*/ 0 h 19"/>
                  <a:gd name="T14" fmla="*/ 10 w 10"/>
                  <a:gd name="T15" fmla="*/ 0 h 19"/>
                  <a:gd name="T16" fmla="*/ 5 w 10"/>
                  <a:gd name="T17" fmla="*/ 0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9"/>
                  <a:gd name="T29" fmla="*/ 10 w 10"/>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9">
                    <a:moveTo>
                      <a:pt x="5" y="0"/>
                    </a:moveTo>
                    <a:lnTo>
                      <a:pt x="5" y="0"/>
                    </a:lnTo>
                    <a:lnTo>
                      <a:pt x="2" y="11"/>
                    </a:lnTo>
                    <a:lnTo>
                      <a:pt x="0" y="19"/>
                    </a:lnTo>
                    <a:lnTo>
                      <a:pt x="2" y="19"/>
                    </a:lnTo>
                    <a:lnTo>
                      <a:pt x="7" y="13"/>
                    </a:lnTo>
                    <a:lnTo>
                      <a:pt x="10" y="0"/>
                    </a:lnTo>
                    <a:lnTo>
                      <a:pt x="5"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91" name="Freeform 774"/>
              <p:cNvSpPr>
                <a:spLocks/>
              </p:cNvSpPr>
              <p:nvPr/>
            </p:nvSpPr>
            <p:spPr bwMode="auto">
              <a:xfrm>
                <a:off x="5470" y="1919"/>
                <a:ext cx="10" cy="21"/>
              </a:xfrm>
              <a:custGeom>
                <a:avLst/>
                <a:gdLst>
                  <a:gd name="T0" fmla="*/ 0 w 10"/>
                  <a:gd name="T1" fmla="*/ 19 h 21"/>
                  <a:gd name="T2" fmla="*/ 2 w 10"/>
                  <a:gd name="T3" fmla="*/ 21 h 21"/>
                  <a:gd name="T4" fmla="*/ 7 w 10"/>
                  <a:gd name="T5" fmla="*/ 5 h 21"/>
                  <a:gd name="T6" fmla="*/ 5 w 10"/>
                  <a:gd name="T7" fmla="*/ 0 h 21"/>
                  <a:gd name="T8" fmla="*/ 10 w 10"/>
                  <a:gd name="T9" fmla="*/ 0 h 21"/>
                  <a:gd name="T10" fmla="*/ 2 w 10"/>
                  <a:gd name="T11" fmla="*/ 5 h 21"/>
                  <a:gd name="T12" fmla="*/ 0 w 10"/>
                  <a:gd name="T13" fmla="*/ 16 h 21"/>
                  <a:gd name="T14" fmla="*/ 2 w 10"/>
                  <a:gd name="T15" fmla="*/ 19 h 21"/>
                  <a:gd name="T16" fmla="*/ 0 w 10"/>
                  <a:gd name="T17" fmla="*/ 19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21"/>
                  <a:gd name="T29" fmla="*/ 10 w 10"/>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21">
                    <a:moveTo>
                      <a:pt x="0" y="19"/>
                    </a:moveTo>
                    <a:lnTo>
                      <a:pt x="2" y="21"/>
                    </a:lnTo>
                    <a:lnTo>
                      <a:pt x="7" y="5"/>
                    </a:lnTo>
                    <a:lnTo>
                      <a:pt x="5" y="0"/>
                    </a:lnTo>
                    <a:lnTo>
                      <a:pt x="10" y="0"/>
                    </a:lnTo>
                    <a:lnTo>
                      <a:pt x="2" y="5"/>
                    </a:lnTo>
                    <a:lnTo>
                      <a:pt x="0" y="16"/>
                    </a:lnTo>
                    <a:lnTo>
                      <a:pt x="2" y="19"/>
                    </a:lnTo>
                    <a:lnTo>
                      <a:pt x="0" y="1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92" name="Freeform 775"/>
              <p:cNvSpPr>
                <a:spLocks/>
              </p:cNvSpPr>
              <p:nvPr/>
            </p:nvSpPr>
            <p:spPr bwMode="auto">
              <a:xfrm>
                <a:off x="5527" y="1906"/>
                <a:ext cx="34" cy="11"/>
              </a:xfrm>
              <a:custGeom>
                <a:avLst/>
                <a:gdLst>
                  <a:gd name="T0" fmla="*/ 0 w 34"/>
                  <a:gd name="T1" fmla="*/ 3 h 11"/>
                  <a:gd name="T2" fmla="*/ 8 w 34"/>
                  <a:gd name="T3" fmla="*/ 0 h 11"/>
                  <a:gd name="T4" fmla="*/ 18 w 34"/>
                  <a:gd name="T5" fmla="*/ 0 h 11"/>
                  <a:gd name="T6" fmla="*/ 24 w 34"/>
                  <a:gd name="T7" fmla="*/ 5 h 11"/>
                  <a:gd name="T8" fmla="*/ 29 w 34"/>
                  <a:gd name="T9" fmla="*/ 11 h 11"/>
                  <a:gd name="T10" fmla="*/ 31 w 34"/>
                  <a:gd name="T11" fmla="*/ 8 h 11"/>
                  <a:gd name="T12" fmla="*/ 34 w 34"/>
                  <a:gd name="T13" fmla="*/ 5 h 11"/>
                  <a:gd name="T14" fmla="*/ 31 w 34"/>
                  <a:gd name="T15" fmla="*/ 5 h 11"/>
                  <a:gd name="T16" fmla="*/ 26 w 34"/>
                  <a:gd name="T17" fmla="*/ 3 h 11"/>
                  <a:gd name="T18" fmla="*/ 21 w 34"/>
                  <a:gd name="T19" fmla="*/ 0 h 11"/>
                  <a:gd name="T20" fmla="*/ 16 w 34"/>
                  <a:gd name="T21" fmla="*/ 0 h 11"/>
                  <a:gd name="T22" fmla="*/ 8 w 34"/>
                  <a:gd name="T23" fmla="*/ 0 h 11"/>
                  <a:gd name="T24" fmla="*/ 3 w 34"/>
                  <a:gd name="T25" fmla="*/ 3 h 11"/>
                  <a:gd name="T26" fmla="*/ 0 w 34"/>
                  <a:gd name="T27" fmla="*/ 3 h 1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4"/>
                  <a:gd name="T43" fmla="*/ 0 h 11"/>
                  <a:gd name="T44" fmla="*/ 34 w 34"/>
                  <a:gd name="T45" fmla="*/ 11 h 1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4" h="11">
                    <a:moveTo>
                      <a:pt x="0" y="3"/>
                    </a:moveTo>
                    <a:lnTo>
                      <a:pt x="8" y="0"/>
                    </a:lnTo>
                    <a:lnTo>
                      <a:pt x="18" y="0"/>
                    </a:lnTo>
                    <a:lnTo>
                      <a:pt x="24" y="5"/>
                    </a:lnTo>
                    <a:lnTo>
                      <a:pt x="29" y="11"/>
                    </a:lnTo>
                    <a:lnTo>
                      <a:pt x="31" y="8"/>
                    </a:lnTo>
                    <a:lnTo>
                      <a:pt x="34" y="5"/>
                    </a:lnTo>
                    <a:lnTo>
                      <a:pt x="31" y="5"/>
                    </a:lnTo>
                    <a:lnTo>
                      <a:pt x="26" y="3"/>
                    </a:lnTo>
                    <a:lnTo>
                      <a:pt x="21" y="0"/>
                    </a:lnTo>
                    <a:lnTo>
                      <a:pt x="16" y="0"/>
                    </a:lnTo>
                    <a:lnTo>
                      <a:pt x="8" y="0"/>
                    </a:lnTo>
                    <a:lnTo>
                      <a:pt x="3" y="3"/>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93" name="Freeform 776"/>
              <p:cNvSpPr>
                <a:spLocks/>
              </p:cNvSpPr>
              <p:nvPr/>
            </p:nvSpPr>
            <p:spPr bwMode="auto">
              <a:xfrm>
                <a:off x="5527" y="1904"/>
                <a:ext cx="18" cy="7"/>
              </a:xfrm>
              <a:custGeom>
                <a:avLst/>
                <a:gdLst>
                  <a:gd name="T0" fmla="*/ 18 w 18"/>
                  <a:gd name="T1" fmla="*/ 0 h 7"/>
                  <a:gd name="T2" fmla="*/ 18 w 18"/>
                  <a:gd name="T3" fmla="*/ 0 h 7"/>
                  <a:gd name="T4" fmla="*/ 8 w 18"/>
                  <a:gd name="T5" fmla="*/ 2 h 7"/>
                  <a:gd name="T6" fmla="*/ 0 w 18"/>
                  <a:gd name="T7" fmla="*/ 5 h 7"/>
                  <a:gd name="T8" fmla="*/ 3 w 18"/>
                  <a:gd name="T9" fmla="*/ 7 h 7"/>
                  <a:gd name="T10" fmla="*/ 8 w 18"/>
                  <a:gd name="T11" fmla="*/ 5 h 7"/>
                  <a:gd name="T12" fmla="*/ 18 w 18"/>
                  <a:gd name="T13" fmla="*/ 5 h 7"/>
                  <a:gd name="T14" fmla="*/ 18 w 18"/>
                  <a:gd name="T15" fmla="*/ 5 h 7"/>
                  <a:gd name="T16" fmla="*/ 18 w 18"/>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7"/>
                  <a:gd name="T29" fmla="*/ 18 w 1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7">
                    <a:moveTo>
                      <a:pt x="18" y="0"/>
                    </a:moveTo>
                    <a:lnTo>
                      <a:pt x="18" y="0"/>
                    </a:lnTo>
                    <a:lnTo>
                      <a:pt x="8" y="2"/>
                    </a:lnTo>
                    <a:lnTo>
                      <a:pt x="0" y="5"/>
                    </a:lnTo>
                    <a:lnTo>
                      <a:pt x="3" y="7"/>
                    </a:lnTo>
                    <a:lnTo>
                      <a:pt x="8" y="5"/>
                    </a:lnTo>
                    <a:lnTo>
                      <a:pt x="18" y="5"/>
                    </a:lnTo>
                    <a:lnTo>
                      <a:pt x="1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94" name="Freeform 777"/>
              <p:cNvSpPr>
                <a:spLocks/>
              </p:cNvSpPr>
              <p:nvPr/>
            </p:nvSpPr>
            <p:spPr bwMode="auto">
              <a:xfrm>
                <a:off x="5545" y="1904"/>
                <a:ext cx="11" cy="13"/>
              </a:xfrm>
              <a:custGeom>
                <a:avLst/>
                <a:gdLst>
                  <a:gd name="T0" fmla="*/ 11 w 11"/>
                  <a:gd name="T1" fmla="*/ 10 h 13"/>
                  <a:gd name="T2" fmla="*/ 11 w 11"/>
                  <a:gd name="T3" fmla="*/ 10 h 13"/>
                  <a:gd name="T4" fmla="*/ 8 w 11"/>
                  <a:gd name="T5" fmla="*/ 5 h 13"/>
                  <a:gd name="T6" fmla="*/ 0 w 11"/>
                  <a:gd name="T7" fmla="*/ 0 h 13"/>
                  <a:gd name="T8" fmla="*/ 0 w 11"/>
                  <a:gd name="T9" fmla="*/ 5 h 13"/>
                  <a:gd name="T10" fmla="*/ 6 w 11"/>
                  <a:gd name="T11" fmla="*/ 7 h 13"/>
                  <a:gd name="T12" fmla="*/ 8 w 11"/>
                  <a:gd name="T13" fmla="*/ 13 h 13"/>
                  <a:gd name="T14" fmla="*/ 8 w 11"/>
                  <a:gd name="T15" fmla="*/ 13 h 13"/>
                  <a:gd name="T16" fmla="*/ 11 w 11"/>
                  <a:gd name="T17" fmla="*/ 1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11" y="10"/>
                    </a:moveTo>
                    <a:lnTo>
                      <a:pt x="11" y="10"/>
                    </a:lnTo>
                    <a:lnTo>
                      <a:pt x="8" y="5"/>
                    </a:lnTo>
                    <a:lnTo>
                      <a:pt x="0" y="0"/>
                    </a:lnTo>
                    <a:lnTo>
                      <a:pt x="0" y="5"/>
                    </a:lnTo>
                    <a:lnTo>
                      <a:pt x="6" y="7"/>
                    </a:lnTo>
                    <a:lnTo>
                      <a:pt x="8" y="13"/>
                    </a:lnTo>
                    <a:lnTo>
                      <a:pt x="11" y="1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95" name="Freeform 778"/>
              <p:cNvSpPr>
                <a:spLocks/>
              </p:cNvSpPr>
              <p:nvPr/>
            </p:nvSpPr>
            <p:spPr bwMode="auto">
              <a:xfrm>
                <a:off x="5553" y="1909"/>
                <a:ext cx="8" cy="8"/>
              </a:xfrm>
              <a:custGeom>
                <a:avLst/>
                <a:gdLst>
                  <a:gd name="T0" fmla="*/ 8 w 8"/>
                  <a:gd name="T1" fmla="*/ 0 h 8"/>
                  <a:gd name="T2" fmla="*/ 8 w 8"/>
                  <a:gd name="T3" fmla="*/ 0 h 8"/>
                  <a:gd name="T4" fmla="*/ 3 w 8"/>
                  <a:gd name="T5" fmla="*/ 5 h 8"/>
                  <a:gd name="T6" fmla="*/ 3 w 8"/>
                  <a:gd name="T7" fmla="*/ 5 h 8"/>
                  <a:gd name="T8" fmla="*/ 0 w 8"/>
                  <a:gd name="T9" fmla="*/ 8 h 8"/>
                  <a:gd name="T10" fmla="*/ 5 w 8"/>
                  <a:gd name="T11" fmla="*/ 8 h 8"/>
                  <a:gd name="T12" fmla="*/ 8 w 8"/>
                  <a:gd name="T13" fmla="*/ 5 h 8"/>
                  <a:gd name="T14" fmla="*/ 8 w 8"/>
                  <a:gd name="T15" fmla="*/ 5 h 8"/>
                  <a:gd name="T16" fmla="*/ 8 w 8"/>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8" y="0"/>
                    </a:moveTo>
                    <a:lnTo>
                      <a:pt x="8" y="0"/>
                    </a:lnTo>
                    <a:lnTo>
                      <a:pt x="3" y="5"/>
                    </a:lnTo>
                    <a:lnTo>
                      <a:pt x="0" y="8"/>
                    </a:lnTo>
                    <a:lnTo>
                      <a:pt x="5" y="8"/>
                    </a:lnTo>
                    <a:lnTo>
                      <a:pt x="8" y="5"/>
                    </a:lnTo>
                    <a:lnTo>
                      <a:pt x="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96" name="Freeform 779"/>
              <p:cNvSpPr>
                <a:spLocks/>
              </p:cNvSpPr>
              <p:nvPr/>
            </p:nvSpPr>
            <p:spPr bwMode="auto">
              <a:xfrm>
                <a:off x="5551" y="1909"/>
                <a:ext cx="10" cy="5"/>
              </a:xfrm>
              <a:custGeom>
                <a:avLst/>
                <a:gdLst>
                  <a:gd name="T0" fmla="*/ 0 w 10"/>
                  <a:gd name="T1" fmla="*/ 2 h 5"/>
                  <a:gd name="T2" fmla="*/ 0 w 10"/>
                  <a:gd name="T3" fmla="*/ 2 h 5"/>
                  <a:gd name="T4" fmla="*/ 7 w 10"/>
                  <a:gd name="T5" fmla="*/ 5 h 5"/>
                  <a:gd name="T6" fmla="*/ 10 w 10"/>
                  <a:gd name="T7" fmla="*/ 0 h 5"/>
                  <a:gd name="T8" fmla="*/ 10 w 10"/>
                  <a:gd name="T9" fmla="*/ 5 h 5"/>
                  <a:gd name="T10" fmla="*/ 10 w 10"/>
                  <a:gd name="T11" fmla="*/ 0 h 5"/>
                  <a:gd name="T12" fmla="*/ 2 w 10"/>
                  <a:gd name="T13" fmla="*/ 0 h 5"/>
                  <a:gd name="T14" fmla="*/ 2 w 10"/>
                  <a:gd name="T15" fmla="*/ 0 h 5"/>
                  <a:gd name="T16" fmla="*/ 0 w 10"/>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0" y="2"/>
                    </a:moveTo>
                    <a:lnTo>
                      <a:pt x="0" y="2"/>
                    </a:lnTo>
                    <a:lnTo>
                      <a:pt x="7" y="5"/>
                    </a:lnTo>
                    <a:lnTo>
                      <a:pt x="10" y="0"/>
                    </a:lnTo>
                    <a:lnTo>
                      <a:pt x="10" y="5"/>
                    </a:lnTo>
                    <a:lnTo>
                      <a:pt x="10" y="0"/>
                    </a:lnTo>
                    <a:lnTo>
                      <a:pt x="2"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97" name="Freeform 780"/>
              <p:cNvSpPr>
                <a:spLocks/>
              </p:cNvSpPr>
              <p:nvPr/>
            </p:nvSpPr>
            <p:spPr bwMode="auto">
              <a:xfrm>
                <a:off x="5543" y="1904"/>
                <a:ext cx="10" cy="7"/>
              </a:xfrm>
              <a:custGeom>
                <a:avLst/>
                <a:gdLst>
                  <a:gd name="T0" fmla="*/ 0 w 10"/>
                  <a:gd name="T1" fmla="*/ 2 h 7"/>
                  <a:gd name="T2" fmla="*/ 0 w 10"/>
                  <a:gd name="T3" fmla="*/ 2 h 7"/>
                  <a:gd name="T4" fmla="*/ 5 w 10"/>
                  <a:gd name="T5" fmla="*/ 2 h 7"/>
                  <a:gd name="T6" fmla="*/ 8 w 10"/>
                  <a:gd name="T7" fmla="*/ 7 h 7"/>
                  <a:gd name="T8" fmla="*/ 10 w 10"/>
                  <a:gd name="T9" fmla="*/ 5 h 7"/>
                  <a:gd name="T10" fmla="*/ 5 w 10"/>
                  <a:gd name="T11" fmla="*/ 0 h 7"/>
                  <a:gd name="T12" fmla="*/ 0 w 10"/>
                  <a:gd name="T13" fmla="*/ 0 h 7"/>
                  <a:gd name="T14" fmla="*/ 0 w 10"/>
                  <a:gd name="T15" fmla="*/ 0 h 7"/>
                  <a:gd name="T16" fmla="*/ 0 w 10"/>
                  <a:gd name="T17" fmla="*/ 2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7"/>
                  <a:gd name="T29" fmla="*/ 10 w 10"/>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7">
                    <a:moveTo>
                      <a:pt x="0" y="2"/>
                    </a:moveTo>
                    <a:lnTo>
                      <a:pt x="0" y="2"/>
                    </a:lnTo>
                    <a:lnTo>
                      <a:pt x="5" y="2"/>
                    </a:lnTo>
                    <a:lnTo>
                      <a:pt x="8" y="7"/>
                    </a:lnTo>
                    <a:lnTo>
                      <a:pt x="10" y="5"/>
                    </a:lnTo>
                    <a:lnTo>
                      <a:pt x="5" y="0"/>
                    </a:lnTo>
                    <a:lnTo>
                      <a:pt x="0"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98" name="Freeform 781"/>
              <p:cNvSpPr>
                <a:spLocks/>
              </p:cNvSpPr>
              <p:nvPr/>
            </p:nvSpPr>
            <p:spPr bwMode="auto">
              <a:xfrm>
                <a:off x="5530" y="1904"/>
                <a:ext cx="13" cy="7"/>
              </a:xfrm>
              <a:custGeom>
                <a:avLst/>
                <a:gdLst>
                  <a:gd name="T0" fmla="*/ 0 w 13"/>
                  <a:gd name="T1" fmla="*/ 7 h 7"/>
                  <a:gd name="T2" fmla="*/ 0 w 13"/>
                  <a:gd name="T3" fmla="*/ 7 h 7"/>
                  <a:gd name="T4" fmla="*/ 5 w 13"/>
                  <a:gd name="T5" fmla="*/ 5 h 7"/>
                  <a:gd name="T6" fmla="*/ 13 w 13"/>
                  <a:gd name="T7" fmla="*/ 2 h 7"/>
                  <a:gd name="T8" fmla="*/ 13 w 13"/>
                  <a:gd name="T9" fmla="*/ 0 h 7"/>
                  <a:gd name="T10" fmla="*/ 5 w 13"/>
                  <a:gd name="T11" fmla="*/ 2 h 7"/>
                  <a:gd name="T12" fmla="*/ 0 w 13"/>
                  <a:gd name="T13" fmla="*/ 2 h 7"/>
                  <a:gd name="T14" fmla="*/ 0 w 13"/>
                  <a:gd name="T15" fmla="*/ 2 h 7"/>
                  <a:gd name="T16" fmla="*/ 0 w 13"/>
                  <a:gd name="T17" fmla="*/ 7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7"/>
                  <a:gd name="T29" fmla="*/ 13 w 13"/>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7">
                    <a:moveTo>
                      <a:pt x="0" y="7"/>
                    </a:moveTo>
                    <a:lnTo>
                      <a:pt x="0" y="7"/>
                    </a:lnTo>
                    <a:lnTo>
                      <a:pt x="5" y="5"/>
                    </a:lnTo>
                    <a:lnTo>
                      <a:pt x="13" y="2"/>
                    </a:lnTo>
                    <a:lnTo>
                      <a:pt x="13" y="0"/>
                    </a:lnTo>
                    <a:lnTo>
                      <a:pt x="5" y="2"/>
                    </a:lnTo>
                    <a:lnTo>
                      <a:pt x="0" y="2"/>
                    </a:lnTo>
                    <a:lnTo>
                      <a:pt x="0" y="7"/>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99" name="Freeform 782"/>
              <p:cNvSpPr>
                <a:spLocks/>
              </p:cNvSpPr>
              <p:nvPr/>
            </p:nvSpPr>
            <p:spPr bwMode="auto">
              <a:xfrm>
                <a:off x="5527" y="1906"/>
                <a:ext cx="3" cy="5"/>
              </a:xfrm>
              <a:custGeom>
                <a:avLst/>
                <a:gdLst>
                  <a:gd name="T0" fmla="*/ 0 w 3"/>
                  <a:gd name="T1" fmla="*/ 3 h 5"/>
                  <a:gd name="T2" fmla="*/ 0 w 3"/>
                  <a:gd name="T3" fmla="*/ 5 h 5"/>
                  <a:gd name="T4" fmla="*/ 3 w 3"/>
                  <a:gd name="T5" fmla="*/ 5 h 5"/>
                  <a:gd name="T6" fmla="*/ 3 w 3"/>
                  <a:gd name="T7" fmla="*/ 0 h 5"/>
                  <a:gd name="T8" fmla="*/ 0 w 3"/>
                  <a:gd name="T9" fmla="*/ 3 h 5"/>
                  <a:gd name="T10" fmla="*/ 0 w 3"/>
                  <a:gd name="T11" fmla="*/ 3 h 5"/>
                  <a:gd name="T12" fmla="*/ 0 60000 65536"/>
                  <a:gd name="T13" fmla="*/ 0 60000 65536"/>
                  <a:gd name="T14" fmla="*/ 0 60000 65536"/>
                  <a:gd name="T15" fmla="*/ 0 60000 65536"/>
                  <a:gd name="T16" fmla="*/ 0 60000 65536"/>
                  <a:gd name="T17" fmla="*/ 0 60000 65536"/>
                  <a:gd name="T18" fmla="*/ 0 w 3"/>
                  <a:gd name="T19" fmla="*/ 0 h 5"/>
                  <a:gd name="T20" fmla="*/ 3 w 3"/>
                  <a:gd name="T21" fmla="*/ 5 h 5"/>
                </a:gdLst>
                <a:ahLst/>
                <a:cxnLst>
                  <a:cxn ang="T12">
                    <a:pos x="T0" y="T1"/>
                  </a:cxn>
                  <a:cxn ang="T13">
                    <a:pos x="T2" y="T3"/>
                  </a:cxn>
                  <a:cxn ang="T14">
                    <a:pos x="T4" y="T5"/>
                  </a:cxn>
                  <a:cxn ang="T15">
                    <a:pos x="T6" y="T7"/>
                  </a:cxn>
                  <a:cxn ang="T16">
                    <a:pos x="T8" y="T9"/>
                  </a:cxn>
                  <a:cxn ang="T17">
                    <a:pos x="T10" y="T11"/>
                  </a:cxn>
                </a:cxnLst>
                <a:rect l="T18" t="T19" r="T20" b="T21"/>
                <a:pathLst>
                  <a:path w="3" h="5">
                    <a:moveTo>
                      <a:pt x="0" y="3"/>
                    </a:moveTo>
                    <a:lnTo>
                      <a:pt x="0" y="5"/>
                    </a:lnTo>
                    <a:lnTo>
                      <a:pt x="3" y="5"/>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00" name="Freeform 783"/>
              <p:cNvSpPr>
                <a:spLocks/>
              </p:cNvSpPr>
              <p:nvPr/>
            </p:nvSpPr>
            <p:spPr bwMode="auto">
              <a:xfrm>
                <a:off x="5561" y="1917"/>
                <a:ext cx="24" cy="13"/>
              </a:xfrm>
              <a:custGeom>
                <a:avLst/>
                <a:gdLst>
                  <a:gd name="T0" fmla="*/ 0 w 24"/>
                  <a:gd name="T1" fmla="*/ 0 h 13"/>
                  <a:gd name="T2" fmla="*/ 0 w 24"/>
                  <a:gd name="T3" fmla="*/ 2 h 13"/>
                  <a:gd name="T4" fmla="*/ 5 w 24"/>
                  <a:gd name="T5" fmla="*/ 5 h 13"/>
                  <a:gd name="T6" fmla="*/ 16 w 24"/>
                  <a:gd name="T7" fmla="*/ 10 h 13"/>
                  <a:gd name="T8" fmla="*/ 24 w 24"/>
                  <a:gd name="T9" fmla="*/ 13 h 13"/>
                  <a:gd name="T10" fmla="*/ 13 w 24"/>
                  <a:gd name="T11" fmla="*/ 7 h 13"/>
                  <a:gd name="T12" fmla="*/ 0 w 24"/>
                  <a:gd name="T13" fmla="*/ 0 h 13"/>
                  <a:gd name="T14" fmla="*/ 0 60000 65536"/>
                  <a:gd name="T15" fmla="*/ 0 60000 65536"/>
                  <a:gd name="T16" fmla="*/ 0 60000 65536"/>
                  <a:gd name="T17" fmla="*/ 0 60000 65536"/>
                  <a:gd name="T18" fmla="*/ 0 60000 65536"/>
                  <a:gd name="T19" fmla="*/ 0 60000 65536"/>
                  <a:gd name="T20" fmla="*/ 0 60000 65536"/>
                  <a:gd name="T21" fmla="*/ 0 w 24"/>
                  <a:gd name="T22" fmla="*/ 0 h 13"/>
                  <a:gd name="T23" fmla="*/ 24 w 24"/>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 h="13">
                    <a:moveTo>
                      <a:pt x="0" y="0"/>
                    </a:moveTo>
                    <a:lnTo>
                      <a:pt x="0" y="2"/>
                    </a:lnTo>
                    <a:lnTo>
                      <a:pt x="5" y="5"/>
                    </a:lnTo>
                    <a:lnTo>
                      <a:pt x="16" y="10"/>
                    </a:lnTo>
                    <a:lnTo>
                      <a:pt x="24" y="13"/>
                    </a:lnTo>
                    <a:lnTo>
                      <a:pt x="13" y="7"/>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01" name="Freeform 784"/>
              <p:cNvSpPr>
                <a:spLocks/>
              </p:cNvSpPr>
              <p:nvPr/>
            </p:nvSpPr>
            <p:spPr bwMode="auto">
              <a:xfrm>
                <a:off x="5558" y="1917"/>
                <a:ext cx="8" cy="7"/>
              </a:xfrm>
              <a:custGeom>
                <a:avLst/>
                <a:gdLst>
                  <a:gd name="T0" fmla="*/ 8 w 8"/>
                  <a:gd name="T1" fmla="*/ 5 h 7"/>
                  <a:gd name="T2" fmla="*/ 8 w 8"/>
                  <a:gd name="T3" fmla="*/ 5 h 7"/>
                  <a:gd name="T4" fmla="*/ 6 w 8"/>
                  <a:gd name="T5" fmla="*/ 2 h 7"/>
                  <a:gd name="T6" fmla="*/ 6 w 8"/>
                  <a:gd name="T7" fmla="*/ 0 h 7"/>
                  <a:gd name="T8" fmla="*/ 0 w 8"/>
                  <a:gd name="T9" fmla="*/ 0 h 7"/>
                  <a:gd name="T10" fmla="*/ 3 w 8"/>
                  <a:gd name="T11" fmla="*/ 5 h 7"/>
                  <a:gd name="T12" fmla="*/ 6 w 8"/>
                  <a:gd name="T13" fmla="*/ 7 h 7"/>
                  <a:gd name="T14" fmla="*/ 6 w 8"/>
                  <a:gd name="T15" fmla="*/ 7 h 7"/>
                  <a:gd name="T16" fmla="*/ 8 w 8"/>
                  <a:gd name="T17" fmla="*/ 5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7"/>
                  <a:gd name="T29" fmla="*/ 8 w 8"/>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7">
                    <a:moveTo>
                      <a:pt x="8" y="5"/>
                    </a:moveTo>
                    <a:lnTo>
                      <a:pt x="8" y="5"/>
                    </a:lnTo>
                    <a:lnTo>
                      <a:pt x="6" y="2"/>
                    </a:lnTo>
                    <a:lnTo>
                      <a:pt x="6" y="0"/>
                    </a:lnTo>
                    <a:lnTo>
                      <a:pt x="0" y="0"/>
                    </a:lnTo>
                    <a:lnTo>
                      <a:pt x="3" y="5"/>
                    </a:lnTo>
                    <a:lnTo>
                      <a:pt x="6" y="7"/>
                    </a:lnTo>
                    <a:lnTo>
                      <a:pt x="8"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02" name="Freeform 785"/>
              <p:cNvSpPr>
                <a:spLocks/>
              </p:cNvSpPr>
              <p:nvPr/>
            </p:nvSpPr>
            <p:spPr bwMode="auto">
              <a:xfrm>
                <a:off x="5564" y="1922"/>
                <a:ext cx="21" cy="10"/>
              </a:xfrm>
              <a:custGeom>
                <a:avLst/>
                <a:gdLst>
                  <a:gd name="T0" fmla="*/ 21 w 21"/>
                  <a:gd name="T1" fmla="*/ 5 h 10"/>
                  <a:gd name="T2" fmla="*/ 21 w 21"/>
                  <a:gd name="T3" fmla="*/ 5 h 10"/>
                  <a:gd name="T4" fmla="*/ 13 w 21"/>
                  <a:gd name="T5" fmla="*/ 2 h 10"/>
                  <a:gd name="T6" fmla="*/ 2 w 21"/>
                  <a:gd name="T7" fmla="*/ 0 h 10"/>
                  <a:gd name="T8" fmla="*/ 0 w 21"/>
                  <a:gd name="T9" fmla="*/ 2 h 10"/>
                  <a:gd name="T10" fmla="*/ 10 w 21"/>
                  <a:gd name="T11" fmla="*/ 8 h 10"/>
                  <a:gd name="T12" fmla="*/ 21 w 21"/>
                  <a:gd name="T13" fmla="*/ 10 h 10"/>
                  <a:gd name="T14" fmla="*/ 21 w 21"/>
                  <a:gd name="T15" fmla="*/ 10 h 10"/>
                  <a:gd name="T16" fmla="*/ 21 w 21"/>
                  <a:gd name="T17" fmla="*/ 5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1"/>
                  <a:gd name="T28" fmla="*/ 0 h 10"/>
                  <a:gd name="T29" fmla="*/ 21 w 21"/>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1" h="10">
                    <a:moveTo>
                      <a:pt x="21" y="5"/>
                    </a:moveTo>
                    <a:lnTo>
                      <a:pt x="21" y="5"/>
                    </a:lnTo>
                    <a:lnTo>
                      <a:pt x="13" y="2"/>
                    </a:lnTo>
                    <a:lnTo>
                      <a:pt x="2" y="0"/>
                    </a:lnTo>
                    <a:lnTo>
                      <a:pt x="0" y="2"/>
                    </a:lnTo>
                    <a:lnTo>
                      <a:pt x="10" y="8"/>
                    </a:lnTo>
                    <a:lnTo>
                      <a:pt x="21" y="10"/>
                    </a:lnTo>
                    <a:lnTo>
                      <a:pt x="21"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03" name="Freeform 786"/>
              <p:cNvSpPr>
                <a:spLocks/>
              </p:cNvSpPr>
              <p:nvPr/>
            </p:nvSpPr>
            <p:spPr bwMode="auto">
              <a:xfrm>
                <a:off x="5558" y="1917"/>
                <a:ext cx="27" cy="15"/>
              </a:xfrm>
              <a:custGeom>
                <a:avLst/>
                <a:gdLst>
                  <a:gd name="T0" fmla="*/ 6 w 27"/>
                  <a:gd name="T1" fmla="*/ 0 h 15"/>
                  <a:gd name="T2" fmla="*/ 0 w 27"/>
                  <a:gd name="T3" fmla="*/ 0 h 15"/>
                  <a:gd name="T4" fmla="*/ 16 w 27"/>
                  <a:gd name="T5" fmla="*/ 10 h 15"/>
                  <a:gd name="T6" fmla="*/ 27 w 27"/>
                  <a:gd name="T7" fmla="*/ 10 h 15"/>
                  <a:gd name="T8" fmla="*/ 27 w 27"/>
                  <a:gd name="T9" fmla="*/ 15 h 15"/>
                  <a:gd name="T10" fmla="*/ 19 w 27"/>
                  <a:gd name="T11" fmla="*/ 7 h 15"/>
                  <a:gd name="T12" fmla="*/ 6 w 27"/>
                  <a:gd name="T13" fmla="*/ 0 h 15"/>
                  <a:gd name="T14" fmla="*/ 0 w 27"/>
                  <a:gd name="T15" fmla="*/ 0 h 15"/>
                  <a:gd name="T16" fmla="*/ 6 w 27"/>
                  <a:gd name="T17" fmla="*/ 0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
                  <a:gd name="T28" fmla="*/ 0 h 15"/>
                  <a:gd name="T29" fmla="*/ 27 w 27"/>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 h="15">
                    <a:moveTo>
                      <a:pt x="6" y="0"/>
                    </a:moveTo>
                    <a:lnTo>
                      <a:pt x="0" y="0"/>
                    </a:lnTo>
                    <a:lnTo>
                      <a:pt x="16" y="10"/>
                    </a:lnTo>
                    <a:lnTo>
                      <a:pt x="27" y="10"/>
                    </a:lnTo>
                    <a:lnTo>
                      <a:pt x="27" y="15"/>
                    </a:lnTo>
                    <a:lnTo>
                      <a:pt x="19" y="7"/>
                    </a:lnTo>
                    <a:lnTo>
                      <a:pt x="6" y="0"/>
                    </a:lnTo>
                    <a:lnTo>
                      <a:pt x="0" y="0"/>
                    </a:lnTo>
                    <a:lnTo>
                      <a:pt x="6"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04" name="Freeform 787"/>
              <p:cNvSpPr>
                <a:spLocks/>
              </p:cNvSpPr>
              <p:nvPr/>
            </p:nvSpPr>
            <p:spPr bwMode="auto">
              <a:xfrm>
                <a:off x="5548" y="1888"/>
                <a:ext cx="8" cy="16"/>
              </a:xfrm>
              <a:custGeom>
                <a:avLst/>
                <a:gdLst>
                  <a:gd name="T0" fmla="*/ 8 w 8"/>
                  <a:gd name="T1" fmla="*/ 16 h 16"/>
                  <a:gd name="T2" fmla="*/ 8 w 8"/>
                  <a:gd name="T3" fmla="*/ 10 h 16"/>
                  <a:gd name="T4" fmla="*/ 5 w 8"/>
                  <a:gd name="T5" fmla="*/ 5 h 16"/>
                  <a:gd name="T6" fmla="*/ 0 w 8"/>
                  <a:gd name="T7" fmla="*/ 0 h 16"/>
                  <a:gd name="T8" fmla="*/ 0 w 8"/>
                  <a:gd name="T9" fmla="*/ 0 h 16"/>
                  <a:gd name="T10" fmla="*/ 3 w 8"/>
                  <a:gd name="T11" fmla="*/ 5 h 16"/>
                  <a:gd name="T12" fmla="*/ 8 w 8"/>
                  <a:gd name="T13" fmla="*/ 16 h 16"/>
                  <a:gd name="T14" fmla="*/ 0 60000 65536"/>
                  <a:gd name="T15" fmla="*/ 0 60000 65536"/>
                  <a:gd name="T16" fmla="*/ 0 60000 65536"/>
                  <a:gd name="T17" fmla="*/ 0 60000 65536"/>
                  <a:gd name="T18" fmla="*/ 0 60000 65536"/>
                  <a:gd name="T19" fmla="*/ 0 60000 65536"/>
                  <a:gd name="T20" fmla="*/ 0 60000 65536"/>
                  <a:gd name="T21" fmla="*/ 0 w 8"/>
                  <a:gd name="T22" fmla="*/ 0 h 16"/>
                  <a:gd name="T23" fmla="*/ 8 w 8"/>
                  <a:gd name="T24" fmla="*/ 16 h 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16">
                    <a:moveTo>
                      <a:pt x="8" y="16"/>
                    </a:moveTo>
                    <a:lnTo>
                      <a:pt x="8" y="10"/>
                    </a:lnTo>
                    <a:lnTo>
                      <a:pt x="5" y="5"/>
                    </a:lnTo>
                    <a:lnTo>
                      <a:pt x="0" y="0"/>
                    </a:lnTo>
                    <a:lnTo>
                      <a:pt x="3" y="5"/>
                    </a:lnTo>
                    <a:lnTo>
                      <a:pt x="8" y="1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05" name="Freeform 788"/>
              <p:cNvSpPr>
                <a:spLocks/>
              </p:cNvSpPr>
              <p:nvPr/>
            </p:nvSpPr>
            <p:spPr bwMode="auto">
              <a:xfrm>
                <a:off x="5553" y="1891"/>
                <a:ext cx="5" cy="13"/>
              </a:xfrm>
              <a:custGeom>
                <a:avLst/>
                <a:gdLst>
                  <a:gd name="T0" fmla="*/ 0 w 5"/>
                  <a:gd name="T1" fmla="*/ 2 h 13"/>
                  <a:gd name="T2" fmla="*/ 0 w 5"/>
                  <a:gd name="T3" fmla="*/ 2 h 13"/>
                  <a:gd name="T4" fmla="*/ 3 w 5"/>
                  <a:gd name="T5" fmla="*/ 7 h 13"/>
                  <a:gd name="T6" fmla="*/ 3 w 5"/>
                  <a:gd name="T7" fmla="*/ 13 h 13"/>
                  <a:gd name="T8" fmla="*/ 5 w 5"/>
                  <a:gd name="T9" fmla="*/ 13 h 13"/>
                  <a:gd name="T10" fmla="*/ 5 w 5"/>
                  <a:gd name="T11" fmla="*/ 7 h 13"/>
                  <a:gd name="T12" fmla="*/ 3 w 5"/>
                  <a:gd name="T13" fmla="*/ 0 h 13"/>
                  <a:gd name="T14" fmla="*/ 3 w 5"/>
                  <a:gd name="T15" fmla="*/ 0 h 13"/>
                  <a:gd name="T16" fmla="*/ 0 w 5"/>
                  <a:gd name="T17" fmla="*/ 2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3"/>
                  <a:gd name="T29" fmla="*/ 5 w 5"/>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3">
                    <a:moveTo>
                      <a:pt x="0" y="2"/>
                    </a:moveTo>
                    <a:lnTo>
                      <a:pt x="0" y="2"/>
                    </a:lnTo>
                    <a:lnTo>
                      <a:pt x="3" y="7"/>
                    </a:lnTo>
                    <a:lnTo>
                      <a:pt x="3" y="13"/>
                    </a:lnTo>
                    <a:lnTo>
                      <a:pt x="5" y="13"/>
                    </a:lnTo>
                    <a:lnTo>
                      <a:pt x="5" y="7"/>
                    </a:lnTo>
                    <a:lnTo>
                      <a:pt x="3"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06" name="Freeform 789"/>
              <p:cNvSpPr>
                <a:spLocks/>
              </p:cNvSpPr>
              <p:nvPr/>
            </p:nvSpPr>
            <p:spPr bwMode="auto">
              <a:xfrm>
                <a:off x="5545" y="1885"/>
                <a:ext cx="11" cy="8"/>
              </a:xfrm>
              <a:custGeom>
                <a:avLst/>
                <a:gdLst>
                  <a:gd name="T0" fmla="*/ 3 w 11"/>
                  <a:gd name="T1" fmla="*/ 0 h 8"/>
                  <a:gd name="T2" fmla="*/ 0 w 11"/>
                  <a:gd name="T3" fmla="*/ 6 h 8"/>
                  <a:gd name="T4" fmla="*/ 3 w 11"/>
                  <a:gd name="T5" fmla="*/ 6 h 8"/>
                  <a:gd name="T6" fmla="*/ 8 w 11"/>
                  <a:gd name="T7" fmla="*/ 8 h 8"/>
                  <a:gd name="T8" fmla="*/ 11 w 11"/>
                  <a:gd name="T9" fmla="*/ 6 h 8"/>
                  <a:gd name="T10" fmla="*/ 6 w 11"/>
                  <a:gd name="T11" fmla="*/ 3 h 8"/>
                  <a:gd name="T12" fmla="*/ 3 w 11"/>
                  <a:gd name="T13" fmla="*/ 0 h 8"/>
                  <a:gd name="T14" fmla="*/ 0 w 11"/>
                  <a:gd name="T15" fmla="*/ 3 h 8"/>
                  <a:gd name="T16" fmla="*/ 3 w 11"/>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8"/>
                  <a:gd name="T29" fmla="*/ 11 w 11"/>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8">
                    <a:moveTo>
                      <a:pt x="3" y="0"/>
                    </a:moveTo>
                    <a:lnTo>
                      <a:pt x="0" y="6"/>
                    </a:lnTo>
                    <a:lnTo>
                      <a:pt x="3" y="6"/>
                    </a:lnTo>
                    <a:lnTo>
                      <a:pt x="8" y="8"/>
                    </a:lnTo>
                    <a:lnTo>
                      <a:pt x="11" y="6"/>
                    </a:lnTo>
                    <a:lnTo>
                      <a:pt x="6" y="3"/>
                    </a:lnTo>
                    <a:lnTo>
                      <a:pt x="3" y="0"/>
                    </a:lnTo>
                    <a:lnTo>
                      <a:pt x="0" y="3"/>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07" name="Freeform 790"/>
              <p:cNvSpPr>
                <a:spLocks/>
              </p:cNvSpPr>
              <p:nvPr/>
            </p:nvSpPr>
            <p:spPr bwMode="auto">
              <a:xfrm>
                <a:off x="5545" y="1885"/>
                <a:ext cx="13" cy="19"/>
              </a:xfrm>
              <a:custGeom>
                <a:avLst/>
                <a:gdLst>
                  <a:gd name="T0" fmla="*/ 11 w 13"/>
                  <a:gd name="T1" fmla="*/ 19 h 19"/>
                  <a:gd name="T2" fmla="*/ 13 w 13"/>
                  <a:gd name="T3" fmla="*/ 19 h 19"/>
                  <a:gd name="T4" fmla="*/ 8 w 13"/>
                  <a:gd name="T5" fmla="*/ 6 h 19"/>
                  <a:gd name="T6" fmla="*/ 3 w 13"/>
                  <a:gd name="T7" fmla="*/ 0 h 19"/>
                  <a:gd name="T8" fmla="*/ 0 w 13"/>
                  <a:gd name="T9" fmla="*/ 3 h 19"/>
                  <a:gd name="T10" fmla="*/ 6 w 13"/>
                  <a:gd name="T11" fmla="*/ 8 h 19"/>
                  <a:gd name="T12" fmla="*/ 11 w 13"/>
                  <a:gd name="T13" fmla="*/ 19 h 19"/>
                  <a:gd name="T14" fmla="*/ 13 w 13"/>
                  <a:gd name="T15" fmla="*/ 19 h 19"/>
                  <a:gd name="T16" fmla="*/ 11 w 13"/>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9"/>
                  <a:gd name="T29" fmla="*/ 13 w 13"/>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9">
                    <a:moveTo>
                      <a:pt x="11" y="19"/>
                    </a:moveTo>
                    <a:lnTo>
                      <a:pt x="13" y="19"/>
                    </a:lnTo>
                    <a:lnTo>
                      <a:pt x="8" y="6"/>
                    </a:lnTo>
                    <a:lnTo>
                      <a:pt x="3" y="0"/>
                    </a:lnTo>
                    <a:lnTo>
                      <a:pt x="0" y="3"/>
                    </a:lnTo>
                    <a:lnTo>
                      <a:pt x="6" y="8"/>
                    </a:lnTo>
                    <a:lnTo>
                      <a:pt x="11" y="19"/>
                    </a:lnTo>
                    <a:lnTo>
                      <a:pt x="13" y="19"/>
                    </a:lnTo>
                    <a:lnTo>
                      <a:pt x="11" y="1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08" name="Freeform 791"/>
              <p:cNvSpPr>
                <a:spLocks/>
              </p:cNvSpPr>
              <p:nvPr/>
            </p:nvSpPr>
            <p:spPr bwMode="auto">
              <a:xfrm>
                <a:off x="5556" y="1864"/>
                <a:ext cx="10" cy="21"/>
              </a:xfrm>
              <a:custGeom>
                <a:avLst/>
                <a:gdLst>
                  <a:gd name="T0" fmla="*/ 0 w 10"/>
                  <a:gd name="T1" fmla="*/ 21 h 21"/>
                  <a:gd name="T2" fmla="*/ 0 w 10"/>
                  <a:gd name="T3" fmla="*/ 21 h 21"/>
                  <a:gd name="T4" fmla="*/ 5 w 10"/>
                  <a:gd name="T5" fmla="*/ 19 h 21"/>
                  <a:gd name="T6" fmla="*/ 8 w 10"/>
                  <a:gd name="T7" fmla="*/ 19 h 21"/>
                  <a:gd name="T8" fmla="*/ 10 w 10"/>
                  <a:gd name="T9" fmla="*/ 13 h 21"/>
                  <a:gd name="T10" fmla="*/ 10 w 10"/>
                  <a:gd name="T11" fmla="*/ 11 h 21"/>
                  <a:gd name="T12" fmla="*/ 10 w 10"/>
                  <a:gd name="T13" fmla="*/ 6 h 21"/>
                  <a:gd name="T14" fmla="*/ 5 w 10"/>
                  <a:gd name="T15" fmla="*/ 3 h 21"/>
                  <a:gd name="T16" fmla="*/ 2 w 10"/>
                  <a:gd name="T17" fmla="*/ 0 h 21"/>
                  <a:gd name="T18" fmla="*/ 2 w 10"/>
                  <a:gd name="T19" fmla="*/ 3 h 21"/>
                  <a:gd name="T20" fmla="*/ 2 w 10"/>
                  <a:gd name="T21" fmla="*/ 16 h 21"/>
                  <a:gd name="T22" fmla="*/ 0 w 10"/>
                  <a:gd name="T23" fmla="*/ 21 h 21"/>
                  <a:gd name="T24" fmla="*/ 0 w 10"/>
                  <a:gd name="T25" fmla="*/ 21 h 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0"/>
                  <a:gd name="T40" fmla="*/ 0 h 21"/>
                  <a:gd name="T41" fmla="*/ 10 w 10"/>
                  <a:gd name="T42" fmla="*/ 21 h 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0" h="21">
                    <a:moveTo>
                      <a:pt x="0" y="21"/>
                    </a:moveTo>
                    <a:lnTo>
                      <a:pt x="0" y="21"/>
                    </a:lnTo>
                    <a:lnTo>
                      <a:pt x="5" y="19"/>
                    </a:lnTo>
                    <a:lnTo>
                      <a:pt x="8" y="19"/>
                    </a:lnTo>
                    <a:lnTo>
                      <a:pt x="10" y="13"/>
                    </a:lnTo>
                    <a:lnTo>
                      <a:pt x="10" y="11"/>
                    </a:lnTo>
                    <a:lnTo>
                      <a:pt x="10" y="6"/>
                    </a:lnTo>
                    <a:lnTo>
                      <a:pt x="5" y="3"/>
                    </a:lnTo>
                    <a:lnTo>
                      <a:pt x="2" y="0"/>
                    </a:lnTo>
                    <a:lnTo>
                      <a:pt x="2" y="3"/>
                    </a:lnTo>
                    <a:lnTo>
                      <a:pt x="2" y="16"/>
                    </a:lnTo>
                    <a:lnTo>
                      <a:pt x="0" y="2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09" name="Freeform 792"/>
              <p:cNvSpPr>
                <a:spLocks/>
              </p:cNvSpPr>
              <p:nvPr/>
            </p:nvSpPr>
            <p:spPr bwMode="auto">
              <a:xfrm>
                <a:off x="5553" y="1880"/>
                <a:ext cx="8" cy="5"/>
              </a:xfrm>
              <a:custGeom>
                <a:avLst/>
                <a:gdLst>
                  <a:gd name="T0" fmla="*/ 8 w 8"/>
                  <a:gd name="T1" fmla="*/ 0 h 5"/>
                  <a:gd name="T2" fmla="*/ 8 w 8"/>
                  <a:gd name="T3" fmla="*/ 0 h 5"/>
                  <a:gd name="T4" fmla="*/ 3 w 8"/>
                  <a:gd name="T5" fmla="*/ 3 h 5"/>
                  <a:gd name="T6" fmla="*/ 0 w 8"/>
                  <a:gd name="T7" fmla="*/ 5 h 5"/>
                  <a:gd name="T8" fmla="*/ 5 w 8"/>
                  <a:gd name="T9" fmla="*/ 5 h 5"/>
                  <a:gd name="T10" fmla="*/ 5 w 8"/>
                  <a:gd name="T11" fmla="*/ 5 h 5"/>
                  <a:gd name="T12" fmla="*/ 8 w 8"/>
                  <a:gd name="T13" fmla="*/ 5 h 5"/>
                  <a:gd name="T14" fmla="*/ 8 w 8"/>
                  <a:gd name="T15" fmla="*/ 5 h 5"/>
                  <a:gd name="T16" fmla="*/ 8 w 8"/>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8" y="0"/>
                    </a:moveTo>
                    <a:lnTo>
                      <a:pt x="8" y="0"/>
                    </a:lnTo>
                    <a:lnTo>
                      <a:pt x="3" y="3"/>
                    </a:lnTo>
                    <a:lnTo>
                      <a:pt x="0" y="5"/>
                    </a:lnTo>
                    <a:lnTo>
                      <a:pt x="5" y="5"/>
                    </a:lnTo>
                    <a:lnTo>
                      <a:pt x="8" y="5"/>
                    </a:lnTo>
                    <a:lnTo>
                      <a:pt x="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10" name="Freeform 793"/>
              <p:cNvSpPr>
                <a:spLocks/>
              </p:cNvSpPr>
              <p:nvPr/>
            </p:nvSpPr>
            <p:spPr bwMode="auto">
              <a:xfrm>
                <a:off x="5561" y="1870"/>
                <a:ext cx="8" cy="15"/>
              </a:xfrm>
              <a:custGeom>
                <a:avLst/>
                <a:gdLst>
                  <a:gd name="T0" fmla="*/ 3 w 8"/>
                  <a:gd name="T1" fmla="*/ 2 h 15"/>
                  <a:gd name="T2" fmla="*/ 3 w 8"/>
                  <a:gd name="T3" fmla="*/ 2 h 15"/>
                  <a:gd name="T4" fmla="*/ 3 w 8"/>
                  <a:gd name="T5" fmla="*/ 5 h 15"/>
                  <a:gd name="T6" fmla="*/ 3 w 8"/>
                  <a:gd name="T7" fmla="*/ 7 h 15"/>
                  <a:gd name="T8" fmla="*/ 0 w 8"/>
                  <a:gd name="T9" fmla="*/ 10 h 15"/>
                  <a:gd name="T10" fmla="*/ 0 w 8"/>
                  <a:gd name="T11" fmla="*/ 10 h 15"/>
                  <a:gd name="T12" fmla="*/ 0 w 8"/>
                  <a:gd name="T13" fmla="*/ 15 h 15"/>
                  <a:gd name="T14" fmla="*/ 5 w 8"/>
                  <a:gd name="T15" fmla="*/ 13 h 15"/>
                  <a:gd name="T16" fmla="*/ 5 w 8"/>
                  <a:gd name="T17" fmla="*/ 7 h 15"/>
                  <a:gd name="T18" fmla="*/ 8 w 8"/>
                  <a:gd name="T19" fmla="*/ 5 h 15"/>
                  <a:gd name="T20" fmla="*/ 5 w 8"/>
                  <a:gd name="T21" fmla="*/ 0 h 15"/>
                  <a:gd name="T22" fmla="*/ 5 w 8"/>
                  <a:gd name="T23" fmla="*/ 0 h 15"/>
                  <a:gd name="T24" fmla="*/ 3 w 8"/>
                  <a:gd name="T25" fmla="*/ 2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
                  <a:gd name="T40" fmla="*/ 0 h 15"/>
                  <a:gd name="T41" fmla="*/ 8 w 8"/>
                  <a:gd name="T42" fmla="*/ 15 h 1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 h="15">
                    <a:moveTo>
                      <a:pt x="3" y="2"/>
                    </a:moveTo>
                    <a:lnTo>
                      <a:pt x="3" y="2"/>
                    </a:lnTo>
                    <a:lnTo>
                      <a:pt x="3" y="5"/>
                    </a:lnTo>
                    <a:lnTo>
                      <a:pt x="3" y="7"/>
                    </a:lnTo>
                    <a:lnTo>
                      <a:pt x="0" y="10"/>
                    </a:lnTo>
                    <a:lnTo>
                      <a:pt x="0" y="15"/>
                    </a:lnTo>
                    <a:lnTo>
                      <a:pt x="5" y="13"/>
                    </a:lnTo>
                    <a:lnTo>
                      <a:pt x="5" y="7"/>
                    </a:lnTo>
                    <a:lnTo>
                      <a:pt x="8" y="5"/>
                    </a:lnTo>
                    <a:lnTo>
                      <a:pt x="5" y="0"/>
                    </a:lnTo>
                    <a:lnTo>
                      <a:pt x="3"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11" name="Freeform 794"/>
              <p:cNvSpPr>
                <a:spLocks/>
              </p:cNvSpPr>
              <p:nvPr/>
            </p:nvSpPr>
            <p:spPr bwMode="auto">
              <a:xfrm>
                <a:off x="5556" y="1862"/>
                <a:ext cx="10" cy="10"/>
              </a:xfrm>
              <a:custGeom>
                <a:avLst/>
                <a:gdLst>
                  <a:gd name="T0" fmla="*/ 0 w 10"/>
                  <a:gd name="T1" fmla="*/ 2 h 10"/>
                  <a:gd name="T2" fmla="*/ 0 w 10"/>
                  <a:gd name="T3" fmla="*/ 2 h 10"/>
                  <a:gd name="T4" fmla="*/ 5 w 10"/>
                  <a:gd name="T5" fmla="*/ 5 h 10"/>
                  <a:gd name="T6" fmla="*/ 8 w 10"/>
                  <a:gd name="T7" fmla="*/ 10 h 10"/>
                  <a:gd name="T8" fmla="*/ 10 w 10"/>
                  <a:gd name="T9" fmla="*/ 8 h 10"/>
                  <a:gd name="T10" fmla="*/ 8 w 10"/>
                  <a:gd name="T11" fmla="*/ 2 h 10"/>
                  <a:gd name="T12" fmla="*/ 2 w 10"/>
                  <a:gd name="T13" fmla="*/ 0 h 10"/>
                  <a:gd name="T14" fmla="*/ 2 w 10"/>
                  <a:gd name="T15" fmla="*/ 0 h 10"/>
                  <a:gd name="T16" fmla="*/ 0 w 10"/>
                  <a:gd name="T17" fmla="*/ 2 h 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10"/>
                  <a:gd name="T29" fmla="*/ 10 w 10"/>
                  <a:gd name="T30" fmla="*/ 10 h 1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10">
                    <a:moveTo>
                      <a:pt x="0" y="2"/>
                    </a:moveTo>
                    <a:lnTo>
                      <a:pt x="0" y="2"/>
                    </a:lnTo>
                    <a:lnTo>
                      <a:pt x="5" y="5"/>
                    </a:lnTo>
                    <a:lnTo>
                      <a:pt x="8" y="10"/>
                    </a:lnTo>
                    <a:lnTo>
                      <a:pt x="10" y="8"/>
                    </a:lnTo>
                    <a:lnTo>
                      <a:pt x="8" y="2"/>
                    </a:lnTo>
                    <a:lnTo>
                      <a:pt x="2"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12" name="Freeform 795"/>
              <p:cNvSpPr>
                <a:spLocks/>
              </p:cNvSpPr>
              <p:nvPr/>
            </p:nvSpPr>
            <p:spPr bwMode="auto">
              <a:xfrm>
                <a:off x="5556" y="1862"/>
                <a:ext cx="5" cy="18"/>
              </a:xfrm>
              <a:custGeom>
                <a:avLst/>
                <a:gdLst>
                  <a:gd name="T0" fmla="*/ 5 w 5"/>
                  <a:gd name="T1" fmla="*/ 18 h 18"/>
                  <a:gd name="T2" fmla="*/ 5 w 5"/>
                  <a:gd name="T3" fmla="*/ 18 h 18"/>
                  <a:gd name="T4" fmla="*/ 5 w 5"/>
                  <a:gd name="T5" fmla="*/ 5 h 18"/>
                  <a:gd name="T6" fmla="*/ 0 w 5"/>
                  <a:gd name="T7" fmla="*/ 2 h 18"/>
                  <a:gd name="T8" fmla="*/ 2 w 5"/>
                  <a:gd name="T9" fmla="*/ 0 h 18"/>
                  <a:gd name="T10" fmla="*/ 2 w 5"/>
                  <a:gd name="T11" fmla="*/ 5 h 18"/>
                  <a:gd name="T12" fmla="*/ 2 w 5"/>
                  <a:gd name="T13" fmla="*/ 15 h 18"/>
                  <a:gd name="T14" fmla="*/ 2 w 5"/>
                  <a:gd name="T15" fmla="*/ 15 h 18"/>
                  <a:gd name="T16" fmla="*/ 5 w 5"/>
                  <a:gd name="T17" fmla="*/ 18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8"/>
                  <a:gd name="T29" fmla="*/ 5 w 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8">
                    <a:moveTo>
                      <a:pt x="5" y="18"/>
                    </a:moveTo>
                    <a:lnTo>
                      <a:pt x="5" y="18"/>
                    </a:lnTo>
                    <a:lnTo>
                      <a:pt x="5" y="5"/>
                    </a:lnTo>
                    <a:lnTo>
                      <a:pt x="0" y="2"/>
                    </a:lnTo>
                    <a:lnTo>
                      <a:pt x="2" y="0"/>
                    </a:lnTo>
                    <a:lnTo>
                      <a:pt x="2" y="5"/>
                    </a:lnTo>
                    <a:lnTo>
                      <a:pt x="2" y="15"/>
                    </a:lnTo>
                    <a:lnTo>
                      <a:pt x="5" y="1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13" name="Freeform 796"/>
              <p:cNvSpPr>
                <a:spLocks/>
              </p:cNvSpPr>
              <p:nvPr/>
            </p:nvSpPr>
            <p:spPr bwMode="auto">
              <a:xfrm>
                <a:off x="5553" y="1877"/>
                <a:ext cx="8" cy="11"/>
              </a:xfrm>
              <a:custGeom>
                <a:avLst/>
                <a:gdLst>
                  <a:gd name="T0" fmla="*/ 0 w 8"/>
                  <a:gd name="T1" fmla="*/ 8 h 11"/>
                  <a:gd name="T2" fmla="*/ 3 w 8"/>
                  <a:gd name="T3" fmla="*/ 8 h 11"/>
                  <a:gd name="T4" fmla="*/ 5 w 8"/>
                  <a:gd name="T5" fmla="*/ 11 h 11"/>
                  <a:gd name="T6" fmla="*/ 8 w 8"/>
                  <a:gd name="T7" fmla="*/ 3 h 11"/>
                  <a:gd name="T8" fmla="*/ 5 w 8"/>
                  <a:gd name="T9" fmla="*/ 0 h 11"/>
                  <a:gd name="T10" fmla="*/ 0 w 8"/>
                  <a:gd name="T11" fmla="*/ 8 h 11"/>
                  <a:gd name="T12" fmla="*/ 5 w 8"/>
                  <a:gd name="T13" fmla="*/ 11 h 11"/>
                  <a:gd name="T14" fmla="*/ 5 w 8"/>
                  <a:gd name="T15" fmla="*/ 8 h 11"/>
                  <a:gd name="T16" fmla="*/ 5 w 8"/>
                  <a:gd name="T17" fmla="*/ 11 h 11"/>
                  <a:gd name="T18" fmla="*/ 5 w 8"/>
                  <a:gd name="T19" fmla="*/ 11 h 11"/>
                  <a:gd name="T20" fmla="*/ 5 w 8"/>
                  <a:gd name="T21" fmla="*/ 8 h 11"/>
                  <a:gd name="T22" fmla="*/ 0 w 8"/>
                  <a:gd name="T23" fmla="*/ 8 h 1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8"/>
                  <a:gd name="T37" fmla="*/ 0 h 11"/>
                  <a:gd name="T38" fmla="*/ 8 w 8"/>
                  <a:gd name="T39" fmla="*/ 11 h 11"/>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8" h="11">
                    <a:moveTo>
                      <a:pt x="0" y="8"/>
                    </a:moveTo>
                    <a:lnTo>
                      <a:pt x="3" y="8"/>
                    </a:lnTo>
                    <a:lnTo>
                      <a:pt x="5" y="11"/>
                    </a:lnTo>
                    <a:lnTo>
                      <a:pt x="8" y="3"/>
                    </a:lnTo>
                    <a:lnTo>
                      <a:pt x="5" y="0"/>
                    </a:lnTo>
                    <a:lnTo>
                      <a:pt x="0" y="8"/>
                    </a:lnTo>
                    <a:lnTo>
                      <a:pt x="5" y="11"/>
                    </a:lnTo>
                    <a:lnTo>
                      <a:pt x="5" y="8"/>
                    </a:lnTo>
                    <a:lnTo>
                      <a:pt x="5" y="11"/>
                    </a:lnTo>
                    <a:lnTo>
                      <a:pt x="5" y="8"/>
                    </a:lnTo>
                    <a:lnTo>
                      <a:pt x="0"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14" name="Freeform 797"/>
              <p:cNvSpPr>
                <a:spLocks/>
              </p:cNvSpPr>
              <p:nvPr/>
            </p:nvSpPr>
            <p:spPr bwMode="auto">
              <a:xfrm>
                <a:off x="5459" y="1943"/>
                <a:ext cx="16" cy="13"/>
              </a:xfrm>
              <a:custGeom>
                <a:avLst/>
                <a:gdLst>
                  <a:gd name="T0" fmla="*/ 11 w 16"/>
                  <a:gd name="T1" fmla="*/ 0 h 13"/>
                  <a:gd name="T2" fmla="*/ 13 w 16"/>
                  <a:gd name="T3" fmla="*/ 0 h 13"/>
                  <a:gd name="T4" fmla="*/ 16 w 16"/>
                  <a:gd name="T5" fmla="*/ 2 h 13"/>
                  <a:gd name="T6" fmla="*/ 3 w 16"/>
                  <a:gd name="T7" fmla="*/ 10 h 13"/>
                  <a:gd name="T8" fmla="*/ 0 w 16"/>
                  <a:gd name="T9" fmla="*/ 13 h 13"/>
                  <a:gd name="T10" fmla="*/ 3 w 16"/>
                  <a:gd name="T11" fmla="*/ 8 h 13"/>
                  <a:gd name="T12" fmla="*/ 11 w 16"/>
                  <a:gd name="T13" fmla="*/ 0 h 13"/>
                  <a:gd name="T14" fmla="*/ 0 60000 65536"/>
                  <a:gd name="T15" fmla="*/ 0 60000 65536"/>
                  <a:gd name="T16" fmla="*/ 0 60000 65536"/>
                  <a:gd name="T17" fmla="*/ 0 60000 65536"/>
                  <a:gd name="T18" fmla="*/ 0 60000 65536"/>
                  <a:gd name="T19" fmla="*/ 0 60000 65536"/>
                  <a:gd name="T20" fmla="*/ 0 60000 65536"/>
                  <a:gd name="T21" fmla="*/ 0 w 16"/>
                  <a:gd name="T22" fmla="*/ 0 h 13"/>
                  <a:gd name="T23" fmla="*/ 16 w 16"/>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3">
                    <a:moveTo>
                      <a:pt x="11" y="0"/>
                    </a:moveTo>
                    <a:lnTo>
                      <a:pt x="13" y="0"/>
                    </a:lnTo>
                    <a:lnTo>
                      <a:pt x="16" y="2"/>
                    </a:lnTo>
                    <a:lnTo>
                      <a:pt x="3" y="10"/>
                    </a:lnTo>
                    <a:lnTo>
                      <a:pt x="0" y="13"/>
                    </a:lnTo>
                    <a:lnTo>
                      <a:pt x="3" y="8"/>
                    </a:lnTo>
                    <a:lnTo>
                      <a:pt x="11"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15" name="Freeform 798"/>
              <p:cNvSpPr>
                <a:spLocks/>
              </p:cNvSpPr>
              <p:nvPr/>
            </p:nvSpPr>
            <p:spPr bwMode="auto">
              <a:xfrm>
                <a:off x="5470" y="1940"/>
                <a:ext cx="5" cy="8"/>
              </a:xfrm>
              <a:custGeom>
                <a:avLst/>
                <a:gdLst>
                  <a:gd name="T0" fmla="*/ 2 w 5"/>
                  <a:gd name="T1" fmla="*/ 8 h 8"/>
                  <a:gd name="T2" fmla="*/ 2 w 5"/>
                  <a:gd name="T3" fmla="*/ 8 h 8"/>
                  <a:gd name="T4" fmla="*/ 5 w 5"/>
                  <a:gd name="T5" fmla="*/ 3 h 8"/>
                  <a:gd name="T6" fmla="*/ 2 w 5"/>
                  <a:gd name="T7" fmla="*/ 0 h 8"/>
                  <a:gd name="T8" fmla="*/ 0 w 5"/>
                  <a:gd name="T9" fmla="*/ 3 h 8"/>
                  <a:gd name="T10" fmla="*/ 2 w 5"/>
                  <a:gd name="T11" fmla="*/ 5 h 8"/>
                  <a:gd name="T12" fmla="*/ 5 w 5"/>
                  <a:gd name="T13" fmla="*/ 3 h 8"/>
                  <a:gd name="T14" fmla="*/ 5 w 5"/>
                  <a:gd name="T15" fmla="*/ 3 h 8"/>
                  <a:gd name="T16" fmla="*/ 2 w 5"/>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8"/>
                  <a:gd name="T29" fmla="*/ 5 w 5"/>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8">
                    <a:moveTo>
                      <a:pt x="2" y="8"/>
                    </a:moveTo>
                    <a:lnTo>
                      <a:pt x="2" y="8"/>
                    </a:lnTo>
                    <a:lnTo>
                      <a:pt x="5" y="3"/>
                    </a:lnTo>
                    <a:lnTo>
                      <a:pt x="2" y="0"/>
                    </a:lnTo>
                    <a:lnTo>
                      <a:pt x="0" y="3"/>
                    </a:lnTo>
                    <a:lnTo>
                      <a:pt x="2" y="5"/>
                    </a:lnTo>
                    <a:lnTo>
                      <a:pt x="5" y="3"/>
                    </a:lnTo>
                    <a:lnTo>
                      <a:pt x="2"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16" name="Freeform 799"/>
              <p:cNvSpPr>
                <a:spLocks/>
              </p:cNvSpPr>
              <p:nvPr/>
            </p:nvSpPr>
            <p:spPr bwMode="auto">
              <a:xfrm>
                <a:off x="5457" y="1943"/>
                <a:ext cx="18" cy="15"/>
              </a:xfrm>
              <a:custGeom>
                <a:avLst/>
                <a:gdLst>
                  <a:gd name="T0" fmla="*/ 0 w 18"/>
                  <a:gd name="T1" fmla="*/ 15 h 15"/>
                  <a:gd name="T2" fmla="*/ 0 w 18"/>
                  <a:gd name="T3" fmla="*/ 15 h 15"/>
                  <a:gd name="T4" fmla="*/ 7 w 18"/>
                  <a:gd name="T5" fmla="*/ 13 h 15"/>
                  <a:gd name="T6" fmla="*/ 15 w 18"/>
                  <a:gd name="T7" fmla="*/ 5 h 15"/>
                  <a:gd name="T8" fmla="*/ 18 w 18"/>
                  <a:gd name="T9" fmla="*/ 0 h 15"/>
                  <a:gd name="T10" fmla="*/ 5 w 18"/>
                  <a:gd name="T11" fmla="*/ 8 h 15"/>
                  <a:gd name="T12" fmla="*/ 5 w 18"/>
                  <a:gd name="T13" fmla="*/ 13 h 15"/>
                  <a:gd name="T14" fmla="*/ 5 w 18"/>
                  <a:gd name="T15" fmla="*/ 13 h 15"/>
                  <a:gd name="T16" fmla="*/ 0 w 18"/>
                  <a:gd name="T17" fmla="*/ 15 h 1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5"/>
                  <a:gd name="T29" fmla="*/ 18 w 18"/>
                  <a:gd name="T30" fmla="*/ 15 h 1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5">
                    <a:moveTo>
                      <a:pt x="0" y="15"/>
                    </a:moveTo>
                    <a:lnTo>
                      <a:pt x="0" y="15"/>
                    </a:lnTo>
                    <a:lnTo>
                      <a:pt x="7" y="13"/>
                    </a:lnTo>
                    <a:lnTo>
                      <a:pt x="15" y="5"/>
                    </a:lnTo>
                    <a:lnTo>
                      <a:pt x="18" y="0"/>
                    </a:lnTo>
                    <a:lnTo>
                      <a:pt x="5" y="8"/>
                    </a:lnTo>
                    <a:lnTo>
                      <a:pt x="5" y="13"/>
                    </a:lnTo>
                    <a:lnTo>
                      <a:pt x="0" y="1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17" name="Freeform 800"/>
              <p:cNvSpPr>
                <a:spLocks/>
              </p:cNvSpPr>
              <p:nvPr/>
            </p:nvSpPr>
            <p:spPr bwMode="auto">
              <a:xfrm>
                <a:off x="5457" y="1940"/>
                <a:ext cx="15" cy="18"/>
              </a:xfrm>
              <a:custGeom>
                <a:avLst/>
                <a:gdLst>
                  <a:gd name="T0" fmla="*/ 15 w 15"/>
                  <a:gd name="T1" fmla="*/ 0 h 18"/>
                  <a:gd name="T2" fmla="*/ 13 w 15"/>
                  <a:gd name="T3" fmla="*/ 0 h 18"/>
                  <a:gd name="T4" fmla="*/ 5 w 15"/>
                  <a:gd name="T5" fmla="*/ 8 h 18"/>
                  <a:gd name="T6" fmla="*/ 0 w 15"/>
                  <a:gd name="T7" fmla="*/ 18 h 18"/>
                  <a:gd name="T8" fmla="*/ 5 w 15"/>
                  <a:gd name="T9" fmla="*/ 16 h 18"/>
                  <a:gd name="T10" fmla="*/ 7 w 15"/>
                  <a:gd name="T11" fmla="*/ 11 h 18"/>
                  <a:gd name="T12" fmla="*/ 15 w 15"/>
                  <a:gd name="T13" fmla="*/ 3 h 18"/>
                  <a:gd name="T14" fmla="*/ 13 w 15"/>
                  <a:gd name="T15" fmla="*/ 3 h 18"/>
                  <a:gd name="T16" fmla="*/ 15 w 15"/>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5"/>
                  <a:gd name="T28" fmla="*/ 0 h 18"/>
                  <a:gd name="T29" fmla="*/ 15 w 1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5" h="18">
                    <a:moveTo>
                      <a:pt x="15" y="0"/>
                    </a:moveTo>
                    <a:lnTo>
                      <a:pt x="13" y="0"/>
                    </a:lnTo>
                    <a:lnTo>
                      <a:pt x="5" y="8"/>
                    </a:lnTo>
                    <a:lnTo>
                      <a:pt x="0" y="18"/>
                    </a:lnTo>
                    <a:lnTo>
                      <a:pt x="5" y="16"/>
                    </a:lnTo>
                    <a:lnTo>
                      <a:pt x="7" y="11"/>
                    </a:lnTo>
                    <a:lnTo>
                      <a:pt x="15" y="3"/>
                    </a:lnTo>
                    <a:lnTo>
                      <a:pt x="13" y="3"/>
                    </a:lnTo>
                    <a:lnTo>
                      <a:pt x="15"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18" name="Freeform 801"/>
              <p:cNvSpPr>
                <a:spLocks/>
              </p:cNvSpPr>
              <p:nvPr/>
            </p:nvSpPr>
            <p:spPr bwMode="auto">
              <a:xfrm>
                <a:off x="5462" y="1901"/>
                <a:ext cx="18" cy="31"/>
              </a:xfrm>
              <a:custGeom>
                <a:avLst/>
                <a:gdLst>
                  <a:gd name="T0" fmla="*/ 2 w 18"/>
                  <a:gd name="T1" fmla="*/ 31 h 31"/>
                  <a:gd name="T2" fmla="*/ 2 w 18"/>
                  <a:gd name="T3" fmla="*/ 23 h 31"/>
                  <a:gd name="T4" fmla="*/ 0 w 18"/>
                  <a:gd name="T5" fmla="*/ 8 h 31"/>
                  <a:gd name="T6" fmla="*/ 0 w 18"/>
                  <a:gd name="T7" fmla="*/ 3 h 31"/>
                  <a:gd name="T8" fmla="*/ 5 w 18"/>
                  <a:gd name="T9" fmla="*/ 0 h 31"/>
                  <a:gd name="T10" fmla="*/ 13 w 18"/>
                  <a:gd name="T11" fmla="*/ 0 h 31"/>
                  <a:gd name="T12" fmla="*/ 18 w 18"/>
                  <a:gd name="T13" fmla="*/ 0 h 31"/>
                  <a:gd name="T14" fmla="*/ 10 w 18"/>
                  <a:gd name="T15" fmla="*/ 3 h 31"/>
                  <a:gd name="T16" fmla="*/ 0 w 18"/>
                  <a:gd name="T17" fmla="*/ 10 h 31"/>
                  <a:gd name="T18" fmla="*/ 2 w 18"/>
                  <a:gd name="T19" fmla="*/ 23 h 31"/>
                  <a:gd name="T20" fmla="*/ 2 w 18"/>
                  <a:gd name="T21" fmla="*/ 31 h 3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8"/>
                  <a:gd name="T34" fmla="*/ 0 h 31"/>
                  <a:gd name="T35" fmla="*/ 18 w 18"/>
                  <a:gd name="T36" fmla="*/ 31 h 3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8" h="31">
                    <a:moveTo>
                      <a:pt x="2" y="31"/>
                    </a:moveTo>
                    <a:lnTo>
                      <a:pt x="2" y="23"/>
                    </a:lnTo>
                    <a:lnTo>
                      <a:pt x="0" y="8"/>
                    </a:lnTo>
                    <a:lnTo>
                      <a:pt x="0" y="3"/>
                    </a:lnTo>
                    <a:lnTo>
                      <a:pt x="5" y="0"/>
                    </a:lnTo>
                    <a:lnTo>
                      <a:pt x="13" y="0"/>
                    </a:lnTo>
                    <a:lnTo>
                      <a:pt x="18" y="0"/>
                    </a:lnTo>
                    <a:lnTo>
                      <a:pt x="10" y="3"/>
                    </a:lnTo>
                    <a:lnTo>
                      <a:pt x="0" y="10"/>
                    </a:lnTo>
                    <a:lnTo>
                      <a:pt x="2" y="23"/>
                    </a:lnTo>
                    <a:lnTo>
                      <a:pt x="2" y="3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19" name="Freeform 802"/>
              <p:cNvSpPr>
                <a:spLocks/>
              </p:cNvSpPr>
              <p:nvPr/>
            </p:nvSpPr>
            <p:spPr bwMode="auto">
              <a:xfrm>
                <a:off x="5459" y="1909"/>
                <a:ext cx="8" cy="23"/>
              </a:xfrm>
              <a:custGeom>
                <a:avLst/>
                <a:gdLst>
                  <a:gd name="T0" fmla="*/ 0 w 8"/>
                  <a:gd name="T1" fmla="*/ 2 h 23"/>
                  <a:gd name="T2" fmla="*/ 0 w 8"/>
                  <a:gd name="T3" fmla="*/ 2 h 23"/>
                  <a:gd name="T4" fmla="*/ 3 w 8"/>
                  <a:gd name="T5" fmla="*/ 15 h 23"/>
                  <a:gd name="T6" fmla="*/ 3 w 8"/>
                  <a:gd name="T7" fmla="*/ 23 h 23"/>
                  <a:gd name="T8" fmla="*/ 8 w 8"/>
                  <a:gd name="T9" fmla="*/ 23 h 23"/>
                  <a:gd name="T10" fmla="*/ 5 w 8"/>
                  <a:gd name="T11" fmla="*/ 15 h 23"/>
                  <a:gd name="T12" fmla="*/ 3 w 8"/>
                  <a:gd name="T13" fmla="*/ 0 h 23"/>
                  <a:gd name="T14" fmla="*/ 3 w 8"/>
                  <a:gd name="T15" fmla="*/ 0 h 23"/>
                  <a:gd name="T16" fmla="*/ 0 w 8"/>
                  <a:gd name="T17" fmla="*/ 2 h 2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23"/>
                  <a:gd name="T29" fmla="*/ 8 w 8"/>
                  <a:gd name="T30" fmla="*/ 23 h 2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23">
                    <a:moveTo>
                      <a:pt x="0" y="2"/>
                    </a:moveTo>
                    <a:lnTo>
                      <a:pt x="0" y="2"/>
                    </a:lnTo>
                    <a:lnTo>
                      <a:pt x="3" y="15"/>
                    </a:lnTo>
                    <a:lnTo>
                      <a:pt x="3" y="23"/>
                    </a:lnTo>
                    <a:lnTo>
                      <a:pt x="8" y="23"/>
                    </a:lnTo>
                    <a:lnTo>
                      <a:pt x="5" y="15"/>
                    </a:lnTo>
                    <a:lnTo>
                      <a:pt x="3"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20" name="Freeform 803"/>
              <p:cNvSpPr>
                <a:spLocks/>
              </p:cNvSpPr>
              <p:nvPr/>
            </p:nvSpPr>
            <p:spPr bwMode="auto">
              <a:xfrm>
                <a:off x="5459" y="1898"/>
                <a:ext cx="21" cy="13"/>
              </a:xfrm>
              <a:custGeom>
                <a:avLst/>
                <a:gdLst>
                  <a:gd name="T0" fmla="*/ 21 w 21"/>
                  <a:gd name="T1" fmla="*/ 0 h 13"/>
                  <a:gd name="T2" fmla="*/ 21 w 21"/>
                  <a:gd name="T3" fmla="*/ 0 h 13"/>
                  <a:gd name="T4" fmla="*/ 16 w 21"/>
                  <a:gd name="T5" fmla="*/ 0 h 13"/>
                  <a:gd name="T6" fmla="*/ 8 w 21"/>
                  <a:gd name="T7" fmla="*/ 0 h 13"/>
                  <a:gd name="T8" fmla="*/ 0 w 21"/>
                  <a:gd name="T9" fmla="*/ 6 h 13"/>
                  <a:gd name="T10" fmla="*/ 0 w 21"/>
                  <a:gd name="T11" fmla="*/ 13 h 13"/>
                  <a:gd name="T12" fmla="*/ 3 w 21"/>
                  <a:gd name="T13" fmla="*/ 11 h 13"/>
                  <a:gd name="T14" fmla="*/ 3 w 21"/>
                  <a:gd name="T15" fmla="*/ 8 h 13"/>
                  <a:gd name="T16" fmla="*/ 8 w 21"/>
                  <a:gd name="T17" fmla="*/ 6 h 13"/>
                  <a:gd name="T18" fmla="*/ 16 w 21"/>
                  <a:gd name="T19" fmla="*/ 3 h 13"/>
                  <a:gd name="T20" fmla="*/ 18 w 21"/>
                  <a:gd name="T21" fmla="*/ 3 h 13"/>
                  <a:gd name="T22" fmla="*/ 18 w 21"/>
                  <a:gd name="T23" fmla="*/ 3 h 13"/>
                  <a:gd name="T24" fmla="*/ 21 w 21"/>
                  <a:gd name="T25" fmla="*/ 0 h 1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1"/>
                  <a:gd name="T40" fmla="*/ 0 h 13"/>
                  <a:gd name="T41" fmla="*/ 21 w 21"/>
                  <a:gd name="T42" fmla="*/ 13 h 13"/>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1" h="13">
                    <a:moveTo>
                      <a:pt x="21" y="0"/>
                    </a:moveTo>
                    <a:lnTo>
                      <a:pt x="21" y="0"/>
                    </a:lnTo>
                    <a:lnTo>
                      <a:pt x="16" y="0"/>
                    </a:lnTo>
                    <a:lnTo>
                      <a:pt x="8" y="0"/>
                    </a:lnTo>
                    <a:lnTo>
                      <a:pt x="0" y="6"/>
                    </a:lnTo>
                    <a:lnTo>
                      <a:pt x="0" y="13"/>
                    </a:lnTo>
                    <a:lnTo>
                      <a:pt x="3" y="11"/>
                    </a:lnTo>
                    <a:lnTo>
                      <a:pt x="3" y="8"/>
                    </a:lnTo>
                    <a:lnTo>
                      <a:pt x="8" y="6"/>
                    </a:lnTo>
                    <a:lnTo>
                      <a:pt x="16" y="3"/>
                    </a:lnTo>
                    <a:lnTo>
                      <a:pt x="18" y="3"/>
                    </a:lnTo>
                    <a:lnTo>
                      <a:pt x="21"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21" name="Freeform 804"/>
              <p:cNvSpPr>
                <a:spLocks/>
              </p:cNvSpPr>
              <p:nvPr/>
            </p:nvSpPr>
            <p:spPr bwMode="auto">
              <a:xfrm>
                <a:off x="5462" y="1898"/>
                <a:ext cx="18" cy="13"/>
              </a:xfrm>
              <a:custGeom>
                <a:avLst/>
                <a:gdLst>
                  <a:gd name="T0" fmla="*/ 2 w 18"/>
                  <a:gd name="T1" fmla="*/ 13 h 13"/>
                  <a:gd name="T2" fmla="*/ 2 w 18"/>
                  <a:gd name="T3" fmla="*/ 13 h 13"/>
                  <a:gd name="T4" fmla="*/ 13 w 18"/>
                  <a:gd name="T5" fmla="*/ 6 h 13"/>
                  <a:gd name="T6" fmla="*/ 18 w 18"/>
                  <a:gd name="T7" fmla="*/ 0 h 13"/>
                  <a:gd name="T8" fmla="*/ 15 w 18"/>
                  <a:gd name="T9" fmla="*/ 3 h 13"/>
                  <a:gd name="T10" fmla="*/ 10 w 18"/>
                  <a:gd name="T11" fmla="*/ 3 h 13"/>
                  <a:gd name="T12" fmla="*/ 0 w 18"/>
                  <a:gd name="T13" fmla="*/ 13 h 13"/>
                  <a:gd name="T14" fmla="*/ 0 w 18"/>
                  <a:gd name="T15" fmla="*/ 13 h 13"/>
                  <a:gd name="T16" fmla="*/ 2 w 18"/>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3"/>
                  <a:gd name="T29" fmla="*/ 18 w 1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3">
                    <a:moveTo>
                      <a:pt x="2" y="13"/>
                    </a:moveTo>
                    <a:lnTo>
                      <a:pt x="2" y="13"/>
                    </a:lnTo>
                    <a:lnTo>
                      <a:pt x="13" y="6"/>
                    </a:lnTo>
                    <a:lnTo>
                      <a:pt x="18" y="0"/>
                    </a:lnTo>
                    <a:lnTo>
                      <a:pt x="15" y="3"/>
                    </a:lnTo>
                    <a:lnTo>
                      <a:pt x="10" y="3"/>
                    </a:lnTo>
                    <a:lnTo>
                      <a:pt x="0" y="13"/>
                    </a:lnTo>
                    <a:lnTo>
                      <a:pt x="2"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22" name="Freeform 805"/>
              <p:cNvSpPr>
                <a:spLocks/>
              </p:cNvSpPr>
              <p:nvPr/>
            </p:nvSpPr>
            <p:spPr bwMode="auto">
              <a:xfrm>
                <a:off x="5462" y="1911"/>
                <a:ext cx="5" cy="21"/>
              </a:xfrm>
              <a:custGeom>
                <a:avLst/>
                <a:gdLst>
                  <a:gd name="T0" fmla="*/ 0 w 5"/>
                  <a:gd name="T1" fmla="*/ 21 h 21"/>
                  <a:gd name="T2" fmla="*/ 5 w 5"/>
                  <a:gd name="T3" fmla="*/ 21 h 21"/>
                  <a:gd name="T4" fmla="*/ 2 w 5"/>
                  <a:gd name="T5" fmla="*/ 13 h 21"/>
                  <a:gd name="T6" fmla="*/ 2 w 5"/>
                  <a:gd name="T7" fmla="*/ 0 h 21"/>
                  <a:gd name="T8" fmla="*/ 0 w 5"/>
                  <a:gd name="T9" fmla="*/ 0 h 21"/>
                  <a:gd name="T10" fmla="*/ 0 w 5"/>
                  <a:gd name="T11" fmla="*/ 13 h 21"/>
                  <a:gd name="T12" fmla="*/ 0 w 5"/>
                  <a:gd name="T13" fmla="*/ 21 h 21"/>
                  <a:gd name="T14" fmla="*/ 5 w 5"/>
                  <a:gd name="T15" fmla="*/ 21 h 21"/>
                  <a:gd name="T16" fmla="*/ 0 w 5"/>
                  <a:gd name="T17" fmla="*/ 21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21"/>
                  <a:gd name="T29" fmla="*/ 5 w 5"/>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21">
                    <a:moveTo>
                      <a:pt x="0" y="21"/>
                    </a:moveTo>
                    <a:lnTo>
                      <a:pt x="5" y="21"/>
                    </a:lnTo>
                    <a:lnTo>
                      <a:pt x="2" y="13"/>
                    </a:lnTo>
                    <a:lnTo>
                      <a:pt x="2" y="0"/>
                    </a:lnTo>
                    <a:lnTo>
                      <a:pt x="0" y="0"/>
                    </a:lnTo>
                    <a:lnTo>
                      <a:pt x="0" y="13"/>
                    </a:lnTo>
                    <a:lnTo>
                      <a:pt x="0" y="21"/>
                    </a:lnTo>
                    <a:lnTo>
                      <a:pt x="5" y="21"/>
                    </a:lnTo>
                    <a:lnTo>
                      <a:pt x="0" y="2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23" name="Freeform 806"/>
              <p:cNvSpPr>
                <a:spLocks/>
              </p:cNvSpPr>
              <p:nvPr/>
            </p:nvSpPr>
            <p:spPr bwMode="auto">
              <a:xfrm>
                <a:off x="5514" y="1870"/>
                <a:ext cx="13" cy="15"/>
              </a:xfrm>
              <a:custGeom>
                <a:avLst/>
                <a:gdLst>
                  <a:gd name="T0" fmla="*/ 0 w 13"/>
                  <a:gd name="T1" fmla="*/ 15 h 15"/>
                  <a:gd name="T2" fmla="*/ 5 w 13"/>
                  <a:gd name="T3" fmla="*/ 15 h 15"/>
                  <a:gd name="T4" fmla="*/ 13 w 13"/>
                  <a:gd name="T5" fmla="*/ 13 h 15"/>
                  <a:gd name="T6" fmla="*/ 10 w 13"/>
                  <a:gd name="T7" fmla="*/ 5 h 15"/>
                  <a:gd name="T8" fmla="*/ 5 w 13"/>
                  <a:gd name="T9" fmla="*/ 0 h 15"/>
                  <a:gd name="T10" fmla="*/ 8 w 13"/>
                  <a:gd name="T11" fmla="*/ 2 h 15"/>
                  <a:gd name="T12" fmla="*/ 10 w 13"/>
                  <a:gd name="T13" fmla="*/ 7 h 15"/>
                  <a:gd name="T14" fmla="*/ 10 w 13"/>
                  <a:gd name="T15" fmla="*/ 10 h 15"/>
                  <a:gd name="T16" fmla="*/ 8 w 13"/>
                  <a:gd name="T17" fmla="*/ 13 h 15"/>
                  <a:gd name="T18" fmla="*/ 5 w 13"/>
                  <a:gd name="T19" fmla="*/ 13 h 15"/>
                  <a:gd name="T20" fmla="*/ 0 w 13"/>
                  <a:gd name="T21" fmla="*/ 15 h 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3"/>
                  <a:gd name="T34" fmla="*/ 0 h 15"/>
                  <a:gd name="T35" fmla="*/ 13 w 13"/>
                  <a:gd name="T36" fmla="*/ 15 h 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3" h="15">
                    <a:moveTo>
                      <a:pt x="0" y="15"/>
                    </a:moveTo>
                    <a:lnTo>
                      <a:pt x="5" y="15"/>
                    </a:lnTo>
                    <a:lnTo>
                      <a:pt x="13" y="13"/>
                    </a:lnTo>
                    <a:lnTo>
                      <a:pt x="10" y="5"/>
                    </a:lnTo>
                    <a:lnTo>
                      <a:pt x="5" y="0"/>
                    </a:lnTo>
                    <a:lnTo>
                      <a:pt x="8" y="2"/>
                    </a:lnTo>
                    <a:lnTo>
                      <a:pt x="10" y="7"/>
                    </a:lnTo>
                    <a:lnTo>
                      <a:pt x="10" y="10"/>
                    </a:lnTo>
                    <a:lnTo>
                      <a:pt x="8" y="13"/>
                    </a:lnTo>
                    <a:lnTo>
                      <a:pt x="5" y="13"/>
                    </a:lnTo>
                    <a:lnTo>
                      <a:pt x="0" y="1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24" name="Freeform 807"/>
              <p:cNvSpPr>
                <a:spLocks/>
              </p:cNvSpPr>
              <p:nvPr/>
            </p:nvSpPr>
            <p:spPr bwMode="auto">
              <a:xfrm>
                <a:off x="5514" y="1880"/>
                <a:ext cx="16" cy="8"/>
              </a:xfrm>
              <a:custGeom>
                <a:avLst/>
                <a:gdLst>
                  <a:gd name="T0" fmla="*/ 10 w 16"/>
                  <a:gd name="T1" fmla="*/ 0 h 8"/>
                  <a:gd name="T2" fmla="*/ 10 w 16"/>
                  <a:gd name="T3" fmla="*/ 0 h 8"/>
                  <a:gd name="T4" fmla="*/ 5 w 16"/>
                  <a:gd name="T5" fmla="*/ 3 h 8"/>
                  <a:gd name="T6" fmla="*/ 0 w 16"/>
                  <a:gd name="T7" fmla="*/ 3 h 8"/>
                  <a:gd name="T8" fmla="*/ 0 w 16"/>
                  <a:gd name="T9" fmla="*/ 8 h 8"/>
                  <a:gd name="T10" fmla="*/ 5 w 16"/>
                  <a:gd name="T11" fmla="*/ 8 h 8"/>
                  <a:gd name="T12" fmla="*/ 16 w 16"/>
                  <a:gd name="T13" fmla="*/ 3 h 8"/>
                  <a:gd name="T14" fmla="*/ 16 w 16"/>
                  <a:gd name="T15" fmla="*/ 3 h 8"/>
                  <a:gd name="T16" fmla="*/ 10 w 16"/>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8"/>
                  <a:gd name="T29" fmla="*/ 16 w 16"/>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8">
                    <a:moveTo>
                      <a:pt x="10" y="0"/>
                    </a:moveTo>
                    <a:lnTo>
                      <a:pt x="10" y="0"/>
                    </a:lnTo>
                    <a:lnTo>
                      <a:pt x="5" y="3"/>
                    </a:lnTo>
                    <a:lnTo>
                      <a:pt x="0" y="3"/>
                    </a:lnTo>
                    <a:lnTo>
                      <a:pt x="0" y="8"/>
                    </a:lnTo>
                    <a:lnTo>
                      <a:pt x="5" y="8"/>
                    </a:lnTo>
                    <a:lnTo>
                      <a:pt x="16" y="3"/>
                    </a:lnTo>
                    <a:lnTo>
                      <a:pt x="1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25" name="Freeform 808"/>
              <p:cNvSpPr>
                <a:spLocks/>
              </p:cNvSpPr>
              <p:nvPr/>
            </p:nvSpPr>
            <p:spPr bwMode="auto">
              <a:xfrm>
                <a:off x="5519" y="1870"/>
                <a:ext cx="11" cy="13"/>
              </a:xfrm>
              <a:custGeom>
                <a:avLst/>
                <a:gdLst>
                  <a:gd name="T0" fmla="*/ 3 w 11"/>
                  <a:gd name="T1" fmla="*/ 0 h 13"/>
                  <a:gd name="T2" fmla="*/ 0 w 11"/>
                  <a:gd name="T3" fmla="*/ 2 h 13"/>
                  <a:gd name="T4" fmla="*/ 3 w 11"/>
                  <a:gd name="T5" fmla="*/ 5 h 13"/>
                  <a:gd name="T6" fmla="*/ 5 w 11"/>
                  <a:gd name="T7" fmla="*/ 10 h 13"/>
                  <a:gd name="T8" fmla="*/ 11 w 11"/>
                  <a:gd name="T9" fmla="*/ 13 h 13"/>
                  <a:gd name="T10" fmla="*/ 8 w 11"/>
                  <a:gd name="T11" fmla="*/ 5 h 13"/>
                  <a:gd name="T12" fmla="*/ 3 w 11"/>
                  <a:gd name="T13" fmla="*/ 0 h 13"/>
                  <a:gd name="T14" fmla="*/ 0 w 11"/>
                  <a:gd name="T15" fmla="*/ 2 h 13"/>
                  <a:gd name="T16" fmla="*/ 3 w 11"/>
                  <a:gd name="T17" fmla="*/ 0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3" y="0"/>
                    </a:moveTo>
                    <a:lnTo>
                      <a:pt x="0" y="2"/>
                    </a:lnTo>
                    <a:lnTo>
                      <a:pt x="3" y="5"/>
                    </a:lnTo>
                    <a:lnTo>
                      <a:pt x="5" y="10"/>
                    </a:lnTo>
                    <a:lnTo>
                      <a:pt x="11" y="13"/>
                    </a:lnTo>
                    <a:lnTo>
                      <a:pt x="8" y="5"/>
                    </a:lnTo>
                    <a:lnTo>
                      <a:pt x="3" y="0"/>
                    </a:lnTo>
                    <a:lnTo>
                      <a:pt x="0" y="2"/>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26" name="Freeform 809"/>
              <p:cNvSpPr>
                <a:spLocks/>
              </p:cNvSpPr>
              <p:nvPr/>
            </p:nvSpPr>
            <p:spPr bwMode="auto">
              <a:xfrm>
                <a:off x="5514" y="1870"/>
                <a:ext cx="10" cy="18"/>
              </a:xfrm>
              <a:custGeom>
                <a:avLst/>
                <a:gdLst>
                  <a:gd name="T0" fmla="*/ 0 w 10"/>
                  <a:gd name="T1" fmla="*/ 13 h 18"/>
                  <a:gd name="T2" fmla="*/ 0 w 10"/>
                  <a:gd name="T3" fmla="*/ 18 h 18"/>
                  <a:gd name="T4" fmla="*/ 5 w 10"/>
                  <a:gd name="T5" fmla="*/ 15 h 18"/>
                  <a:gd name="T6" fmla="*/ 10 w 10"/>
                  <a:gd name="T7" fmla="*/ 13 h 18"/>
                  <a:gd name="T8" fmla="*/ 10 w 10"/>
                  <a:gd name="T9" fmla="*/ 10 h 18"/>
                  <a:gd name="T10" fmla="*/ 10 w 10"/>
                  <a:gd name="T11" fmla="*/ 7 h 18"/>
                  <a:gd name="T12" fmla="*/ 10 w 10"/>
                  <a:gd name="T13" fmla="*/ 2 h 18"/>
                  <a:gd name="T14" fmla="*/ 8 w 10"/>
                  <a:gd name="T15" fmla="*/ 0 h 18"/>
                  <a:gd name="T16" fmla="*/ 5 w 10"/>
                  <a:gd name="T17" fmla="*/ 2 h 18"/>
                  <a:gd name="T18" fmla="*/ 5 w 10"/>
                  <a:gd name="T19" fmla="*/ 5 h 18"/>
                  <a:gd name="T20" fmla="*/ 8 w 10"/>
                  <a:gd name="T21" fmla="*/ 7 h 18"/>
                  <a:gd name="T22" fmla="*/ 8 w 10"/>
                  <a:gd name="T23" fmla="*/ 10 h 18"/>
                  <a:gd name="T24" fmla="*/ 8 w 10"/>
                  <a:gd name="T25" fmla="*/ 10 h 18"/>
                  <a:gd name="T26" fmla="*/ 5 w 10"/>
                  <a:gd name="T27" fmla="*/ 13 h 18"/>
                  <a:gd name="T28" fmla="*/ 0 w 10"/>
                  <a:gd name="T29" fmla="*/ 13 h 18"/>
                  <a:gd name="T30" fmla="*/ 0 w 10"/>
                  <a:gd name="T31" fmla="*/ 18 h 18"/>
                  <a:gd name="T32" fmla="*/ 0 w 10"/>
                  <a:gd name="T33" fmla="*/ 13 h 1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
                  <a:gd name="T52" fmla="*/ 0 h 18"/>
                  <a:gd name="T53" fmla="*/ 10 w 10"/>
                  <a:gd name="T54" fmla="*/ 18 h 18"/>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 h="18">
                    <a:moveTo>
                      <a:pt x="0" y="13"/>
                    </a:moveTo>
                    <a:lnTo>
                      <a:pt x="0" y="18"/>
                    </a:lnTo>
                    <a:lnTo>
                      <a:pt x="5" y="15"/>
                    </a:lnTo>
                    <a:lnTo>
                      <a:pt x="10" y="13"/>
                    </a:lnTo>
                    <a:lnTo>
                      <a:pt x="10" y="10"/>
                    </a:lnTo>
                    <a:lnTo>
                      <a:pt x="10" y="7"/>
                    </a:lnTo>
                    <a:lnTo>
                      <a:pt x="10" y="2"/>
                    </a:lnTo>
                    <a:lnTo>
                      <a:pt x="8" y="0"/>
                    </a:lnTo>
                    <a:lnTo>
                      <a:pt x="5" y="2"/>
                    </a:lnTo>
                    <a:lnTo>
                      <a:pt x="5" y="5"/>
                    </a:lnTo>
                    <a:lnTo>
                      <a:pt x="8" y="7"/>
                    </a:lnTo>
                    <a:lnTo>
                      <a:pt x="8" y="10"/>
                    </a:lnTo>
                    <a:lnTo>
                      <a:pt x="5" y="13"/>
                    </a:lnTo>
                    <a:lnTo>
                      <a:pt x="0" y="13"/>
                    </a:lnTo>
                    <a:lnTo>
                      <a:pt x="0" y="18"/>
                    </a:lnTo>
                    <a:lnTo>
                      <a:pt x="0"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27" name="Freeform 810"/>
              <p:cNvSpPr>
                <a:spLocks/>
              </p:cNvSpPr>
              <p:nvPr/>
            </p:nvSpPr>
            <p:spPr bwMode="auto">
              <a:xfrm>
                <a:off x="5491" y="1849"/>
                <a:ext cx="13" cy="36"/>
              </a:xfrm>
              <a:custGeom>
                <a:avLst/>
                <a:gdLst>
                  <a:gd name="T0" fmla="*/ 13 w 13"/>
                  <a:gd name="T1" fmla="*/ 34 h 36"/>
                  <a:gd name="T2" fmla="*/ 7 w 13"/>
                  <a:gd name="T3" fmla="*/ 34 h 36"/>
                  <a:gd name="T4" fmla="*/ 0 w 13"/>
                  <a:gd name="T5" fmla="*/ 36 h 36"/>
                  <a:gd name="T6" fmla="*/ 2 w 13"/>
                  <a:gd name="T7" fmla="*/ 34 h 36"/>
                  <a:gd name="T8" fmla="*/ 10 w 13"/>
                  <a:gd name="T9" fmla="*/ 31 h 36"/>
                  <a:gd name="T10" fmla="*/ 7 w 13"/>
                  <a:gd name="T11" fmla="*/ 15 h 36"/>
                  <a:gd name="T12" fmla="*/ 5 w 13"/>
                  <a:gd name="T13" fmla="*/ 0 h 36"/>
                  <a:gd name="T14" fmla="*/ 10 w 13"/>
                  <a:gd name="T15" fmla="*/ 13 h 36"/>
                  <a:gd name="T16" fmla="*/ 13 w 13"/>
                  <a:gd name="T17" fmla="*/ 34 h 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36"/>
                  <a:gd name="T29" fmla="*/ 13 w 13"/>
                  <a:gd name="T30" fmla="*/ 36 h 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36">
                    <a:moveTo>
                      <a:pt x="13" y="34"/>
                    </a:moveTo>
                    <a:lnTo>
                      <a:pt x="7" y="34"/>
                    </a:lnTo>
                    <a:lnTo>
                      <a:pt x="0" y="36"/>
                    </a:lnTo>
                    <a:lnTo>
                      <a:pt x="2" y="34"/>
                    </a:lnTo>
                    <a:lnTo>
                      <a:pt x="10" y="31"/>
                    </a:lnTo>
                    <a:lnTo>
                      <a:pt x="7" y="15"/>
                    </a:lnTo>
                    <a:lnTo>
                      <a:pt x="5" y="0"/>
                    </a:lnTo>
                    <a:lnTo>
                      <a:pt x="10" y="13"/>
                    </a:lnTo>
                    <a:lnTo>
                      <a:pt x="13" y="34"/>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28" name="Freeform 811"/>
              <p:cNvSpPr>
                <a:spLocks/>
              </p:cNvSpPr>
              <p:nvPr/>
            </p:nvSpPr>
            <p:spPr bwMode="auto">
              <a:xfrm>
                <a:off x="5491" y="1880"/>
                <a:ext cx="13" cy="5"/>
              </a:xfrm>
              <a:custGeom>
                <a:avLst/>
                <a:gdLst>
                  <a:gd name="T0" fmla="*/ 0 w 13"/>
                  <a:gd name="T1" fmla="*/ 5 h 5"/>
                  <a:gd name="T2" fmla="*/ 0 w 13"/>
                  <a:gd name="T3" fmla="*/ 5 h 5"/>
                  <a:gd name="T4" fmla="*/ 7 w 13"/>
                  <a:gd name="T5" fmla="*/ 5 h 5"/>
                  <a:gd name="T6" fmla="*/ 13 w 13"/>
                  <a:gd name="T7" fmla="*/ 3 h 5"/>
                  <a:gd name="T8" fmla="*/ 10 w 13"/>
                  <a:gd name="T9" fmla="*/ 0 h 5"/>
                  <a:gd name="T10" fmla="*/ 7 w 13"/>
                  <a:gd name="T11" fmla="*/ 3 h 5"/>
                  <a:gd name="T12" fmla="*/ 2 w 13"/>
                  <a:gd name="T13" fmla="*/ 3 h 5"/>
                  <a:gd name="T14" fmla="*/ 2 w 13"/>
                  <a:gd name="T15" fmla="*/ 3 h 5"/>
                  <a:gd name="T16" fmla="*/ 0 w 13"/>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0" y="5"/>
                    </a:moveTo>
                    <a:lnTo>
                      <a:pt x="0" y="5"/>
                    </a:lnTo>
                    <a:lnTo>
                      <a:pt x="7" y="5"/>
                    </a:lnTo>
                    <a:lnTo>
                      <a:pt x="13" y="3"/>
                    </a:lnTo>
                    <a:lnTo>
                      <a:pt x="10" y="0"/>
                    </a:lnTo>
                    <a:lnTo>
                      <a:pt x="7" y="3"/>
                    </a:lnTo>
                    <a:lnTo>
                      <a:pt x="2" y="3"/>
                    </a:lnTo>
                    <a:lnTo>
                      <a:pt x="0"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29" name="Freeform 812"/>
              <p:cNvSpPr>
                <a:spLocks/>
              </p:cNvSpPr>
              <p:nvPr/>
            </p:nvSpPr>
            <p:spPr bwMode="auto">
              <a:xfrm>
                <a:off x="5491" y="1880"/>
                <a:ext cx="13" cy="5"/>
              </a:xfrm>
              <a:custGeom>
                <a:avLst/>
                <a:gdLst>
                  <a:gd name="T0" fmla="*/ 7 w 13"/>
                  <a:gd name="T1" fmla="*/ 0 h 5"/>
                  <a:gd name="T2" fmla="*/ 7 w 13"/>
                  <a:gd name="T3" fmla="*/ 0 h 5"/>
                  <a:gd name="T4" fmla="*/ 2 w 13"/>
                  <a:gd name="T5" fmla="*/ 0 h 5"/>
                  <a:gd name="T6" fmla="*/ 0 w 13"/>
                  <a:gd name="T7" fmla="*/ 5 h 5"/>
                  <a:gd name="T8" fmla="*/ 2 w 13"/>
                  <a:gd name="T9" fmla="*/ 3 h 5"/>
                  <a:gd name="T10" fmla="*/ 5 w 13"/>
                  <a:gd name="T11" fmla="*/ 5 h 5"/>
                  <a:gd name="T12" fmla="*/ 13 w 13"/>
                  <a:gd name="T13" fmla="*/ 0 h 5"/>
                  <a:gd name="T14" fmla="*/ 13 w 13"/>
                  <a:gd name="T15" fmla="*/ 0 h 5"/>
                  <a:gd name="T16" fmla="*/ 7 w 13"/>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5"/>
                  <a:gd name="T29" fmla="*/ 13 w 13"/>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5">
                    <a:moveTo>
                      <a:pt x="7" y="0"/>
                    </a:moveTo>
                    <a:lnTo>
                      <a:pt x="7" y="0"/>
                    </a:lnTo>
                    <a:lnTo>
                      <a:pt x="2" y="0"/>
                    </a:lnTo>
                    <a:lnTo>
                      <a:pt x="0" y="5"/>
                    </a:lnTo>
                    <a:lnTo>
                      <a:pt x="2" y="3"/>
                    </a:lnTo>
                    <a:lnTo>
                      <a:pt x="5" y="5"/>
                    </a:lnTo>
                    <a:lnTo>
                      <a:pt x="13" y="0"/>
                    </a:lnTo>
                    <a:lnTo>
                      <a:pt x="7"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30" name="Freeform 813"/>
              <p:cNvSpPr>
                <a:spLocks/>
              </p:cNvSpPr>
              <p:nvPr/>
            </p:nvSpPr>
            <p:spPr bwMode="auto">
              <a:xfrm>
                <a:off x="5493" y="1846"/>
                <a:ext cx="11" cy="34"/>
              </a:xfrm>
              <a:custGeom>
                <a:avLst/>
                <a:gdLst>
                  <a:gd name="T0" fmla="*/ 0 w 11"/>
                  <a:gd name="T1" fmla="*/ 3 h 34"/>
                  <a:gd name="T2" fmla="*/ 0 w 11"/>
                  <a:gd name="T3" fmla="*/ 3 h 34"/>
                  <a:gd name="T4" fmla="*/ 5 w 11"/>
                  <a:gd name="T5" fmla="*/ 18 h 34"/>
                  <a:gd name="T6" fmla="*/ 5 w 11"/>
                  <a:gd name="T7" fmla="*/ 34 h 34"/>
                  <a:gd name="T8" fmla="*/ 11 w 11"/>
                  <a:gd name="T9" fmla="*/ 34 h 34"/>
                  <a:gd name="T10" fmla="*/ 8 w 11"/>
                  <a:gd name="T11" fmla="*/ 16 h 34"/>
                  <a:gd name="T12" fmla="*/ 3 w 11"/>
                  <a:gd name="T13" fmla="*/ 0 h 34"/>
                  <a:gd name="T14" fmla="*/ 3 w 11"/>
                  <a:gd name="T15" fmla="*/ 0 h 34"/>
                  <a:gd name="T16" fmla="*/ 0 w 11"/>
                  <a:gd name="T17" fmla="*/ 3 h 3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4"/>
                  <a:gd name="T29" fmla="*/ 11 w 11"/>
                  <a:gd name="T30" fmla="*/ 34 h 3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4">
                    <a:moveTo>
                      <a:pt x="0" y="3"/>
                    </a:moveTo>
                    <a:lnTo>
                      <a:pt x="0" y="3"/>
                    </a:lnTo>
                    <a:lnTo>
                      <a:pt x="5" y="18"/>
                    </a:lnTo>
                    <a:lnTo>
                      <a:pt x="5" y="34"/>
                    </a:lnTo>
                    <a:lnTo>
                      <a:pt x="11" y="34"/>
                    </a:lnTo>
                    <a:lnTo>
                      <a:pt x="8" y="16"/>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31" name="Freeform 814"/>
              <p:cNvSpPr>
                <a:spLocks/>
              </p:cNvSpPr>
              <p:nvPr/>
            </p:nvSpPr>
            <p:spPr bwMode="auto">
              <a:xfrm>
                <a:off x="5493" y="1846"/>
                <a:ext cx="11" cy="37"/>
              </a:xfrm>
              <a:custGeom>
                <a:avLst/>
                <a:gdLst>
                  <a:gd name="T0" fmla="*/ 11 w 11"/>
                  <a:gd name="T1" fmla="*/ 37 h 37"/>
                  <a:gd name="T2" fmla="*/ 11 w 11"/>
                  <a:gd name="T3" fmla="*/ 37 h 37"/>
                  <a:gd name="T4" fmla="*/ 8 w 11"/>
                  <a:gd name="T5" fmla="*/ 16 h 37"/>
                  <a:gd name="T6" fmla="*/ 0 w 11"/>
                  <a:gd name="T7" fmla="*/ 3 h 37"/>
                  <a:gd name="T8" fmla="*/ 3 w 11"/>
                  <a:gd name="T9" fmla="*/ 0 h 37"/>
                  <a:gd name="T10" fmla="*/ 5 w 11"/>
                  <a:gd name="T11" fmla="*/ 18 h 37"/>
                  <a:gd name="T12" fmla="*/ 8 w 11"/>
                  <a:gd name="T13" fmla="*/ 34 h 37"/>
                  <a:gd name="T14" fmla="*/ 8 w 11"/>
                  <a:gd name="T15" fmla="*/ 34 h 37"/>
                  <a:gd name="T16" fmla="*/ 11 w 11"/>
                  <a:gd name="T17" fmla="*/ 37 h 3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37"/>
                  <a:gd name="T29" fmla="*/ 11 w 11"/>
                  <a:gd name="T30" fmla="*/ 37 h 3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37">
                    <a:moveTo>
                      <a:pt x="11" y="37"/>
                    </a:moveTo>
                    <a:lnTo>
                      <a:pt x="11" y="37"/>
                    </a:lnTo>
                    <a:lnTo>
                      <a:pt x="8" y="16"/>
                    </a:lnTo>
                    <a:lnTo>
                      <a:pt x="0" y="3"/>
                    </a:lnTo>
                    <a:lnTo>
                      <a:pt x="3" y="0"/>
                    </a:lnTo>
                    <a:lnTo>
                      <a:pt x="5" y="18"/>
                    </a:lnTo>
                    <a:lnTo>
                      <a:pt x="8" y="34"/>
                    </a:lnTo>
                    <a:lnTo>
                      <a:pt x="11" y="37"/>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32" name="Freeform 815"/>
              <p:cNvSpPr>
                <a:spLocks/>
              </p:cNvSpPr>
              <p:nvPr/>
            </p:nvSpPr>
            <p:spPr bwMode="auto">
              <a:xfrm>
                <a:off x="5483" y="1828"/>
                <a:ext cx="8" cy="21"/>
              </a:xfrm>
              <a:custGeom>
                <a:avLst/>
                <a:gdLst>
                  <a:gd name="T0" fmla="*/ 8 w 8"/>
                  <a:gd name="T1" fmla="*/ 21 h 21"/>
                  <a:gd name="T2" fmla="*/ 5 w 8"/>
                  <a:gd name="T3" fmla="*/ 21 h 21"/>
                  <a:gd name="T4" fmla="*/ 0 w 8"/>
                  <a:gd name="T5" fmla="*/ 21 h 21"/>
                  <a:gd name="T6" fmla="*/ 0 w 8"/>
                  <a:gd name="T7" fmla="*/ 10 h 21"/>
                  <a:gd name="T8" fmla="*/ 0 w 8"/>
                  <a:gd name="T9" fmla="*/ 0 h 21"/>
                  <a:gd name="T10" fmla="*/ 0 w 8"/>
                  <a:gd name="T11" fmla="*/ 0 h 21"/>
                  <a:gd name="T12" fmla="*/ 0 w 8"/>
                  <a:gd name="T13" fmla="*/ 8 h 21"/>
                  <a:gd name="T14" fmla="*/ 0 w 8"/>
                  <a:gd name="T15" fmla="*/ 13 h 21"/>
                  <a:gd name="T16" fmla="*/ 2 w 8"/>
                  <a:gd name="T17" fmla="*/ 16 h 21"/>
                  <a:gd name="T18" fmla="*/ 5 w 8"/>
                  <a:gd name="T19" fmla="*/ 21 h 21"/>
                  <a:gd name="T20" fmla="*/ 8 w 8"/>
                  <a:gd name="T21" fmla="*/ 21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
                  <a:gd name="T34" fmla="*/ 0 h 21"/>
                  <a:gd name="T35" fmla="*/ 8 w 8"/>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 h="21">
                    <a:moveTo>
                      <a:pt x="8" y="21"/>
                    </a:moveTo>
                    <a:lnTo>
                      <a:pt x="5" y="21"/>
                    </a:lnTo>
                    <a:lnTo>
                      <a:pt x="0" y="21"/>
                    </a:lnTo>
                    <a:lnTo>
                      <a:pt x="0" y="10"/>
                    </a:lnTo>
                    <a:lnTo>
                      <a:pt x="0" y="0"/>
                    </a:lnTo>
                    <a:lnTo>
                      <a:pt x="0" y="8"/>
                    </a:lnTo>
                    <a:lnTo>
                      <a:pt x="0" y="13"/>
                    </a:lnTo>
                    <a:lnTo>
                      <a:pt x="2" y="16"/>
                    </a:lnTo>
                    <a:lnTo>
                      <a:pt x="5" y="21"/>
                    </a:lnTo>
                    <a:lnTo>
                      <a:pt x="8" y="2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33" name="Freeform 816"/>
              <p:cNvSpPr>
                <a:spLocks/>
              </p:cNvSpPr>
              <p:nvPr/>
            </p:nvSpPr>
            <p:spPr bwMode="auto">
              <a:xfrm>
                <a:off x="5480" y="1846"/>
                <a:ext cx="11" cy="5"/>
              </a:xfrm>
              <a:custGeom>
                <a:avLst/>
                <a:gdLst>
                  <a:gd name="T0" fmla="*/ 0 w 11"/>
                  <a:gd name="T1" fmla="*/ 3 h 5"/>
                  <a:gd name="T2" fmla="*/ 0 w 11"/>
                  <a:gd name="T3" fmla="*/ 3 h 5"/>
                  <a:gd name="T4" fmla="*/ 8 w 11"/>
                  <a:gd name="T5" fmla="*/ 5 h 5"/>
                  <a:gd name="T6" fmla="*/ 11 w 11"/>
                  <a:gd name="T7" fmla="*/ 5 h 5"/>
                  <a:gd name="T8" fmla="*/ 11 w 11"/>
                  <a:gd name="T9" fmla="*/ 0 h 5"/>
                  <a:gd name="T10" fmla="*/ 8 w 11"/>
                  <a:gd name="T11" fmla="*/ 0 h 5"/>
                  <a:gd name="T12" fmla="*/ 3 w 11"/>
                  <a:gd name="T13" fmla="*/ 0 h 5"/>
                  <a:gd name="T14" fmla="*/ 3 w 11"/>
                  <a:gd name="T15" fmla="*/ 0 h 5"/>
                  <a:gd name="T16" fmla="*/ 0 w 11"/>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5"/>
                  <a:gd name="T29" fmla="*/ 11 w 11"/>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5">
                    <a:moveTo>
                      <a:pt x="0" y="3"/>
                    </a:moveTo>
                    <a:lnTo>
                      <a:pt x="0" y="3"/>
                    </a:lnTo>
                    <a:lnTo>
                      <a:pt x="8" y="5"/>
                    </a:lnTo>
                    <a:lnTo>
                      <a:pt x="11" y="5"/>
                    </a:lnTo>
                    <a:lnTo>
                      <a:pt x="11" y="0"/>
                    </a:lnTo>
                    <a:lnTo>
                      <a:pt x="8" y="0"/>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34" name="Freeform 817"/>
              <p:cNvSpPr>
                <a:spLocks/>
              </p:cNvSpPr>
              <p:nvPr/>
            </p:nvSpPr>
            <p:spPr bwMode="auto">
              <a:xfrm>
                <a:off x="5480" y="1828"/>
                <a:ext cx="5" cy="21"/>
              </a:xfrm>
              <a:custGeom>
                <a:avLst/>
                <a:gdLst>
                  <a:gd name="T0" fmla="*/ 0 w 5"/>
                  <a:gd name="T1" fmla="*/ 0 h 21"/>
                  <a:gd name="T2" fmla="*/ 0 w 5"/>
                  <a:gd name="T3" fmla="*/ 0 h 21"/>
                  <a:gd name="T4" fmla="*/ 0 w 5"/>
                  <a:gd name="T5" fmla="*/ 10 h 21"/>
                  <a:gd name="T6" fmla="*/ 0 w 5"/>
                  <a:gd name="T7" fmla="*/ 21 h 21"/>
                  <a:gd name="T8" fmla="*/ 3 w 5"/>
                  <a:gd name="T9" fmla="*/ 18 h 21"/>
                  <a:gd name="T10" fmla="*/ 3 w 5"/>
                  <a:gd name="T11" fmla="*/ 10 h 21"/>
                  <a:gd name="T12" fmla="*/ 5 w 5"/>
                  <a:gd name="T13" fmla="*/ 0 h 21"/>
                  <a:gd name="T14" fmla="*/ 5 w 5"/>
                  <a:gd name="T15" fmla="*/ 0 h 21"/>
                  <a:gd name="T16" fmla="*/ 0 w 5"/>
                  <a:gd name="T17" fmla="*/ 0 h 2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21"/>
                  <a:gd name="T29" fmla="*/ 5 w 5"/>
                  <a:gd name="T30" fmla="*/ 21 h 2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21">
                    <a:moveTo>
                      <a:pt x="0" y="0"/>
                    </a:moveTo>
                    <a:lnTo>
                      <a:pt x="0" y="0"/>
                    </a:lnTo>
                    <a:lnTo>
                      <a:pt x="0" y="10"/>
                    </a:lnTo>
                    <a:lnTo>
                      <a:pt x="0" y="21"/>
                    </a:lnTo>
                    <a:lnTo>
                      <a:pt x="3" y="18"/>
                    </a:lnTo>
                    <a:lnTo>
                      <a:pt x="3" y="10"/>
                    </a:lnTo>
                    <a:lnTo>
                      <a:pt x="5" y="0"/>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35" name="Freeform 818"/>
              <p:cNvSpPr>
                <a:spLocks/>
              </p:cNvSpPr>
              <p:nvPr/>
            </p:nvSpPr>
            <p:spPr bwMode="auto">
              <a:xfrm>
                <a:off x="5480" y="1828"/>
                <a:ext cx="11" cy="23"/>
              </a:xfrm>
              <a:custGeom>
                <a:avLst/>
                <a:gdLst>
                  <a:gd name="T0" fmla="*/ 11 w 11"/>
                  <a:gd name="T1" fmla="*/ 23 h 23"/>
                  <a:gd name="T2" fmla="*/ 11 w 11"/>
                  <a:gd name="T3" fmla="*/ 18 h 23"/>
                  <a:gd name="T4" fmla="*/ 8 w 11"/>
                  <a:gd name="T5" fmla="*/ 18 h 23"/>
                  <a:gd name="T6" fmla="*/ 5 w 11"/>
                  <a:gd name="T7" fmla="*/ 16 h 23"/>
                  <a:gd name="T8" fmla="*/ 5 w 11"/>
                  <a:gd name="T9" fmla="*/ 13 h 23"/>
                  <a:gd name="T10" fmla="*/ 5 w 11"/>
                  <a:gd name="T11" fmla="*/ 8 h 23"/>
                  <a:gd name="T12" fmla="*/ 5 w 11"/>
                  <a:gd name="T13" fmla="*/ 0 h 23"/>
                  <a:gd name="T14" fmla="*/ 0 w 11"/>
                  <a:gd name="T15" fmla="*/ 0 h 23"/>
                  <a:gd name="T16" fmla="*/ 5 w 11"/>
                  <a:gd name="T17" fmla="*/ 0 h 23"/>
                  <a:gd name="T18" fmla="*/ 0 w 11"/>
                  <a:gd name="T19" fmla="*/ 0 h 23"/>
                  <a:gd name="T20" fmla="*/ 0 w 11"/>
                  <a:gd name="T21" fmla="*/ 8 h 23"/>
                  <a:gd name="T22" fmla="*/ 0 w 11"/>
                  <a:gd name="T23" fmla="*/ 13 h 23"/>
                  <a:gd name="T24" fmla="*/ 3 w 11"/>
                  <a:gd name="T25" fmla="*/ 18 h 23"/>
                  <a:gd name="T26" fmla="*/ 5 w 11"/>
                  <a:gd name="T27" fmla="*/ 21 h 23"/>
                  <a:gd name="T28" fmla="*/ 11 w 11"/>
                  <a:gd name="T29" fmla="*/ 23 h 23"/>
                  <a:gd name="T30" fmla="*/ 11 w 11"/>
                  <a:gd name="T31" fmla="*/ 18 h 23"/>
                  <a:gd name="T32" fmla="*/ 11 w 11"/>
                  <a:gd name="T33" fmla="*/ 23 h 2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
                  <a:gd name="T52" fmla="*/ 0 h 23"/>
                  <a:gd name="T53" fmla="*/ 11 w 11"/>
                  <a:gd name="T54" fmla="*/ 23 h 2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 h="23">
                    <a:moveTo>
                      <a:pt x="11" y="23"/>
                    </a:moveTo>
                    <a:lnTo>
                      <a:pt x="11" y="18"/>
                    </a:lnTo>
                    <a:lnTo>
                      <a:pt x="8" y="18"/>
                    </a:lnTo>
                    <a:lnTo>
                      <a:pt x="5" y="16"/>
                    </a:lnTo>
                    <a:lnTo>
                      <a:pt x="5" y="13"/>
                    </a:lnTo>
                    <a:lnTo>
                      <a:pt x="5" y="8"/>
                    </a:lnTo>
                    <a:lnTo>
                      <a:pt x="5" y="0"/>
                    </a:lnTo>
                    <a:lnTo>
                      <a:pt x="0" y="0"/>
                    </a:lnTo>
                    <a:lnTo>
                      <a:pt x="5" y="0"/>
                    </a:lnTo>
                    <a:lnTo>
                      <a:pt x="0" y="0"/>
                    </a:lnTo>
                    <a:lnTo>
                      <a:pt x="0" y="8"/>
                    </a:lnTo>
                    <a:lnTo>
                      <a:pt x="0" y="13"/>
                    </a:lnTo>
                    <a:lnTo>
                      <a:pt x="3" y="18"/>
                    </a:lnTo>
                    <a:lnTo>
                      <a:pt x="5" y="21"/>
                    </a:lnTo>
                    <a:lnTo>
                      <a:pt x="11" y="23"/>
                    </a:lnTo>
                    <a:lnTo>
                      <a:pt x="11" y="18"/>
                    </a:lnTo>
                    <a:lnTo>
                      <a:pt x="11" y="2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36" name="Freeform 819"/>
              <p:cNvSpPr>
                <a:spLocks/>
              </p:cNvSpPr>
              <p:nvPr/>
            </p:nvSpPr>
            <p:spPr bwMode="auto">
              <a:xfrm>
                <a:off x="5491" y="1904"/>
                <a:ext cx="18" cy="13"/>
              </a:xfrm>
              <a:custGeom>
                <a:avLst/>
                <a:gdLst>
                  <a:gd name="T0" fmla="*/ 0 w 18"/>
                  <a:gd name="T1" fmla="*/ 13 h 13"/>
                  <a:gd name="T2" fmla="*/ 7 w 18"/>
                  <a:gd name="T3" fmla="*/ 13 h 13"/>
                  <a:gd name="T4" fmla="*/ 18 w 18"/>
                  <a:gd name="T5" fmla="*/ 13 h 13"/>
                  <a:gd name="T6" fmla="*/ 18 w 18"/>
                  <a:gd name="T7" fmla="*/ 7 h 13"/>
                  <a:gd name="T8" fmla="*/ 18 w 18"/>
                  <a:gd name="T9" fmla="*/ 0 h 13"/>
                  <a:gd name="T10" fmla="*/ 18 w 18"/>
                  <a:gd name="T11" fmla="*/ 0 h 13"/>
                  <a:gd name="T12" fmla="*/ 15 w 18"/>
                  <a:gd name="T13" fmla="*/ 5 h 13"/>
                  <a:gd name="T14" fmla="*/ 10 w 18"/>
                  <a:gd name="T15" fmla="*/ 10 h 13"/>
                  <a:gd name="T16" fmla="*/ 0 w 18"/>
                  <a:gd name="T17" fmla="*/ 1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
                  <a:gd name="T28" fmla="*/ 0 h 13"/>
                  <a:gd name="T29" fmla="*/ 18 w 18"/>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 h="13">
                    <a:moveTo>
                      <a:pt x="0" y="13"/>
                    </a:moveTo>
                    <a:lnTo>
                      <a:pt x="7" y="13"/>
                    </a:lnTo>
                    <a:lnTo>
                      <a:pt x="18" y="13"/>
                    </a:lnTo>
                    <a:lnTo>
                      <a:pt x="18" y="7"/>
                    </a:lnTo>
                    <a:lnTo>
                      <a:pt x="18" y="0"/>
                    </a:lnTo>
                    <a:lnTo>
                      <a:pt x="15" y="5"/>
                    </a:lnTo>
                    <a:lnTo>
                      <a:pt x="10" y="10"/>
                    </a:lnTo>
                    <a:lnTo>
                      <a:pt x="0"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37" name="Freeform 820"/>
              <p:cNvSpPr>
                <a:spLocks/>
              </p:cNvSpPr>
              <p:nvPr/>
            </p:nvSpPr>
            <p:spPr bwMode="auto">
              <a:xfrm>
                <a:off x="5491" y="1914"/>
                <a:ext cx="20" cy="5"/>
              </a:xfrm>
              <a:custGeom>
                <a:avLst/>
                <a:gdLst>
                  <a:gd name="T0" fmla="*/ 20 w 20"/>
                  <a:gd name="T1" fmla="*/ 0 h 5"/>
                  <a:gd name="T2" fmla="*/ 20 w 20"/>
                  <a:gd name="T3" fmla="*/ 0 h 5"/>
                  <a:gd name="T4" fmla="*/ 7 w 20"/>
                  <a:gd name="T5" fmla="*/ 0 h 5"/>
                  <a:gd name="T6" fmla="*/ 0 w 20"/>
                  <a:gd name="T7" fmla="*/ 0 h 5"/>
                  <a:gd name="T8" fmla="*/ 0 w 20"/>
                  <a:gd name="T9" fmla="*/ 5 h 5"/>
                  <a:gd name="T10" fmla="*/ 7 w 20"/>
                  <a:gd name="T11" fmla="*/ 5 h 5"/>
                  <a:gd name="T12" fmla="*/ 18 w 20"/>
                  <a:gd name="T13" fmla="*/ 5 h 5"/>
                  <a:gd name="T14" fmla="*/ 18 w 20"/>
                  <a:gd name="T15" fmla="*/ 5 h 5"/>
                  <a:gd name="T16" fmla="*/ 20 w 20"/>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0"/>
                  <a:gd name="T28" fmla="*/ 0 h 5"/>
                  <a:gd name="T29" fmla="*/ 20 w 2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0" h="5">
                    <a:moveTo>
                      <a:pt x="20" y="0"/>
                    </a:moveTo>
                    <a:lnTo>
                      <a:pt x="20" y="0"/>
                    </a:lnTo>
                    <a:lnTo>
                      <a:pt x="7" y="0"/>
                    </a:lnTo>
                    <a:lnTo>
                      <a:pt x="0" y="0"/>
                    </a:lnTo>
                    <a:lnTo>
                      <a:pt x="0" y="5"/>
                    </a:lnTo>
                    <a:lnTo>
                      <a:pt x="7" y="5"/>
                    </a:lnTo>
                    <a:lnTo>
                      <a:pt x="18" y="5"/>
                    </a:lnTo>
                    <a:lnTo>
                      <a:pt x="2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38" name="Freeform 821"/>
              <p:cNvSpPr>
                <a:spLocks/>
              </p:cNvSpPr>
              <p:nvPr/>
            </p:nvSpPr>
            <p:spPr bwMode="auto">
              <a:xfrm>
                <a:off x="5506" y="1901"/>
                <a:ext cx="5" cy="18"/>
              </a:xfrm>
              <a:custGeom>
                <a:avLst/>
                <a:gdLst>
                  <a:gd name="T0" fmla="*/ 0 w 5"/>
                  <a:gd name="T1" fmla="*/ 0 h 18"/>
                  <a:gd name="T2" fmla="*/ 0 w 5"/>
                  <a:gd name="T3" fmla="*/ 0 h 18"/>
                  <a:gd name="T4" fmla="*/ 3 w 5"/>
                  <a:gd name="T5" fmla="*/ 10 h 18"/>
                  <a:gd name="T6" fmla="*/ 5 w 5"/>
                  <a:gd name="T7" fmla="*/ 13 h 18"/>
                  <a:gd name="T8" fmla="*/ 3 w 5"/>
                  <a:gd name="T9" fmla="*/ 18 h 18"/>
                  <a:gd name="T10" fmla="*/ 5 w 5"/>
                  <a:gd name="T11" fmla="*/ 10 h 18"/>
                  <a:gd name="T12" fmla="*/ 5 w 5"/>
                  <a:gd name="T13" fmla="*/ 3 h 18"/>
                  <a:gd name="T14" fmla="*/ 5 w 5"/>
                  <a:gd name="T15" fmla="*/ 3 h 18"/>
                  <a:gd name="T16" fmla="*/ 0 w 5"/>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18"/>
                  <a:gd name="T29" fmla="*/ 5 w 5"/>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18">
                    <a:moveTo>
                      <a:pt x="0" y="0"/>
                    </a:moveTo>
                    <a:lnTo>
                      <a:pt x="0" y="0"/>
                    </a:lnTo>
                    <a:lnTo>
                      <a:pt x="3" y="10"/>
                    </a:lnTo>
                    <a:lnTo>
                      <a:pt x="5" y="13"/>
                    </a:lnTo>
                    <a:lnTo>
                      <a:pt x="3" y="18"/>
                    </a:lnTo>
                    <a:lnTo>
                      <a:pt x="5" y="10"/>
                    </a:lnTo>
                    <a:lnTo>
                      <a:pt x="5" y="3"/>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39" name="Freeform 822"/>
              <p:cNvSpPr>
                <a:spLocks/>
              </p:cNvSpPr>
              <p:nvPr/>
            </p:nvSpPr>
            <p:spPr bwMode="auto">
              <a:xfrm>
                <a:off x="5491" y="1901"/>
                <a:ext cx="20" cy="18"/>
              </a:xfrm>
              <a:custGeom>
                <a:avLst/>
                <a:gdLst>
                  <a:gd name="T0" fmla="*/ 0 w 20"/>
                  <a:gd name="T1" fmla="*/ 13 h 18"/>
                  <a:gd name="T2" fmla="*/ 0 w 20"/>
                  <a:gd name="T3" fmla="*/ 18 h 18"/>
                  <a:gd name="T4" fmla="*/ 13 w 20"/>
                  <a:gd name="T5" fmla="*/ 16 h 18"/>
                  <a:gd name="T6" fmla="*/ 18 w 20"/>
                  <a:gd name="T7" fmla="*/ 8 h 18"/>
                  <a:gd name="T8" fmla="*/ 20 w 20"/>
                  <a:gd name="T9" fmla="*/ 3 h 18"/>
                  <a:gd name="T10" fmla="*/ 15 w 20"/>
                  <a:gd name="T11" fmla="*/ 0 h 18"/>
                  <a:gd name="T12" fmla="*/ 20 w 20"/>
                  <a:gd name="T13" fmla="*/ 3 h 18"/>
                  <a:gd name="T14" fmla="*/ 15 w 20"/>
                  <a:gd name="T15" fmla="*/ 3 h 18"/>
                  <a:gd name="T16" fmla="*/ 15 w 20"/>
                  <a:gd name="T17" fmla="*/ 8 h 18"/>
                  <a:gd name="T18" fmla="*/ 10 w 20"/>
                  <a:gd name="T19" fmla="*/ 10 h 18"/>
                  <a:gd name="T20" fmla="*/ 0 w 20"/>
                  <a:gd name="T21" fmla="*/ 13 h 18"/>
                  <a:gd name="T22" fmla="*/ 0 w 20"/>
                  <a:gd name="T23" fmla="*/ 18 h 18"/>
                  <a:gd name="T24" fmla="*/ 0 w 20"/>
                  <a:gd name="T25" fmla="*/ 13 h 1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20"/>
                  <a:gd name="T40" fmla="*/ 0 h 18"/>
                  <a:gd name="T41" fmla="*/ 20 w 20"/>
                  <a:gd name="T42" fmla="*/ 18 h 18"/>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20" h="18">
                    <a:moveTo>
                      <a:pt x="0" y="13"/>
                    </a:moveTo>
                    <a:lnTo>
                      <a:pt x="0" y="18"/>
                    </a:lnTo>
                    <a:lnTo>
                      <a:pt x="13" y="16"/>
                    </a:lnTo>
                    <a:lnTo>
                      <a:pt x="18" y="8"/>
                    </a:lnTo>
                    <a:lnTo>
                      <a:pt x="20" y="3"/>
                    </a:lnTo>
                    <a:lnTo>
                      <a:pt x="15" y="0"/>
                    </a:lnTo>
                    <a:lnTo>
                      <a:pt x="20" y="3"/>
                    </a:lnTo>
                    <a:lnTo>
                      <a:pt x="15" y="3"/>
                    </a:lnTo>
                    <a:lnTo>
                      <a:pt x="15" y="8"/>
                    </a:lnTo>
                    <a:lnTo>
                      <a:pt x="10" y="10"/>
                    </a:lnTo>
                    <a:lnTo>
                      <a:pt x="0" y="13"/>
                    </a:lnTo>
                    <a:lnTo>
                      <a:pt x="0" y="18"/>
                    </a:lnTo>
                    <a:lnTo>
                      <a:pt x="0"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40" name="Freeform 823"/>
              <p:cNvSpPr>
                <a:spLocks/>
              </p:cNvSpPr>
              <p:nvPr/>
            </p:nvSpPr>
            <p:spPr bwMode="auto">
              <a:xfrm>
                <a:off x="5483" y="1896"/>
                <a:ext cx="5" cy="5"/>
              </a:xfrm>
              <a:custGeom>
                <a:avLst/>
                <a:gdLst>
                  <a:gd name="T0" fmla="*/ 2 w 5"/>
                  <a:gd name="T1" fmla="*/ 5 h 5"/>
                  <a:gd name="T2" fmla="*/ 2 w 5"/>
                  <a:gd name="T3" fmla="*/ 2 h 5"/>
                  <a:gd name="T4" fmla="*/ 0 w 5"/>
                  <a:gd name="T5" fmla="*/ 2 h 5"/>
                  <a:gd name="T6" fmla="*/ 2 w 5"/>
                  <a:gd name="T7" fmla="*/ 0 h 5"/>
                  <a:gd name="T8" fmla="*/ 5 w 5"/>
                  <a:gd name="T9" fmla="*/ 0 h 5"/>
                  <a:gd name="T10" fmla="*/ 2 w 5"/>
                  <a:gd name="T11" fmla="*/ 0 h 5"/>
                  <a:gd name="T12" fmla="*/ 2 w 5"/>
                  <a:gd name="T13" fmla="*/ 5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2" y="5"/>
                    </a:moveTo>
                    <a:lnTo>
                      <a:pt x="2" y="2"/>
                    </a:lnTo>
                    <a:lnTo>
                      <a:pt x="0" y="2"/>
                    </a:lnTo>
                    <a:lnTo>
                      <a:pt x="2" y="0"/>
                    </a:lnTo>
                    <a:lnTo>
                      <a:pt x="5" y="0"/>
                    </a:lnTo>
                    <a:lnTo>
                      <a:pt x="2" y="0"/>
                    </a:lnTo>
                    <a:lnTo>
                      <a:pt x="2"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41" name="Freeform 824"/>
              <p:cNvSpPr>
                <a:spLocks/>
              </p:cNvSpPr>
              <p:nvPr/>
            </p:nvSpPr>
            <p:spPr bwMode="auto">
              <a:xfrm>
                <a:off x="5483" y="1896"/>
                <a:ext cx="5" cy="5"/>
              </a:xfrm>
              <a:custGeom>
                <a:avLst/>
                <a:gdLst>
                  <a:gd name="T0" fmla="*/ 0 w 5"/>
                  <a:gd name="T1" fmla="*/ 2 h 5"/>
                  <a:gd name="T2" fmla="*/ 0 w 5"/>
                  <a:gd name="T3" fmla="*/ 2 h 5"/>
                  <a:gd name="T4" fmla="*/ 0 w 5"/>
                  <a:gd name="T5" fmla="*/ 5 h 5"/>
                  <a:gd name="T6" fmla="*/ 0 w 5"/>
                  <a:gd name="T7" fmla="*/ 5 h 5"/>
                  <a:gd name="T8" fmla="*/ 5 w 5"/>
                  <a:gd name="T9" fmla="*/ 5 h 5"/>
                  <a:gd name="T10" fmla="*/ 2 w 5"/>
                  <a:gd name="T11" fmla="*/ 2 h 5"/>
                  <a:gd name="T12" fmla="*/ 0 w 5"/>
                  <a:gd name="T13" fmla="*/ 0 h 5"/>
                  <a:gd name="T14" fmla="*/ 0 w 5"/>
                  <a:gd name="T15" fmla="*/ 0 h 5"/>
                  <a:gd name="T16" fmla="*/ 0 w 5"/>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0" y="2"/>
                    </a:moveTo>
                    <a:lnTo>
                      <a:pt x="0" y="2"/>
                    </a:lnTo>
                    <a:lnTo>
                      <a:pt x="0" y="5"/>
                    </a:lnTo>
                    <a:lnTo>
                      <a:pt x="5" y="5"/>
                    </a:lnTo>
                    <a:lnTo>
                      <a:pt x="2" y="2"/>
                    </a:lnTo>
                    <a:lnTo>
                      <a:pt x="0"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42" name="Freeform 825"/>
              <p:cNvSpPr>
                <a:spLocks/>
              </p:cNvSpPr>
              <p:nvPr/>
            </p:nvSpPr>
            <p:spPr bwMode="auto">
              <a:xfrm>
                <a:off x="5483" y="1893"/>
                <a:ext cx="8" cy="5"/>
              </a:xfrm>
              <a:custGeom>
                <a:avLst/>
                <a:gdLst>
                  <a:gd name="T0" fmla="*/ 8 w 8"/>
                  <a:gd name="T1" fmla="*/ 3 h 5"/>
                  <a:gd name="T2" fmla="*/ 5 w 8"/>
                  <a:gd name="T3" fmla="*/ 0 h 5"/>
                  <a:gd name="T4" fmla="*/ 2 w 8"/>
                  <a:gd name="T5" fmla="*/ 0 h 5"/>
                  <a:gd name="T6" fmla="*/ 0 w 8"/>
                  <a:gd name="T7" fmla="*/ 5 h 5"/>
                  <a:gd name="T8" fmla="*/ 0 w 8"/>
                  <a:gd name="T9" fmla="*/ 3 h 5"/>
                  <a:gd name="T10" fmla="*/ 2 w 8"/>
                  <a:gd name="T11" fmla="*/ 5 h 5"/>
                  <a:gd name="T12" fmla="*/ 8 w 8"/>
                  <a:gd name="T13" fmla="*/ 3 h 5"/>
                  <a:gd name="T14" fmla="*/ 5 w 8"/>
                  <a:gd name="T15" fmla="*/ 0 h 5"/>
                  <a:gd name="T16" fmla="*/ 8 w 8"/>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8" y="3"/>
                    </a:moveTo>
                    <a:lnTo>
                      <a:pt x="5" y="0"/>
                    </a:lnTo>
                    <a:lnTo>
                      <a:pt x="2" y="0"/>
                    </a:lnTo>
                    <a:lnTo>
                      <a:pt x="0" y="5"/>
                    </a:lnTo>
                    <a:lnTo>
                      <a:pt x="0" y="3"/>
                    </a:lnTo>
                    <a:lnTo>
                      <a:pt x="2" y="5"/>
                    </a:lnTo>
                    <a:lnTo>
                      <a:pt x="8" y="3"/>
                    </a:lnTo>
                    <a:lnTo>
                      <a:pt x="5" y="0"/>
                    </a:lnTo>
                    <a:lnTo>
                      <a:pt x="8"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43" name="Freeform 826"/>
              <p:cNvSpPr>
                <a:spLocks/>
              </p:cNvSpPr>
              <p:nvPr/>
            </p:nvSpPr>
            <p:spPr bwMode="auto">
              <a:xfrm>
                <a:off x="5483" y="1893"/>
                <a:ext cx="8" cy="8"/>
              </a:xfrm>
              <a:custGeom>
                <a:avLst/>
                <a:gdLst>
                  <a:gd name="T0" fmla="*/ 0 w 8"/>
                  <a:gd name="T1" fmla="*/ 8 h 8"/>
                  <a:gd name="T2" fmla="*/ 5 w 8"/>
                  <a:gd name="T3" fmla="*/ 8 h 8"/>
                  <a:gd name="T4" fmla="*/ 5 w 8"/>
                  <a:gd name="T5" fmla="*/ 5 h 8"/>
                  <a:gd name="T6" fmla="*/ 8 w 8"/>
                  <a:gd name="T7" fmla="*/ 3 h 8"/>
                  <a:gd name="T8" fmla="*/ 5 w 8"/>
                  <a:gd name="T9" fmla="*/ 0 h 8"/>
                  <a:gd name="T10" fmla="*/ 2 w 8"/>
                  <a:gd name="T11" fmla="*/ 3 h 8"/>
                  <a:gd name="T12" fmla="*/ 0 w 8"/>
                  <a:gd name="T13" fmla="*/ 8 h 8"/>
                  <a:gd name="T14" fmla="*/ 5 w 8"/>
                  <a:gd name="T15" fmla="*/ 8 h 8"/>
                  <a:gd name="T16" fmla="*/ 0 w 8"/>
                  <a:gd name="T17" fmla="*/ 8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8"/>
                  <a:gd name="T29" fmla="*/ 8 w 8"/>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8">
                    <a:moveTo>
                      <a:pt x="0" y="8"/>
                    </a:moveTo>
                    <a:lnTo>
                      <a:pt x="5" y="8"/>
                    </a:lnTo>
                    <a:lnTo>
                      <a:pt x="5" y="5"/>
                    </a:lnTo>
                    <a:lnTo>
                      <a:pt x="8" y="3"/>
                    </a:lnTo>
                    <a:lnTo>
                      <a:pt x="5" y="0"/>
                    </a:lnTo>
                    <a:lnTo>
                      <a:pt x="2" y="3"/>
                    </a:lnTo>
                    <a:lnTo>
                      <a:pt x="0" y="8"/>
                    </a:lnTo>
                    <a:lnTo>
                      <a:pt x="5" y="8"/>
                    </a:lnTo>
                    <a:lnTo>
                      <a:pt x="0" y="8"/>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44" name="Freeform 827"/>
              <p:cNvSpPr>
                <a:spLocks/>
              </p:cNvSpPr>
              <p:nvPr/>
            </p:nvSpPr>
            <p:spPr bwMode="auto">
              <a:xfrm>
                <a:off x="5477" y="1799"/>
                <a:ext cx="8" cy="13"/>
              </a:xfrm>
              <a:custGeom>
                <a:avLst/>
                <a:gdLst>
                  <a:gd name="T0" fmla="*/ 6 w 8"/>
                  <a:gd name="T1" fmla="*/ 13 h 13"/>
                  <a:gd name="T2" fmla="*/ 0 w 8"/>
                  <a:gd name="T3" fmla="*/ 11 h 13"/>
                  <a:gd name="T4" fmla="*/ 0 w 8"/>
                  <a:gd name="T5" fmla="*/ 5 h 13"/>
                  <a:gd name="T6" fmla="*/ 6 w 8"/>
                  <a:gd name="T7" fmla="*/ 3 h 13"/>
                  <a:gd name="T8" fmla="*/ 8 w 8"/>
                  <a:gd name="T9" fmla="*/ 0 h 13"/>
                  <a:gd name="T10" fmla="*/ 6 w 8"/>
                  <a:gd name="T11" fmla="*/ 3 h 13"/>
                  <a:gd name="T12" fmla="*/ 6 w 8"/>
                  <a:gd name="T13" fmla="*/ 13 h 13"/>
                  <a:gd name="T14" fmla="*/ 0 60000 65536"/>
                  <a:gd name="T15" fmla="*/ 0 60000 65536"/>
                  <a:gd name="T16" fmla="*/ 0 60000 65536"/>
                  <a:gd name="T17" fmla="*/ 0 60000 65536"/>
                  <a:gd name="T18" fmla="*/ 0 60000 65536"/>
                  <a:gd name="T19" fmla="*/ 0 60000 65536"/>
                  <a:gd name="T20" fmla="*/ 0 60000 65536"/>
                  <a:gd name="T21" fmla="*/ 0 w 8"/>
                  <a:gd name="T22" fmla="*/ 0 h 13"/>
                  <a:gd name="T23" fmla="*/ 8 w 8"/>
                  <a:gd name="T24" fmla="*/ 13 h 1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 h="13">
                    <a:moveTo>
                      <a:pt x="6" y="13"/>
                    </a:moveTo>
                    <a:lnTo>
                      <a:pt x="0" y="11"/>
                    </a:lnTo>
                    <a:lnTo>
                      <a:pt x="0" y="5"/>
                    </a:lnTo>
                    <a:lnTo>
                      <a:pt x="6" y="3"/>
                    </a:lnTo>
                    <a:lnTo>
                      <a:pt x="8" y="0"/>
                    </a:lnTo>
                    <a:lnTo>
                      <a:pt x="6" y="3"/>
                    </a:lnTo>
                    <a:lnTo>
                      <a:pt x="6" y="1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45" name="Freeform 828"/>
              <p:cNvSpPr>
                <a:spLocks/>
              </p:cNvSpPr>
              <p:nvPr/>
            </p:nvSpPr>
            <p:spPr bwMode="auto">
              <a:xfrm>
                <a:off x="5477" y="1804"/>
                <a:ext cx="6" cy="11"/>
              </a:xfrm>
              <a:custGeom>
                <a:avLst/>
                <a:gdLst>
                  <a:gd name="T0" fmla="*/ 0 w 6"/>
                  <a:gd name="T1" fmla="*/ 0 h 11"/>
                  <a:gd name="T2" fmla="*/ 0 w 6"/>
                  <a:gd name="T3" fmla="*/ 0 h 11"/>
                  <a:gd name="T4" fmla="*/ 0 w 6"/>
                  <a:gd name="T5" fmla="*/ 8 h 11"/>
                  <a:gd name="T6" fmla="*/ 3 w 6"/>
                  <a:gd name="T7" fmla="*/ 11 h 11"/>
                  <a:gd name="T8" fmla="*/ 6 w 6"/>
                  <a:gd name="T9" fmla="*/ 8 h 11"/>
                  <a:gd name="T10" fmla="*/ 3 w 6"/>
                  <a:gd name="T11" fmla="*/ 6 h 11"/>
                  <a:gd name="T12" fmla="*/ 3 w 6"/>
                  <a:gd name="T13" fmla="*/ 3 h 11"/>
                  <a:gd name="T14" fmla="*/ 3 w 6"/>
                  <a:gd name="T15" fmla="*/ 3 h 11"/>
                  <a:gd name="T16" fmla="*/ 0 w 6"/>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11"/>
                  <a:gd name="T29" fmla="*/ 6 w 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11">
                    <a:moveTo>
                      <a:pt x="0" y="0"/>
                    </a:moveTo>
                    <a:lnTo>
                      <a:pt x="0" y="0"/>
                    </a:lnTo>
                    <a:lnTo>
                      <a:pt x="0" y="8"/>
                    </a:lnTo>
                    <a:lnTo>
                      <a:pt x="3" y="11"/>
                    </a:lnTo>
                    <a:lnTo>
                      <a:pt x="6" y="8"/>
                    </a:lnTo>
                    <a:lnTo>
                      <a:pt x="3" y="6"/>
                    </a:lnTo>
                    <a:lnTo>
                      <a:pt x="3" y="3"/>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46" name="Freeform 829"/>
              <p:cNvSpPr>
                <a:spLocks/>
              </p:cNvSpPr>
              <p:nvPr/>
            </p:nvSpPr>
            <p:spPr bwMode="auto">
              <a:xfrm>
                <a:off x="5477" y="1796"/>
                <a:ext cx="11" cy="11"/>
              </a:xfrm>
              <a:custGeom>
                <a:avLst/>
                <a:gdLst>
                  <a:gd name="T0" fmla="*/ 8 w 11"/>
                  <a:gd name="T1" fmla="*/ 0 h 11"/>
                  <a:gd name="T2" fmla="*/ 8 w 11"/>
                  <a:gd name="T3" fmla="*/ 0 h 11"/>
                  <a:gd name="T4" fmla="*/ 3 w 11"/>
                  <a:gd name="T5" fmla="*/ 3 h 11"/>
                  <a:gd name="T6" fmla="*/ 0 w 11"/>
                  <a:gd name="T7" fmla="*/ 8 h 11"/>
                  <a:gd name="T8" fmla="*/ 3 w 11"/>
                  <a:gd name="T9" fmla="*/ 11 h 11"/>
                  <a:gd name="T10" fmla="*/ 6 w 11"/>
                  <a:gd name="T11" fmla="*/ 8 h 11"/>
                  <a:gd name="T12" fmla="*/ 11 w 11"/>
                  <a:gd name="T13" fmla="*/ 3 h 11"/>
                  <a:gd name="T14" fmla="*/ 11 w 11"/>
                  <a:gd name="T15" fmla="*/ 3 h 11"/>
                  <a:gd name="T16" fmla="*/ 8 w 11"/>
                  <a:gd name="T17" fmla="*/ 0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1"/>
                  <a:gd name="T29" fmla="*/ 11 w 11"/>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1">
                    <a:moveTo>
                      <a:pt x="8" y="0"/>
                    </a:moveTo>
                    <a:lnTo>
                      <a:pt x="8" y="0"/>
                    </a:lnTo>
                    <a:lnTo>
                      <a:pt x="3" y="3"/>
                    </a:lnTo>
                    <a:lnTo>
                      <a:pt x="0" y="8"/>
                    </a:lnTo>
                    <a:lnTo>
                      <a:pt x="3" y="11"/>
                    </a:lnTo>
                    <a:lnTo>
                      <a:pt x="6" y="8"/>
                    </a:lnTo>
                    <a:lnTo>
                      <a:pt x="11" y="3"/>
                    </a:lnTo>
                    <a:lnTo>
                      <a:pt x="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47" name="Freeform 830"/>
              <p:cNvSpPr>
                <a:spLocks/>
              </p:cNvSpPr>
              <p:nvPr/>
            </p:nvSpPr>
            <p:spPr bwMode="auto">
              <a:xfrm>
                <a:off x="5480" y="1796"/>
                <a:ext cx="8" cy="19"/>
              </a:xfrm>
              <a:custGeom>
                <a:avLst/>
                <a:gdLst>
                  <a:gd name="T0" fmla="*/ 0 w 8"/>
                  <a:gd name="T1" fmla="*/ 19 h 19"/>
                  <a:gd name="T2" fmla="*/ 3 w 8"/>
                  <a:gd name="T3" fmla="*/ 16 h 19"/>
                  <a:gd name="T4" fmla="*/ 3 w 8"/>
                  <a:gd name="T5" fmla="*/ 8 h 19"/>
                  <a:gd name="T6" fmla="*/ 5 w 8"/>
                  <a:gd name="T7" fmla="*/ 0 h 19"/>
                  <a:gd name="T8" fmla="*/ 8 w 8"/>
                  <a:gd name="T9" fmla="*/ 3 h 19"/>
                  <a:gd name="T10" fmla="*/ 0 w 8"/>
                  <a:gd name="T11" fmla="*/ 6 h 19"/>
                  <a:gd name="T12" fmla="*/ 0 w 8"/>
                  <a:gd name="T13" fmla="*/ 19 h 19"/>
                  <a:gd name="T14" fmla="*/ 3 w 8"/>
                  <a:gd name="T15" fmla="*/ 16 h 19"/>
                  <a:gd name="T16" fmla="*/ 0 w 8"/>
                  <a:gd name="T17" fmla="*/ 19 h 1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9"/>
                  <a:gd name="T29" fmla="*/ 8 w 8"/>
                  <a:gd name="T30" fmla="*/ 19 h 19"/>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9">
                    <a:moveTo>
                      <a:pt x="0" y="19"/>
                    </a:moveTo>
                    <a:lnTo>
                      <a:pt x="3" y="16"/>
                    </a:lnTo>
                    <a:lnTo>
                      <a:pt x="3" y="8"/>
                    </a:lnTo>
                    <a:lnTo>
                      <a:pt x="5" y="0"/>
                    </a:lnTo>
                    <a:lnTo>
                      <a:pt x="8" y="3"/>
                    </a:lnTo>
                    <a:lnTo>
                      <a:pt x="0" y="6"/>
                    </a:lnTo>
                    <a:lnTo>
                      <a:pt x="0" y="19"/>
                    </a:lnTo>
                    <a:lnTo>
                      <a:pt x="3" y="16"/>
                    </a:lnTo>
                    <a:lnTo>
                      <a:pt x="0" y="1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48" name="Freeform 831"/>
              <p:cNvSpPr>
                <a:spLocks/>
              </p:cNvSpPr>
              <p:nvPr/>
            </p:nvSpPr>
            <p:spPr bwMode="auto">
              <a:xfrm>
                <a:off x="5598" y="1930"/>
                <a:ext cx="10" cy="2"/>
              </a:xfrm>
              <a:custGeom>
                <a:avLst/>
                <a:gdLst>
                  <a:gd name="T0" fmla="*/ 10 w 10"/>
                  <a:gd name="T1" fmla="*/ 0 h 2"/>
                  <a:gd name="T2" fmla="*/ 5 w 10"/>
                  <a:gd name="T3" fmla="*/ 2 h 2"/>
                  <a:gd name="T4" fmla="*/ 0 w 10"/>
                  <a:gd name="T5" fmla="*/ 2 h 2"/>
                  <a:gd name="T6" fmla="*/ 0 w 10"/>
                  <a:gd name="T7" fmla="*/ 0 h 2"/>
                  <a:gd name="T8" fmla="*/ 10 w 10"/>
                  <a:gd name="T9" fmla="*/ 0 h 2"/>
                  <a:gd name="T10" fmla="*/ 0 60000 65536"/>
                  <a:gd name="T11" fmla="*/ 0 60000 65536"/>
                  <a:gd name="T12" fmla="*/ 0 60000 65536"/>
                  <a:gd name="T13" fmla="*/ 0 60000 65536"/>
                  <a:gd name="T14" fmla="*/ 0 60000 65536"/>
                  <a:gd name="T15" fmla="*/ 0 w 10"/>
                  <a:gd name="T16" fmla="*/ 0 h 2"/>
                  <a:gd name="T17" fmla="*/ 10 w 10"/>
                  <a:gd name="T18" fmla="*/ 2 h 2"/>
                </a:gdLst>
                <a:ahLst/>
                <a:cxnLst>
                  <a:cxn ang="T10">
                    <a:pos x="T0" y="T1"/>
                  </a:cxn>
                  <a:cxn ang="T11">
                    <a:pos x="T2" y="T3"/>
                  </a:cxn>
                  <a:cxn ang="T12">
                    <a:pos x="T4" y="T5"/>
                  </a:cxn>
                  <a:cxn ang="T13">
                    <a:pos x="T6" y="T7"/>
                  </a:cxn>
                  <a:cxn ang="T14">
                    <a:pos x="T8" y="T9"/>
                  </a:cxn>
                </a:cxnLst>
                <a:rect l="T15" t="T16" r="T17" b="T18"/>
                <a:pathLst>
                  <a:path w="10" h="2">
                    <a:moveTo>
                      <a:pt x="10" y="0"/>
                    </a:moveTo>
                    <a:lnTo>
                      <a:pt x="5" y="2"/>
                    </a:lnTo>
                    <a:lnTo>
                      <a:pt x="0" y="2"/>
                    </a:lnTo>
                    <a:lnTo>
                      <a:pt x="0" y="0"/>
                    </a:lnTo>
                    <a:lnTo>
                      <a:pt x="1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49" name="Freeform 832"/>
              <p:cNvSpPr>
                <a:spLocks/>
              </p:cNvSpPr>
              <p:nvPr/>
            </p:nvSpPr>
            <p:spPr bwMode="auto">
              <a:xfrm>
                <a:off x="5598" y="1930"/>
                <a:ext cx="10" cy="5"/>
              </a:xfrm>
              <a:custGeom>
                <a:avLst/>
                <a:gdLst>
                  <a:gd name="T0" fmla="*/ 2 w 10"/>
                  <a:gd name="T1" fmla="*/ 5 h 5"/>
                  <a:gd name="T2" fmla="*/ 2 w 10"/>
                  <a:gd name="T3" fmla="*/ 5 h 5"/>
                  <a:gd name="T4" fmla="*/ 7 w 10"/>
                  <a:gd name="T5" fmla="*/ 2 h 5"/>
                  <a:gd name="T6" fmla="*/ 10 w 10"/>
                  <a:gd name="T7" fmla="*/ 2 h 5"/>
                  <a:gd name="T8" fmla="*/ 10 w 10"/>
                  <a:gd name="T9" fmla="*/ 0 h 5"/>
                  <a:gd name="T10" fmla="*/ 5 w 10"/>
                  <a:gd name="T11" fmla="*/ 0 h 5"/>
                  <a:gd name="T12" fmla="*/ 0 w 10"/>
                  <a:gd name="T13" fmla="*/ 2 h 5"/>
                  <a:gd name="T14" fmla="*/ 0 w 10"/>
                  <a:gd name="T15" fmla="*/ 2 h 5"/>
                  <a:gd name="T16" fmla="*/ 2 w 10"/>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2" y="5"/>
                    </a:moveTo>
                    <a:lnTo>
                      <a:pt x="2" y="5"/>
                    </a:lnTo>
                    <a:lnTo>
                      <a:pt x="7" y="2"/>
                    </a:lnTo>
                    <a:lnTo>
                      <a:pt x="10" y="2"/>
                    </a:lnTo>
                    <a:lnTo>
                      <a:pt x="10" y="0"/>
                    </a:lnTo>
                    <a:lnTo>
                      <a:pt x="5" y="0"/>
                    </a:lnTo>
                    <a:lnTo>
                      <a:pt x="0" y="2"/>
                    </a:lnTo>
                    <a:lnTo>
                      <a:pt x="2"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50" name="Freeform 833"/>
              <p:cNvSpPr>
                <a:spLocks/>
              </p:cNvSpPr>
              <p:nvPr/>
            </p:nvSpPr>
            <p:spPr bwMode="auto">
              <a:xfrm>
                <a:off x="5598" y="1930"/>
                <a:ext cx="10" cy="5"/>
              </a:xfrm>
              <a:custGeom>
                <a:avLst/>
                <a:gdLst>
                  <a:gd name="T0" fmla="*/ 10 w 10"/>
                  <a:gd name="T1" fmla="*/ 2 h 5"/>
                  <a:gd name="T2" fmla="*/ 10 w 10"/>
                  <a:gd name="T3" fmla="*/ 0 h 5"/>
                  <a:gd name="T4" fmla="*/ 0 w 10"/>
                  <a:gd name="T5" fmla="*/ 0 h 5"/>
                  <a:gd name="T6" fmla="*/ 2 w 10"/>
                  <a:gd name="T7" fmla="*/ 5 h 5"/>
                  <a:gd name="T8" fmla="*/ 0 w 10"/>
                  <a:gd name="T9" fmla="*/ 2 h 5"/>
                  <a:gd name="T10" fmla="*/ 2 w 10"/>
                  <a:gd name="T11" fmla="*/ 2 h 5"/>
                  <a:gd name="T12" fmla="*/ 7 w 10"/>
                  <a:gd name="T13" fmla="*/ 2 h 5"/>
                  <a:gd name="T14" fmla="*/ 10 w 10"/>
                  <a:gd name="T15" fmla="*/ 0 h 5"/>
                  <a:gd name="T16" fmla="*/ 10 w 10"/>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10" y="2"/>
                    </a:moveTo>
                    <a:lnTo>
                      <a:pt x="10" y="0"/>
                    </a:lnTo>
                    <a:lnTo>
                      <a:pt x="0" y="0"/>
                    </a:lnTo>
                    <a:lnTo>
                      <a:pt x="2" y="5"/>
                    </a:lnTo>
                    <a:lnTo>
                      <a:pt x="0" y="2"/>
                    </a:lnTo>
                    <a:lnTo>
                      <a:pt x="2" y="2"/>
                    </a:lnTo>
                    <a:lnTo>
                      <a:pt x="7" y="2"/>
                    </a:lnTo>
                    <a:lnTo>
                      <a:pt x="10" y="0"/>
                    </a:lnTo>
                    <a:lnTo>
                      <a:pt x="1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51" name="Freeform 834"/>
              <p:cNvSpPr>
                <a:spLocks/>
              </p:cNvSpPr>
              <p:nvPr/>
            </p:nvSpPr>
            <p:spPr bwMode="auto">
              <a:xfrm>
                <a:off x="5524" y="1841"/>
                <a:ext cx="27" cy="26"/>
              </a:xfrm>
              <a:custGeom>
                <a:avLst/>
                <a:gdLst>
                  <a:gd name="T0" fmla="*/ 8 w 27"/>
                  <a:gd name="T1" fmla="*/ 26 h 26"/>
                  <a:gd name="T2" fmla="*/ 6 w 27"/>
                  <a:gd name="T3" fmla="*/ 23 h 26"/>
                  <a:gd name="T4" fmla="*/ 6 w 27"/>
                  <a:gd name="T5" fmla="*/ 16 h 26"/>
                  <a:gd name="T6" fmla="*/ 14 w 27"/>
                  <a:gd name="T7" fmla="*/ 8 h 26"/>
                  <a:gd name="T8" fmla="*/ 19 w 27"/>
                  <a:gd name="T9" fmla="*/ 3 h 26"/>
                  <a:gd name="T10" fmla="*/ 21 w 27"/>
                  <a:gd name="T11" fmla="*/ 3 h 26"/>
                  <a:gd name="T12" fmla="*/ 27 w 27"/>
                  <a:gd name="T13" fmla="*/ 0 h 26"/>
                  <a:gd name="T14" fmla="*/ 24 w 27"/>
                  <a:gd name="T15" fmla="*/ 0 h 26"/>
                  <a:gd name="T16" fmla="*/ 19 w 27"/>
                  <a:gd name="T17" fmla="*/ 0 h 26"/>
                  <a:gd name="T18" fmla="*/ 14 w 27"/>
                  <a:gd name="T19" fmla="*/ 5 h 26"/>
                  <a:gd name="T20" fmla="*/ 3 w 27"/>
                  <a:gd name="T21" fmla="*/ 16 h 26"/>
                  <a:gd name="T22" fmla="*/ 0 w 27"/>
                  <a:gd name="T23" fmla="*/ 18 h 26"/>
                  <a:gd name="T24" fmla="*/ 3 w 27"/>
                  <a:gd name="T25" fmla="*/ 21 h 26"/>
                  <a:gd name="T26" fmla="*/ 6 w 27"/>
                  <a:gd name="T27" fmla="*/ 23 h 26"/>
                  <a:gd name="T28" fmla="*/ 8 w 27"/>
                  <a:gd name="T29" fmla="*/ 26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7"/>
                  <a:gd name="T46" fmla="*/ 0 h 26"/>
                  <a:gd name="T47" fmla="*/ 27 w 27"/>
                  <a:gd name="T48" fmla="*/ 26 h 2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7" h="26">
                    <a:moveTo>
                      <a:pt x="8" y="26"/>
                    </a:moveTo>
                    <a:lnTo>
                      <a:pt x="6" y="23"/>
                    </a:lnTo>
                    <a:lnTo>
                      <a:pt x="6" y="16"/>
                    </a:lnTo>
                    <a:lnTo>
                      <a:pt x="14" y="8"/>
                    </a:lnTo>
                    <a:lnTo>
                      <a:pt x="19" y="3"/>
                    </a:lnTo>
                    <a:lnTo>
                      <a:pt x="21" y="3"/>
                    </a:lnTo>
                    <a:lnTo>
                      <a:pt x="27" y="0"/>
                    </a:lnTo>
                    <a:lnTo>
                      <a:pt x="24" y="0"/>
                    </a:lnTo>
                    <a:lnTo>
                      <a:pt x="19" y="0"/>
                    </a:lnTo>
                    <a:lnTo>
                      <a:pt x="14" y="5"/>
                    </a:lnTo>
                    <a:lnTo>
                      <a:pt x="3" y="16"/>
                    </a:lnTo>
                    <a:lnTo>
                      <a:pt x="0" y="18"/>
                    </a:lnTo>
                    <a:lnTo>
                      <a:pt x="3" y="21"/>
                    </a:lnTo>
                    <a:lnTo>
                      <a:pt x="6" y="23"/>
                    </a:lnTo>
                    <a:lnTo>
                      <a:pt x="8" y="2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52" name="Freeform 835"/>
              <p:cNvSpPr>
                <a:spLocks/>
              </p:cNvSpPr>
              <p:nvPr/>
            </p:nvSpPr>
            <p:spPr bwMode="auto">
              <a:xfrm>
                <a:off x="5527" y="1854"/>
                <a:ext cx="8" cy="16"/>
              </a:xfrm>
              <a:custGeom>
                <a:avLst/>
                <a:gdLst>
                  <a:gd name="T0" fmla="*/ 3 w 8"/>
                  <a:gd name="T1" fmla="*/ 0 h 16"/>
                  <a:gd name="T2" fmla="*/ 3 w 8"/>
                  <a:gd name="T3" fmla="*/ 0 h 16"/>
                  <a:gd name="T4" fmla="*/ 0 w 8"/>
                  <a:gd name="T5" fmla="*/ 10 h 16"/>
                  <a:gd name="T6" fmla="*/ 5 w 8"/>
                  <a:gd name="T7" fmla="*/ 16 h 16"/>
                  <a:gd name="T8" fmla="*/ 8 w 8"/>
                  <a:gd name="T9" fmla="*/ 13 h 16"/>
                  <a:gd name="T10" fmla="*/ 5 w 8"/>
                  <a:gd name="T11" fmla="*/ 8 h 16"/>
                  <a:gd name="T12" fmla="*/ 3 w 8"/>
                  <a:gd name="T13" fmla="*/ 5 h 16"/>
                  <a:gd name="T14" fmla="*/ 3 w 8"/>
                  <a:gd name="T15" fmla="*/ 5 h 16"/>
                  <a:gd name="T16" fmla="*/ 3 w 8"/>
                  <a:gd name="T17" fmla="*/ 0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16"/>
                  <a:gd name="T29" fmla="*/ 8 w 8"/>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16">
                    <a:moveTo>
                      <a:pt x="3" y="0"/>
                    </a:moveTo>
                    <a:lnTo>
                      <a:pt x="3" y="0"/>
                    </a:lnTo>
                    <a:lnTo>
                      <a:pt x="0" y="10"/>
                    </a:lnTo>
                    <a:lnTo>
                      <a:pt x="5" y="16"/>
                    </a:lnTo>
                    <a:lnTo>
                      <a:pt x="8" y="13"/>
                    </a:lnTo>
                    <a:lnTo>
                      <a:pt x="5" y="8"/>
                    </a:lnTo>
                    <a:lnTo>
                      <a:pt x="3" y="5"/>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53" name="Freeform 836"/>
              <p:cNvSpPr>
                <a:spLocks/>
              </p:cNvSpPr>
              <p:nvPr/>
            </p:nvSpPr>
            <p:spPr bwMode="auto">
              <a:xfrm>
                <a:off x="5530" y="1841"/>
                <a:ext cx="13" cy="18"/>
              </a:xfrm>
              <a:custGeom>
                <a:avLst/>
                <a:gdLst>
                  <a:gd name="T0" fmla="*/ 13 w 13"/>
                  <a:gd name="T1" fmla="*/ 0 h 18"/>
                  <a:gd name="T2" fmla="*/ 10 w 13"/>
                  <a:gd name="T3" fmla="*/ 0 h 18"/>
                  <a:gd name="T4" fmla="*/ 5 w 13"/>
                  <a:gd name="T5" fmla="*/ 8 h 18"/>
                  <a:gd name="T6" fmla="*/ 0 w 13"/>
                  <a:gd name="T7" fmla="*/ 13 h 18"/>
                  <a:gd name="T8" fmla="*/ 0 w 13"/>
                  <a:gd name="T9" fmla="*/ 18 h 18"/>
                  <a:gd name="T10" fmla="*/ 8 w 13"/>
                  <a:gd name="T11" fmla="*/ 10 h 18"/>
                  <a:gd name="T12" fmla="*/ 13 w 13"/>
                  <a:gd name="T13" fmla="*/ 3 h 18"/>
                  <a:gd name="T14" fmla="*/ 13 w 13"/>
                  <a:gd name="T15" fmla="*/ 5 h 18"/>
                  <a:gd name="T16" fmla="*/ 13 w 13"/>
                  <a:gd name="T17" fmla="*/ 0 h 18"/>
                  <a:gd name="T18" fmla="*/ 10 w 13"/>
                  <a:gd name="T19" fmla="*/ 0 h 18"/>
                  <a:gd name="T20" fmla="*/ 10 w 13"/>
                  <a:gd name="T21" fmla="*/ 0 h 18"/>
                  <a:gd name="T22" fmla="*/ 13 w 13"/>
                  <a:gd name="T23" fmla="*/ 0 h 1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18"/>
                  <a:gd name="T38" fmla="*/ 13 w 13"/>
                  <a:gd name="T39" fmla="*/ 18 h 1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18">
                    <a:moveTo>
                      <a:pt x="13" y="0"/>
                    </a:moveTo>
                    <a:lnTo>
                      <a:pt x="10" y="0"/>
                    </a:lnTo>
                    <a:lnTo>
                      <a:pt x="5" y="8"/>
                    </a:lnTo>
                    <a:lnTo>
                      <a:pt x="0" y="13"/>
                    </a:lnTo>
                    <a:lnTo>
                      <a:pt x="0" y="18"/>
                    </a:lnTo>
                    <a:lnTo>
                      <a:pt x="8" y="10"/>
                    </a:lnTo>
                    <a:lnTo>
                      <a:pt x="13" y="3"/>
                    </a:lnTo>
                    <a:lnTo>
                      <a:pt x="13" y="5"/>
                    </a:lnTo>
                    <a:lnTo>
                      <a:pt x="13" y="0"/>
                    </a:lnTo>
                    <a:lnTo>
                      <a:pt x="10" y="0"/>
                    </a:lnTo>
                    <a:lnTo>
                      <a:pt x="1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54" name="Freeform 837"/>
              <p:cNvSpPr>
                <a:spLocks/>
              </p:cNvSpPr>
              <p:nvPr/>
            </p:nvSpPr>
            <p:spPr bwMode="auto">
              <a:xfrm>
                <a:off x="5543" y="1841"/>
                <a:ext cx="10" cy="5"/>
              </a:xfrm>
              <a:custGeom>
                <a:avLst/>
                <a:gdLst>
                  <a:gd name="T0" fmla="*/ 8 w 10"/>
                  <a:gd name="T1" fmla="*/ 0 h 5"/>
                  <a:gd name="T2" fmla="*/ 8 w 10"/>
                  <a:gd name="T3" fmla="*/ 0 h 5"/>
                  <a:gd name="T4" fmla="*/ 2 w 10"/>
                  <a:gd name="T5" fmla="*/ 0 h 5"/>
                  <a:gd name="T6" fmla="*/ 0 w 10"/>
                  <a:gd name="T7" fmla="*/ 0 h 5"/>
                  <a:gd name="T8" fmla="*/ 0 w 10"/>
                  <a:gd name="T9" fmla="*/ 5 h 5"/>
                  <a:gd name="T10" fmla="*/ 2 w 10"/>
                  <a:gd name="T11" fmla="*/ 5 h 5"/>
                  <a:gd name="T12" fmla="*/ 10 w 10"/>
                  <a:gd name="T13" fmla="*/ 3 h 5"/>
                  <a:gd name="T14" fmla="*/ 10 w 10"/>
                  <a:gd name="T15" fmla="*/ 3 h 5"/>
                  <a:gd name="T16" fmla="*/ 8 w 10"/>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0"/>
                  <a:gd name="T28" fmla="*/ 0 h 5"/>
                  <a:gd name="T29" fmla="*/ 10 w 10"/>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0" h="5">
                    <a:moveTo>
                      <a:pt x="8" y="0"/>
                    </a:moveTo>
                    <a:lnTo>
                      <a:pt x="8" y="0"/>
                    </a:lnTo>
                    <a:lnTo>
                      <a:pt x="2" y="0"/>
                    </a:lnTo>
                    <a:lnTo>
                      <a:pt x="0" y="0"/>
                    </a:lnTo>
                    <a:lnTo>
                      <a:pt x="0" y="5"/>
                    </a:lnTo>
                    <a:lnTo>
                      <a:pt x="2" y="5"/>
                    </a:lnTo>
                    <a:lnTo>
                      <a:pt x="10" y="3"/>
                    </a:lnTo>
                    <a:lnTo>
                      <a:pt x="8"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55" name="Freeform 838"/>
              <p:cNvSpPr>
                <a:spLocks/>
              </p:cNvSpPr>
              <p:nvPr/>
            </p:nvSpPr>
            <p:spPr bwMode="auto">
              <a:xfrm>
                <a:off x="5540" y="1841"/>
                <a:ext cx="13" cy="3"/>
              </a:xfrm>
              <a:custGeom>
                <a:avLst/>
                <a:gdLst>
                  <a:gd name="T0" fmla="*/ 0 w 13"/>
                  <a:gd name="T1" fmla="*/ 3 h 3"/>
                  <a:gd name="T2" fmla="*/ 0 w 13"/>
                  <a:gd name="T3" fmla="*/ 3 h 3"/>
                  <a:gd name="T4" fmla="*/ 8 w 13"/>
                  <a:gd name="T5" fmla="*/ 3 h 3"/>
                  <a:gd name="T6" fmla="*/ 11 w 13"/>
                  <a:gd name="T7" fmla="*/ 0 h 3"/>
                  <a:gd name="T8" fmla="*/ 13 w 13"/>
                  <a:gd name="T9" fmla="*/ 3 h 3"/>
                  <a:gd name="T10" fmla="*/ 8 w 13"/>
                  <a:gd name="T11" fmla="*/ 0 h 3"/>
                  <a:gd name="T12" fmla="*/ 3 w 13"/>
                  <a:gd name="T13" fmla="*/ 0 h 3"/>
                  <a:gd name="T14" fmla="*/ 3 w 13"/>
                  <a:gd name="T15" fmla="*/ 0 h 3"/>
                  <a:gd name="T16" fmla="*/ 0 w 13"/>
                  <a:gd name="T17" fmla="*/ 3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3"/>
                  <a:gd name="T29" fmla="*/ 13 w 13"/>
                  <a:gd name="T30" fmla="*/ 3 h 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3">
                    <a:moveTo>
                      <a:pt x="0" y="3"/>
                    </a:moveTo>
                    <a:lnTo>
                      <a:pt x="0" y="3"/>
                    </a:lnTo>
                    <a:lnTo>
                      <a:pt x="8" y="3"/>
                    </a:lnTo>
                    <a:lnTo>
                      <a:pt x="11" y="0"/>
                    </a:lnTo>
                    <a:lnTo>
                      <a:pt x="13" y="3"/>
                    </a:lnTo>
                    <a:lnTo>
                      <a:pt x="8" y="0"/>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56" name="Freeform 839"/>
              <p:cNvSpPr>
                <a:spLocks/>
              </p:cNvSpPr>
              <p:nvPr/>
            </p:nvSpPr>
            <p:spPr bwMode="auto">
              <a:xfrm>
                <a:off x="5527" y="1841"/>
                <a:ext cx="16" cy="16"/>
              </a:xfrm>
              <a:custGeom>
                <a:avLst/>
                <a:gdLst>
                  <a:gd name="T0" fmla="*/ 3 w 16"/>
                  <a:gd name="T1" fmla="*/ 16 h 16"/>
                  <a:gd name="T2" fmla="*/ 3 w 16"/>
                  <a:gd name="T3" fmla="*/ 16 h 16"/>
                  <a:gd name="T4" fmla="*/ 11 w 16"/>
                  <a:gd name="T5" fmla="*/ 8 h 16"/>
                  <a:gd name="T6" fmla="*/ 13 w 16"/>
                  <a:gd name="T7" fmla="*/ 3 h 16"/>
                  <a:gd name="T8" fmla="*/ 16 w 16"/>
                  <a:gd name="T9" fmla="*/ 0 h 16"/>
                  <a:gd name="T10" fmla="*/ 8 w 16"/>
                  <a:gd name="T11" fmla="*/ 5 h 16"/>
                  <a:gd name="T12" fmla="*/ 0 w 16"/>
                  <a:gd name="T13" fmla="*/ 13 h 16"/>
                  <a:gd name="T14" fmla="*/ 0 w 16"/>
                  <a:gd name="T15" fmla="*/ 13 h 16"/>
                  <a:gd name="T16" fmla="*/ 3 w 16"/>
                  <a:gd name="T17" fmla="*/ 16 h 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6"/>
                  <a:gd name="T29" fmla="*/ 16 w 16"/>
                  <a:gd name="T30" fmla="*/ 16 h 1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6">
                    <a:moveTo>
                      <a:pt x="3" y="16"/>
                    </a:moveTo>
                    <a:lnTo>
                      <a:pt x="3" y="16"/>
                    </a:lnTo>
                    <a:lnTo>
                      <a:pt x="11" y="8"/>
                    </a:lnTo>
                    <a:lnTo>
                      <a:pt x="13" y="3"/>
                    </a:lnTo>
                    <a:lnTo>
                      <a:pt x="16" y="0"/>
                    </a:lnTo>
                    <a:lnTo>
                      <a:pt x="8" y="5"/>
                    </a:lnTo>
                    <a:lnTo>
                      <a:pt x="0" y="13"/>
                    </a:lnTo>
                    <a:lnTo>
                      <a:pt x="3" y="1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57" name="Freeform 840"/>
              <p:cNvSpPr>
                <a:spLocks/>
              </p:cNvSpPr>
              <p:nvPr/>
            </p:nvSpPr>
            <p:spPr bwMode="auto">
              <a:xfrm>
                <a:off x="5524" y="1854"/>
                <a:ext cx="11" cy="16"/>
              </a:xfrm>
              <a:custGeom>
                <a:avLst/>
                <a:gdLst>
                  <a:gd name="T0" fmla="*/ 8 w 11"/>
                  <a:gd name="T1" fmla="*/ 16 h 16"/>
                  <a:gd name="T2" fmla="*/ 11 w 11"/>
                  <a:gd name="T3" fmla="*/ 13 h 16"/>
                  <a:gd name="T4" fmla="*/ 8 w 11"/>
                  <a:gd name="T5" fmla="*/ 10 h 16"/>
                  <a:gd name="T6" fmla="*/ 6 w 11"/>
                  <a:gd name="T7" fmla="*/ 8 h 16"/>
                  <a:gd name="T8" fmla="*/ 3 w 11"/>
                  <a:gd name="T9" fmla="*/ 5 h 16"/>
                  <a:gd name="T10" fmla="*/ 6 w 11"/>
                  <a:gd name="T11" fmla="*/ 3 h 16"/>
                  <a:gd name="T12" fmla="*/ 3 w 11"/>
                  <a:gd name="T13" fmla="*/ 0 h 16"/>
                  <a:gd name="T14" fmla="*/ 0 w 11"/>
                  <a:gd name="T15" fmla="*/ 5 h 16"/>
                  <a:gd name="T16" fmla="*/ 0 w 11"/>
                  <a:gd name="T17" fmla="*/ 8 h 16"/>
                  <a:gd name="T18" fmla="*/ 6 w 11"/>
                  <a:gd name="T19" fmla="*/ 13 h 16"/>
                  <a:gd name="T20" fmla="*/ 8 w 11"/>
                  <a:gd name="T21" fmla="*/ 16 h 16"/>
                  <a:gd name="T22" fmla="*/ 11 w 11"/>
                  <a:gd name="T23" fmla="*/ 13 h 16"/>
                  <a:gd name="T24" fmla="*/ 8 w 11"/>
                  <a:gd name="T25" fmla="*/ 16 h 1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
                  <a:gd name="T40" fmla="*/ 0 h 16"/>
                  <a:gd name="T41" fmla="*/ 11 w 11"/>
                  <a:gd name="T42" fmla="*/ 16 h 1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 h="16">
                    <a:moveTo>
                      <a:pt x="8" y="16"/>
                    </a:moveTo>
                    <a:lnTo>
                      <a:pt x="11" y="13"/>
                    </a:lnTo>
                    <a:lnTo>
                      <a:pt x="8" y="10"/>
                    </a:lnTo>
                    <a:lnTo>
                      <a:pt x="6" y="8"/>
                    </a:lnTo>
                    <a:lnTo>
                      <a:pt x="3" y="5"/>
                    </a:lnTo>
                    <a:lnTo>
                      <a:pt x="6" y="3"/>
                    </a:lnTo>
                    <a:lnTo>
                      <a:pt x="3" y="0"/>
                    </a:lnTo>
                    <a:lnTo>
                      <a:pt x="0" y="5"/>
                    </a:lnTo>
                    <a:lnTo>
                      <a:pt x="0" y="8"/>
                    </a:lnTo>
                    <a:lnTo>
                      <a:pt x="6" y="13"/>
                    </a:lnTo>
                    <a:lnTo>
                      <a:pt x="8" y="16"/>
                    </a:lnTo>
                    <a:lnTo>
                      <a:pt x="11" y="13"/>
                    </a:lnTo>
                    <a:lnTo>
                      <a:pt x="8" y="1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58" name="Freeform 841"/>
              <p:cNvSpPr>
                <a:spLocks/>
              </p:cNvSpPr>
              <p:nvPr/>
            </p:nvSpPr>
            <p:spPr bwMode="auto">
              <a:xfrm>
                <a:off x="5535" y="1789"/>
                <a:ext cx="5" cy="5"/>
              </a:xfrm>
              <a:custGeom>
                <a:avLst/>
                <a:gdLst>
                  <a:gd name="T0" fmla="*/ 3 w 5"/>
                  <a:gd name="T1" fmla="*/ 0 h 5"/>
                  <a:gd name="T2" fmla="*/ 3 w 5"/>
                  <a:gd name="T3" fmla="*/ 2 h 5"/>
                  <a:gd name="T4" fmla="*/ 5 w 5"/>
                  <a:gd name="T5" fmla="*/ 5 h 5"/>
                  <a:gd name="T6" fmla="*/ 5 w 5"/>
                  <a:gd name="T7" fmla="*/ 5 h 5"/>
                  <a:gd name="T8" fmla="*/ 0 w 5"/>
                  <a:gd name="T9" fmla="*/ 5 h 5"/>
                  <a:gd name="T10" fmla="*/ 3 w 5"/>
                  <a:gd name="T11" fmla="*/ 5 h 5"/>
                  <a:gd name="T12" fmla="*/ 3 w 5"/>
                  <a:gd name="T13" fmla="*/ 0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3" y="0"/>
                    </a:moveTo>
                    <a:lnTo>
                      <a:pt x="3" y="2"/>
                    </a:lnTo>
                    <a:lnTo>
                      <a:pt x="5" y="5"/>
                    </a:lnTo>
                    <a:lnTo>
                      <a:pt x="0" y="5"/>
                    </a:lnTo>
                    <a:lnTo>
                      <a:pt x="3" y="5"/>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59" name="Freeform 842"/>
              <p:cNvSpPr>
                <a:spLocks/>
              </p:cNvSpPr>
              <p:nvPr/>
            </p:nvSpPr>
            <p:spPr bwMode="auto">
              <a:xfrm>
                <a:off x="5535" y="1789"/>
                <a:ext cx="5" cy="5"/>
              </a:xfrm>
              <a:custGeom>
                <a:avLst/>
                <a:gdLst>
                  <a:gd name="T0" fmla="*/ 5 w 5"/>
                  <a:gd name="T1" fmla="*/ 2 h 5"/>
                  <a:gd name="T2" fmla="*/ 5 w 5"/>
                  <a:gd name="T3" fmla="*/ 2 h 5"/>
                  <a:gd name="T4" fmla="*/ 5 w 5"/>
                  <a:gd name="T5" fmla="*/ 0 h 5"/>
                  <a:gd name="T6" fmla="*/ 3 w 5"/>
                  <a:gd name="T7" fmla="*/ 0 h 5"/>
                  <a:gd name="T8" fmla="*/ 0 w 5"/>
                  <a:gd name="T9" fmla="*/ 2 h 5"/>
                  <a:gd name="T10" fmla="*/ 3 w 5"/>
                  <a:gd name="T11" fmla="*/ 5 h 5"/>
                  <a:gd name="T12" fmla="*/ 5 w 5"/>
                  <a:gd name="T13" fmla="*/ 5 h 5"/>
                  <a:gd name="T14" fmla="*/ 5 w 5"/>
                  <a:gd name="T15" fmla="*/ 5 h 5"/>
                  <a:gd name="T16" fmla="*/ 5 w 5"/>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5" y="2"/>
                    </a:moveTo>
                    <a:lnTo>
                      <a:pt x="5" y="2"/>
                    </a:lnTo>
                    <a:lnTo>
                      <a:pt x="5" y="0"/>
                    </a:lnTo>
                    <a:lnTo>
                      <a:pt x="3" y="0"/>
                    </a:lnTo>
                    <a:lnTo>
                      <a:pt x="0" y="2"/>
                    </a:lnTo>
                    <a:lnTo>
                      <a:pt x="3" y="5"/>
                    </a:lnTo>
                    <a:lnTo>
                      <a:pt x="5" y="5"/>
                    </a:lnTo>
                    <a:lnTo>
                      <a:pt x="5"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60" name="Freeform 843"/>
              <p:cNvSpPr>
                <a:spLocks/>
              </p:cNvSpPr>
              <p:nvPr/>
            </p:nvSpPr>
            <p:spPr bwMode="auto">
              <a:xfrm>
                <a:off x="5535" y="1791"/>
                <a:ext cx="5" cy="5"/>
              </a:xfrm>
              <a:custGeom>
                <a:avLst/>
                <a:gdLst>
                  <a:gd name="T0" fmla="*/ 3 w 5"/>
                  <a:gd name="T1" fmla="*/ 5 h 5"/>
                  <a:gd name="T2" fmla="*/ 3 w 5"/>
                  <a:gd name="T3" fmla="*/ 5 h 5"/>
                  <a:gd name="T4" fmla="*/ 5 w 5"/>
                  <a:gd name="T5" fmla="*/ 3 h 5"/>
                  <a:gd name="T6" fmla="*/ 5 w 5"/>
                  <a:gd name="T7" fmla="*/ 0 h 5"/>
                  <a:gd name="T8" fmla="*/ 5 w 5"/>
                  <a:gd name="T9" fmla="*/ 3 h 5"/>
                  <a:gd name="T10" fmla="*/ 5 w 5"/>
                  <a:gd name="T11" fmla="*/ 0 h 5"/>
                  <a:gd name="T12" fmla="*/ 0 w 5"/>
                  <a:gd name="T13" fmla="*/ 3 h 5"/>
                  <a:gd name="T14" fmla="*/ 0 w 5"/>
                  <a:gd name="T15" fmla="*/ 3 h 5"/>
                  <a:gd name="T16" fmla="*/ 3 w 5"/>
                  <a:gd name="T17" fmla="*/ 5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3" y="5"/>
                    </a:moveTo>
                    <a:lnTo>
                      <a:pt x="3" y="5"/>
                    </a:lnTo>
                    <a:lnTo>
                      <a:pt x="5" y="3"/>
                    </a:lnTo>
                    <a:lnTo>
                      <a:pt x="5" y="0"/>
                    </a:lnTo>
                    <a:lnTo>
                      <a:pt x="5" y="3"/>
                    </a:lnTo>
                    <a:lnTo>
                      <a:pt x="5" y="0"/>
                    </a:lnTo>
                    <a:lnTo>
                      <a:pt x="0" y="3"/>
                    </a:lnTo>
                    <a:lnTo>
                      <a:pt x="3" y="5"/>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61" name="Freeform 844"/>
              <p:cNvSpPr>
                <a:spLocks/>
              </p:cNvSpPr>
              <p:nvPr/>
            </p:nvSpPr>
            <p:spPr bwMode="auto">
              <a:xfrm>
                <a:off x="5535" y="1789"/>
                <a:ext cx="3" cy="7"/>
              </a:xfrm>
              <a:custGeom>
                <a:avLst/>
                <a:gdLst>
                  <a:gd name="T0" fmla="*/ 3 w 3"/>
                  <a:gd name="T1" fmla="*/ 0 h 7"/>
                  <a:gd name="T2" fmla="*/ 0 w 3"/>
                  <a:gd name="T3" fmla="*/ 2 h 7"/>
                  <a:gd name="T4" fmla="*/ 0 w 3"/>
                  <a:gd name="T5" fmla="*/ 5 h 7"/>
                  <a:gd name="T6" fmla="*/ 3 w 3"/>
                  <a:gd name="T7" fmla="*/ 7 h 7"/>
                  <a:gd name="T8" fmla="*/ 0 w 3"/>
                  <a:gd name="T9" fmla="*/ 5 h 7"/>
                  <a:gd name="T10" fmla="*/ 3 w 3"/>
                  <a:gd name="T11" fmla="*/ 5 h 7"/>
                  <a:gd name="T12" fmla="*/ 3 w 3"/>
                  <a:gd name="T13" fmla="*/ 0 h 7"/>
                  <a:gd name="T14" fmla="*/ 0 w 3"/>
                  <a:gd name="T15" fmla="*/ 2 h 7"/>
                  <a:gd name="T16" fmla="*/ 3 w 3"/>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
                  <a:gd name="T28" fmla="*/ 0 h 7"/>
                  <a:gd name="T29" fmla="*/ 3 w 3"/>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 h="7">
                    <a:moveTo>
                      <a:pt x="3" y="0"/>
                    </a:moveTo>
                    <a:lnTo>
                      <a:pt x="0" y="2"/>
                    </a:lnTo>
                    <a:lnTo>
                      <a:pt x="0" y="5"/>
                    </a:lnTo>
                    <a:lnTo>
                      <a:pt x="3" y="7"/>
                    </a:lnTo>
                    <a:lnTo>
                      <a:pt x="0" y="5"/>
                    </a:lnTo>
                    <a:lnTo>
                      <a:pt x="3" y="5"/>
                    </a:lnTo>
                    <a:lnTo>
                      <a:pt x="3" y="0"/>
                    </a:lnTo>
                    <a:lnTo>
                      <a:pt x="0" y="2"/>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62" name="Freeform 845"/>
              <p:cNvSpPr>
                <a:spLocks/>
              </p:cNvSpPr>
              <p:nvPr/>
            </p:nvSpPr>
            <p:spPr bwMode="auto">
              <a:xfrm>
                <a:off x="5530" y="1799"/>
                <a:ext cx="23" cy="8"/>
              </a:xfrm>
              <a:custGeom>
                <a:avLst/>
                <a:gdLst>
                  <a:gd name="T0" fmla="*/ 23 w 23"/>
                  <a:gd name="T1" fmla="*/ 0 h 8"/>
                  <a:gd name="T2" fmla="*/ 21 w 23"/>
                  <a:gd name="T3" fmla="*/ 3 h 8"/>
                  <a:gd name="T4" fmla="*/ 13 w 23"/>
                  <a:gd name="T5" fmla="*/ 8 h 8"/>
                  <a:gd name="T6" fmla="*/ 5 w 23"/>
                  <a:gd name="T7" fmla="*/ 5 h 8"/>
                  <a:gd name="T8" fmla="*/ 0 w 23"/>
                  <a:gd name="T9" fmla="*/ 3 h 8"/>
                  <a:gd name="T10" fmla="*/ 2 w 23"/>
                  <a:gd name="T11" fmla="*/ 5 h 8"/>
                  <a:gd name="T12" fmla="*/ 8 w 23"/>
                  <a:gd name="T13" fmla="*/ 8 h 8"/>
                  <a:gd name="T14" fmla="*/ 10 w 23"/>
                  <a:gd name="T15" fmla="*/ 8 h 8"/>
                  <a:gd name="T16" fmla="*/ 13 w 23"/>
                  <a:gd name="T17" fmla="*/ 8 h 8"/>
                  <a:gd name="T18" fmla="*/ 18 w 23"/>
                  <a:gd name="T19" fmla="*/ 5 h 8"/>
                  <a:gd name="T20" fmla="*/ 23 w 23"/>
                  <a:gd name="T21" fmla="*/ 0 h 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8"/>
                  <a:gd name="T35" fmla="*/ 23 w 23"/>
                  <a:gd name="T36" fmla="*/ 8 h 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8">
                    <a:moveTo>
                      <a:pt x="23" y="0"/>
                    </a:moveTo>
                    <a:lnTo>
                      <a:pt x="21" y="3"/>
                    </a:lnTo>
                    <a:lnTo>
                      <a:pt x="13" y="8"/>
                    </a:lnTo>
                    <a:lnTo>
                      <a:pt x="5" y="5"/>
                    </a:lnTo>
                    <a:lnTo>
                      <a:pt x="0" y="3"/>
                    </a:lnTo>
                    <a:lnTo>
                      <a:pt x="2" y="5"/>
                    </a:lnTo>
                    <a:lnTo>
                      <a:pt x="8" y="8"/>
                    </a:lnTo>
                    <a:lnTo>
                      <a:pt x="10" y="8"/>
                    </a:lnTo>
                    <a:lnTo>
                      <a:pt x="13" y="8"/>
                    </a:lnTo>
                    <a:lnTo>
                      <a:pt x="18" y="5"/>
                    </a:lnTo>
                    <a:lnTo>
                      <a:pt x="2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63" name="Freeform 846"/>
              <p:cNvSpPr>
                <a:spLocks/>
              </p:cNvSpPr>
              <p:nvPr/>
            </p:nvSpPr>
            <p:spPr bwMode="auto">
              <a:xfrm>
                <a:off x="5543" y="1799"/>
                <a:ext cx="13" cy="11"/>
              </a:xfrm>
              <a:custGeom>
                <a:avLst/>
                <a:gdLst>
                  <a:gd name="T0" fmla="*/ 0 w 13"/>
                  <a:gd name="T1" fmla="*/ 11 h 11"/>
                  <a:gd name="T2" fmla="*/ 0 w 13"/>
                  <a:gd name="T3" fmla="*/ 11 h 11"/>
                  <a:gd name="T4" fmla="*/ 8 w 13"/>
                  <a:gd name="T5" fmla="*/ 5 h 11"/>
                  <a:gd name="T6" fmla="*/ 13 w 13"/>
                  <a:gd name="T7" fmla="*/ 0 h 11"/>
                  <a:gd name="T8" fmla="*/ 8 w 13"/>
                  <a:gd name="T9" fmla="*/ 0 h 11"/>
                  <a:gd name="T10" fmla="*/ 5 w 13"/>
                  <a:gd name="T11" fmla="*/ 3 h 11"/>
                  <a:gd name="T12" fmla="*/ 0 w 13"/>
                  <a:gd name="T13" fmla="*/ 8 h 11"/>
                  <a:gd name="T14" fmla="*/ 0 w 13"/>
                  <a:gd name="T15" fmla="*/ 8 h 11"/>
                  <a:gd name="T16" fmla="*/ 0 w 13"/>
                  <a:gd name="T17" fmla="*/ 11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1"/>
                  <a:gd name="T29" fmla="*/ 13 w 13"/>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1">
                    <a:moveTo>
                      <a:pt x="0" y="11"/>
                    </a:moveTo>
                    <a:lnTo>
                      <a:pt x="0" y="11"/>
                    </a:lnTo>
                    <a:lnTo>
                      <a:pt x="8" y="5"/>
                    </a:lnTo>
                    <a:lnTo>
                      <a:pt x="13" y="0"/>
                    </a:lnTo>
                    <a:lnTo>
                      <a:pt x="8" y="0"/>
                    </a:lnTo>
                    <a:lnTo>
                      <a:pt x="5" y="3"/>
                    </a:lnTo>
                    <a:lnTo>
                      <a:pt x="0" y="8"/>
                    </a:lnTo>
                    <a:lnTo>
                      <a:pt x="0" y="1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64" name="Freeform 847"/>
              <p:cNvSpPr>
                <a:spLocks/>
              </p:cNvSpPr>
              <p:nvPr/>
            </p:nvSpPr>
            <p:spPr bwMode="auto">
              <a:xfrm>
                <a:off x="5527" y="1799"/>
                <a:ext cx="16" cy="11"/>
              </a:xfrm>
              <a:custGeom>
                <a:avLst/>
                <a:gdLst>
                  <a:gd name="T0" fmla="*/ 5 w 16"/>
                  <a:gd name="T1" fmla="*/ 3 h 11"/>
                  <a:gd name="T2" fmla="*/ 0 w 16"/>
                  <a:gd name="T3" fmla="*/ 3 h 11"/>
                  <a:gd name="T4" fmla="*/ 5 w 16"/>
                  <a:gd name="T5" fmla="*/ 8 h 11"/>
                  <a:gd name="T6" fmla="*/ 16 w 16"/>
                  <a:gd name="T7" fmla="*/ 11 h 11"/>
                  <a:gd name="T8" fmla="*/ 16 w 16"/>
                  <a:gd name="T9" fmla="*/ 8 h 11"/>
                  <a:gd name="T10" fmla="*/ 8 w 16"/>
                  <a:gd name="T11" fmla="*/ 5 h 11"/>
                  <a:gd name="T12" fmla="*/ 5 w 16"/>
                  <a:gd name="T13" fmla="*/ 0 h 11"/>
                  <a:gd name="T14" fmla="*/ 0 w 16"/>
                  <a:gd name="T15" fmla="*/ 3 h 11"/>
                  <a:gd name="T16" fmla="*/ 5 w 16"/>
                  <a:gd name="T17" fmla="*/ 3 h 1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6"/>
                  <a:gd name="T28" fmla="*/ 0 h 11"/>
                  <a:gd name="T29" fmla="*/ 16 w 16"/>
                  <a:gd name="T30" fmla="*/ 11 h 1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6" h="11">
                    <a:moveTo>
                      <a:pt x="5" y="3"/>
                    </a:moveTo>
                    <a:lnTo>
                      <a:pt x="0" y="3"/>
                    </a:lnTo>
                    <a:lnTo>
                      <a:pt x="5" y="8"/>
                    </a:lnTo>
                    <a:lnTo>
                      <a:pt x="16" y="11"/>
                    </a:lnTo>
                    <a:lnTo>
                      <a:pt x="16" y="8"/>
                    </a:lnTo>
                    <a:lnTo>
                      <a:pt x="8" y="5"/>
                    </a:lnTo>
                    <a:lnTo>
                      <a:pt x="5" y="0"/>
                    </a:lnTo>
                    <a:lnTo>
                      <a:pt x="0" y="3"/>
                    </a:lnTo>
                    <a:lnTo>
                      <a:pt x="5"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65" name="Freeform 848"/>
              <p:cNvSpPr>
                <a:spLocks/>
              </p:cNvSpPr>
              <p:nvPr/>
            </p:nvSpPr>
            <p:spPr bwMode="auto">
              <a:xfrm>
                <a:off x="5527" y="1796"/>
                <a:ext cx="29" cy="14"/>
              </a:xfrm>
              <a:custGeom>
                <a:avLst/>
                <a:gdLst>
                  <a:gd name="T0" fmla="*/ 29 w 29"/>
                  <a:gd name="T1" fmla="*/ 3 h 14"/>
                  <a:gd name="T2" fmla="*/ 24 w 29"/>
                  <a:gd name="T3" fmla="*/ 0 h 14"/>
                  <a:gd name="T4" fmla="*/ 21 w 29"/>
                  <a:gd name="T5" fmla="*/ 6 h 14"/>
                  <a:gd name="T6" fmla="*/ 16 w 29"/>
                  <a:gd name="T7" fmla="*/ 8 h 14"/>
                  <a:gd name="T8" fmla="*/ 13 w 29"/>
                  <a:gd name="T9" fmla="*/ 11 h 14"/>
                  <a:gd name="T10" fmla="*/ 11 w 29"/>
                  <a:gd name="T11" fmla="*/ 8 h 14"/>
                  <a:gd name="T12" fmla="*/ 5 w 29"/>
                  <a:gd name="T13" fmla="*/ 6 h 14"/>
                  <a:gd name="T14" fmla="*/ 5 w 29"/>
                  <a:gd name="T15" fmla="*/ 6 h 14"/>
                  <a:gd name="T16" fmla="*/ 0 w 29"/>
                  <a:gd name="T17" fmla="*/ 6 h 14"/>
                  <a:gd name="T18" fmla="*/ 3 w 29"/>
                  <a:gd name="T19" fmla="*/ 8 h 14"/>
                  <a:gd name="T20" fmla="*/ 8 w 29"/>
                  <a:gd name="T21" fmla="*/ 14 h 14"/>
                  <a:gd name="T22" fmla="*/ 13 w 29"/>
                  <a:gd name="T23" fmla="*/ 14 h 14"/>
                  <a:gd name="T24" fmla="*/ 18 w 29"/>
                  <a:gd name="T25" fmla="*/ 14 h 14"/>
                  <a:gd name="T26" fmla="*/ 24 w 29"/>
                  <a:gd name="T27" fmla="*/ 8 h 14"/>
                  <a:gd name="T28" fmla="*/ 29 w 29"/>
                  <a:gd name="T29" fmla="*/ 3 h 14"/>
                  <a:gd name="T30" fmla="*/ 24 w 29"/>
                  <a:gd name="T31" fmla="*/ 3 h 14"/>
                  <a:gd name="T32" fmla="*/ 29 w 29"/>
                  <a:gd name="T33" fmla="*/ 3 h 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9"/>
                  <a:gd name="T52" fmla="*/ 0 h 14"/>
                  <a:gd name="T53" fmla="*/ 29 w 29"/>
                  <a:gd name="T54" fmla="*/ 14 h 14"/>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9" h="14">
                    <a:moveTo>
                      <a:pt x="29" y="3"/>
                    </a:moveTo>
                    <a:lnTo>
                      <a:pt x="24" y="0"/>
                    </a:lnTo>
                    <a:lnTo>
                      <a:pt x="21" y="6"/>
                    </a:lnTo>
                    <a:lnTo>
                      <a:pt x="16" y="8"/>
                    </a:lnTo>
                    <a:lnTo>
                      <a:pt x="13" y="11"/>
                    </a:lnTo>
                    <a:lnTo>
                      <a:pt x="11" y="8"/>
                    </a:lnTo>
                    <a:lnTo>
                      <a:pt x="5" y="6"/>
                    </a:lnTo>
                    <a:lnTo>
                      <a:pt x="0" y="6"/>
                    </a:lnTo>
                    <a:lnTo>
                      <a:pt x="3" y="8"/>
                    </a:lnTo>
                    <a:lnTo>
                      <a:pt x="8" y="14"/>
                    </a:lnTo>
                    <a:lnTo>
                      <a:pt x="13" y="14"/>
                    </a:lnTo>
                    <a:lnTo>
                      <a:pt x="18" y="14"/>
                    </a:lnTo>
                    <a:lnTo>
                      <a:pt x="24" y="8"/>
                    </a:lnTo>
                    <a:lnTo>
                      <a:pt x="29" y="3"/>
                    </a:lnTo>
                    <a:lnTo>
                      <a:pt x="24" y="3"/>
                    </a:lnTo>
                    <a:lnTo>
                      <a:pt x="29"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66" name="Freeform 849"/>
              <p:cNvSpPr>
                <a:spLocks/>
              </p:cNvSpPr>
              <p:nvPr/>
            </p:nvSpPr>
            <p:spPr bwMode="auto">
              <a:xfrm>
                <a:off x="5543" y="1791"/>
                <a:ext cx="5" cy="5"/>
              </a:xfrm>
              <a:custGeom>
                <a:avLst/>
                <a:gdLst>
                  <a:gd name="T0" fmla="*/ 0 w 5"/>
                  <a:gd name="T1" fmla="*/ 3 h 5"/>
                  <a:gd name="T2" fmla="*/ 2 w 5"/>
                  <a:gd name="T3" fmla="*/ 0 h 5"/>
                  <a:gd name="T4" fmla="*/ 5 w 5"/>
                  <a:gd name="T5" fmla="*/ 0 h 5"/>
                  <a:gd name="T6" fmla="*/ 5 w 5"/>
                  <a:gd name="T7" fmla="*/ 0 h 5"/>
                  <a:gd name="T8" fmla="*/ 5 w 5"/>
                  <a:gd name="T9" fmla="*/ 5 h 5"/>
                  <a:gd name="T10" fmla="*/ 5 w 5"/>
                  <a:gd name="T11" fmla="*/ 3 h 5"/>
                  <a:gd name="T12" fmla="*/ 0 w 5"/>
                  <a:gd name="T13" fmla="*/ 3 h 5"/>
                  <a:gd name="T14" fmla="*/ 0 60000 65536"/>
                  <a:gd name="T15" fmla="*/ 0 60000 65536"/>
                  <a:gd name="T16" fmla="*/ 0 60000 65536"/>
                  <a:gd name="T17" fmla="*/ 0 60000 65536"/>
                  <a:gd name="T18" fmla="*/ 0 60000 65536"/>
                  <a:gd name="T19" fmla="*/ 0 60000 65536"/>
                  <a:gd name="T20" fmla="*/ 0 60000 65536"/>
                  <a:gd name="T21" fmla="*/ 0 w 5"/>
                  <a:gd name="T22" fmla="*/ 0 h 5"/>
                  <a:gd name="T23" fmla="*/ 5 w 5"/>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5">
                    <a:moveTo>
                      <a:pt x="0" y="3"/>
                    </a:moveTo>
                    <a:lnTo>
                      <a:pt x="2" y="0"/>
                    </a:lnTo>
                    <a:lnTo>
                      <a:pt x="5" y="0"/>
                    </a:lnTo>
                    <a:lnTo>
                      <a:pt x="5" y="5"/>
                    </a:lnTo>
                    <a:lnTo>
                      <a:pt x="5" y="3"/>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67" name="Freeform 850"/>
              <p:cNvSpPr>
                <a:spLocks/>
              </p:cNvSpPr>
              <p:nvPr/>
            </p:nvSpPr>
            <p:spPr bwMode="auto">
              <a:xfrm>
                <a:off x="5543" y="1789"/>
                <a:ext cx="8" cy="5"/>
              </a:xfrm>
              <a:custGeom>
                <a:avLst/>
                <a:gdLst>
                  <a:gd name="T0" fmla="*/ 2 w 8"/>
                  <a:gd name="T1" fmla="*/ 2 h 5"/>
                  <a:gd name="T2" fmla="*/ 2 w 8"/>
                  <a:gd name="T3" fmla="*/ 0 h 5"/>
                  <a:gd name="T4" fmla="*/ 0 w 8"/>
                  <a:gd name="T5" fmla="*/ 2 h 5"/>
                  <a:gd name="T6" fmla="*/ 0 w 8"/>
                  <a:gd name="T7" fmla="*/ 2 h 5"/>
                  <a:gd name="T8" fmla="*/ 0 w 8"/>
                  <a:gd name="T9" fmla="*/ 5 h 5"/>
                  <a:gd name="T10" fmla="*/ 2 w 8"/>
                  <a:gd name="T11" fmla="*/ 5 h 5"/>
                  <a:gd name="T12" fmla="*/ 8 w 8"/>
                  <a:gd name="T13" fmla="*/ 2 h 5"/>
                  <a:gd name="T14" fmla="*/ 8 w 8"/>
                  <a:gd name="T15" fmla="*/ 2 h 5"/>
                  <a:gd name="T16" fmla="*/ 2 w 8"/>
                  <a:gd name="T17" fmla="*/ 2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2" y="2"/>
                    </a:moveTo>
                    <a:lnTo>
                      <a:pt x="2" y="0"/>
                    </a:lnTo>
                    <a:lnTo>
                      <a:pt x="0" y="2"/>
                    </a:lnTo>
                    <a:lnTo>
                      <a:pt x="0" y="5"/>
                    </a:lnTo>
                    <a:lnTo>
                      <a:pt x="2" y="5"/>
                    </a:lnTo>
                    <a:lnTo>
                      <a:pt x="8" y="2"/>
                    </a:lnTo>
                    <a:lnTo>
                      <a:pt x="2"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68" name="Freeform 851"/>
              <p:cNvSpPr>
                <a:spLocks/>
              </p:cNvSpPr>
              <p:nvPr/>
            </p:nvSpPr>
            <p:spPr bwMode="auto">
              <a:xfrm>
                <a:off x="5545" y="1791"/>
                <a:ext cx="6" cy="5"/>
              </a:xfrm>
              <a:custGeom>
                <a:avLst/>
                <a:gdLst>
                  <a:gd name="T0" fmla="*/ 6 w 6"/>
                  <a:gd name="T1" fmla="*/ 3 h 5"/>
                  <a:gd name="T2" fmla="*/ 6 w 6"/>
                  <a:gd name="T3" fmla="*/ 3 h 5"/>
                  <a:gd name="T4" fmla="*/ 3 w 6"/>
                  <a:gd name="T5" fmla="*/ 0 h 5"/>
                  <a:gd name="T6" fmla="*/ 0 w 6"/>
                  <a:gd name="T7" fmla="*/ 0 h 5"/>
                  <a:gd name="T8" fmla="*/ 6 w 6"/>
                  <a:gd name="T9" fmla="*/ 0 h 5"/>
                  <a:gd name="T10" fmla="*/ 0 w 6"/>
                  <a:gd name="T11" fmla="*/ 0 h 5"/>
                  <a:gd name="T12" fmla="*/ 3 w 6"/>
                  <a:gd name="T13" fmla="*/ 5 h 5"/>
                  <a:gd name="T14" fmla="*/ 3 w 6"/>
                  <a:gd name="T15" fmla="*/ 5 h 5"/>
                  <a:gd name="T16" fmla="*/ 6 w 6"/>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5"/>
                  <a:gd name="T29" fmla="*/ 6 w 6"/>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5">
                    <a:moveTo>
                      <a:pt x="6" y="3"/>
                    </a:moveTo>
                    <a:lnTo>
                      <a:pt x="6" y="3"/>
                    </a:lnTo>
                    <a:lnTo>
                      <a:pt x="3" y="0"/>
                    </a:lnTo>
                    <a:lnTo>
                      <a:pt x="0" y="0"/>
                    </a:lnTo>
                    <a:lnTo>
                      <a:pt x="6" y="0"/>
                    </a:lnTo>
                    <a:lnTo>
                      <a:pt x="0" y="0"/>
                    </a:lnTo>
                    <a:lnTo>
                      <a:pt x="3" y="5"/>
                    </a:lnTo>
                    <a:lnTo>
                      <a:pt x="6"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69" name="Freeform 852"/>
              <p:cNvSpPr>
                <a:spLocks/>
              </p:cNvSpPr>
              <p:nvPr/>
            </p:nvSpPr>
            <p:spPr bwMode="auto">
              <a:xfrm>
                <a:off x="5543" y="1791"/>
                <a:ext cx="8" cy="5"/>
              </a:xfrm>
              <a:custGeom>
                <a:avLst/>
                <a:gdLst>
                  <a:gd name="T0" fmla="*/ 0 w 8"/>
                  <a:gd name="T1" fmla="*/ 0 h 5"/>
                  <a:gd name="T2" fmla="*/ 0 w 8"/>
                  <a:gd name="T3" fmla="*/ 3 h 5"/>
                  <a:gd name="T4" fmla="*/ 5 w 8"/>
                  <a:gd name="T5" fmla="*/ 5 h 5"/>
                  <a:gd name="T6" fmla="*/ 8 w 8"/>
                  <a:gd name="T7" fmla="*/ 3 h 5"/>
                  <a:gd name="T8" fmla="*/ 5 w 8"/>
                  <a:gd name="T9" fmla="*/ 5 h 5"/>
                  <a:gd name="T10" fmla="*/ 5 w 8"/>
                  <a:gd name="T11" fmla="*/ 0 h 5"/>
                  <a:gd name="T12" fmla="*/ 0 w 8"/>
                  <a:gd name="T13" fmla="*/ 0 h 5"/>
                  <a:gd name="T14" fmla="*/ 0 w 8"/>
                  <a:gd name="T15" fmla="*/ 3 h 5"/>
                  <a:gd name="T16" fmla="*/ 0 w 8"/>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5"/>
                  <a:gd name="T29" fmla="*/ 8 w 8"/>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5">
                    <a:moveTo>
                      <a:pt x="0" y="0"/>
                    </a:moveTo>
                    <a:lnTo>
                      <a:pt x="0" y="3"/>
                    </a:lnTo>
                    <a:lnTo>
                      <a:pt x="5" y="5"/>
                    </a:lnTo>
                    <a:lnTo>
                      <a:pt x="8" y="3"/>
                    </a:lnTo>
                    <a:lnTo>
                      <a:pt x="5" y="5"/>
                    </a:lnTo>
                    <a:lnTo>
                      <a:pt x="5" y="0"/>
                    </a:lnTo>
                    <a:lnTo>
                      <a:pt x="0" y="0"/>
                    </a:lnTo>
                    <a:lnTo>
                      <a:pt x="0" y="3"/>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70" name="Freeform 853"/>
              <p:cNvSpPr>
                <a:spLocks/>
              </p:cNvSpPr>
              <p:nvPr/>
            </p:nvSpPr>
            <p:spPr bwMode="auto">
              <a:xfrm>
                <a:off x="5530" y="1796"/>
                <a:ext cx="5" cy="6"/>
              </a:xfrm>
              <a:custGeom>
                <a:avLst/>
                <a:gdLst>
                  <a:gd name="T0" fmla="*/ 5 w 5"/>
                  <a:gd name="T1" fmla="*/ 0 h 6"/>
                  <a:gd name="T2" fmla="*/ 2 w 5"/>
                  <a:gd name="T3" fmla="*/ 3 h 6"/>
                  <a:gd name="T4" fmla="*/ 0 w 5"/>
                  <a:gd name="T5" fmla="*/ 3 h 6"/>
                  <a:gd name="T6" fmla="*/ 2 w 5"/>
                  <a:gd name="T7" fmla="*/ 3 h 6"/>
                  <a:gd name="T8" fmla="*/ 5 w 5"/>
                  <a:gd name="T9" fmla="*/ 6 h 6"/>
                  <a:gd name="T10" fmla="*/ 5 w 5"/>
                  <a:gd name="T11" fmla="*/ 3 h 6"/>
                  <a:gd name="T12" fmla="*/ 5 w 5"/>
                  <a:gd name="T13" fmla="*/ 0 h 6"/>
                  <a:gd name="T14" fmla="*/ 0 60000 65536"/>
                  <a:gd name="T15" fmla="*/ 0 60000 65536"/>
                  <a:gd name="T16" fmla="*/ 0 60000 65536"/>
                  <a:gd name="T17" fmla="*/ 0 60000 65536"/>
                  <a:gd name="T18" fmla="*/ 0 60000 65536"/>
                  <a:gd name="T19" fmla="*/ 0 60000 65536"/>
                  <a:gd name="T20" fmla="*/ 0 60000 65536"/>
                  <a:gd name="T21" fmla="*/ 0 w 5"/>
                  <a:gd name="T22" fmla="*/ 0 h 6"/>
                  <a:gd name="T23" fmla="*/ 5 w 5"/>
                  <a:gd name="T24" fmla="*/ 6 h 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 h="6">
                    <a:moveTo>
                      <a:pt x="5" y="0"/>
                    </a:moveTo>
                    <a:lnTo>
                      <a:pt x="2" y="3"/>
                    </a:lnTo>
                    <a:lnTo>
                      <a:pt x="0" y="3"/>
                    </a:lnTo>
                    <a:lnTo>
                      <a:pt x="2" y="3"/>
                    </a:lnTo>
                    <a:lnTo>
                      <a:pt x="5" y="6"/>
                    </a:lnTo>
                    <a:lnTo>
                      <a:pt x="5" y="3"/>
                    </a:lnTo>
                    <a:lnTo>
                      <a:pt x="5"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71" name="Freeform 854"/>
              <p:cNvSpPr>
                <a:spLocks/>
              </p:cNvSpPr>
              <p:nvPr/>
            </p:nvSpPr>
            <p:spPr bwMode="auto">
              <a:xfrm>
                <a:off x="5530" y="1796"/>
                <a:ext cx="5" cy="6"/>
              </a:xfrm>
              <a:custGeom>
                <a:avLst/>
                <a:gdLst>
                  <a:gd name="T0" fmla="*/ 0 w 5"/>
                  <a:gd name="T1" fmla="*/ 6 h 6"/>
                  <a:gd name="T2" fmla="*/ 0 w 5"/>
                  <a:gd name="T3" fmla="*/ 6 h 6"/>
                  <a:gd name="T4" fmla="*/ 5 w 5"/>
                  <a:gd name="T5" fmla="*/ 3 h 6"/>
                  <a:gd name="T6" fmla="*/ 5 w 5"/>
                  <a:gd name="T7" fmla="*/ 0 h 6"/>
                  <a:gd name="T8" fmla="*/ 2 w 5"/>
                  <a:gd name="T9" fmla="*/ 0 h 6"/>
                  <a:gd name="T10" fmla="*/ 2 w 5"/>
                  <a:gd name="T11" fmla="*/ 0 h 6"/>
                  <a:gd name="T12" fmla="*/ 0 w 5"/>
                  <a:gd name="T13" fmla="*/ 0 h 6"/>
                  <a:gd name="T14" fmla="*/ 0 w 5"/>
                  <a:gd name="T15" fmla="*/ 0 h 6"/>
                  <a:gd name="T16" fmla="*/ 0 w 5"/>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6"/>
                  <a:gd name="T29" fmla="*/ 5 w 5"/>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6">
                    <a:moveTo>
                      <a:pt x="0" y="6"/>
                    </a:moveTo>
                    <a:lnTo>
                      <a:pt x="0" y="6"/>
                    </a:lnTo>
                    <a:lnTo>
                      <a:pt x="5" y="3"/>
                    </a:lnTo>
                    <a:lnTo>
                      <a:pt x="5" y="0"/>
                    </a:lnTo>
                    <a:lnTo>
                      <a:pt x="2" y="0"/>
                    </a:lnTo>
                    <a:lnTo>
                      <a:pt x="0" y="0"/>
                    </a:lnTo>
                    <a:lnTo>
                      <a:pt x="0"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72" name="Freeform 855"/>
              <p:cNvSpPr>
                <a:spLocks/>
              </p:cNvSpPr>
              <p:nvPr/>
            </p:nvSpPr>
            <p:spPr bwMode="auto">
              <a:xfrm>
                <a:off x="5530" y="1796"/>
                <a:ext cx="8" cy="6"/>
              </a:xfrm>
              <a:custGeom>
                <a:avLst/>
                <a:gdLst>
                  <a:gd name="T0" fmla="*/ 8 w 8"/>
                  <a:gd name="T1" fmla="*/ 6 h 6"/>
                  <a:gd name="T2" fmla="*/ 8 w 8"/>
                  <a:gd name="T3" fmla="*/ 6 h 6"/>
                  <a:gd name="T4" fmla="*/ 2 w 8"/>
                  <a:gd name="T5" fmla="*/ 3 h 6"/>
                  <a:gd name="T6" fmla="*/ 0 w 8"/>
                  <a:gd name="T7" fmla="*/ 6 h 6"/>
                  <a:gd name="T8" fmla="*/ 0 w 8"/>
                  <a:gd name="T9" fmla="*/ 0 h 6"/>
                  <a:gd name="T10" fmla="*/ 2 w 8"/>
                  <a:gd name="T11" fmla="*/ 6 h 6"/>
                  <a:gd name="T12" fmla="*/ 5 w 8"/>
                  <a:gd name="T13" fmla="*/ 6 h 6"/>
                  <a:gd name="T14" fmla="*/ 5 w 8"/>
                  <a:gd name="T15" fmla="*/ 6 h 6"/>
                  <a:gd name="T16" fmla="*/ 8 w 8"/>
                  <a:gd name="T17" fmla="*/ 6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6"/>
                  <a:gd name="T29" fmla="*/ 8 w 8"/>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6">
                    <a:moveTo>
                      <a:pt x="8" y="6"/>
                    </a:moveTo>
                    <a:lnTo>
                      <a:pt x="8" y="6"/>
                    </a:lnTo>
                    <a:lnTo>
                      <a:pt x="2" y="3"/>
                    </a:lnTo>
                    <a:lnTo>
                      <a:pt x="0" y="6"/>
                    </a:lnTo>
                    <a:lnTo>
                      <a:pt x="0" y="0"/>
                    </a:lnTo>
                    <a:lnTo>
                      <a:pt x="2" y="6"/>
                    </a:lnTo>
                    <a:lnTo>
                      <a:pt x="5" y="6"/>
                    </a:lnTo>
                    <a:lnTo>
                      <a:pt x="8" y="6"/>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73" name="Freeform 856"/>
              <p:cNvSpPr>
                <a:spLocks/>
              </p:cNvSpPr>
              <p:nvPr/>
            </p:nvSpPr>
            <p:spPr bwMode="auto">
              <a:xfrm>
                <a:off x="5532" y="1796"/>
                <a:ext cx="6" cy="6"/>
              </a:xfrm>
              <a:custGeom>
                <a:avLst/>
                <a:gdLst>
                  <a:gd name="T0" fmla="*/ 3 w 6"/>
                  <a:gd name="T1" fmla="*/ 0 h 6"/>
                  <a:gd name="T2" fmla="*/ 3 w 6"/>
                  <a:gd name="T3" fmla="*/ 0 h 6"/>
                  <a:gd name="T4" fmla="*/ 0 w 6"/>
                  <a:gd name="T5" fmla="*/ 6 h 6"/>
                  <a:gd name="T6" fmla="*/ 6 w 6"/>
                  <a:gd name="T7" fmla="*/ 6 h 6"/>
                  <a:gd name="T8" fmla="*/ 3 w 6"/>
                  <a:gd name="T9" fmla="*/ 6 h 6"/>
                  <a:gd name="T10" fmla="*/ 6 w 6"/>
                  <a:gd name="T11" fmla="*/ 3 h 6"/>
                  <a:gd name="T12" fmla="*/ 0 w 6"/>
                  <a:gd name="T13" fmla="*/ 0 h 6"/>
                  <a:gd name="T14" fmla="*/ 0 w 6"/>
                  <a:gd name="T15" fmla="*/ 0 h 6"/>
                  <a:gd name="T16" fmla="*/ 3 w 6"/>
                  <a:gd name="T17" fmla="*/ 0 h 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
                  <a:gd name="T28" fmla="*/ 0 h 6"/>
                  <a:gd name="T29" fmla="*/ 6 w 6"/>
                  <a:gd name="T30" fmla="*/ 6 h 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 h="6">
                    <a:moveTo>
                      <a:pt x="3" y="0"/>
                    </a:moveTo>
                    <a:lnTo>
                      <a:pt x="3" y="0"/>
                    </a:lnTo>
                    <a:lnTo>
                      <a:pt x="0" y="6"/>
                    </a:lnTo>
                    <a:lnTo>
                      <a:pt x="6" y="6"/>
                    </a:lnTo>
                    <a:lnTo>
                      <a:pt x="3" y="6"/>
                    </a:lnTo>
                    <a:lnTo>
                      <a:pt x="6" y="3"/>
                    </a:lnTo>
                    <a:lnTo>
                      <a:pt x="0" y="0"/>
                    </a:lnTo>
                    <a:lnTo>
                      <a:pt x="3"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74" name="Freeform 857"/>
              <p:cNvSpPr>
                <a:spLocks/>
              </p:cNvSpPr>
              <p:nvPr/>
            </p:nvSpPr>
            <p:spPr bwMode="auto">
              <a:xfrm>
                <a:off x="5530" y="1789"/>
                <a:ext cx="2" cy="5"/>
              </a:xfrm>
              <a:custGeom>
                <a:avLst/>
                <a:gdLst>
                  <a:gd name="T0" fmla="*/ 2 w 2"/>
                  <a:gd name="T1" fmla="*/ 0 h 5"/>
                  <a:gd name="T2" fmla="*/ 2 w 2"/>
                  <a:gd name="T3" fmla="*/ 2 h 5"/>
                  <a:gd name="T4" fmla="*/ 2 w 2"/>
                  <a:gd name="T5" fmla="*/ 5 h 5"/>
                  <a:gd name="T6" fmla="*/ 2 w 2"/>
                  <a:gd name="T7" fmla="*/ 5 h 5"/>
                  <a:gd name="T8" fmla="*/ 0 w 2"/>
                  <a:gd name="T9" fmla="*/ 5 h 5"/>
                  <a:gd name="T10" fmla="*/ 0 w 2"/>
                  <a:gd name="T11" fmla="*/ 2 h 5"/>
                  <a:gd name="T12" fmla="*/ 2 w 2"/>
                  <a:gd name="T13" fmla="*/ 0 h 5"/>
                  <a:gd name="T14" fmla="*/ 0 60000 65536"/>
                  <a:gd name="T15" fmla="*/ 0 60000 65536"/>
                  <a:gd name="T16" fmla="*/ 0 60000 65536"/>
                  <a:gd name="T17" fmla="*/ 0 60000 65536"/>
                  <a:gd name="T18" fmla="*/ 0 60000 65536"/>
                  <a:gd name="T19" fmla="*/ 0 60000 65536"/>
                  <a:gd name="T20" fmla="*/ 0 60000 65536"/>
                  <a:gd name="T21" fmla="*/ 0 w 2"/>
                  <a:gd name="T22" fmla="*/ 0 h 5"/>
                  <a:gd name="T23" fmla="*/ 2 w 2"/>
                  <a:gd name="T24" fmla="*/ 5 h 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 h="5">
                    <a:moveTo>
                      <a:pt x="2" y="0"/>
                    </a:moveTo>
                    <a:lnTo>
                      <a:pt x="2" y="2"/>
                    </a:lnTo>
                    <a:lnTo>
                      <a:pt x="2" y="5"/>
                    </a:lnTo>
                    <a:lnTo>
                      <a:pt x="0" y="5"/>
                    </a:lnTo>
                    <a:lnTo>
                      <a:pt x="0" y="2"/>
                    </a:lnTo>
                    <a:lnTo>
                      <a:pt x="2"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75" name="Freeform 858"/>
              <p:cNvSpPr>
                <a:spLocks/>
              </p:cNvSpPr>
              <p:nvPr/>
            </p:nvSpPr>
            <p:spPr bwMode="auto">
              <a:xfrm>
                <a:off x="5530" y="1789"/>
                <a:ext cx="5" cy="7"/>
              </a:xfrm>
              <a:custGeom>
                <a:avLst/>
                <a:gdLst>
                  <a:gd name="T0" fmla="*/ 5 w 5"/>
                  <a:gd name="T1" fmla="*/ 2 h 7"/>
                  <a:gd name="T2" fmla="*/ 2 w 5"/>
                  <a:gd name="T3" fmla="*/ 2 h 7"/>
                  <a:gd name="T4" fmla="*/ 5 w 5"/>
                  <a:gd name="T5" fmla="*/ 2 h 7"/>
                  <a:gd name="T6" fmla="*/ 5 w 5"/>
                  <a:gd name="T7" fmla="*/ 0 h 7"/>
                  <a:gd name="T8" fmla="*/ 0 w 5"/>
                  <a:gd name="T9" fmla="*/ 0 h 7"/>
                  <a:gd name="T10" fmla="*/ 0 w 5"/>
                  <a:gd name="T11" fmla="*/ 2 h 7"/>
                  <a:gd name="T12" fmla="*/ 2 w 5"/>
                  <a:gd name="T13" fmla="*/ 7 h 7"/>
                  <a:gd name="T14" fmla="*/ 2 w 5"/>
                  <a:gd name="T15" fmla="*/ 7 h 7"/>
                  <a:gd name="T16" fmla="*/ 5 w 5"/>
                  <a:gd name="T17" fmla="*/ 2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7"/>
                  <a:gd name="T29" fmla="*/ 5 w 5"/>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7">
                    <a:moveTo>
                      <a:pt x="5" y="2"/>
                    </a:moveTo>
                    <a:lnTo>
                      <a:pt x="2" y="2"/>
                    </a:lnTo>
                    <a:lnTo>
                      <a:pt x="5" y="2"/>
                    </a:lnTo>
                    <a:lnTo>
                      <a:pt x="5" y="0"/>
                    </a:lnTo>
                    <a:lnTo>
                      <a:pt x="0" y="0"/>
                    </a:lnTo>
                    <a:lnTo>
                      <a:pt x="0" y="2"/>
                    </a:lnTo>
                    <a:lnTo>
                      <a:pt x="2" y="7"/>
                    </a:lnTo>
                    <a:lnTo>
                      <a:pt x="5"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76" name="Freeform 859"/>
              <p:cNvSpPr>
                <a:spLocks/>
              </p:cNvSpPr>
              <p:nvPr/>
            </p:nvSpPr>
            <p:spPr bwMode="auto">
              <a:xfrm>
                <a:off x="5530" y="1791"/>
                <a:ext cx="5" cy="5"/>
              </a:xfrm>
              <a:custGeom>
                <a:avLst/>
                <a:gdLst>
                  <a:gd name="T0" fmla="*/ 0 w 5"/>
                  <a:gd name="T1" fmla="*/ 3 h 5"/>
                  <a:gd name="T2" fmla="*/ 0 w 5"/>
                  <a:gd name="T3" fmla="*/ 3 h 5"/>
                  <a:gd name="T4" fmla="*/ 2 w 5"/>
                  <a:gd name="T5" fmla="*/ 5 h 5"/>
                  <a:gd name="T6" fmla="*/ 5 w 5"/>
                  <a:gd name="T7" fmla="*/ 0 h 5"/>
                  <a:gd name="T8" fmla="*/ 2 w 5"/>
                  <a:gd name="T9" fmla="*/ 5 h 5"/>
                  <a:gd name="T10" fmla="*/ 2 w 5"/>
                  <a:gd name="T11" fmla="*/ 0 h 5"/>
                  <a:gd name="T12" fmla="*/ 0 w 5"/>
                  <a:gd name="T13" fmla="*/ 0 h 5"/>
                  <a:gd name="T14" fmla="*/ 0 w 5"/>
                  <a:gd name="T15" fmla="*/ 0 h 5"/>
                  <a:gd name="T16" fmla="*/ 0 w 5"/>
                  <a:gd name="T17" fmla="*/ 3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0" y="3"/>
                    </a:moveTo>
                    <a:lnTo>
                      <a:pt x="0" y="3"/>
                    </a:lnTo>
                    <a:lnTo>
                      <a:pt x="2" y="5"/>
                    </a:lnTo>
                    <a:lnTo>
                      <a:pt x="5" y="0"/>
                    </a:lnTo>
                    <a:lnTo>
                      <a:pt x="2" y="5"/>
                    </a:lnTo>
                    <a:lnTo>
                      <a:pt x="2" y="0"/>
                    </a:lnTo>
                    <a:lnTo>
                      <a:pt x="0"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77" name="Freeform 860"/>
              <p:cNvSpPr>
                <a:spLocks/>
              </p:cNvSpPr>
              <p:nvPr/>
            </p:nvSpPr>
            <p:spPr bwMode="auto">
              <a:xfrm>
                <a:off x="5530" y="1789"/>
                <a:ext cx="5" cy="5"/>
              </a:xfrm>
              <a:custGeom>
                <a:avLst/>
                <a:gdLst>
                  <a:gd name="T0" fmla="*/ 5 w 5"/>
                  <a:gd name="T1" fmla="*/ 0 h 5"/>
                  <a:gd name="T2" fmla="*/ 0 w 5"/>
                  <a:gd name="T3" fmla="*/ 0 h 5"/>
                  <a:gd name="T4" fmla="*/ 0 w 5"/>
                  <a:gd name="T5" fmla="*/ 2 h 5"/>
                  <a:gd name="T6" fmla="*/ 0 w 5"/>
                  <a:gd name="T7" fmla="*/ 5 h 5"/>
                  <a:gd name="T8" fmla="*/ 0 w 5"/>
                  <a:gd name="T9" fmla="*/ 2 h 5"/>
                  <a:gd name="T10" fmla="*/ 2 w 5"/>
                  <a:gd name="T11" fmla="*/ 5 h 5"/>
                  <a:gd name="T12" fmla="*/ 5 w 5"/>
                  <a:gd name="T13" fmla="*/ 0 h 5"/>
                  <a:gd name="T14" fmla="*/ 0 w 5"/>
                  <a:gd name="T15" fmla="*/ 0 h 5"/>
                  <a:gd name="T16" fmla="*/ 5 w 5"/>
                  <a:gd name="T17" fmla="*/ 0 h 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5"/>
                  <a:gd name="T28" fmla="*/ 0 h 5"/>
                  <a:gd name="T29" fmla="*/ 5 w 5"/>
                  <a:gd name="T30" fmla="*/ 5 h 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5" h="5">
                    <a:moveTo>
                      <a:pt x="5" y="0"/>
                    </a:moveTo>
                    <a:lnTo>
                      <a:pt x="0" y="0"/>
                    </a:lnTo>
                    <a:lnTo>
                      <a:pt x="0" y="2"/>
                    </a:lnTo>
                    <a:lnTo>
                      <a:pt x="0" y="5"/>
                    </a:lnTo>
                    <a:lnTo>
                      <a:pt x="0" y="2"/>
                    </a:lnTo>
                    <a:lnTo>
                      <a:pt x="2" y="5"/>
                    </a:lnTo>
                    <a:lnTo>
                      <a:pt x="5" y="0"/>
                    </a:lnTo>
                    <a:lnTo>
                      <a:pt x="0" y="0"/>
                    </a:lnTo>
                    <a:lnTo>
                      <a:pt x="5"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78" name="Freeform 861"/>
              <p:cNvSpPr>
                <a:spLocks/>
              </p:cNvSpPr>
              <p:nvPr/>
            </p:nvSpPr>
            <p:spPr bwMode="auto">
              <a:xfrm>
                <a:off x="5511" y="1893"/>
                <a:ext cx="16" cy="11"/>
              </a:xfrm>
              <a:custGeom>
                <a:avLst/>
                <a:gdLst>
                  <a:gd name="T0" fmla="*/ 8 w 16"/>
                  <a:gd name="T1" fmla="*/ 11 h 11"/>
                  <a:gd name="T2" fmla="*/ 6 w 16"/>
                  <a:gd name="T3" fmla="*/ 8 h 11"/>
                  <a:gd name="T4" fmla="*/ 0 w 16"/>
                  <a:gd name="T5" fmla="*/ 0 h 11"/>
                  <a:gd name="T6" fmla="*/ 3 w 16"/>
                  <a:gd name="T7" fmla="*/ 5 h 11"/>
                  <a:gd name="T8" fmla="*/ 13 w 16"/>
                  <a:gd name="T9" fmla="*/ 11 h 11"/>
                  <a:gd name="T10" fmla="*/ 16 w 16"/>
                  <a:gd name="T11" fmla="*/ 11 h 11"/>
                  <a:gd name="T12" fmla="*/ 8 w 16"/>
                  <a:gd name="T13" fmla="*/ 11 h 11"/>
                  <a:gd name="T14" fmla="*/ 0 60000 65536"/>
                  <a:gd name="T15" fmla="*/ 0 60000 65536"/>
                  <a:gd name="T16" fmla="*/ 0 60000 65536"/>
                  <a:gd name="T17" fmla="*/ 0 60000 65536"/>
                  <a:gd name="T18" fmla="*/ 0 60000 65536"/>
                  <a:gd name="T19" fmla="*/ 0 60000 65536"/>
                  <a:gd name="T20" fmla="*/ 0 60000 65536"/>
                  <a:gd name="T21" fmla="*/ 0 w 16"/>
                  <a:gd name="T22" fmla="*/ 0 h 11"/>
                  <a:gd name="T23" fmla="*/ 16 w 16"/>
                  <a:gd name="T24" fmla="*/ 11 h 1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6" h="11">
                    <a:moveTo>
                      <a:pt x="8" y="11"/>
                    </a:moveTo>
                    <a:lnTo>
                      <a:pt x="6" y="8"/>
                    </a:lnTo>
                    <a:lnTo>
                      <a:pt x="0" y="0"/>
                    </a:lnTo>
                    <a:lnTo>
                      <a:pt x="3" y="5"/>
                    </a:lnTo>
                    <a:lnTo>
                      <a:pt x="13" y="11"/>
                    </a:lnTo>
                    <a:lnTo>
                      <a:pt x="16" y="11"/>
                    </a:lnTo>
                    <a:lnTo>
                      <a:pt x="8" y="1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79" name="Freeform 862"/>
              <p:cNvSpPr>
                <a:spLocks/>
              </p:cNvSpPr>
              <p:nvPr/>
            </p:nvSpPr>
            <p:spPr bwMode="auto">
              <a:xfrm>
                <a:off x="5511" y="1893"/>
                <a:ext cx="11" cy="13"/>
              </a:xfrm>
              <a:custGeom>
                <a:avLst/>
                <a:gdLst>
                  <a:gd name="T0" fmla="*/ 0 w 11"/>
                  <a:gd name="T1" fmla="*/ 3 h 13"/>
                  <a:gd name="T2" fmla="*/ 0 w 11"/>
                  <a:gd name="T3" fmla="*/ 3 h 13"/>
                  <a:gd name="T4" fmla="*/ 6 w 11"/>
                  <a:gd name="T5" fmla="*/ 8 h 13"/>
                  <a:gd name="T6" fmla="*/ 8 w 11"/>
                  <a:gd name="T7" fmla="*/ 13 h 13"/>
                  <a:gd name="T8" fmla="*/ 11 w 11"/>
                  <a:gd name="T9" fmla="*/ 11 h 13"/>
                  <a:gd name="T10" fmla="*/ 8 w 11"/>
                  <a:gd name="T11" fmla="*/ 5 h 13"/>
                  <a:gd name="T12" fmla="*/ 3 w 11"/>
                  <a:gd name="T13" fmla="*/ 0 h 13"/>
                  <a:gd name="T14" fmla="*/ 3 w 11"/>
                  <a:gd name="T15" fmla="*/ 0 h 13"/>
                  <a:gd name="T16" fmla="*/ 0 w 11"/>
                  <a:gd name="T17" fmla="*/ 3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1"/>
                  <a:gd name="T28" fmla="*/ 0 h 13"/>
                  <a:gd name="T29" fmla="*/ 11 w 11"/>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1" h="13">
                    <a:moveTo>
                      <a:pt x="0" y="3"/>
                    </a:moveTo>
                    <a:lnTo>
                      <a:pt x="0" y="3"/>
                    </a:lnTo>
                    <a:lnTo>
                      <a:pt x="6" y="8"/>
                    </a:lnTo>
                    <a:lnTo>
                      <a:pt x="8" y="13"/>
                    </a:lnTo>
                    <a:lnTo>
                      <a:pt x="11" y="11"/>
                    </a:lnTo>
                    <a:lnTo>
                      <a:pt x="8" y="5"/>
                    </a:lnTo>
                    <a:lnTo>
                      <a:pt x="3" y="0"/>
                    </a:lnTo>
                    <a:lnTo>
                      <a:pt x="0" y="3"/>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80" name="Freeform 863"/>
              <p:cNvSpPr>
                <a:spLocks/>
              </p:cNvSpPr>
              <p:nvPr/>
            </p:nvSpPr>
            <p:spPr bwMode="auto">
              <a:xfrm>
                <a:off x="5511" y="1893"/>
                <a:ext cx="13" cy="13"/>
              </a:xfrm>
              <a:custGeom>
                <a:avLst/>
                <a:gdLst>
                  <a:gd name="T0" fmla="*/ 13 w 13"/>
                  <a:gd name="T1" fmla="*/ 11 h 13"/>
                  <a:gd name="T2" fmla="*/ 13 w 13"/>
                  <a:gd name="T3" fmla="*/ 11 h 13"/>
                  <a:gd name="T4" fmla="*/ 6 w 13"/>
                  <a:gd name="T5" fmla="*/ 3 h 13"/>
                  <a:gd name="T6" fmla="*/ 0 w 13"/>
                  <a:gd name="T7" fmla="*/ 3 h 13"/>
                  <a:gd name="T8" fmla="*/ 3 w 13"/>
                  <a:gd name="T9" fmla="*/ 0 h 13"/>
                  <a:gd name="T10" fmla="*/ 3 w 13"/>
                  <a:gd name="T11" fmla="*/ 5 h 13"/>
                  <a:gd name="T12" fmla="*/ 13 w 13"/>
                  <a:gd name="T13" fmla="*/ 13 h 13"/>
                  <a:gd name="T14" fmla="*/ 13 w 13"/>
                  <a:gd name="T15" fmla="*/ 13 h 13"/>
                  <a:gd name="T16" fmla="*/ 13 w 13"/>
                  <a:gd name="T17" fmla="*/ 11 h 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
                  <a:gd name="T28" fmla="*/ 0 h 13"/>
                  <a:gd name="T29" fmla="*/ 13 w 13"/>
                  <a:gd name="T30" fmla="*/ 13 h 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 h="13">
                    <a:moveTo>
                      <a:pt x="13" y="11"/>
                    </a:moveTo>
                    <a:lnTo>
                      <a:pt x="13" y="11"/>
                    </a:lnTo>
                    <a:lnTo>
                      <a:pt x="6" y="3"/>
                    </a:lnTo>
                    <a:lnTo>
                      <a:pt x="0" y="3"/>
                    </a:lnTo>
                    <a:lnTo>
                      <a:pt x="3" y="0"/>
                    </a:lnTo>
                    <a:lnTo>
                      <a:pt x="3" y="5"/>
                    </a:lnTo>
                    <a:lnTo>
                      <a:pt x="13" y="13"/>
                    </a:lnTo>
                    <a:lnTo>
                      <a:pt x="13" y="1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781" name="Freeform 864"/>
              <p:cNvSpPr>
                <a:spLocks/>
              </p:cNvSpPr>
              <p:nvPr/>
            </p:nvSpPr>
            <p:spPr bwMode="auto">
              <a:xfrm>
                <a:off x="5519" y="1904"/>
                <a:ext cx="8" cy="2"/>
              </a:xfrm>
              <a:custGeom>
                <a:avLst/>
                <a:gdLst>
                  <a:gd name="T0" fmla="*/ 0 w 8"/>
                  <a:gd name="T1" fmla="*/ 2 h 2"/>
                  <a:gd name="T2" fmla="*/ 3 w 8"/>
                  <a:gd name="T3" fmla="*/ 2 h 2"/>
                  <a:gd name="T4" fmla="*/ 8 w 8"/>
                  <a:gd name="T5" fmla="*/ 2 h 2"/>
                  <a:gd name="T6" fmla="*/ 5 w 8"/>
                  <a:gd name="T7" fmla="*/ 0 h 2"/>
                  <a:gd name="T8" fmla="*/ 5 w 8"/>
                  <a:gd name="T9" fmla="*/ 2 h 2"/>
                  <a:gd name="T10" fmla="*/ 8 w 8"/>
                  <a:gd name="T11" fmla="*/ 0 h 2"/>
                  <a:gd name="T12" fmla="*/ 0 w 8"/>
                  <a:gd name="T13" fmla="*/ 0 h 2"/>
                  <a:gd name="T14" fmla="*/ 3 w 8"/>
                  <a:gd name="T15" fmla="*/ 0 h 2"/>
                  <a:gd name="T16" fmla="*/ 0 w 8"/>
                  <a:gd name="T17" fmla="*/ 2 h 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8"/>
                  <a:gd name="T28" fmla="*/ 0 h 2"/>
                  <a:gd name="T29" fmla="*/ 8 w 8"/>
                  <a:gd name="T30" fmla="*/ 2 h 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8" h="2">
                    <a:moveTo>
                      <a:pt x="0" y="2"/>
                    </a:moveTo>
                    <a:lnTo>
                      <a:pt x="3" y="2"/>
                    </a:lnTo>
                    <a:lnTo>
                      <a:pt x="8" y="2"/>
                    </a:lnTo>
                    <a:lnTo>
                      <a:pt x="5" y="0"/>
                    </a:lnTo>
                    <a:lnTo>
                      <a:pt x="5" y="2"/>
                    </a:lnTo>
                    <a:lnTo>
                      <a:pt x="8" y="0"/>
                    </a:lnTo>
                    <a:lnTo>
                      <a:pt x="0" y="0"/>
                    </a:lnTo>
                    <a:lnTo>
                      <a:pt x="3" y="0"/>
                    </a:lnTo>
                    <a:lnTo>
                      <a:pt x="0" y="2"/>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grpSp>
      <p:sp>
        <p:nvSpPr>
          <p:cNvPr id="1221473" name="Line 865"/>
          <p:cNvSpPr>
            <a:spLocks noChangeShapeType="1"/>
          </p:cNvSpPr>
          <p:nvPr/>
        </p:nvSpPr>
        <p:spPr bwMode="auto">
          <a:xfrm flipV="1">
            <a:off x="4679950" y="2105025"/>
            <a:ext cx="0" cy="94615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21474" name="Line 866"/>
          <p:cNvSpPr>
            <a:spLocks noChangeShapeType="1"/>
          </p:cNvSpPr>
          <p:nvPr/>
        </p:nvSpPr>
        <p:spPr bwMode="auto">
          <a:xfrm flipV="1">
            <a:off x="5264150" y="2239963"/>
            <a:ext cx="539750" cy="900112"/>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21475" name="Line 867"/>
          <p:cNvSpPr>
            <a:spLocks noChangeShapeType="1"/>
          </p:cNvSpPr>
          <p:nvPr/>
        </p:nvSpPr>
        <p:spPr bwMode="auto">
          <a:xfrm flipV="1">
            <a:off x="5489575" y="3095625"/>
            <a:ext cx="809625" cy="26987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21476" name="Line 868"/>
          <p:cNvSpPr>
            <a:spLocks noChangeShapeType="1"/>
          </p:cNvSpPr>
          <p:nvPr/>
        </p:nvSpPr>
        <p:spPr bwMode="auto">
          <a:xfrm>
            <a:off x="5354638" y="3635375"/>
            <a:ext cx="900112" cy="404813"/>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21477" name="Line 869"/>
          <p:cNvSpPr>
            <a:spLocks noChangeShapeType="1"/>
          </p:cNvSpPr>
          <p:nvPr/>
        </p:nvSpPr>
        <p:spPr bwMode="auto">
          <a:xfrm>
            <a:off x="4994275" y="3860800"/>
            <a:ext cx="720725" cy="71913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21478" name="Line 870"/>
          <p:cNvSpPr>
            <a:spLocks noChangeShapeType="1"/>
          </p:cNvSpPr>
          <p:nvPr/>
        </p:nvSpPr>
        <p:spPr bwMode="auto">
          <a:xfrm flipV="1">
            <a:off x="4814888" y="2690813"/>
            <a:ext cx="44450" cy="404812"/>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21479" name="Line 871"/>
          <p:cNvSpPr>
            <a:spLocks noChangeShapeType="1"/>
          </p:cNvSpPr>
          <p:nvPr/>
        </p:nvSpPr>
        <p:spPr bwMode="auto">
          <a:xfrm flipV="1">
            <a:off x="4994275" y="2690813"/>
            <a:ext cx="44450" cy="404812"/>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21480" name="Line 872"/>
          <p:cNvSpPr>
            <a:spLocks noChangeShapeType="1"/>
          </p:cNvSpPr>
          <p:nvPr/>
        </p:nvSpPr>
        <p:spPr bwMode="auto">
          <a:xfrm flipV="1">
            <a:off x="5173663" y="2690813"/>
            <a:ext cx="90487" cy="404812"/>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21481" name="Line 873"/>
          <p:cNvSpPr>
            <a:spLocks noChangeShapeType="1"/>
          </p:cNvSpPr>
          <p:nvPr/>
        </p:nvSpPr>
        <p:spPr bwMode="auto">
          <a:xfrm flipV="1">
            <a:off x="5353050" y="2916238"/>
            <a:ext cx="227013" cy="31432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21482" name="Line 874"/>
          <p:cNvSpPr>
            <a:spLocks noChangeShapeType="1"/>
          </p:cNvSpPr>
          <p:nvPr/>
        </p:nvSpPr>
        <p:spPr bwMode="auto">
          <a:xfrm flipV="1">
            <a:off x="5399088" y="3095625"/>
            <a:ext cx="269875" cy="22542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21483" name="Line 875"/>
          <p:cNvSpPr>
            <a:spLocks noChangeShapeType="1"/>
          </p:cNvSpPr>
          <p:nvPr/>
        </p:nvSpPr>
        <p:spPr bwMode="auto">
          <a:xfrm flipV="1">
            <a:off x="5489575" y="3409950"/>
            <a:ext cx="360363" cy="90488"/>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21484" name="Line 876"/>
          <p:cNvSpPr>
            <a:spLocks noChangeShapeType="1"/>
          </p:cNvSpPr>
          <p:nvPr/>
        </p:nvSpPr>
        <p:spPr bwMode="auto">
          <a:xfrm>
            <a:off x="5489575" y="3590925"/>
            <a:ext cx="314325" cy="4445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21485" name="Line 877"/>
          <p:cNvSpPr>
            <a:spLocks noChangeShapeType="1"/>
          </p:cNvSpPr>
          <p:nvPr/>
        </p:nvSpPr>
        <p:spPr bwMode="auto">
          <a:xfrm>
            <a:off x="5354638" y="3725863"/>
            <a:ext cx="269875" cy="179387"/>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21486" name="Line 878"/>
          <p:cNvSpPr>
            <a:spLocks noChangeShapeType="1"/>
          </p:cNvSpPr>
          <p:nvPr/>
        </p:nvSpPr>
        <p:spPr bwMode="auto">
          <a:xfrm>
            <a:off x="5264150" y="3770313"/>
            <a:ext cx="269875" cy="22542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21487" name="Line 879"/>
          <p:cNvSpPr>
            <a:spLocks noChangeShapeType="1"/>
          </p:cNvSpPr>
          <p:nvPr/>
        </p:nvSpPr>
        <p:spPr bwMode="auto">
          <a:xfrm>
            <a:off x="5129213" y="3814763"/>
            <a:ext cx="269875" cy="225425"/>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21488" name="Line 880"/>
          <p:cNvSpPr>
            <a:spLocks noChangeShapeType="1"/>
          </p:cNvSpPr>
          <p:nvPr/>
        </p:nvSpPr>
        <p:spPr bwMode="auto">
          <a:xfrm>
            <a:off x="4903788" y="3905250"/>
            <a:ext cx="271462" cy="315913"/>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21489" name="Line 881"/>
          <p:cNvSpPr>
            <a:spLocks noChangeShapeType="1"/>
          </p:cNvSpPr>
          <p:nvPr/>
        </p:nvSpPr>
        <p:spPr bwMode="auto">
          <a:xfrm>
            <a:off x="4768850" y="3951288"/>
            <a:ext cx="271463" cy="315912"/>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21490" name="Line 882"/>
          <p:cNvSpPr>
            <a:spLocks noChangeShapeType="1"/>
          </p:cNvSpPr>
          <p:nvPr/>
        </p:nvSpPr>
        <p:spPr bwMode="auto">
          <a:xfrm flipH="1" flipV="1">
            <a:off x="4545013" y="2690813"/>
            <a:ext cx="44450" cy="404812"/>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21491" name="Rectangle 883"/>
          <p:cNvSpPr>
            <a:spLocks noChangeArrowheads="1"/>
          </p:cNvSpPr>
          <p:nvPr/>
        </p:nvSpPr>
        <p:spPr bwMode="auto">
          <a:xfrm>
            <a:off x="3463925" y="3275013"/>
            <a:ext cx="90488" cy="88900"/>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21492" name="Rectangle 884"/>
          <p:cNvSpPr>
            <a:spLocks noChangeArrowheads="1"/>
          </p:cNvSpPr>
          <p:nvPr/>
        </p:nvSpPr>
        <p:spPr bwMode="auto">
          <a:xfrm>
            <a:off x="3463925" y="3409950"/>
            <a:ext cx="90488" cy="88900"/>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21493" name="Rectangle 885"/>
          <p:cNvSpPr>
            <a:spLocks noChangeArrowheads="1"/>
          </p:cNvSpPr>
          <p:nvPr/>
        </p:nvSpPr>
        <p:spPr bwMode="auto">
          <a:xfrm>
            <a:off x="3463925" y="3546475"/>
            <a:ext cx="90488" cy="88900"/>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21494" name="Rectangle 886"/>
          <p:cNvSpPr>
            <a:spLocks noChangeArrowheads="1"/>
          </p:cNvSpPr>
          <p:nvPr/>
        </p:nvSpPr>
        <p:spPr bwMode="auto">
          <a:xfrm>
            <a:off x="3328988" y="3455988"/>
            <a:ext cx="90487" cy="88900"/>
          </a:xfrm>
          <a:prstGeom prst="rect">
            <a:avLst/>
          </a:prstGeom>
          <a:solidFill>
            <a:schemeClr val="hlink"/>
          </a:solidFill>
          <a:ln w="9525">
            <a:solidFill>
              <a:schemeClr val="tx1"/>
            </a:solidFill>
            <a:miter lim="800000"/>
            <a:headEnd/>
            <a:tailEnd/>
          </a:ln>
        </p:spPr>
        <p:txBody>
          <a:bodyPr wrap="none" anchor="ctr"/>
          <a:lstStyle/>
          <a:p>
            <a:endParaRPr lang="nb-NO"/>
          </a:p>
        </p:txBody>
      </p:sp>
      <p:sp>
        <p:nvSpPr>
          <p:cNvPr id="1221495" name="Rectangle 887"/>
          <p:cNvSpPr>
            <a:spLocks noChangeArrowheads="1"/>
          </p:cNvSpPr>
          <p:nvPr/>
        </p:nvSpPr>
        <p:spPr bwMode="auto">
          <a:xfrm>
            <a:off x="3328988" y="3321050"/>
            <a:ext cx="90487" cy="88900"/>
          </a:xfrm>
          <a:prstGeom prst="rect">
            <a:avLst/>
          </a:prstGeom>
          <a:solidFill>
            <a:schemeClr val="hlink"/>
          </a:solidFill>
          <a:ln w="9525">
            <a:solidFill>
              <a:schemeClr val="tx1"/>
            </a:solidFill>
            <a:miter lim="800000"/>
            <a:headEnd/>
            <a:tailEnd/>
          </a:ln>
        </p:spPr>
        <p:txBody>
          <a:bodyPr wrap="none" anchor="ctr"/>
          <a:lstStyle/>
          <a:p>
            <a:endParaRPr lang="nb-NO"/>
          </a:p>
        </p:txBody>
      </p:sp>
      <p:grpSp>
        <p:nvGrpSpPr>
          <p:cNvPr id="17" name="Group 888"/>
          <p:cNvGrpSpPr>
            <a:grpSpLocks/>
          </p:cNvGrpSpPr>
          <p:nvPr/>
        </p:nvGrpSpPr>
        <p:grpSpPr bwMode="auto">
          <a:xfrm>
            <a:off x="615950" y="4471988"/>
            <a:ext cx="8370888" cy="2111375"/>
            <a:chOff x="333" y="2827"/>
            <a:chExt cx="5273" cy="1330"/>
          </a:xfrm>
        </p:grpSpPr>
        <p:sp>
          <p:nvSpPr>
            <p:cNvPr id="23621" name="Freeform 889"/>
            <p:cNvSpPr>
              <a:spLocks/>
            </p:cNvSpPr>
            <p:nvPr/>
          </p:nvSpPr>
          <p:spPr bwMode="auto">
            <a:xfrm>
              <a:off x="4319" y="2971"/>
              <a:ext cx="3" cy="5"/>
            </a:xfrm>
            <a:custGeom>
              <a:avLst/>
              <a:gdLst>
                <a:gd name="T0" fmla="*/ 0 w 3"/>
                <a:gd name="T1" fmla="*/ 0 h 5"/>
                <a:gd name="T2" fmla="*/ 0 w 3"/>
                <a:gd name="T3" fmla="*/ 5 h 5"/>
                <a:gd name="T4" fmla="*/ 3 w 3"/>
                <a:gd name="T5" fmla="*/ 5 h 5"/>
                <a:gd name="T6" fmla="*/ 3 w 3"/>
                <a:gd name="T7" fmla="*/ 0 h 5"/>
                <a:gd name="T8" fmla="*/ 0 w 3"/>
                <a:gd name="T9" fmla="*/ 0 h 5"/>
                <a:gd name="T10" fmla="*/ 0 w 3"/>
                <a:gd name="T11" fmla="*/ 0 h 5"/>
                <a:gd name="T12" fmla="*/ 0 60000 65536"/>
                <a:gd name="T13" fmla="*/ 0 60000 65536"/>
                <a:gd name="T14" fmla="*/ 0 60000 65536"/>
                <a:gd name="T15" fmla="*/ 0 60000 65536"/>
                <a:gd name="T16" fmla="*/ 0 60000 65536"/>
                <a:gd name="T17" fmla="*/ 0 60000 65536"/>
                <a:gd name="T18" fmla="*/ 0 w 3"/>
                <a:gd name="T19" fmla="*/ 0 h 5"/>
                <a:gd name="T20" fmla="*/ 3 w 3"/>
                <a:gd name="T21" fmla="*/ 5 h 5"/>
              </a:gdLst>
              <a:ahLst/>
              <a:cxnLst>
                <a:cxn ang="T12">
                  <a:pos x="T0" y="T1"/>
                </a:cxn>
                <a:cxn ang="T13">
                  <a:pos x="T2" y="T3"/>
                </a:cxn>
                <a:cxn ang="T14">
                  <a:pos x="T4" y="T5"/>
                </a:cxn>
                <a:cxn ang="T15">
                  <a:pos x="T6" y="T7"/>
                </a:cxn>
                <a:cxn ang="T16">
                  <a:pos x="T8" y="T9"/>
                </a:cxn>
                <a:cxn ang="T17">
                  <a:pos x="T10" y="T11"/>
                </a:cxn>
              </a:cxnLst>
              <a:rect l="T18" t="T19" r="T20" b="T21"/>
              <a:pathLst>
                <a:path w="3" h="5">
                  <a:moveTo>
                    <a:pt x="0" y="0"/>
                  </a:moveTo>
                  <a:lnTo>
                    <a:pt x="0" y="5"/>
                  </a:lnTo>
                  <a:lnTo>
                    <a:pt x="3" y="5"/>
                  </a:lnTo>
                  <a:lnTo>
                    <a:pt x="3" y="0"/>
                  </a:lnTo>
                  <a:lnTo>
                    <a:pt x="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nvGrpSpPr>
            <p:cNvPr id="23622" name="Group 890"/>
            <p:cNvGrpSpPr>
              <a:grpSpLocks/>
            </p:cNvGrpSpPr>
            <p:nvPr/>
          </p:nvGrpSpPr>
          <p:grpSpPr bwMode="auto">
            <a:xfrm>
              <a:off x="333" y="3359"/>
              <a:ext cx="5273" cy="595"/>
              <a:chOff x="385" y="3351"/>
              <a:chExt cx="5273" cy="595"/>
            </a:xfrm>
          </p:grpSpPr>
          <p:sp>
            <p:nvSpPr>
              <p:cNvPr id="23627" name="Line 891"/>
              <p:cNvSpPr>
                <a:spLocks noChangeShapeType="1"/>
              </p:cNvSpPr>
              <p:nvPr/>
            </p:nvSpPr>
            <p:spPr bwMode="auto">
              <a:xfrm>
                <a:off x="385" y="3946"/>
                <a:ext cx="5273" cy="0"/>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23628" name="Line 892"/>
              <p:cNvSpPr>
                <a:spLocks noChangeShapeType="1"/>
              </p:cNvSpPr>
              <p:nvPr/>
            </p:nvSpPr>
            <p:spPr bwMode="auto">
              <a:xfrm flipV="1">
                <a:off x="1463" y="3464"/>
                <a:ext cx="0" cy="482"/>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23629" name="Line 893"/>
              <p:cNvSpPr>
                <a:spLocks noChangeShapeType="1"/>
              </p:cNvSpPr>
              <p:nvPr/>
            </p:nvSpPr>
            <p:spPr bwMode="auto">
              <a:xfrm flipV="1">
                <a:off x="3163" y="3379"/>
                <a:ext cx="0" cy="567"/>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23630" name="Line 894"/>
              <p:cNvSpPr>
                <a:spLocks noChangeShapeType="1"/>
              </p:cNvSpPr>
              <p:nvPr/>
            </p:nvSpPr>
            <p:spPr bwMode="auto">
              <a:xfrm flipV="1">
                <a:off x="4921" y="3351"/>
                <a:ext cx="0" cy="595"/>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grpSp>
        <p:pic>
          <p:nvPicPr>
            <p:cNvPr id="23623" name="Picture 895" descr="j023826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 y="2827"/>
              <a:ext cx="953" cy="79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624" name="Picture 896" descr="nettverksko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43" y="2896"/>
              <a:ext cx="898" cy="6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625" name="Picture 897" descr="min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31" y="2985"/>
              <a:ext cx="1332" cy="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626" name="Text Box 898"/>
            <p:cNvSpPr txBox="1">
              <a:spLocks noChangeArrowheads="1"/>
            </p:cNvSpPr>
            <p:nvPr/>
          </p:nvSpPr>
          <p:spPr bwMode="auto">
            <a:xfrm>
              <a:off x="339" y="3926"/>
              <a:ext cx="590" cy="23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bus(es)</a:t>
              </a:r>
            </a:p>
          </p:txBody>
        </p:sp>
      </p:grpSp>
      <p:grpSp>
        <p:nvGrpSpPr>
          <p:cNvPr id="19" name="Group 899"/>
          <p:cNvGrpSpPr>
            <a:grpSpLocks/>
          </p:cNvGrpSpPr>
          <p:nvPr/>
        </p:nvGrpSpPr>
        <p:grpSpPr bwMode="auto">
          <a:xfrm>
            <a:off x="2563813" y="3186113"/>
            <a:ext cx="890587" cy="642937"/>
            <a:chOff x="2896" y="2246"/>
            <a:chExt cx="561" cy="405"/>
          </a:xfrm>
        </p:grpSpPr>
        <p:sp>
          <p:nvSpPr>
            <p:cNvPr id="23592" name="Freeform 900"/>
            <p:cNvSpPr>
              <a:spLocks/>
            </p:cNvSpPr>
            <p:nvPr/>
          </p:nvSpPr>
          <p:spPr bwMode="auto">
            <a:xfrm>
              <a:off x="2932" y="2426"/>
              <a:ext cx="387" cy="225"/>
            </a:xfrm>
            <a:custGeom>
              <a:avLst/>
              <a:gdLst>
                <a:gd name="T0" fmla="*/ 204 w 387"/>
                <a:gd name="T1" fmla="*/ 212 h 225"/>
                <a:gd name="T2" fmla="*/ 243 w 387"/>
                <a:gd name="T3" fmla="*/ 219 h 225"/>
                <a:gd name="T4" fmla="*/ 277 w 387"/>
                <a:gd name="T5" fmla="*/ 225 h 225"/>
                <a:gd name="T6" fmla="*/ 308 w 387"/>
                <a:gd name="T7" fmla="*/ 222 h 225"/>
                <a:gd name="T8" fmla="*/ 337 w 387"/>
                <a:gd name="T9" fmla="*/ 217 h 225"/>
                <a:gd name="T10" fmla="*/ 358 w 387"/>
                <a:gd name="T11" fmla="*/ 209 h 225"/>
                <a:gd name="T12" fmla="*/ 374 w 387"/>
                <a:gd name="T13" fmla="*/ 196 h 225"/>
                <a:gd name="T14" fmla="*/ 384 w 387"/>
                <a:gd name="T15" fmla="*/ 180 h 225"/>
                <a:gd name="T16" fmla="*/ 387 w 387"/>
                <a:gd name="T17" fmla="*/ 162 h 225"/>
                <a:gd name="T18" fmla="*/ 379 w 387"/>
                <a:gd name="T19" fmla="*/ 141 h 225"/>
                <a:gd name="T20" fmla="*/ 368 w 387"/>
                <a:gd name="T21" fmla="*/ 120 h 225"/>
                <a:gd name="T22" fmla="*/ 348 w 387"/>
                <a:gd name="T23" fmla="*/ 97 h 225"/>
                <a:gd name="T24" fmla="*/ 321 w 387"/>
                <a:gd name="T25" fmla="*/ 76 h 225"/>
                <a:gd name="T26" fmla="*/ 293 w 387"/>
                <a:gd name="T27" fmla="*/ 57 h 225"/>
                <a:gd name="T28" fmla="*/ 259 w 387"/>
                <a:gd name="T29" fmla="*/ 39 h 225"/>
                <a:gd name="T30" fmla="*/ 222 w 387"/>
                <a:gd name="T31" fmla="*/ 23 h 225"/>
                <a:gd name="T32" fmla="*/ 183 w 387"/>
                <a:gd name="T33" fmla="*/ 13 h 225"/>
                <a:gd name="T34" fmla="*/ 144 w 387"/>
                <a:gd name="T35" fmla="*/ 3 h 225"/>
                <a:gd name="T36" fmla="*/ 110 w 387"/>
                <a:gd name="T37" fmla="*/ 0 h 225"/>
                <a:gd name="T38" fmla="*/ 76 w 387"/>
                <a:gd name="T39" fmla="*/ 0 h 225"/>
                <a:gd name="T40" fmla="*/ 50 w 387"/>
                <a:gd name="T41" fmla="*/ 5 h 225"/>
                <a:gd name="T42" fmla="*/ 26 w 387"/>
                <a:gd name="T43" fmla="*/ 13 h 225"/>
                <a:gd name="T44" fmla="*/ 11 w 387"/>
                <a:gd name="T45" fmla="*/ 26 h 225"/>
                <a:gd name="T46" fmla="*/ 0 w 387"/>
                <a:gd name="T47" fmla="*/ 42 h 225"/>
                <a:gd name="T48" fmla="*/ 0 w 387"/>
                <a:gd name="T49" fmla="*/ 60 h 225"/>
                <a:gd name="T50" fmla="*/ 6 w 387"/>
                <a:gd name="T51" fmla="*/ 81 h 225"/>
                <a:gd name="T52" fmla="*/ 19 w 387"/>
                <a:gd name="T53" fmla="*/ 104 h 225"/>
                <a:gd name="T54" fmla="*/ 40 w 387"/>
                <a:gd name="T55" fmla="*/ 125 h 225"/>
                <a:gd name="T56" fmla="*/ 63 w 387"/>
                <a:gd name="T57" fmla="*/ 146 h 225"/>
                <a:gd name="T58" fmla="*/ 94 w 387"/>
                <a:gd name="T59" fmla="*/ 167 h 225"/>
                <a:gd name="T60" fmla="*/ 128 w 387"/>
                <a:gd name="T61" fmla="*/ 183 h 225"/>
                <a:gd name="T62" fmla="*/ 165 w 387"/>
                <a:gd name="T63" fmla="*/ 198 h 22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87"/>
                <a:gd name="T97" fmla="*/ 0 h 225"/>
                <a:gd name="T98" fmla="*/ 387 w 387"/>
                <a:gd name="T99" fmla="*/ 225 h 22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87" h="225">
                  <a:moveTo>
                    <a:pt x="183" y="206"/>
                  </a:moveTo>
                  <a:lnTo>
                    <a:pt x="204" y="212"/>
                  </a:lnTo>
                  <a:lnTo>
                    <a:pt x="225" y="217"/>
                  </a:lnTo>
                  <a:lnTo>
                    <a:pt x="243" y="219"/>
                  </a:lnTo>
                  <a:lnTo>
                    <a:pt x="261" y="222"/>
                  </a:lnTo>
                  <a:lnTo>
                    <a:pt x="277" y="225"/>
                  </a:lnTo>
                  <a:lnTo>
                    <a:pt x="293" y="225"/>
                  </a:lnTo>
                  <a:lnTo>
                    <a:pt x="308" y="222"/>
                  </a:lnTo>
                  <a:lnTo>
                    <a:pt x="324" y="222"/>
                  </a:lnTo>
                  <a:lnTo>
                    <a:pt x="337" y="217"/>
                  </a:lnTo>
                  <a:lnTo>
                    <a:pt x="348" y="214"/>
                  </a:lnTo>
                  <a:lnTo>
                    <a:pt x="358" y="209"/>
                  </a:lnTo>
                  <a:lnTo>
                    <a:pt x="368" y="204"/>
                  </a:lnTo>
                  <a:lnTo>
                    <a:pt x="374" y="196"/>
                  </a:lnTo>
                  <a:lnTo>
                    <a:pt x="382" y="191"/>
                  </a:lnTo>
                  <a:lnTo>
                    <a:pt x="384" y="180"/>
                  </a:lnTo>
                  <a:lnTo>
                    <a:pt x="387" y="172"/>
                  </a:lnTo>
                  <a:lnTo>
                    <a:pt x="387" y="162"/>
                  </a:lnTo>
                  <a:lnTo>
                    <a:pt x="384" y="151"/>
                  </a:lnTo>
                  <a:lnTo>
                    <a:pt x="379" y="141"/>
                  </a:lnTo>
                  <a:lnTo>
                    <a:pt x="374" y="131"/>
                  </a:lnTo>
                  <a:lnTo>
                    <a:pt x="368" y="120"/>
                  </a:lnTo>
                  <a:lnTo>
                    <a:pt x="358" y="107"/>
                  </a:lnTo>
                  <a:lnTo>
                    <a:pt x="348" y="97"/>
                  </a:lnTo>
                  <a:lnTo>
                    <a:pt x="337" y="86"/>
                  </a:lnTo>
                  <a:lnTo>
                    <a:pt x="321" y="76"/>
                  </a:lnTo>
                  <a:lnTo>
                    <a:pt x="308" y="65"/>
                  </a:lnTo>
                  <a:lnTo>
                    <a:pt x="293" y="57"/>
                  </a:lnTo>
                  <a:lnTo>
                    <a:pt x="277" y="47"/>
                  </a:lnTo>
                  <a:lnTo>
                    <a:pt x="259" y="39"/>
                  </a:lnTo>
                  <a:lnTo>
                    <a:pt x="241" y="31"/>
                  </a:lnTo>
                  <a:lnTo>
                    <a:pt x="222" y="23"/>
                  </a:lnTo>
                  <a:lnTo>
                    <a:pt x="201" y="18"/>
                  </a:lnTo>
                  <a:lnTo>
                    <a:pt x="183" y="13"/>
                  </a:lnTo>
                  <a:lnTo>
                    <a:pt x="162" y="8"/>
                  </a:lnTo>
                  <a:lnTo>
                    <a:pt x="144" y="3"/>
                  </a:lnTo>
                  <a:lnTo>
                    <a:pt x="126" y="3"/>
                  </a:lnTo>
                  <a:lnTo>
                    <a:pt x="110" y="0"/>
                  </a:lnTo>
                  <a:lnTo>
                    <a:pt x="92" y="0"/>
                  </a:lnTo>
                  <a:lnTo>
                    <a:pt x="76" y="0"/>
                  </a:lnTo>
                  <a:lnTo>
                    <a:pt x="63" y="3"/>
                  </a:lnTo>
                  <a:lnTo>
                    <a:pt x="50" y="5"/>
                  </a:lnTo>
                  <a:lnTo>
                    <a:pt x="37" y="10"/>
                  </a:lnTo>
                  <a:lnTo>
                    <a:pt x="26" y="13"/>
                  </a:lnTo>
                  <a:lnTo>
                    <a:pt x="19" y="21"/>
                  </a:lnTo>
                  <a:lnTo>
                    <a:pt x="11" y="26"/>
                  </a:lnTo>
                  <a:lnTo>
                    <a:pt x="6" y="34"/>
                  </a:lnTo>
                  <a:lnTo>
                    <a:pt x="0" y="42"/>
                  </a:lnTo>
                  <a:lnTo>
                    <a:pt x="0" y="52"/>
                  </a:lnTo>
                  <a:lnTo>
                    <a:pt x="0" y="60"/>
                  </a:lnTo>
                  <a:lnTo>
                    <a:pt x="3" y="70"/>
                  </a:lnTo>
                  <a:lnTo>
                    <a:pt x="6" y="81"/>
                  </a:lnTo>
                  <a:lnTo>
                    <a:pt x="11" y="91"/>
                  </a:lnTo>
                  <a:lnTo>
                    <a:pt x="19" y="104"/>
                  </a:lnTo>
                  <a:lnTo>
                    <a:pt x="26" y="115"/>
                  </a:lnTo>
                  <a:lnTo>
                    <a:pt x="40" y="125"/>
                  </a:lnTo>
                  <a:lnTo>
                    <a:pt x="50" y="136"/>
                  </a:lnTo>
                  <a:lnTo>
                    <a:pt x="63" y="146"/>
                  </a:lnTo>
                  <a:lnTo>
                    <a:pt x="79" y="157"/>
                  </a:lnTo>
                  <a:lnTo>
                    <a:pt x="94" y="167"/>
                  </a:lnTo>
                  <a:lnTo>
                    <a:pt x="110" y="175"/>
                  </a:lnTo>
                  <a:lnTo>
                    <a:pt x="128" y="183"/>
                  </a:lnTo>
                  <a:lnTo>
                    <a:pt x="147" y="193"/>
                  </a:lnTo>
                  <a:lnTo>
                    <a:pt x="165" y="198"/>
                  </a:lnTo>
                  <a:lnTo>
                    <a:pt x="183" y="206"/>
                  </a:lnTo>
                  <a:close/>
                </a:path>
              </a:pathLst>
            </a:custGeom>
            <a:solidFill>
              <a:srgbClr val="8AB842"/>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593" name="Freeform 901"/>
            <p:cNvSpPr>
              <a:spLocks/>
            </p:cNvSpPr>
            <p:nvPr/>
          </p:nvSpPr>
          <p:spPr bwMode="auto">
            <a:xfrm>
              <a:off x="2995" y="2449"/>
              <a:ext cx="97" cy="118"/>
            </a:xfrm>
            <a:custGeom>
              <a:avLst/>
              <a:gdLst>
                <a:gd name="T0" fmla="*/ 65 w 97"/>
                <a:gd name="T1" fmla="*/ 3 h 118"/>
                <a:gd name="T2" fmla="*/ 60 w 97"/>
                <a:gd name="T3" fmla="*/ 6 h 118"/>
                <a:gd name="T4" fmla="*/ 52 w 97"/>
                <a:gd name="T5" fmla="*/ 14 h 118"/>
                <a:gd name="T6" fmla="*/ 37 w 97"/>
                <a:gd name="T7" fmla="*/ 24 h 118"/>
                <a:gd name="T8" fmla="*/ 24 w 97"/>
                <a:gd name="T9" fmla="*/ 29 h 118"/>
                <a:gd name="T10" fmla="*/ 16 w 97"/>
                <a:gd name="T11" fmla="*/ 32 h 118"/>
                <a:gd name="T12" fmla="*/ 8 w 97"/>
                <a:gd name="T13" fmla="*/ 37 h 118"/>
                <a:gd name="T14" fmla="*/ 0 w 97"/>
                <a:gd name="T15" fmla="*/ 47 h 118"/>
                <a:gd name="T16" fmla="*/ 0 w 97"/>
                <a:gd name="T17" fmla="*/ 55 h 118"/>
                <a:gd name="T18" fmla="*/ 0 w 97"/>
                <a:gd name="T19" fmla="*/ 61 h 118"/>
                <a:gd name="T20" fmla="*/ 3 w 97"/>
                <a:gd name="T21" fmla="*/ 66 h 118"/>
                <a:gd name="T22" fmla="*/ 10 w 97"/>
                <a:gd name="T23" fmla="*/ 74 h 118"/>
                <a:gd name="T24" fmla="*/ 18 w 97"/>
                <a:gd name="T25" fmla="*/ 84 h 118"/>
                <a:gd name="T26" fmla="*/ 34 w 97"/>
                <a:gd name="T27" fmla="*/ 94 h 118"/>
                <a:gd name="T28" fmla="*/ 55 w 97"/>
                <a:gd name="T29" fmla="*/ 105 h 118"/>
                <a:gd name="T30" fmla="*/ 81 w 97"/>
                <a:gd name="T31" fmla="*/ 113 h 118"/>
                <a:gd name="T32" fmla="*/ 89 w 97"/>
                <a:gd name="T33" fmla="*/ 94 h 118"/>
                <a:gd name="T34" fmla="*/ 84 w 97"/>
                <a:gd name="T35" fmla="*/ 92 h 118"/>
                <a:gd name="T36" fmla="*/ 76 w 97"/>
                <a:gd name="T37" fmla="*/ 92 h 118"/>
                <a:gd name="T38" fmla="*/ 63 w 97"/>
                <a:gd name="T39" fmla="*/ 87 h 118"/>
                <a:gd name="T40" fmla="*/ 50 w 97"/>
                <a:gd name="T41" fmla="*/ 81 h 118"/>
                <a:gd name="T42" fmla="*/ 37 w 97"/>
                <a:gd name="T43" fmla="*/ 76 h 118"/>
                <a:gd name="T44" fmla="*/ 24 w 97"/>
                <a:gd name="T45" fmla="*/ 68 h 118"/>
                <a:gd name="T46" fmla="*/ 16 w 97"/>
                <a:gd name="T47" fmla="*/ 61 h 118"/>
                <a:gd name="T48" fmla="*/ 10 w 97"/>
                <a:gd name="T49" fmla="*/ 53 h 118"/>
                <a:gd name="T50" fmla="*/ 10 w 97"/>
                <a:gd name="T51" fmla="*/ 50 h 118"/>
                <a:gd name="T52" fmla="*/ 13 w 97"/>
                <a:gd name="T53" fmla="*/ 45 h 118"/>
                <a:gd name="T54" fmla="*/ 16 w 97"/>
                <a:gd name="T55" fmla="*/ 40 h 118"/>
                <a:gd name="T56" fmla="*/ 26 w 97"/>
                <a:gd name="T57" fmla="*/ 34 h 118"/>
                <a:gd name="T58" fmla="*/ 31 w 97"/>
                <a:gd name="T59" fmla="*/ 32 h 118"/>
                <a:gd name="T60" fmla="*/ 44 w 97"/>
                <a:gd name="T61" fmla="*/ 24 h 118"/>
                <a:gd name="T62" fmla="*/ 57 w 97"/>
                <a:gd name="T63" fmla="*/ 16 h 118"/>
                <a:gd name="T64" fmla="*/ 68 w 97"/>
                <a:gd name="T65" fmla="*/ 6 h 11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97"/>
                <a:gd name="T100" fmla="*/ 0 h 118"/>
                <a:gd name="T101" fmla="*/ 97 w 97"/>
                <a:gd name="T102" fmla="*/ 118 h 118"/>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97" h="118">
                  <a:moveTo>
                    <a:pt x="65" y="0"/>
                  </a:moveTo>
                  <a:lnTo>
                    <a:pt x="65" y="3"/>
                  </a:lnTo>
                  <a:lnTo>
                    <a:pt x="63" y="3"/>
                  </a:lnTo>
                  <a:lnTo>
                    <a:pt x="60" y="6"/>
                  </a:lnTo>
                  <a:lnTo>
                    <a:pt x="57" y="8"/>
                  </a:lnTo>
                  <a:lnTo>
                    <a:pt x="52" y="14"/>
                  </a:lnTo>
                  <a:lnTo>
                    <a:pt x="44" y="19"/>
                  </a:lnTo>
                  <a:lnTo>
                    <a:pt x="37" y="24"/>
                  </a:lnTo>
                  <a:lnTo>
                    <a:pt x="26" y="27"/>
                  </a:lnTo>
                  <a:lnTo>
                    <a:pt x="24" y="29"/>
                  </a:lnTo>
                  <a:lnTo>
                    <a:pt x="21" y="29"/>
                  </a:lnTo>
                  <a:lnTo>
                    <a:pt x="16" y="32"/>
                  </a:lnTo>
                  <a:lnTo>
                    <a:pt x="10" y="34"/>
                  </a:lnTo>
                  <a:lnTo>
                    <a:pt x="8" y="37"/>
                  </a:lnTo>
                  <a:lnTo>
                    <a:pt x="3" y="42"/>
                  </a:lnTo>
                  <a:lnTo>
                    <a:pt x="0" y="47"/>
                  </a:lnTo>
                  <a:lnTo>
                    <a:pt x="0" y="55"/>
                  </a:lnTo>
                  <a:lnTo>
                    <a:pt x="0" y="58"/>
                  </a:lnTo>
                  <a:lnTo>
                    <a:pt x="0" y="61"/>
                  </a:lnTo>
                  <a:lnTo>
                    <a:pt x="3" y="63"/>
                  </a:lnTo>
                  <a:lnTo>
                    <a:pt x="3" y="66"/>
                  </a:lnTo>
                  <a:lnTo>
                    <a:pt x="5" y="71"/>
                  </a:lnTo>
                  <a:lnTo>
                    <a:pt x="10" y="74"/>
                  </a:lnTo>
                  <a:lnTo>
                    <a:pt x="13" y="79"/>
                  </a:lnTo>
                  <a:lnTo>
                    <a:pt x="18" y="84"/>
                  </a:lnTo>
                  <a:lnTo>
                    <a:pt x="26" y="89"/>
                  </a:lnTo>
                  <a:lnTo>
                    <a:pt x="34" y="94"/>
                  </a:lnTo>
                  <a:lnTo>
                    <a:pt x="44" y="100"/>
                  </a:lnTo>
                  <a:lnTo>
                    <a:pt x="55" y="105"/>
                  </a:lnTo>
                  <a:lnTo>
                    <a:pt x="65" y="110"/>
                  </a:lnTo>
                  <a:lnTo>
                    <a:pt x="81" y="113"/>
                  </a:lnTo>
                  <a:lnTo>
                    <a:pt x="97" y="118"/>
                  </a:lnTo>
                  <a:lnTo>
                    <a:pt x="89" y="94"/>
                  </a:lnTo>
                  <a:lnTo>
                    <a:pt x="86" y="94"/>
                  </a:lnTo>
                  <a:lnTo>
                    <a:pt x="84" y="92"/>
                  </a:lnTo>
                  <a:lnTo>
                    <a:pt x="81" y="92"/>
                  </a:lnTo>
                  <a:lnTo>
                    <a:pt x="76" y="92"/>
                  </a:lnTo>
                  <a:lnTo>
                    <a:pt x="71" y="89"/>
                  </a:lnTo>
                  <a:lnTo>
                    <a:pt x="63" y="87"/>
                  </a:lnTo>
                  <a:lnTo>
                    <a:pt x="57" y="84"/>
                  </a:lnTo>
                  <a:lnTo>
                    <a:pt x="50" y="81"/>
                  </a:lnTo>
                  <a:lnTo>
                    <a:pt x="42" y="79"/>
                  </a:lnTo>
                  <a:lnTo>
                    <a:pt x="37" y="76"/>
                  </a:lnTo>
                  <a:lnTo>
                    <a:pt x="29" y="74"/>
                  </a:lnTo>
                  <a:lnTo>
                    <a:pt x="24" y="68"/>
                  </a:lnTo>
                  <a:lnTo>
                    <a:pt x="18" y="66"/>
                  </a:lnTo>
                  <a:lnTo>
                    <a:pt x="16" y="61"/>
                  </a:lnTo>
                  <a:lnTo>
                    <a:pt x="13" y="55"/>
                  </a:lnTo>
                  <a:lnTo>
                    <a:pt x="10" y="53"/>
                  </a:lnTo>
                  <a:lnTo>
                    <a:pt x="10" y="50"/>
                  </a:lnTo>
                  <a:lnTo>
                    <a:pt x="10" y="47"/>
                  </a:lnTo>
                  <a:lnTo>
                    <a:pt x="13" y="45"/>
                  </a:lnTo>
                  <a:lnTo>
                    <a:pt x="13" y="42"/>
                  </a:lnTo>
                  <a:lnTo>
                    <a:pt x="16" y="40"/>
                  </a:lnTo>
                  <a:lnTo>
                    <a:pt x="21" y="37"/>
                  </a:lnTo>
                  <a:lnTo>
                    <a:pt x="26" y="34"/>
                  </a:lnTo>
                  <a:lnTo>
                    <a:pt x="31" y="32"/>
                  </a:lnTo>
                  <a:lnTo>
                    <a:pt x="37" y="29"/>
                  </a:lnTo>
                  <a:lnTo>
                    <a:pt x="44" y="24"/>
                  </a:lnTo>
                  <a:lnTo>
                    <a:pt x="50" y="19"/>
                  </a:lnTo>
                  <a:lnTo>
                    <a:pt x="57" y="16"/>
                  </a:lnTo>
                  <a:lnTo>
                    <a:pt x="63" y="11"/>
                  </a:lnTo>
                  <a:lnTo>
                    <a:pt x="68" y="6"/>
                  </a:lnTo>
                  <a:lnTo>
                    <a:pt x="65"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594" name="Freeform 902"/>
            <p:cNvSpPr>
              <a:spLocks/>
            </p:cNvSpPr>
            <p:nvPr/>
          </p:nvSpPr>
          <p:spPr bwMode="auto">
            <a:xfrm>
              <a:off x="2995" y="2246"/>
              <a:ext cx="321" cy="394"/>
            </a:xfrm>
            <a:custGeom>
              <a:avLst/>
              <a:gdLst>
                <a:gd name="T0" fmla="*/ 89 w 321"/>
                <a:gd name="T1" fmla="*/ 350 h 394"/>
                <a:gd name="T2" fmla="*/ 154 w 321"/>
                <a:gd name="T3" fmla="*/ 389 h 394"/>
                <a:gd name="T4" fmla="*/ 188 w 321"/>
                <a:gd name="T5" fmla="*/ 378 h 394"/>
                <a:gd name="T6" fmla="*/ 209 w 321"/>
                <a:gd name="T7" fmla="*/ 394 h 394"/>
                <a:gd name="T8" fmla="*/ 295 w 321"/>
                <a:gd name="T9" fmla="*/ 363 h 394"/>
                <a:gd name="T10" fmla="*/ 321 w 321"/>
                <a:gd name="T11" fmla="*/ 26 h 394"/>
                <a:gd name="T12" fmla="*/ 133 w 321"/>
                <a:gd name="T13" fmla="*/ 0 h 394"/>
                <a:gd name="T14" fmla="*/ 0 w 321"/>
                <a:gd name="T15" fmla="*/ 18 h 394"/>
                <a:gd name="T16" fmla="*/ 89 w 321"/>
                <a:gd name="T17" fmla="*/ 350 h 3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1"/>
                <a:gd name="T28" fmla="*/ 0 h 394"/>
                <a:gd name="T29" fmla="*/ 321 w 321"/>
                <a:gd name="T30" fmla="*/ 394 h 3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1" h="394">
                  <a:moveTo>
                    <a:pt x="89" y="350"/>
                  </a:moveTo>
                  <a:lnTo>
                    <a:pt x="154" y="389"/>
                  </a:lnTo>
                  <a:lnTo>
                    <a:pt x="188" y="378"/>
                  </a:lnTo>
                  <a:lnTo>
                    <a:pt x="209" y="394"/>
                  </a:lnTo>
                  <a:lnTo>
                    <a:pt x="295" y="363"/>
                  </a:lnTo>
                  <a:lnTo>
                    <a:pt x="321" y="26"/>
                  </a:lnTo>
                  <a:lnTo>
                    <a:pt x="133" y="0"/>
                  </a:lnTo>
                  <a:lnTo>
                    <a:pt x="0" y="18"/>
                  </a:lnTo>
                  <a:lnTo>
                    <a:pt x="89" y="350"/>
                  </a:lnTo>
                  <a:close/>
                </a:path>
              </a:pathLst>
            </a:custGeom>
            <a:solidFill>
              <a:srgbClr val="68C0E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595" name="Freeform 903"/>
            <p:cNvSpPr>
              <a:spLocks/>
            </p:cNvSpPr>
            <p:nvPr/>
          </p:nvSpPr>
          <p:spPr bwMode="auto">
            <a:xfrm>
              <a:off x="3314" y="2476"/>
              <a:ext cx="107" cy="86"/>
            </a:xfrm>
            <a:custGeom>
              <a:avLst/>
              <a:gdLst>
                <a:gd name="T0" fmla="*/ 107 w 107"/>
                <a:gd name="T1" fmla="*/ 67 h 86"/>
                <a:gd name="T2" fmla="*/ 88 w 107"/>
                <a:gd name="T3" fmla="*/ 86 h 86"/>
                <a:gd name="T4" fmla="*/ 0 w 107"/>
                <a:gd name="T5" fmla="*/ 0 h 86"/>
                <a:gd name="T6" fmla="*/ 107 w 107"/>
                <a:gd name="T7" fmla="*/ 67 h 86"/>
                <a:gd name="T8" fmla="*/ 0 60000 65536"/>
                <a:gd name="T9" fmla="*/ 0 60000 65536"/>
                <a:gd name="T10" fmla="*/ 0 60000 65536"/>
                <a:gd name="T11" fmla="*/ 0 60000 65536"/>
                <a:gd name="T12" fmla="*/ 0 w 107"/>
                <a:gd name="T13" fmla="*/ 0 h 86"/>
                <a:gd name="T14" fmla="*/ 107 w 107"/>
                <a:gd name="T15" fmla="*/ 86 h 86"/>
              </a:gdLst>
              <a:ahLst/>
              <a:cxnLst>
                <a:cxn ang="T8">
                  <a:pos x="T0" y="T1"/>
                </a:cxn>
                <a:cxn ang="T9">
                  <a:pos x="T2" y="T3"/>
                </a:cxn>
                <a:cxn ang="T10">
                  <a:pos x="T4" y="T5"/>
                </a:cxn>
                <a:cxn ang="T11">
                  <a:pos x="T6" y="T7"/>
                </a:cxn>
              </a:cxnLst>
              <a:rect l="T12" t="T13" r="T14" b="T15"/>
              <a:pathLst>
                <a:path w="107" h="86">
                  <a:moveTo>
                    <a:pt x="107" y="67"/>
                  </a:moveTo>
                  <a:lnTo>
                    <a:pt x="88" y="86"/>
                  </a:lnTo>
                  <a:lnTo>
                    <a:pt x="0" y="0"/>
                  </a:lnTo>
                  <a:lnTo>
                    <a:pt x="107" y="67"/>
                  </a:lnTo>
                  <a:close/>
                </a:path>
              </a:pathLst>
            </a:custGeom>
            <a:solidFill>
              <a:srgbClr val="E35E4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596" name="Freeform 904"/>
            <p:cNvSpPr>
              <a:spLocks/>
            </p:cNvSpPr>
            <p:nvPr/>
          </p:nvSpPr>
          <p:spPr bwMode="auto">
            <a:xfrm>
              <a:off x="3319" y="2402"/>
              <a:ext cx="138" cy="29"/>
            </a:xfrm>
            <a:custGeom>
              <a:avLst/>
              <a:gdLst>
                <a:gd name="T0" fmla="*/ 130 w 138"/>
                <a:gd name="T1" fmla="*/ 0 h 29"/>
                <a:gd name="T2" fmla="*/ 138 w 138"/>
                <a:gd name="T3" fmla="*/ 24 h 29"/>
                <a:gd name="T4" fmla="*/ 0 w 138"/>
                <a:gd name="T5" fmla="*/ 29 h 29"/>
                <a:gd name="T6" fmla="*/ 130 w 138"/>
                <a:gd name="T7" fmla="*/ 0 h 29"/>
                <a:gd name="T8" fmla="*/ 0 60000 65536"/>
                <a:gd name="T9" fmla="*/ 0 60000 65536"/>
                <a:gd name="T10" fmla="*/ 0 60000 65536"/>
                <a:gd name="T11" fmla="*/ 0 60000 65536"/>
                <a:gd name="T12" fmla="*/ 0 w 138"/>
                <a:gd name="T13" fmla="*/ 0 h 29"/>
                <a:gd name="T14" fmla="*/ 138 w 138"/>
                <a:gd name="T15" fmla="*/ 29 h 29"/>
              </a:gdLst>
              <a:ahLst/>
              <a:cxnLst>
                <a:cxn ang="T8">
                  <a:pos x="T0" y="T1"/>
                </a:cxn>
                <a:cxn ang="T9">
                  <a:pos x="T2" y="T3"/>
                </a:cxn>
                <a:cxn ang="T10">
                  <a:pos x="T4" y="T5"/>
                </a:cxn>
                <a:cxn ang="T11">
                  <a:pos x="T6" y="T7"/>
                </a:cxn>
              </a:cxnLst>
              <a:rect l="T12" t="T13" r="T14" b="T15"/>
              <a:pathLst>
                <a:path w="138" h="29">
                  <a:moveTo>
                    <a:pt x="130" y="0"/>
                  </a:moveTo>
                  <a:lnTo>
                    <a:pt x="138" y="24"/>
                  </a:lnTo>
                  <a:lnTo>
                    <a:pt x="0" y="29"/>
                  </a:lnTo>
                  <a:lnTo>
                    <a:pt x="130" y="0"/>
                  </a:lnTo>
                  <a:close/>
                </a:path>
              </a:pathLst>
            </a:custGeom>
            <a:solidFill>
              <a:srgbClr val="E35E4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597" name="Freeform 905"/>
            <p:cNvSpPr>
              <a:spLocks/>
            </p:cNvSpPr>
            <p:nvPr/>
          </p:nvSpPr>
          <p:spPr bwMode="auto">
            <a:xfrm>
              <a:off x="3324" y="2301"/>
              <a:ext cx="115" cy="81"/>
            </a:xfrm>
            <a:custGeom>
              <a:avLst/>
              <a:gdLst>
                <a:gd name="T0" fmla="*/ 94 w 115"/>
                <a:gd name="T1" fmla="*/ 0 h 81"/>
                <a:gd name="T2" fmla="*/ 115 w 115"/>
                <a:gd name="T3" fmla="*/ 18 h 81"/>
                <a:gd name="T4" fmla="*/ 0 w 115"/>
                <a:gd name="T5" fmla="*/ 81 h 81"/>
                <a:gd name="T6" fmla="*/ 94 w 115"/>
                <a:gd name="T7" fmla="*/ 0 h 81"/>
                <a:gd name="T8" fmla="*/ 0 60000 65536"/>
                <a:gd name="T9" fmla="*/ 0 60000 65536"/>
                <a:gd name="T10" fmla="*/ 0 60000 65536"/>
                <a:gd name="T11" fmla="*/ 0 60000 65536"/>
                <a:gd name="T12" fmla="*/ 0 w 115"/>
                <a:gd name="T13" fmla="*/ 0 h 81"/>
                <a:gd name="T14" fmla="*/ 115 w 115"/>
                <a:gd name="T15" fmla="*/ 81 h 81"/>
              </a:gdLst>
              <a:ahLst/>
              <a:cxnLst>
                <a:cxn ang="T8">
                  <a:pos x="T0" y="T1"/>
                </a:cxn>
                <a:cxn ang="T9">
                  <a:pos x="T2" y="T3"/>
                </a:cxn>
                <a:cxn ang="T10">
                  <a:pos x="T4" y="T5"/>
                </a:cxn>
                <a:cxn ang="T11">
                  <a:pos x="T6" y="T7"/>
                </a:cxn>
              </a:cxnLst>
              <a:rect l="T12" t="T13" r="T14" b="T15"/>
              <a:pathLst>
                <a:path w="115" h="81">
                  <a:moveTo>
                    <a:pt x="94" y="0"/>
                  </a:moveTo>
                  <a:lnTo>
                    <a:pt x="115" y="18"/>
                  </a:lnTo>
                  <a:lnTo>
                    <a:pt x="0" y="81"/>
                  </a:lnTo>
                  <a:lnTo>
                    <a:pt x="94" y="0"/>
                  </a:lnTo>
                  <a:close/>
                </a:path>
              </a:pathLst>
            </a:custGeom>
            <a:solidFill>
              <a:srgbClr val="E35E4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598" name="Freeform 906"/>
            <p:cNvSpPr>
              <a:spLocks/>
            </p:cNvSpPr>
            <p:nvPr/>
          </p:nvSpPr>
          <p:spPr bwMode="auto">
            <a:xfrm>
              <a:off x="3003" y="2256"/>
              <a:ext cx="305" cy="374"/>
            </a:xfrm>
            <a:custGeom>
              <a:avLst/>
              <a:gdLst>
                <a:gd name="T0" fmla="*/ 89 w 305"/>
                <a:gd name="T1" fmla="*/ 329 h 374"/>
                <a:gd name="T2" fmla="*/ 151 w 305"/>
                <a:gd name="T3" fmla="*/ 368 h 374"/>
                <a:gd name="T4" fmla="*/ 180 w 305"/>
                <a:gd name="T5" fmla="*/ 361 h 374"/>
                <a:gd name="T6" fmla="*/ 201 w 305"/>
                <a:gd name="T7" fmla="*/ 374 h 374"/>
                <a:gd name="T8" fmla="*/ 279 w 305"/>
                <a:gd name="T9" fmla="*/ 348 h 374"/>
                <a:gd name="T10" fmla="*/ 305 w 305"/>
                <a:gd name="T11" fmla="*/ 21 h 374"/>
                <a:gd name="T12" fmla="*/ 128 w 305"/>
                <a:gd name="T13" fmla="*/ 0 h 374"/>
                <a:gd name="T14" fmla="*/ 0 w 305"/>
                <a:gd name="T15" fmla="*/ 11 h 374"/>
                <a:gd name="T16" fmla="*/ 89 w 305"/>
                <a:gd name="T17" fmla="*/ 329 h 3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05"/>
                <a:gd name="T28" fmla="*/ 0 h 374"/>
                <a:gd name="T29" fmla="*/ 305 w 305"/>
                <a:gd name="T30" fmla="*/ 374 h 37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05" h="374">
                  <a:moveTo>
                    <a:pt x="89" y="329"/>
                  </a:moveTo>
                  <a:lnTo>
                    <a:pt x="151" y="368"/>
                  </a:lnTo>
                  <a:lnTo>
                    <a:pt x="180" y="361"/>
                  </a:lnTo>
                  <a:lnTo>
                    <a:pt x="201" y="374"/>
                  </a:lnTo>
                  <a:lnTo>
                    <a:pt x="279" y="348"/>
                  </a:lnTo>
                  <a:lnTo>
                    <a:pt x="305" y="21"/>
                  </a:lnTo>
                  <a:lnTo>
                    <a:pt x="128" y="0"/>
                  </a:lnTo>
                  <a:lnTo>
                    <a:pt x="0" y="11"/>
                  </a:lnTo>
                  <a:lnTo>
                    <a:pt x="89" y="329"/>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599" name="Freeform 907"/>
            <p:cNvSpPr>
              <a:spLocks/>
            </p:cNvSpPr>
            <p:nvPr/>
          </p:nvSpPr>
          <p:spPr bwMode="auto">
            <a:xfrm>
              <a:off x="3039" y="2293"/>
              <a:ext cx="105" cy="305"/>
            </a:xfrm>
            <a:custGeom>
              <a:avLst/>
              <a:gdLst>
                <a:gd name="T0" fmla="*/ 105 w 105"/>
                <a:gd name="T1" fmla="*/ 305 h 305"/>
                <a:gd name="T2" fmla="*/ 84 w 105"/>
                <a:gd name="T3" fmla="*/ 23 h 305"/>
                <a:gd name="T4" fmla="*/ 0 w 105"/>
                <a:gd name="T5" fmla="*/ 0 h 305"/>
                <a:gd name="T6" fmla="*/ 71 w 105"/>
                <a:gd name="T7" fmla="*/ 282 h 305"/>
                <a:gd name="T8" fmla="*/ 105 w 105"/>
                <a:gd name="T9" fmla="*/ 305 h 305"/>
                <a:gd name="T10" fmla="*/ 0 60000 65536"/>
                <a:gd name="T11" fmla="*/ 0 60000 65536"/>
                <a:gd name="T12" fmla="*/ 0 60000 65536"/>
                <a:gd name="T13" fmla="*/ 0 60000 65536"/>
                <a:gd name="T14" fmla="*/ 0 60000 65536"/>
                <a:gd name="T15" fmla="*/ 0 w 105"/>
                <a:gd name="T16" fmla="*/ 0 h 305"/>
                <a:gd name="T17" fmla="*/ 105 w 105"/>
                <a:gd name="T18" fmla="*/ 305 h 305"/>
              </a:gdLst>
              <a:ahLst/>
              <a:cxnLst>
                <a:cxn ang="T10">
                  <a:pos x="T0" y="T1"/>
                </a:cxn>
                <a:cxn ang="T11">
                  <a:pos x="T2" y="T3"/>
                </a:cxn>
                <a:cxn ang="T12">
                  <a:pos x="T4" y="T5"/>
                </a:cxn>
                <a:cxn ang="T13">
                  <a:pos x="T6" y="T7"/>
                </a:cxn>
                <a:cxn ang="T14">
                  <a:pos x="T8" y="T9"/>
                </a:cxn>
              </a:cxnLst>
              <a:rect l="T15" t="T16" r="T17" b="T18"/>
              <a:pathLst>
                <a:path w="105" h="305">
                  <a:moveTo>
                    <a:pt x="105" y="305"/>
                  </a:moveTo>
                  <a:lnTo>
                    <a:pt x="84" y="23"/>
                  </a:lnTo>
                  <a:lnTo>
                    <a:pt x="0" y="0"/>
                  </a:lnTo>
                  <a:lnTo>
                    <a:pt x="71" y="282"/>
                  </a:lnTo>
                  <a:lnTo>
                    <a:pt x="105" y="305"/>
                  </a:lnTo>
                  <a:close/>
                </a:path>
              </a:pathLst>
            </a:custGeom>
            <a:solidFill>
              <a:srgbClr val="FAC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00" name="Freeform 908"/>
            <p:cNvSpPr>
              <a:spLocks/>
            </p:cNvSpPr>
            <p:nvPr/>
          </p:nvSpPr>
          <p:spPr bwMode="auto">
            <a:xfrm>
              <a:off x="3188" y="2316"/>
              <a:ext cx="89" cy="282"/>
            </a:xfrm>
            <a:custGeom>
              <a:avLst/>
              <a:gdLst>
                <a:gd name="T0" fmla="*/ 16 w 89"/>
                <a:gd name="T1" fmla="*/ 282 h 282"/>
                <a:gd name="T2" fmla="*/ 76 w 89"/>
                <a:gd name="T3" fmla="*/ 264 h 282"/>
                <a:gd name="T4" fmla="*/ 89 w 89"/>
                <a:gd name="T5" fmla="*/ 0 h 282"/>
                <a:gd name="T6" fmla="*/ 0 w 89"/>
                <a:gd name="T7" fmla="*/ 19 h 282"/>
                <a:gd name="T8" fmla="*/ 16 w 89"/>
                <a:gd name="T9" fmla="*/ 282 h 282"/>
                <a:gd name="T10" fmla="*/ 0 60000 65536"/>
                <a:gd name="T11" fmla="*/ 0 60000 65536"/>
                <a:gd name="T12" fmla="*/ 0 60000 65536"/>
                <a:gd name="T13" fmla="*/ 0 60000 65536"/>
                <a:gd name="T14" fmla="*/ 0 60000 65536"/>
                <a:gd name="T15" fmla="*/ 0 w 89"/>
                <a:gd name="T16" fmla="*/ 0 h 282"/>
                <a:gd name="T17" fmla="*/ 89 w 89"/>
                <a:gd name="T18" fmla="*/ 282 h 282"/>
              </a:gdLst>
              <a:ahLst/>
              <a:cxnLst>
                <a:cxn ang="T10">
                  <a:pos x="T0" y="T1"/>
                </a:cxn>
                <a:cxn ang="T11">
                  <a:pos x="T2" y="T3"/>
                </a:cxn>
                <a:cxn ang="T12">
                  <a:pos x="T4" y="T5"/>
                </a:cxn>
                <a:cxn ang="T13">
                  <a:pos x="T6" y="T7"/>
                </a:cxn>
                <a:cxn ang="T14">
                  <a:pos x="T8" y="T9"/>
                </a:cxn>
              </a:cxnLst>
              <a:rect l="T15" t="T16" r="T17" b="T18"/>
              <a:pathLst>
                <a:path w="89" h="282">
                  <a:moveTo>
                    <a:pt x="16" y="282"/>
                  </a:moveTo>
                  <a:lnTo>
                    <a:pt x="76" y="264"/>
                  </a:lnTo>
                  <a:lnTo>
                    <a:pt x="89" y="0"/>
                  </a:lnTo>
                  <a:lnTo>
                    <a:pt x="0" y="19"/>
                  </a:lnTo>
                  <a:lnTo>
                    <a:pt x="16" y="282"/>
                  </a:lnTo>
                  <a:close/>
                </a:path>
              </a:pathLst>
            </a:custGeom>
            <a:solidFill>
              <a:srgbClr val="625D9C"/>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01" name="Freeform 909"/>
            <p:cNvSpPr>
              <a:spLocks/>
            </p:cNvSpPr>
            <p:nvPr/>
          </p:nvSpPr>
          <p:spPr bwMode="auto">
            <a:xfrm>
              <a:off x="3144" y="2295"/>
              <a:ext cx="125" cy="306"/>
            </a:xfrm>
            <a:custGeom>
              <a:avLst/>
              <a:gdLst>
                <a:gd name="T0" fmla="*/ 125 w 125"/>
                <a:gd name="T1" fmla="*/ 0 h 306"/>
                <a:gd name="T2" fmla="*/ 125 w 125"/>
                <a:gd name="T3" fmla="*/ 8 h 306"/>
                <a:gd name="T4" fmla="*/ 23 w 125"/>
                <a:gd name="T5" fmla="*/ 32 h 306"/>
                <a:gd name="T6" fmla="*/ 42 w 125"/>
                <a:gd name="T7" fmla="*/ 301 h 306"/>
                <a:gd name="T8" fmla="*/ 21 w 125"/>
                <a:gd name="T9" fmla="*/ 306 h 306"/>
                <a:gd name="T10" fmla="*/ 0 w 125"/>
                <a:gd name="T11" fmla="*/ 19 h 306"/>
                <a:gd name="T12" fmla="*/ 125 w 125"/>
                <a:gd name="T13" fmla="*/ 0 h 306"/>
                <a:gd name="T14" fmla="*/ 0 60000 65536"/>
                <a:gd name="T15" fmla="*/ 0 60000 65536"/>
                <a:gd name="T16" fmla="*/ 0 60000 65536"/>
                <a:gd name="T17" fmla="*/ 0 60000 65536"/>
                <a:gd name="T18" fmla="*/ 0 60000 65536"/>
                <a:gd name="T19" fmla="*/ 0 60000 65536"/>
                <a:gd name="T20" fmla="*/ 0 60000 65536"/>
                <a:gd name="T21" fmla="*/ 0 w 125"/>
                <a:gd name="T22" fmla="*/ 0 h 306"/>
                <a:gd name="T23" fmla="*/ 125 w 125"/>
                <a:gd name="T24" fmla="*/ 306 h 30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25" h="306">
                  <a:moveTo>
                    <a:pt x="125" y="0"/>
                  </a:moveTo>
                  <a:lnTo>
                    <a:pt x="125" y="8"/>
                  </a:lnTo>
                  <a:lnTo>
                    <a:pt x="23" y="32"/>
                  </a:lnTo>
                  <a:lnTo>
                    <a:pt x="42" y="301"/>
                  </a:lnTo>
                  <a:lnTo>
                    <a:pt x="21" y="306"/>
                  </a:lnTo>
                  <a:lnTo>
                    <a:pt x="0" y="19"/>
                  </a:lnTo>
                  <a:lnTo>
                    <a:pt x="125" y="0"/>
                  </a:lnTo>
                  <a:close/>
                </a:path>
              </a:pathLst>
            </a:custGeom>
            <a:solidFill>
              <a:srgbClr val="51438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02" name="Freeform 910"/>
            <p:cNvSpPr>
              <a:spLocks/>
            </p:cNvSpPr>
            <p:nvPr/>
          </p:nvSpPr>
          <p:spPr bwMode="auto">
            <a:xfrm>
              <a:off x="3204" y="2512"/>
              <a:ext cx="55" cy="24"/>
            </a:xfrm>
            <a:custGeom>
              <a:avLst/>
              <a:gdLst>
                <a:gd name="T0" fmla="*/ 52 w 55"/>
                <a:gd name="T1" fmla="*/ 0 h 24"/>
                <a:gd name="T2" fmla="*/ 0 w 55"/>
                <a:gd name="T3" fmla="*/ 11 h 24"/>
                <a:gd name="T4" fmla="*/ 2 w 55"/>
                <a:gd name="T5" fmla="*/ 24 h 24"/>
                <a:gd name="T6" fmla="*/ 55 w 55"/>
                <a:gd name="T7" fmla="*/ 11 h 24"/>
                <a:gd name="T8" fmla="*/ 52 w 55"/>
                <a:gd name="T9" fmla="*/ 0 h 24"/>
                <a:gd name="T10" fmla="*/ 0 60000 65536"/>
                <a:gd name="T11" fmla="*/ 0 60000 65536"/>
                <a:gd name="T12" fmla="*/ 0 60000 65536"/>
                <a:gd name="T13" fmla="*/ 0 60000 65536"/>
                <a:gd name="T14" fmla="*/ 0 60000 65536"/>
                <a:gd name="T15" fmla="*/ 0 w 55"/>
                <a:gd name="T16" fmla="*/ 0 h 24"/>
                <a:gd name="T17" fmla="*/ 55 w 55"/>
                <a:gd name="T18" fmla="*/ 24 h 24"/>
              </a:gdLst>
              <a:ahLst/>
              <a:cxnLst>
                <a:cxn ang="T10">
                  <a:pos x="T0" y="T1"/>
                </a:cxn>
                <a:cxn ang="T11">
                  <a:pos x="T2" y="T3"/>
                </a:cxn>
                <a:cxn ang="T12">
                  <a:pos x="T4" y="T5"/>
                </a:cxn>
                <a:cxn ang="T13">
                  <a:pos x="T6" y="T7"/>
                </a:cxn>
                <a:cxn ang="T14">
                  <a:pos x="T8" y="T9"/>
                </a:cxn>
              </a:cxnLst>
              <a:rect l="T15" t="T16" r="T17" b="T18"/>
              <a:pathLst>
                <a:path w="55" h="24">
                  <a:moveTo>
                    <a:pt x="52" y="0"/>
                  </a:moveTo>
                  <a:lnTo>
                    <a:pt x="0" y="11"/>
                  </a:lnTo>
                  <a:lnTo>
                    <a:pt x="2" y="24"/>
                  </a:lnTo>
                  <a:lnTo>
                    <a:pt x="55" y="11"/>
                  </a:lnTo>
                  <a:lnTo>
                    <a:pt x="52"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03" name="Freeform 911"/>
            <p:cNvSpPr>
              <a:spLocks/>
            </p:cNvSpPr>
            <p:nvPr/>
          </p:nvSpPr>
          <p:spPr bwMode="auto">
            <a:xfrm>
              <a:off x="3206" y="2523"/>
              <a:ext cx="53" cy="23"/>
            </a:xfrm>
            <a:custGeom>
              <a:avLst/>
              <a:gdLst>
                <a:gd name="T0" fmla="*/ 50 w 53"/>
                <a:gd name="T1" fmla="*/ 0 h 23"/>
                <a:gd name="T2" fmla="*/ 0 w 53"/>
                <a:gd name="T3" fmla="*/ 13 h 23"/>
                <a:gd name="T4" fmla="*/ 3 w 53"/>
                <a:gd name="T5" fmla="*/ 23 h 23"/>
                <a:gd name="T6" fmla="*/ 53 w 53"/>
                <a:gd name="T7" fmla="*/ 10 h 23"/>
                <a:gd name="T8" fmla="*/ 50 w 53"/>
                <a:gd name="T9" fmla="*/ 0 h 23"/>
                <a:gd name="T10" fmla="*/ 0 60000 65536"/>
                <a:gd name="T11" fmla="*/ 0 60000 65536"/>
                <a:gd name="T12" fmla="*/ 0 60000 65536"/>
                <a:gd name="T13" fmla="*/ 0 60000 65536"/>
                <a:gd name="T14" fmla="*/ 0 60000 65536"/>
                <a:gd name="T15" fmla="*/ 0 w 53"/>
                <a:gd name="T16" fmla="*/ 0 h 23"/>
                <a:gd name="T17" fmla="*/ 53 w 53"/>
                <a:gd name="T18" fmla="*/ 23 h 23"/>
              </a:gdLst>
              <a:ahLst/>
              <a:cxnLst>
                <a:cxn ang="T10">
                  <a:pos x="T0" y="T1"/>
                </a:cxn>
                <a:cxn ang="T11">
                  <a:pos x="T2" y="T3"/>
                </a:cxn>
                <a:cxn ang="T12">
                  <a:pos x="T4" y="T5"/>
                </a:cxn>
                <a:cxn ang="T13">
                  <a:pos x="T6" y="T7"/>
                </a:cxn>
                <a:cxn ang="T14">
                  <a:pos x="T8" y="T9"/>
                </a:cxn>
              </a:cxnLst>
              <a:rect l="T15" t="T16" r="T17" b="T18"/>
              <a:pathLst>
                <a:path w="53" h="23">
                  <a:moveTo>
                    <a:pt x="50" y="0"/>
                  </a:moveTo>
                  <a:lnTo>
                    <a:pt x="0" y="13"/>
                  </a:lnTo>
                  <a:lnTo>
                    <a:pt x="3" y="23"/>
                  </a:lnTo>
                  <a:lnTo>
                    <a:pt x="53" y="10"/>
                  </a:lnTo>
                  <a:lnTo>
                    <a:pt x="5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04" name="Freeform 912"/>
            <p:cNvSpPr>
              <a:spLocks/>
            </p:cNvSpPr>
            <p:nvPr/>
          </p:nvSpPr>
          <p:spPr bwMode="auto">
            <a:xfrm>
              <a:off x="3206" y="2533"/>
              <a:ext cx="53" cy="24"/>
            </a:xfrm>
            <a:custGeom>
              <a:avLst/>
              <a:gdLst>
                <a:gd name="T0" fmla="*/ 50 w 53"/>
                <a:gd name="T1" fmla="*/ 0 h 24"/>
                <a:gd name="T2" fmla="*/ 0 w 53"/>
                <a:gd name="T3" fmla="*/ 13 h 24"/>
                <a:gd name="T4" fmla="*/ 3 w 53"/>
                <a:gd name="T5" fmla="*/ 24 h 24"/>
                <a:gd name="T6" fmla="*/ 53 w 53"/>
                <a:gd name="T7" fmla="*/ 10 h 24"/>
                <a:gd name="T8" fmla="*/ 50 w 53"/>
                <a:gd name="T9" fmla="*/ 0 h 24"/>
                <a:gd name="T10" fmla="*/ 0 60000 65536"/>
                <a:gd name="T11" fmla="*/ 0 60000 65536"/>
                <a:gd name="T12" fmla="*/ 0 60000 65536"/>
                <a:gd name="T13" fmla="*/ 0 60000 65536"/>
                <a:gd name="T14" fmla="*/ 0 60000 65536"/>
                <a:gd name="T15" fmla="*/ 0 w 53"/>
                <a:gd name="T16" fmla="*/ 0 h 24"/>
                <a:gd name="T17" fmla="*/ 53 w 53"/>
                <a:gd name="T18" fmla="*/ 24 h 24"/>
              </a:gdLst>
              <a:ahLst/>
              <a:cxnLst>
                <a:cxn ang="T10">
                  <a:pos x="T0" y="T1"/>
                </a:cxn>
                <a:cxn ang="T11">
                  <a:pos x="T2" y="T3"/>
                </a:cxn>
                <a:cxn ang="T12">
                  <a:pos x="T4" y="T5"/>
                </a:cxn>
                <a:cxn ang="T13">
                  <a:pos x="T6" y="T7"/>
                </a:cxn>
                <a:cxn ang="T14">
                  <a:pos x="T8" y="T9"/>
                </a:cxn>
              </a:cxnLst>
              <a:rect l="T15" t="T16" r="T17" b="T18"/>
              <a:pathLst>
                <a:path w="53" h="24">
                  <a:moveTo>
                    <a:pt x="50" y="0"/>
                  </a:moveTo>
                  <a:lnTo>
                    <a:pt x="0" y="13"/>
                  </a:lnTo>
                  <a:lnTo>
                    <a:pt x="3" y="24"/>
                  </a:lnTo>
                  <a:lnTo>
                    <a:pt x="53" y="10"/>
                  </a:lnTo>
                  <a:lnTo>
                    <a:pt x="5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05" name="Freeform 913"/>
            <p:cNvSpPr>
              <a:spLocks/>
            </p:cNvSpPr>
            <p:nvPr/>
          </p:nvSpPr>
          <p:spPr bwMode="auto">
            <a:xfrm>
              <a:off x="3206" y="2543"/>
              <a:ext cx="53" cy="27"/>
            </a:xfrm>
            <a:custGeom>
              <a:avLst/>
              <a:gdLst>
                <a:gd name="T0" fmla="*/ 50 w 53"/>
                <a:gd name="T1" fmla="*/ 0 h 27"/>
                <a:gd name="T2" fmla="*/ 0 w 53"/>
                <a:gd name="T3" fmla="*/ 14 h 27"/>
                <a:gd name="T4" fmla="*/ 3 w 53"/>
                <a:gd name="T5" fmla="*/ 27 h 27"/>
                <a:gd name="T6" fmla="*/ 53 w 53"/>
                <a:gd name="T7" fmla="*/ 14 h 27"/>
                <a:gd name="T8" fmla="*/ 50 w 53"/>
                <a:gd name="T9" fmla="*/ 0 h 27"/>
                <a:gd name="T10" fmla="*/ 0 60000 65536"/>
                <a:gd name="T11" fmla="*/ 0 60000 65536"/>
                <a:gd name="T12" fmla="*/ 0 60000 65536"/>
                <a:gd name="T13" fmla="*/ 0 60000 65536"/>
                <a:gd name="T14" fmla="*/ 0 60000 65536"/>
                <a:gd name="T15" fmla="*/ 0 w 53"/>
                <a:gd name="T16" fmla="*/ 0 h 27"/>
                <a:gd name="T17" fmla="*/ 53 w 53"/>
                <a:gd name="T18" fmla="*/ 27 h 27"/>
              </a:gdLst>
              <a:ahLst/>
              <a:cxnLst>
                <a:cxn ang="T10">
                  <a:pos x="T0" y="T1"/>
                </a:cxn>
                <a:cxn ang="T11">
                  <a:pos x="T2" y="T3"/>
                </a:cxn>
                <a:cxn ang="T12">
                  <a:pos x="T4" y="T5"/>
                </a:cxn>
                <a:cxn ang="T13">
                  <a:pos x="T6" y="T7"/>
                </a:cxn>
                <a:cxn ang="T14">
                  <a:pos x="T8" y="T9"/>
                </a:cxn>
              </a:cxnLst>
              <a:rect l="T15" t="T16" r="T17" b="T18"/>
              <a:pathLst>
                <a:path w="53" h="27">
                  <a:moveTo>
                    <a:pt x="50" y="0"/>
                  </a:moveTo>
                  <a:lnTo>
                    <a:pt x="0" y="14"/>
                  </a:lnTo>
                  <a:lnTo>
                    <a:pt x="3" y="27"/>
                  </a:lnTo>
                  <a:lnTo>
                    <a:pt x="53" y="14"/>
                  </a:lnTo>
                  <a:lnTo>
                    <a:pt x="5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06" name="Freeform 914"/>
            <p:cNvSpPr>
              <a:spLocks/>
            </p:cNvSpPr>
            <p:nvPr/>
          </p:nvSpPr>
          <p:spPr bwMode="auto">
            <a:xfrm>
              <a:off x="3206" y="2557"/>
              <a:ext cx="53" cy="23"/>
            </a:xfrm>
            <a:custGeom>
              <a:avLst/>
              <a:gdLst>
                <a:gd name="T0" fmla="*/ 50 w 53"/>
                <a:gd name="T1" fmla="*/ 0 h 23"/>
                <a:gd name="T2" fmla="*/ 0 w 53"/>
                <a:gd name="T3" fmla="*/ 13 h 23"/>
                <a:gd name="T4" fmla="*/ 3 w 53"/>
                <a:gd name="T5" fmla="*/ 23 h 23"/>
                <a:gd name="T6" fmla="*/ 53 w 53"/>
                <a:gd name="T7" fmla="*/ 10 h 23"/>
                <a:gd name="T8" fmla="*/ 50 w 53"/>
                <a:gd name="T9" fmla="*/ 0 h 23"/>
                <a:gd name="T10" fmla="*/ 0 60000 65536"/>
                <a:gd name="T11" fmla="*/ 0 60000 65536"/>
                <a:gd name="T12" fmla="*/ 0 60000 65536"/>
                <a:gd name="T13" fmla="*/ 0 60000 65536"/>
                <a:gd name="T14" fmla="*/ 0 60000 65536"/>
                <a:gd name="T15" fmla="*/ 0 w 53"/>
                <a:gd name="T16" fmla="*/ 0 h 23"/>
                <a:gd name="T17" fmla="*/ 53 w 53"/>
                <a:gd name="T18" fmla="*/ 23 h 23"/>
              </a:gdLst>
              <a:ahLst/>
              <a:cxnLst>
                <a:cxn ang="T10">
                  <a:pos x="T0" y="T1"/>
                </a:cxn>
                <a:cxn ang="T11">
                  <a:pos x="T2" y="T3"/>
                </a:cxn>
                <a:cxn ang="T12">
                  <a:pos x="T4" y="T5"/>
                </a:cxn>
                <a:cxn ang="T13">
                  <a:pos x="T6" y="T7"/>
                </a:cxn>
                <a:cxn ang="T14">
                  <a:pos x="T8" y="T9"/>
                </a:cxn>
              </a:cxnLst>
              <a:rect l="T15" t="T16" r="T17" b="T18"/>
              <a:pathLst>
                <a:path w="53" h="23">
                  <a:moveTo>
                    <a:pt x="50" y="0"/>
                  </a:moveTo>
                  <a:lnTo>
                    <a:pt x="0" y="13"/>
                  </a:lnTo>
                  <a:lnTo>
                    <a:pt x="3" y="23"/>
                  </a:lnTo>
                  <a:lnTo>
                    <a:pt x="53" y="10"/>
                  </a:lnTo>
                  <a:lnTo>
                    <a:pt x="50"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07" name="Freeform 915"/>
            <p:cNvSpPr>
              <a:spLocks/>
            </p:cNvSpPr>
            <p:nvPr/>
          </p:nvSpPr>
          <p:spPr bwMode="auto">
            <a:xfrm>
              <a:off x="3052" y="2308"/>
              <a:ext cx="58" cy="220"/>
            </a:xfrm>
            <a:custGeom>
              <a:avLst/>
              <a:gdLst>
                <a:gd name="T0" fmla="*/ 45 w 58"/>
                <a:gd name="T1" fmla="*/ 16 h 220"/>
                <a:gd name="T2" fmla="*/ 0 w 58"/>
                <a:gd name="T3" fmla="*/ 0 h 220"/>
                <a:gd name="T4" fmla="*/ 58 w 58"/>
                <a:gd name="T5" fmla="*/ 220 h 220"/>
                <a:gd name="T6" fmla="*/ 16 w 58"/>
                <a:gd name="T7" fmla="*/ 16 h 220"/>
                <a:gd name="T8" fmla="*/ 45 w 58"/>
                <a:gd name="T9" fmla="*/ 16 h 220"/>
                <a:gd name="T10" fmla="*/ 0 60000 65536"/>
                <a:gd name="T11" fmla="*/ 0 60000 65536"/>
                <a:gd name="T12" fmla="*/ 0 60000 65536"/>
                <a:gd name="T13" fmla="*/ 0 60000 65536"/>
                <a:gd name="T14" fmla="*/ 0 60000 65536"/>
                <a:gd name="T15" fmla="*/ 0 w 58"/>
                <a:gd name="T16" fmla="*/ 0 h 220"/>
                <a:gd name="T17" fmla="*/ 58 w 58"/>
                <a:gd name="T18" fmla="*/ 220 h 220"/>
              </a:gdLst>
              <a:ahLst/>
              <a:cxnLst>
                <a:cxn ang="T10">
                  <a:pos x="T0" y="T1"/>
                </a:cxn>
                <a:cxn ang="T11">
                  <a:pos x="T2" y="T3"/>
                </a:cxn>
                <a:cxn ang="T12">
                  <a:pos x="T4" y="T5"/>
                </a:cxn>
                <a:cxn ang="T13">
                  <a:pos x="T6" y="T7"/>
                </a:cxn>
                <a:cxn ang="T14">
                  <a:pos x="T8" y="T9"/>
                </a:cxn>
              </a:cxnLst>
              <a:rect l="T15" t="T16" r="T17" b="T18"/>
              <a:pathLst>
                <a:path w="58" h="220">
                  <a:moveTo>
                    <a:pt x="45" y="16"/>
                  </a:moveTo>
                  <a:lnTo>
                    <a:pt x="0" y="0"/>
                  </a:lnTo>
                  <a:lnTo>
                    <a:pt x="58" y="220"/>
                  </a:lnTo>
                  <a:lnTo>
                    <a:pt x="16" y="16"/>
                  </a:lnTo>
                  <a:lnTo>
                    <a:pt x="45" y="16"/>
                  </a:lnTo>
                  <a:close/>
                </a:path>
              </a:pathLst>
            </a:custGeom>
            <a:solidFill>
              <a:srgbClr val="FFFCBD"/>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08" name="Freeform 916"/>
            <p:cNvSpPr>
              <a:spLocks/>
            </p:cNvSpPr>
            <p:nvPr/>
          </p:nvSpPr>
          <p:spPr bwMode="auto">
            <a:xfrm>
              <a:off x="3186" y="2376"/>
              <a:ext cx="96" cy="34"/>
            </a:xfrm>
            <a:custGeom>
              <a:avLst/>
              <a:gdLst>
                <a:gd name="T0" fmla="*/ 94 w 96"/>
                <a:gd name="T1" fmla="*/ 0 h 34"/>
                <a:gd name="T2" fmla="*/ 0 w 96"/>
                <a:gd name="T3" fmla="*/ 21 h 34"/>
                <a:gd name="T4" fmla="*/ 2 w 96"/>
                <a:gd name="T5" fmla="*/ 34 h 34"/>
                <a:gd name="T6" fmla="*/ 96 w 96"/>
                <a:gd name="T7" fmla="*/ 13 h 34"/>
                <a:gd name="T8" fmla="*/ 94 w 96"/>
                <a:gd name="T9" fmla="*/ 0 h 34"/>
                <a:gd name="T10" fmla="*/ 0 60000 65536"/>
                <a:gd name="T11" fmla="*/ 0 60000 65536"/>
                <a:gd name="T12" fmla="*/ 0 60000 65536"/>
                <a:gd name="T13" fmla="*/ 0 60000 65536"/>
                <a:gd name="T14" fmla="*/ 0 60000 65536"/>
                <a:gd name="T15" fmla="*/ 0 w 96"/>
                <a:gd name="T16" fmla="*/ 0 h 34"/>
                <a:gd name="T17" fmla="*/ 96 w 96"/>
                <a:gd name="T18" fmla="*/ 34 h 34"/>
              </a:gdLst>
              <a:ahLst/>
              <a:cxnLst>
                <a:cxn ang="T10">
                  <a:pos x="T0" y="T1"/>
                </a:cxn>
                <a:cxn ang="T11">
                  <a:pos x="T2" y="T3"/>
                </a:cxn>
                <a:cxn ang="T12">
                  <a:pos x="T4" y="T5"/>
                </a:cxn>
                <a:cxn ang="T13">
                  <a:pos x="T6" y="T7"/>
                </a:cxn>
                <a:cxn ang="T14">
                  <a:pos x="T8" y="T9"/>
                </a:cxn>
              </a:cxnLst>
              <a:rect l="T15" t="T16" r="T17" b="T18"/>
              <a:pathLst>
                <a:path w="96" h="34">
                  <a:moveTo>
                    <a:pt x="94" y="0"/>
                  </a:moveTo>
                  <a:lnTo>
                    <a:pt x="0" y="21"/>
                  </a:lnTo>
                  <a:lnTo>
                    <a:pt x="2" y="34"/>
                  </a:lnTo>
                  <a:lnTo>
                    <a:pt x="96" y="13"/>
                  </a:lnTo>
                  <a:lnTo>
                    <a:pt x="94"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09" name="Freeform 917"/>
            <p:cNvSpPr>
              <a:spLocks/>
            </p:cNvSpPr>
            <p:nvPr/>
          </p:nvSpPr>
          <p:spPr bwMode="auto">
            <a:xfrm>
              <a:off x="3183" y="2345"/>
              <a:ext cx="97" cy="31"/>
            </a:xfrm>
            <a:custGeom>
              <a:avLst/>
              <a:gdLst>
                <a:gd name="T0" fmla="*/ 97 w 97"/>
                <a:gd name="T1" fmla="*/ 0 h 31"/>
                <a:gd name="T2" fmla="*/ 0 w 97"/>
                <a:gd name="T3" fmla="*/ 18 h 31"/>
                <a:gd name="T4" fmla="*/ 3 w 97"/>
                <a:gd name="T5" fmla="*/ 31 h 31"/>
                <a:gd name="T6" fmla="*/ 97 w 97"/>
                <a:gd name="T7" fmla="*/ 10 h 31"/>
                <a:gd name="T8" fmla="*/ 97 w 97"/>
                <a:gd name="T9" fmla="*/ 0 h 31"/>
                <a:gd name="T10" fmla="*/ 0 60000 65536"/>
                <a:gd name="T11" fmla="*/ 0 60000 65536"/>
                <a:gd name="T12" fmla="*/ 0 60000 65536"/>
                <a:gd name="T13" fmla="*/ 0 60000 65536"/>
                <a:gd name="T14" fmla="*/ 0 60000 65536"/>
                <a:gd name="T15" fmla="*/ 0 w 97"/>
                <a:gd name="T16" fmla="*/ 0 h 31"/>
                <a:gd name="T17" fmla="*/ 97 w 97"/>
                <a:gd name="T18" fmla="*/ 31 h 31"/>
              </a:gdLst>
              <a:ahLst/>
              <a:cxnLst>
                <a:cxn ang="T10">
                  <a:pos x="T0" y="T1"/>
                </a:cxn>
                <a:cxn ang="T11">
                  <a:pos x="T2" y="T3"/>
                </a:cxn>
                <a:cxn ang="T12">
                  <a:pos x="T4" y="T5"/>
                </a:cxn>
                <a:cxn ang="T13">
                  <a:pos x="T6" y="T7"/>
                </a:cxn>
                <a:cxn ang="T14">
                  <a:pos x="T8" y="T9"/>
                </a:cxn>
              </a:cxnLst>
              <a:rect l="T15" t="T16" r="T17" b="T18"/>
              <a:pathLst>
                <a:path w="97" h="31">
                  <a:moveTo>
                    <a:pt x="97" y="0"/>
                  </a:moveTo>
                  <a:lnTo>
                    <a:pt x="0" y="18"/>
                  </a:lnTo>
                  <a:lnTo>
                    <a:pt x="3" y="31"/>
                  </a:lnTo>
                  <a:lnTo>
                    <a:pt x="97" y="10"/>
                  </a:lnTo>
                  <a:lnTo>
                    <a:pt x="97" y="0"/>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10" name="Freeform 918"/>
            <p:cNvSpPr>
              <a:spLocks/>
            </p:cNvSpPr>
            <p:nvPr/>
          </p:nvSpPr>
          <p:spPr bwMode="auto">
            <a:xfrm>
              <a:off x="3157" y="2418"/>
              <a:ext cx="13" cy="13"/>
            </a:xfrm>
            <a:custGeom>
              <a:avLst/>
              <a:gdLst>
                <a:gd name="T0" fmla="*/ 8 w 13"/>
                <a:gd name="T1" fmla="*/ 13 h 13"/>
                <a:gd name="T2" fmla="*/ 10 w 13"/>
                <a:gd name="T3" fmla="*/ 13 h 13"/>
                <a:gd name="T4" fmla="*/ 13 w 13"/>
                <a:gd name="T5" fmla="*/ 13 h 13"/>
                <a:gd name="T6" fmla="*/ 13 w 13"/>
                <a:gd name="T7" fmla="*/ 11 h 13"/>
                <a:gd name="T8" fmla="*/ 13 w 13"/>
                <a:gd name="T9" fmla="*/ 8 h 13"/>
                <a:gd name="T10" fmla="*/ 13 w 13"/>
                <a:gd name="T11" fmla="*/ 5 h 13"/>
                <a:gd name="T12" fmla="*/ 10 w 13"/>
                <a:gd name="T13" fmla="*/ 3 h 13"/>
                <a:gd name="T14" fmla="*/ 8 w 13"/>
                <a:gd name="T15" fmla="*/ 0 h 13"/>
                <a:gd name="T16" fmla="*/ 5 w 13"/>
                <a:gd name="T17" fmla="*/ 0 h 13"/>
                <a:gd name="T18" fmla="*/ 2 w 13"/>
                <a:gd name="T19" fmla="*/ 0 h 13"/>
                <a:gd name="T20" fmla="*/ 2 w 13"/>
                <a:gd name="T21" fmla="*/ 3 h 13"/>
                <a:gd name="T22" fmla="*/ 0 w 13"/>
                <a:gd name="T23" fmla="*/ 5 h 13"/>
                <a:gd name="T24" fmla="*/ 0 w 13"/>
                <a:gd name="T25" fmla="*/ 8 h 13"/>
                <a:gd name="T26" fmla="*/ 0 w 13"/>
                <a:gd name="T27" fmla="*/ 11 h 13"/>
                <a:gd name="T28" fmla="*/ 2 w 13"/>
                <a:gd name="T29" fmla="*/ 13 h 13"/>
                <a:gd name="T30" fmla="*/ 5 w 13"/>
                <a:gd name="T31" fmla="*/ 13 h 13"/>
                <a:gd name="T32" fmla="*/ 8 w 13"/>
                <a:gd name="T33" fmla="*/ 13 h 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
                <a:gd name="T52" fmla="*/ 0 h 13"/>
                <a:gd name="T53" fmla="*/ 13 w 13"/>
                <a:gd name="T54" fmla="*/ 13 h 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 h="13">
                  <a:moveTo>
                    <a:pt x="8" y="13"/>
                  </a:moveTo>
                  <a:lnTo>
                    <a:pt x="10" y="13"/>
                  </a:lnTo>
                  <a:lnTo>
                    <a:pt x="13" y="13"/>
                  </a:lnTo>
                  <a:lnTo>
                    <a:pt x="13" y="11"/>
                  </a:lnTo>
                  <a:lnTo>
                    <a:pt x="13" y="8"/>
                  </a:lnTo>
                  <a:lnTo>
                    <a:pt x="13" y="5"/>
                  </a:lnTo>
                  <a:lnTo>
                    <a:pt x="10" y="3"/>
                  </a:lnTo>
                  <a:lnTo>
                    <a:pt x="8" y="0"/>
                  </a:lnTo>
                  <a:lnTo>
                    <a:pt x="5" y="0"/>
                  </a:lnTo>
                  <a:lnTo>
                    <a:pt x="2" y="0"/>
                  </a:lnTo>
                  <a:lnTo>
                    <a:pt x="2" y="3"/>
                  </a:lnTo>
                  <a:lnTo>
                    <a:pt x="0" y="5"/>
                  </a:lnTo>
                  <a:lnTo>
                    <a:pt x="0" y="8"/>
                  </a:lnTo>
                  <a:lnTo>
                    <a:pt x="0" y="11"/>
                  </a:lnTo>
                  <a:lnTo>
                    <a:pt x="2" y="13"/>
                  </a:lnTo>
                  <a:lnTo>
                    <a:pt x="5" y="13"/>
                  </a:lnTo>
                  <a:lnTo>
                    <a:pt x="8" y="13"/>
                  </a:lnTo>
                  <a:close/>
                </a:path>
              </a:pathLst>
            </a:custGeom>
            <a:solidFill>
              <a:srgbClr val="7D72A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11" name="Freeform 919"/>
            <p:cNvSpPr>
              <a:spLocks/>
            </p:cNvSpPr>
            <p:nvPr/>
          </p:nvSpPr>
          <p:spPr bwMode="auto">
            <a:xfrm>
              <a:off x="3157" y="2418"/>
              <a:ext cx="13" cy="13"/>
            </a:xfrm>
            <a:custGeom>
              <a:avLst/>
              <a:gdLst>
                <a:gd name="T0" fmla="*/ 8 w 13"/>
                <a:gd name="T1" fmla="*/ 13 h 13"/>
                <a:gd name="T2" fmla="*/ 10 w 13"/>
                <a:gd name="T3" fmla="*/ 13 h 13"/>
                <a:gd name="T4" fmla="*/ 13 w 13"/>
                <a:gd name="T5" fmla="*/ 13 h 13"/>
                <a:gd name="T6" fmla="*/ 13 w 13"/>
                <a:gd name="T7" fmla="*/ 11 h 13"/>
                <a:gd name="T8" fmla="*/ 13 w 13"/>
                <a:gd name="T9" fmla="*/ 8 h 13"/>
                <a:gd name="T10" fmla="*/ 13 w 13"/>
                <a:gd name="T11" fmla="*/ 5 h 13"/>
                <a:gd name="T12" fmla="*/ 10 w 13"/>
                <a:gd name="T13" fmla="*/ 3 h 13"/>
                <a:gd name="T14" fmla="*/ 8 w 13"/>
                <a:gd name="T15" fmla="*/ 0 h 13"/>
                <a:gd name="T16" fmla="*/ 5 w 13"/>
                <a:gd name="T17" fmla="*/ 0 h 13"/>
                <a:gd name="T18" fmla="*/ 2 w 13"/>
                <a:gd name="T19" fmla="*/ 0 h 13"/>
                <a:gd name="T20" fmla="*/ 2 w 13"/>
                <a:gd name="T21" fmla="*/ 3 h 13"/>
                <a:gd name="T22" fmla="*/ 0 w 13"/>
                <a:gd name="T23" fmla="*/ 5 h 13"/>
                <a:gd name="T24" fmla="*/ 0 w 13"/>
                <a:gd name="T25" fmla="*/ 8 h 13"/>
                <a:gd name="T26" fmla="*/ 0 w 13"/>
                <a:gd name="T27" fmla="*/ 11 h 13"/>
                <a:gd name="T28" fmla="*/ 2 w 13"/>
                <a:gd name="T29" fmla="*/ 13 h 13"/>
                <a:gd name="T30" fmla="*/ 5 w 13"/>
                <a:gd name="T31" fmla="*/ 13 h 13"/>
                <a:gd name="T32" fmla="*/ 8 w 13"/>
                <a:gd name="T33" fmla="*/ 13 h 13"/>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3"/>
                <a:gd name="T52" fmla="*/ 0 h 13"/>
                <a:gd name="T53" fmla="*/ 13 w 13"/>
                <a:gd name="T54" fmla="*/ 13 h 13"/>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3" h="13">
                  <a:moveTo>
                    <a:pt x="8" y="13"/>
                  </a:moveTo>
                  <a:lnTo>
                    <a:pt x="10" y="13"/>
                  </a:lnTo>
                  <a:lnTo>
                    <a:pt x="13" y="13"/>
                  </a:lnTo>
                  <a:lnTo>
                    <a:pt x="13" y="11"/>
                  </a:lnTo>
                  <a:lnTo>
                    <a:pt x="13" y="8"/>
                  </a:lnTo>
                  <a:lnTo>
                    <a:pt x="13" y="5"/>
                  </a:lnTo>
                  <a:lnTo>
                    <a:pt x="10" y="3"/>
                  </a:lnTo>
                  <a:lnTo>
                    <a:pt x="8" y="0"/>
                  </a:lnTo>
                  <a:lnTo>
                    <a:pt x="5" y="0"/>
                  </a:lnTo>
                  <a:lnTo>
                    <a:pt x="2" y="0"/>
                  </a:lnTo>
                  <a:lnTo>
                    <a:pt x="2" y="3"/>
                  </a:lnTo>
                  <a:lnTo>
                    <a:pt x="0" y="5"/>
                  </a:lnTo>
                  <a:lnTo>
                    <a:pt x="0" y="8"/>
                  </a:lnTo>
                  <a:lnTo>
                    <a:pt x="0" y="11"/>
                  </a:lnTo>
                  <a:lnTo>
                    <a:pt x="2" y="13"/>
                  </a:lnTo>
                  <a:lnTo>
                    <a:pt x="5" y="13"/>
                  </a:lnTo>
                  <a:lnTo>
                    <a:pt x="8" y="13"/>
                  </a:lnTo>
                  <a:close/>
                </a:path>
              </a:pathLst>
            </a:custGeom>
            <a:noFill/>
            <a:ln w="7938">
              <a:solidFill>
                <a:srgbClr val="1F1A17"/>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23612" name="Freeform 920"/>
            <p:cNvSpPr>
              <a:spLocks/>
            </p:cNvSpPr>
            <p:nvPr/>
          </p:nvSpPr>
          <p:spPr bwMode="auto">
            <a:xfrm>
              <a:off x="3159" y="2444"/>
              <a:ext cx="14" cy="16"/>
            </a:xfrm>
            <a:custGeom>
              <a:avLst/>
              <a:gdLst>
                <a:gd name="T0" fmla="*/ 6 w 14"/>
                <a:gd name="T1" fmla="*/ 16 h 16"/>
                <a:gd name="T2" fmla="*/ 8 w 14"/>
                <a:gd name="T3" fmla="*/ 16 h 16"/>
                <a:gd name="T4" fmla="*/ 11 w 14"/>
                <a:gd name="T5" fmla="*/ 13 h 16"/>
                <a:gd name="T6" fmla="*/ 14 w 14"/>
                <a:gd name="T7" fmla="*/ 11 h 16"/>
                <a:gd name="T8" fmla="*/ 14 w 14"/>
                <a:gd name="T9" fmla="*/ 8 h 16"/>
                <a:gd name="T10" fmla="*/ 14 w 14"/>
                <a:gd name="T11" fmla="*/ 5 h 16"/>
                <a:gd name="T12" fmla="*/ 11 w 14"/>
                <a:gd name="T13" fmla="*/ 3 h 16"/>
                <a:gd name="T14" fmla="*/ 8 w 14"/>
                <a:gd name="T15" fmla="*/ 3 h 16"/>
                <a:gd name="T16" fmla="*/ 6 w 14"/>
                <a:gd name="T17" fmla="*/ 0 h 16"/>
                <a:gd name="T18" fmla="*/ 3 w 14"/>
                <a:gd name="T19" fmla="*/ 3 h 16"/>
                <a:gd name="T20" fmla="*/ 0 w 14"/>
                <a:gd name="T21" fmla="*/ 3 h 16"/>
                <a:gd name="T22" fmla="*/ 0 w 14"/>
                <a:gd name="T23" fmla="*/ 5 h 16"/>
                <a:gd name="T24" fmla="*/ 0 w 14"/>
                <a:gd name="T25" fmla="*/ 8 h 16"/>
                <a:gd name="T26" fmla="*/ 0 w 14"/>
                <a:gd name="T27" fmla="*/ 11 h 16"/>
                <a:gd name="T28" fmla="*/ 3 w 14"/>
                <a:gd name="T29" fmla="*/ 13 h 16"/>
                <a:gd name="T30" fmla="*/ 3 w 14"/>
                <a:gd name="T31" fmla="*/ 16 h 16"/>
                <a:gd name="T32" fmla="*/ 6 w 14"/>
                <a:gd name="T33" fmla="*/ 16 h 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
                <a:gd name="T52" fmla="*/ 0 h 16"/>
                <a:gd name="T53" fmla="*/ 14 w 14"/>
                <a:gd name="T54" fmla="*/ 16 h 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 h="16">
                  <a:moveTo>
                    <a:pt x="6" y="16"/>
                  </a:moveTo>
                  <a:lnTo>
                    <a:pt x="8" y="16"/>
                  </a:lnTo>
                  <a:lnTo>
                    <a:pt x="11" y="13"/>
                  </a:lnTo>
                  <a:lnTo>
                    <a:pt x="14" y="11"/>
                  </a:lnTo>
                  <a:lnTo>
                    <a:pt x="14" y="8"/>
                  </a:lnTo>
                  <a:lnTo>
                    <a:pt x="14" y="5"/>
                  </a:lnTo>
                  <a:lnTo>
                    <a:pt x="11" y="3"/>
                  </a:lnTo>
                  <a:lnTo>
                    <a:pt x="8" y="3"/>
                  </a:lnTo>
                  <a:lnTo>
                    <a:pt x="6" y="0"/>
                  </a:lnTo>
                  <a:lnTo>
                    <a:pt x="3" y="3"/>
                  </a:lnTo>
                  <a:lnTo>
                    <a:pt x="0" y="3"/>
                  </a:lnTo>
                  <a:lnTo>
                    <a:pt x="0" y="5"/>
                  </a:lnTo>
                  <a:lnTo>
                    <a:pt x="0" y="8"/>
                  </a:lnTo>
                  <a:lnTo>
                    <a:pt x="0" y="11"/>
                  </a:lnTo>
                  <a:lnTo>
                    <a:pt x="3" y="13"/>
                  </a:lnTo>
                  <a:lnTo>
                    <a:pt x="3" y="16"/>
                  </a:lnTo>
                  <a:lnTo>
                    <a:pt x="6" y="16"/>
                  </a:lnTo>
                  <a:close/>
                </a:path>
              </a:pathLst>
            </a:custGeom>
            <a:solidFill>
              <a:srgbClr val="7D72A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13" name="Freeform 921"/>
            <p:cNvSpPr>
              <a:spLocks/>
            </p:cNvSpPr>
            <p:nvPr/>
          </p:nvSpPr>
          <p:spPr bwMode="auto">
            <a:xfrm>
              <a:off x="3159" y="2444"/>
              <a:ext cx="14" cy="16"/>
            </a:xfrm>
            <a:custGeom>
              <a:avLst/>
              <a:gdLst>
                <a:gd name="T0" fmla="*/ 6 w 14"/>
                <a:gd name="T1" fmla="*/ 16 h 16"/>
                <a:gd name="T2" fmla="*/ 8 w 14"/>
                <a:gd name="T3" fmla="*/ 16 h 16"/>
                <a:gd name="T4" fmla="*/ 11 w 14"/>
                <a:gd name="T5" fmla="*/ 13 h 16"/>
                <a:gd name="T6" fmla="*/ 14 w 14"/>
                <a:gd name="T7" fmla="*/ 11 h 16"/>
                <a:gd name="T8" fmla="*/ 14 w 14"/>
                <a:gd name="T9" fmla="*/ 8 h 16"/>
                <a:gd name="T10" fmla="*/ 14 w 14"/>
                <a:gd name="T11" fmla="*/ 5 h 16"/>
                <a:gd name="T12" fmla="*/ 11 w 14"/>
                <a:gd name="T13" fmla="*/ 3 h 16"/>
                <a:gd name="T14" fmla="*/ 8 w 14"/>
                <a:gd name="T15" fmla="*/ 3 h 16"/>
                <a:gd name="T16" fmla="*/ 6 w 14"/>
                <a:gd name="T17" fmla="*/ 0 h 16"/>
                <a:gd name="T18" fmla="*/ 3 w 14"/>
                <a:gd name="T19" fmla="*/ 3 h 16"/>
                <a:gd name="T20" fmla="*/ 0 w 14"/>
                <a:gd name="T21" fmla="*/ 3 h 16"/>
                <a:gd name="T22" fmla="*/ 0 w 14"/>
                <a:gd name="T23" fmla="*/ 5 h 16"/>
                <a:gd name="T24" fmla="*/ 0 w 14"/>
                <a:gd name="T25" fmla="*/ 8 h 16"/>
                <a:gd name="T26" fmla="*/ 0 w 14"/>
                <a:gd name="T27" fmla="*/ 11 h 16"/>
                <a:gd name="T28" fmla="*/ 3 w 14"/>
                <a:gd name="T29" fmla="*/ 13 h 16"/>
                <a:gd name="T30" fmla="*/ 3 w 14"/>
                <a:gd name="T31" fmla="*/ 16 h 16"/>
                <a:gd name="T32" fmla="*/ 6 w 14"/>
                <a:gd name="T33" fmla="*/ 16 h 1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4"/>
                <a:gd name="T52" fmla="*/ 0 h 16"/>
                <a:gd name="T53" fmla="*/ 14 w 14"/>
                <a:gd name="T54" fmla="*/ 16 h 1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4" h="16">
                  <a:moveTo>
                    <a:pt x="6" y="16"/>
                  </a:moveTo>
                  <a:lnTo>
                    <a:pt x="8" y="16"/>
                  </a:lnTo>
                  <a:lnTo>
                    <a:pt x="11" y="13"/>
                  </a:lnTo>
                  <a:lnTo>
                    <a:pt x="14" y="11"/>
                  </a:lnTo>
                  <a:lnTo>
                    <a:pt x="14" y="8"/>
                  </a:lnTo>
                  <a:lnTo>
                    <a:pt x="14" y="5"/>
                  </a:lnTo>
                  <a:lnTo>
                    <a:pt x="11" y="3"/>
                  </a:lnTo>
                  <a:lnTo>
                    <a:pt x="8" y="3"/>
                  </a:lnTo>
                  <a:lnTo>
                    <a:pt x="6" y="0"/>
                  </a:lnTo>
                  <a:lnTo>
                    <a:pt x="3" y="3"/>
                  </a:lnTo>
                  <a:lnTo>
                    <a:pt x="0" y="3"/>
                  </a:lnTo>
                  <a:lnTo>
                    <a:pt x="0" y="5"/>
                  </a:lnTo>
                  <a:lnTo>
                    <a:pt x="0" y="8"/>
                  </a:lnTo>
                  <a:lnTo>
                    <a:pt x="0" y="11"/>
                  </a:lnTo>
                  <a:lnTo>
                    <a:pt x="3" y="13"/>
                  </a:lnTo>
                  <a:lnTo>
                    <a:pt x="3" y="16"/>
                  </a:lnTo>
                  <a:lnTo>
                    <a:pt x="6" y="16"/>
                  </a:lnTo>
                  <a:close/>
                </a:path>
              </a:pathLst>
            </a:custGeom>
            <a:noFill/>
            <a:ln w="7938">
              <a:solidFill>
                <a:srgbClr val="1F1A17"/>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nb-NO"/>
            </a:p>
          </p:txBody>
        </p:sp>
        <p:sp>
          <p:nvSpPr>
            <p:cNvPr id="23614" name="Freeform 922"/>
            <p:cNvSpPr>
              <a:spLocks/>
            </p:cNvSpPr>
            <p:nvPr/>
          </p:nvSpPr>
          <p:spPr bwMode="auto">
            <a:xfrm>
              <a:off x="3149" y="2329"/>
              <a:ext cx="13" cy="8"/>
            </a:xfrm>
            <a:custGeom>
              <a:avLst/>
              <a:gdLst>
                <a:gd name="T0" fmla="*/ 13 w 13"/>
                <a:gd name="T1" fmla="*/ 0 h 8"/>
                <a:gd name="T2" fmla="*/ 13 w 13"/>
                <a:gd name="T3" fmla="*/ 6 h 8"/>
                <a:gd name="T4" fmla="*/ 0 w 13"/>
                <a:gd name="T5" fmla="*/ 8 h 8"/>
                <a:gd name="T6" fmla="*/ 0 w 13"/>
                <a:gd name="T7" fmla="*/ 3 h 8"/>
                <a:gd name="T8" fmla="*/ 13 w 13"/>
                <a:gd name="T9" fmla="*/ 0 h 8"/>
                <a:gd name="T10" fmla="*/ 0 60000 65536"/>
                <a:gd name="T11" fmla="*/ 0 60000 65536"/>
                <a:gd name="T12" fmla="*/ 0 60000 65536"/>
                <a:gd name="T13" fmla="*/ 0 60000 65536"/>
                <a:gd name="T14" fmla="*/ 0 60000 65536"/>
                <a:gd name="T15" fmla="*/ 0 w 13"/>
                <a:gd name="T16" fmla="*/ 0 h 8"/>
                <a:gd name="T17" fmla="*/ 13 w 13"/>
                <a:gd name="T18" fmla="*/ 8 h 8"/>
              </a:gdLst>
              <a:ahLst/>
              <a:cxnLst>
                <a:cxn ang="T10">
                  <a:pos x="T0" y="T1"/>
                </a:cxn>
                <a:cxn ang="T11">
                  <a:pos x="T2" y="T3"/>
                </a:cxn>
                <a:cxn ang="T12">
                  <a:pos x="T4" y="T5"/>
                </a:cxn>
                <a:cxn ang="T13">
                  <a:pos x="T6" y="T7"/>
                </a:cxn>
                <a:cxn ang="T14">
                  <a:pos x="T8" y="T9"/>
                </a:cxn>
              </a:cxnLst>
              <a:rect l="T15" t="T16" r="T17" b="T18"/>
              <a:pathLst>
                <a:path w="13" h="8">
                  <a:moveTo>
                    <a:pt x="13" y="0"/>
                  </a:moveTo>
                  <a:lnTo>
                    <a:pt x="13" y="6"/>
                  </a:lnTo>
                  <a:lnTo>
                    <a:pt x="0" y="8"/>
                  </a:lnTo>
                  <a:lnTo>
                    <a:pt x="0" y="3"/>
                  </a:lnTo>
                  <a:lnTo>
                    <a:pt x="13" y="0"/>
                  </a:lnTo>
                  <a:close/>
                </a:path>
              </a:pathLst>
            </a:custGeom>
            <a:solidFill>
              <a:srgbClr val="A8D58F"/>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15" name="Freeform 923"/>
            <p:cNvSpPr>
              <a:spLocks/>
            </p:cNvSpPr>
            <p:nvPr/>
          </p:nvSpPr>
          <p:spPr bwMode="auto">
            <a:xfrm>
              <a:off x="3188" y="2324"/>
              <a:ext cx="86" cy="26"/>
            </a:xfrm>
            <a:custGeom>
              <a:avLst/>
              <a:gdLst>
                <a:gd name="T0" fmla="*/ 0 w 86"/>
                <a:gd name="T1" fmla="*/ 18 h 26"/>
                <a:gd name="T2" fmla="*/ 86 w 86"/>
                <a:gd name="T3" fmla="*/ 0 h 26"/>
                <a:gd name="T4" fmla="*/ 86 w 86"/>
                <a:gd name="T5" fmla="*/ 11 h 26"/>
                <a:gd name="T6" fmla="*/ 0 w 86"/>
                <a:gd name="T7" fmla="*/ 26 h 26"/>
                <a:gd name="T8" fmla="*/ 0 w 86"/>
                <a:gd name="T9" fmla="*/ 18 h 26"/>
                <a:gd name="T10" fmla="*/ 0 60000 65536"/>
                <a:gd name="T11" fmla="*/ 0 60000 65536"/>
                <a:gd name="T12" fmla="*/ 0 60000 65536"/>
                <a:gd name="T13" fmla="*/ 0 60000 65536"/>
                <a:gd name="T14" fmla="*/ 0 60000 65536"/>
                <a:gd name="T15" fmla="*/ 0 w 86"/>
                <a:gd name="T16" fmla="*/ 0 h 26"/>
                <a:gd name="T17" fmla="*/ 86 w 86"/>
                <a:gd name="T18" fmla="*/ 26 h 26"/>
              </a:gdLst>
              <a:ahLst/>
              <a:cxnLst>
                <a:cxn ang="T10">
                  <a:pos x="T0" y="T1"/>
                </a:cxn>
                <a:cxn ang="T11">
                  <a:pos x="T2" y="T3"/>
                </a:cxn>
                <a:cxn ang="T12">
                  <a:pos x="T4" y="T5"/>
                </a:cxn>
                <a:cxn ang="T13">
                  <a:pos x="T6" y="T7"/>
                </a:cxn>
                <a:cxn ang="T14">
                  <a:pos x="T8" y="T9"/>
                </a:cxn>
              </a:cxnLst>
              <a:rect l="T15" t="T16" r="T17" b="T18"/>
              <a:pathLst>
                <a:path w="86" h="26">
                  <a:moveTo>
                    <a:pt x="0" y="18"/>
                  </a:moveTo>
                  <a:lnTo>
                    <a:pt x="86" y="0"/>
                  </a:lnTo>
                  <a:lnTo>
                    <a:pt x="86" y="11"/>
                  </a:lnTo>
                  <a:lnTo>
                    <a:pt x="0" y="26"/>
                  </a:lnTo>
                  <a:lnTo>
                    <a:pt x="0" y="18"/>
                  </a:lnTo>
                  <a:close/>
                </a:path>
              </a:pathLst>
            </a:custGeom>
            <a:solidFill>
              <a:srgbClr val="7D72AA"/>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16" name="Freeform 924"/>
            <p:cNvSpPr>
              <a:spLocks/>
            </p:cNvSpPr>
            <p:nvPr/>
          </p:nvSpPr>
          <p:spPr bwMode="auto">
            <a:xfrm>
              <a:off x="3206" y="2329"/>
              <a:ext cx="53" cy="19"/>
            </a:xfrm>
            <a:custGeom>
              <a:avLst/>
              <a:gdLst>
                <a:gd name="T0" fmla="*/ 3 w 53"/>
                <a:gd name="T1" fmla="*/ 11 h 19"/>
                <a:gd name="T2" fmla="*/ 0 w 53"/>
                <a:gd name="T3" fmla="*/ 19 h 19"/>
                <a:gd name="T4" fmla="*/ 53 w 53"/>
                <a:gd name="T5" fmla="*/ 8 h 19"/>
                <a:gd name="T6" fmla="*/ 53 w 53"/>
                <a:gd name="T7" fmla="*/ 0 h 19"/>
                <a:gd name="T8" fmla="*/ 3 w 53"/>
                <a:gd name="T9" fmla="*/ 11 h 19"/>
                <a:gd name="T10" fmla="*/ 0 60000 65536"/>
                <a:gd name="T11" fmla="*/ 0 60000 65536"/>
                <a:gd name="T12" fmla="*/ 0 60000 65536"/>
                <a:gd name="T13" fmla="*/ 0 60000 65536"/>
                <a:gd name="T14" fmla="*/ 0 60000 65536"/>
                <a:gd name="T15" fmla="*/ 0 w 53"/>
                <a:gd name="T16" fmla="*/ 0 h 19"/>
                <a:gd name="T17" fmla="*/ 53 w 53"/>
                <a:gd name="T18" fmla="*/ 19 h 19"/>
              </a:gdLst>
              <a:ahLst/>
              <a:cxnLst>
                <a:cxn ang="T10">
                  <a:pos x="T0" y="T1"/>
                </a:cxn>
                <a:cxn ang="T11">
                  <a:pos x="T2" y="T3"/>
                </a:cxn>
                <a:cxn ang="T12">
                  <a:pos x="T4" y="T5"/>
                </a:cxn>
                <a:cxn ang="T13">
                  <a:pos x="T6" y="T7"/>
                </a:cxn>
                <a:cxn ang="T14">
                  <a:pos x="T8" y="T9"/>
                </a:cxn>
              </a:cxnLst>
              <a:rect l="T15" t="T16" r="T17" b="T18"/>
              <a:pathLst>
                <a:path w="53" h="19">
                  <a:moveTo>
                    <a:pt x="3" y="11"/>
                  </a:moveTo>
                  <a:lnTo>
                    <a:pt x="0" y="19"/>
                  </a:lnTo>
                  <a:lnTo>
                    <a:pt x="53" y="8"/>
                  </a:lnTo>
                  <a:lnTo>
                    <a:pt x="53" y="0"/>
                  </a:lnTo>
                  <a:lnTo>
                    <a:pt x="3" y="11"/>
                  </a:lnTo>
                  <a:close/>
                </a:path>
              </a:pathLst>
            </a:custGeom>
            <a:solidFill>
              <a:srgbClr val="1F1A1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17" name="Freeform 925"/>
            <p:cNvSpPr>
              <a:spLocks/>
            </p:cNvSpPr>
            <p:nvPr/>
          </p:nvSpPr>
          <p:spPr bwMode="auto">
            <a:xfrm>
              <a:off x="3058" y="2272"/>
              <a:ext cx="156" cy="26"/>
            </a:xfrm>
            <a:custGeom>
              <a:avLst/>
              <a:gdLst>
                <a:gd name="T0" fmla="*/ 0 w 156"/>
                <a:gd name="T1" fmla="*/ 5 h 26"/>
                <a:gd name="T2" fmla="*/ 86 w 156"/>
                <a:gd name="T3" fmla="*/ 26 h 26"/>
                <a:gd name="T4" fmla="*/ 156 w 156"/>
                <a:gd name="T5" fmla="*/ 16 h 26"/>
                <a:gd name="T6" fmla="*/ 83 w 156"/>
                <a:gd name="T7" fmla="*/ 18 h 26"/>
                <a:gd name="T8" fmla="*/ 112 w 156"/>
                <a:gd name="T9" fmla="*/ 8 h 26"/>
                <a:gd name="T10" fmla="*/ 55 w 156"/>
                <a:gd name="T11" fmla="*/ 10 h 26"/>
                <a:gd name="T12" fmla="*/ 83 w 156"/>
                <a:gd name="T13" fmla="*/ 0 h 26"/>
                <a:gd name="T14" fmla="*/ 0 w 156"/>
                <a:gd name="T15" fmla="*/ 5 h 26"/>
                <a:gd name="T16" fmla="*/ 0 60000 65536"/>
                <a:gd name="T17" fmla="*/ 0 60000 65536"/>
                <a:gd name="T18" fmla="*/ 0 60000 65536"/>
                <a:gd name="T19" fmla="*/ 0 60000 65536"/>
                <a:gd name="T20" fmla="*/ 0 60000 65536"/>
                <a:gd name="T21" fmla="*/ 0 60000 65536"/>
                <a:gd name="T22" fmla="*/ 0 60000 65536"/>
                <a:gd name="T23" fmla="*/ 0 60000 65536"/>
                <a:gd name="T24" fmla="*/ 0 w 156"/>
                <a:gd name="T25" fmla="*/ 0 h 26"/>
                <a:gd name="T26" fmla="*/ 156 w 156"/>
                <a:gd name="T27" fmla="*/ 26 h 2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56" h="26">
                  <a:moveTo>
                    <a:pt x="0" y="5"/>
                  </a:moveTo>
                  <a:lnTo>
                    <a:pt x="86" y="26"/>
                  </a:lnTo>
                  <a:lnTo>
                    <a:pt x="156" y="16"/>
                  </a:lnTo>
                  <a:lnTo>
                    <a:pt x="83" y="18"/>
                  </a:lnTo>
                  <a:lnTo>
                    <a:pt x="112" y="8"/>
                  </a:lnTo>
                  <a:lnTo>
                    <a:pt x="55" y="10"/>
                  </a:lnTo>
                  <a:lnTo>
                    <a:pt x="83" y="0"/>
                  </a:lnTo>
                  <a:lnTo>
                    <a:pt x="0" y="5"/>
                  </a:lnTo>
                  <a:close/>
                </a:path>
              </a:pathLst>
            </a:custGeom>
            <a:solidFill>
              <a:srgbClr val="FACF00"/>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18" name="Freeform 926"/>
            <p:cNvSpPr>
              <a:spLocks/>
            </p:cNvSpPr>
            <p:nvPr/>
          </p:nvSpPr>
          <p:spPr bwMode="auto">
            <a:xfrm>
              <a:off x="2925" y="2494"/>
              <a:ext cx="104" cy="86"/>
            </a:xfrm>
            <a:custGeom>
              <a:avLst/>
              <a:gdLst>
                <a:gd name="T0" fmla="*/ 0 w 104"/>
                <a:gd name="T1" fmla="*/ 70 h 86"/>
                <a:gd name="T2" fmla="*/ 18 w 104"/>
                <a:gd name="T3" fmla="*/ 86 h 86"/>
                <a:gd name="T4" fmla="*/ 104 w 104"/>
                <a:gd name="T5" fmla="*/ 0 h 86"/>
                <a:gd name="T6" fmla="*/ 0 w 104"/>
                <a:gd name="T7" fmla="*/ 70 h 86"/>
                <a:gd name="T8" fmla="*/ 0 60000 65536"/>
                <a:gd name="T9" fmla="*/ 0 60000 65536"/>
                <a:gd name="T10" fmla="*/ 0 60000 65536"/>
                <a:gd name="T11" fmla="*/ 0 60000 65536"/>
                <a:gd name="T12" fmla="*/ 0 w 104"/>
                <a:gd name="T13" fmla="*/ 0 h 86"/>
                <a:gd name="T14" fmla="*/ 104 w 104"/>
                <a:gd name="T15" fmla="*/ 86 h 86"/>
              </a:gdLst>
              <a:ahLst/>
              <a:cxnLst>
                <a:cxn ang="T8">
                  <a:pos x="T0" y="T1"/>
                </a:cxn>
                <a:cxn ang="T9">
                  <a:pos x="T2" y="T3"/>
                </a:cxn>
                <a:cxn ang="T10">
                  <a:pos x="T4" y="T5"/>
                </a:cxn>
                <a:cxn ang="T11">
                  <a:pos x="T6" y="T7"/>
                </a:cxn>
              </a:cxnLst>
              <a:rect l="T12" t="T13" r="T14" b="T15"/>
              <a:pathLst>
                <a:path w="104" h="86">
                  <a:moveTo>
                    <a:pt x="0" y="70"/>
                  </a:moveTo>
                  <a:lnTo>
                    <a:pt x="18" y="86"/>
                  </a:lnTo>
                  <a:lnTo>
                    <a:pt x="104" y="0"/>
                  </a:lnTo>
                  <a:lnTo>
                    <a:pt x="0" y="70"/>
                  </a:lnTo>
                  <a:close/>
                </a:path>
              </a:pathLst>
            </a:custGeom>
            <a:solidFill>
              <a:srgbClr val="E35E4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19" name="Freeform 927"/>
            <p:cNvSpPr>
              <a:spLocks/>
            </p:cNvSpPr>
            <p:nvPr/>
          </p:nvSpPr>
          <p:spPr bwMode="auto">
            <a:xfrm>
              <a:off x="2896" y="2426"/>
              <a:ext cx="138" cy="29"/>
            </a:xfrm>
            <a:custGeom>
              <a:avLst/>
              <a:gdLst>
                <a:gd name="T0" fmla="*/ 10 w 138"/>
                <a:gd name="T1" fmla="*/ 0 h 29"/>
                <a:gd name="T2" fmla="*/ 0 w 138"/>
                <a:gd name="T3" fmla="*/ 23 h 29"/>
                <a:gd name="T4" fmla="*/ 138 w 138"/>
                <a:gd name="T5" fmla="*/ 29 h 29"/>
                <a:gd name="T6" fmla="*/ 10 w 138"/>
                <a:gd name="T7" fmla="*/ 0 h 29"/>
                <a:gd name="T8" fmla="*/ 0 60000 65536"/>
                <a:gd name="T9" fmla="*/ 0 60000 65536"/>
                <a:gd name="T10" fmla="*/ 0 60000 65536"/>
                <a:gd name="T11" fmla="*/ 0 60000 65536"/>
                <a:gd name="T12" fmla="*/ 0 w 138"/>
                <a:gd name="T13" fmla="*/ 0 h 29"/>
                <a:gd name="T14" fmla="*/ 138 w 138"/>
                <a:gd name="T15" fmla="*/ 29 h 29"/>
              </a:gdLst>
              <a:ahLst/>
              <a:cxnLst>
                <a:cxn ang="T8">
                  <a:pos x="T0" y="T1"/>
                </a:cxn>
                <a:cxn ang="T9">
                  <a:pos x="T2" y="T3"/>
                </a:cxn>
                <a:cxn ang="T10">
                  <a:pos x="T4" y="T5"/>
                </a:cxn>
                <a:cxn ang="T11">
                  <a:pos x="T6" y="T7"/>
                </a:cxn>
              </a:cxnLst>
              <a:rect l="T12" t="T13" r="T14" b="T15"/>
              <a:pathLst>
                <a:path w="138" h="29">
                  <a:moveTo>
                    <a:pt x="10" y="0"/>
                  </a:moveTo>
                  <a:lnTo>
                    <a:pt x="0" y="23"/>
                  </a:lnTo>
                  <a:lnTo>
                    <a:pt x="138" y="29"/>
                  </a:lnTo>
                  <a:lnTo>
                    <a:pt x="10" y="0"/>
                  </a:lnTo>
                  <a:close/>
                </a:path>
              </a:pathLst>
            </a:custGeom>
            <a:solidFill>
              <a:srgbClr val="E35E4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sp>
          <p:nvSpPr>
            <p:cNvPr id="23620" name="Freeform 928"/>
            <p:cNvSpPr>
              <a:spLocks/>
            </p:cNvSpPr>
            <p:nvPr/>
          </p:nvSpPr>
          <p:spPr bwMode="auto">
            <a:xfrm>
              <a:off x="2906" y="2319"/>
              <a:ext cx="113" cy="83"/>
            </a:xfrm>
            <a:custGeom>
              <a:avLst/>
              <a:gdLst>
                <a:gd name="T0" fmla="*/ 21 w 113"/>
                <a:gd name="T1" fmla="*/ 0 h 83"/>
                <a:gd name="T2" fmla="*/ 0 w 113"/>
                <a:gd name="T3" fmla="*/ 21 h 83"/>
                <a:gd name="T4" fmla="*/ 113 w 113"/>
                <a:gd name="T5" fmla="*/ 83 h 83"/>
                <a:gd name="T6" fmla="*/ 21 w 113"/>
                <a:gd name="T7" fmla="*/ 0 h 83"/>
                <a:gd name="T8" fmla="*/ 0 60000 65536"/>
                <a:gd name="T9" fmla="*/ 0 60000 65536"/>
                <a:gd name="T10" fmla="*/ 0 60000 65536"/>
                <a:gd name="T11" fmla="*/ 0 60000 65536"/>
                <a:gd name="T12" fmla="*/ 0 w 113"/>
                <a:gd name="T13" fmla="*/ 0 h 83"/>
                <a:gd name="T14" fmla="*/ 113 w 113"/>
                <a:gd name="T15" fmla="*/ 83 h 83"/>
              </a:gdLst>
              <a:ahLst/>
              <a:cxnLst>
                <a:cxn ang="T8">
                  <a:pos x="T0" y="T1"/>
                </a:cxn>
                <a:cxn ang="T9">
                  <a:pos x="T2" y="T3"/>
                </a:cxn>
                <a:cxn ang="T10">
                  <a:pos x="T4" y="T5"/>
                </a:cxn>
                <a:cxn ang="T11">
                  <a:pos x="T6" y="T7"/>
                </a:cxn>
              </a:cxnLst>
              <a:rect l="T12" t="T13" r="T14" b="T15"/>
              <a:pathLst>
                <a:path w="113" h="83">
                  <a:moveTo>
                    <a:pt x="21" y="0"/>
                  </a:moveTo>
                  <a:lnTo>
                    <a:pt x="0" y="21"/>
                  </a:lnTo>
                  <a:lnTo>
                    <a:pt x="113" y="83"/>
                  </a:lnTo>
                  <a:lnTo>
                    <a:pt x="21" y="0"/>
                  </a:lnTo>
                  <a:close/>
                </a:path>
              </a:pathLst>
            </a:custGeom>
            <a:solidFill>
              <a:srgbClr val="E35E47"/>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nb-NO"/>
            </a:p>
          </p:txBody>
        </p:sp>
      </p:grpSp>
    </p:spTree>
    <p:extLst>
      <p:ext uri="{BB962C8B-B14F-4D97-AF65-F5344CB8AC3E}">
        <p14:creationId xmlns:p14="http://schemas.microsoft.com/office/powerpoint/2010/main" val="15959164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nodeType="with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par>
                          <p:cTn id="7" fill="hold" nodeType="afterGroup">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220785"/>
                                        </p:tgtEl>
                                        <p:attrNameLst>
                                          <p:attrName>style.visibility</p:attrName>
                                        </p:attrNameLst>
                                      </p:cBhvr>
                                      <p:to>
                                        <p:strVal val="visible"/>
                                      </p:to>
                                    </p:set>
                                  </p:childTnLst>
                                </p:cTn>
                              </p:par>
                              <p:par>
                                <p:cTn id="12" presetID="1" presetClass="entr" presetSubtype="0" fill="hold" grpId="0" nodeType="withEffect">
                                  <p:stCondLst>
                                    <p:cond delay="0"/>
                                  </p:stCondLst>
                                  <p:childTnLst>
                                    <p:set>
                                      <p:cBhvr>
                                        <p:cTn id="13" dur="1" fill="hold">
                                          <p:stCondLst>
                                            <p:cond delay="0"/>
                                          </p:stCondLst>
                                        </p:cTn>
                                        <p:tgtEl>
                                          <p:spTgt spid="1220786"/>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5"/>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8"/>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221300"/>
                                        </p:tgtEl>
                                        <p:attrNameLst>
                                          <p:attrName>style.visibility</p:attrName>
                                        </p:attrNameLst>
                                      </p:cBhvr>
                                      <p:to>
                                        <p:strVal val="visible"/>
                                      </p:to>
                                    </p:set>
                                  </p:childTnLst>
                                </p:cTn>
                              </p:par>
                              <p:par>
                                <p:cTn id="22" presetID="1" presetClass="entr" presetSubtype="0" fill="hold" grpId="0" nodeType="withEffect">
                                  <p:stCondLst>
                                    <p:cond delay="0"/>
                                  </p:stCondLst>
                                  <p:childTnLst>
                                    <p:set>
                                      <p:cBhvr>
                                        <p:cTn id="23" dur="1" fill="hold">
                                          <p:stCondLst>
                                            <p:cond delay="0"/>
                                          </p:stCondLst>
                                        </p:cTn>
                                        <p:tgtEl>
                                          <p:spTgt spid="1221301"/>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221473"/>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221474"/>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1221475"/>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221476"/>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221477"/>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221478"/>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221479"/>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221480"/>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221481"/>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221482"/>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221483"/>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221484"/>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1221485"/>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221486"/>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1221487"/>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1221488"/>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221489"/>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1221490"/>
                                        </p:tgtEl>
                                        <p:attrNameLst>
                                          <p:attrName>style.visibility</p:attrName>
                                        </p:attrNameLst>
                                      </p:cBhvr>
                                      <p:to>
                                        <p:strVal val="visible"/>
                                      </p:to>
                                    </p:set>
                                  </p:childTnLst>
                                </p:cTn>
                              </p:par>
                            </p:childTnLst>
                          </p:cTn>
                        </p:par>
                        <p:par>
                          <p:cTn id="62" fill="hold" nodeType="afterGroup">
                            <p:stCondLst>
                              <p:cond delay="0"/>
                            </p:stCondLst>
                            <p:childTnLst>
                              <p:par>
                                <p:cTn id="63" presetID="1" presetClass="entr" presetSubtype="0" fill="hold" grpId="0" nodeType="afterEffect">
                                  <p:stCondLst>
                                    <p:cond delay="1000"/>
                                  </p:stCondLst>
                                  <p:childTnLst>
                                    <p:set>
                                      <p:cBhvr>
                                        <p:cTn id="64" dur="1" fill="hold">
                                          <p:stCondLst>
                                            <p:cond delay="0"/>
                                          </p:stCondLst>
                                        </p:cTn>
                                        <p:tgtEl>
                                          <p:spTgt spid="1221491"/>
                                        </p:tgtEl>
                                        <p:attrNameLst>
                                          <p:attrName>style.visibility</p:attrName>
                                        </p:attrNameLst>
                                      </p:cBhvr>
                                      <p:to>
                                        <p:strVal val="visible"/>
                                      </p:to>
                                    </p:set>
                                  </p:childTnLst>
                                </p:cTn>
                              </p:par>
                            </p:childTnLst>
                          </p:cTn>
                        </p:par>
                        <p:par>
                          <p:cTn id="65" fill="hold" nodeType="afterGroup">
                            <p:stCondLst>
                              <p:cond delay="1000"/>
                            </p:stCondLst>
                            <p:childTnLst>
                              <p:par>
                                <p:cTn id="66" presetID="1" presetClass="entr" presetSubtype="0" fill="hold" grpId="0" nodeType="afterEffect">
                                  <p:stCondLst>
                                    <p:cond delay="0"/>
                                  </p:stCondLst>
                                  <p:childTnLst>
                                    <p:set>
                                      <p:cBhvr>
                                        <p:cTn id="67" dur="1" fill="hold">
                                          <p:stCondLst>
                                            <p:cond delay="0"/>
                                          </p:stCondLst>
                                        </p:cTn>
                                        <p:tgtEl>
                                          <p:spTgt spid="1221492"/>
                                        </p:tgtEl>
                                        <p:attrNameLst>
                                          <p:attrName>style.visibility</p:attrName>
                                        </p:attrNameLst>
                                      </p:cBhvr>
                                      <p:to>
                                        <p:strVal val="visible"/>
                                      </p:to>
                                    </p:set>
                                  </p:childTnLst>
                                </p:cTn>
                              </p:par>
                            </p:childTnLst>
                          </p:cTn>
                        </p:par>
                        <p:par>
                          <p:cTn id="68" fill="hold" nodeType="afterGroup">
                            <p:stCondLst>
                              <p:cond delay="1000"/>
                            </p:stCondLst>
                            <p:childTnLst>
                              <p:par>
                                <p:cTn id="69" presetID="1" presetClass="entr" presetSubtype="0" fill="hold" grpId="0" nodeType="afterEffect">
                                  <p:stCondLst>
                                    <p:cond delay="0"/>
                                  </p:stCondLst>
                                  <p:childTnLst>
                                    <p:set>
                                      <p:cBhvr>
                                        <p:cTn id="70" dur="1" fill="hold">
                                          <p:stCondLst>
                                            <p:cond delay="0"/>
                                          </p:stCondLst>
                                        </p:cTn>
                                        <p:tgtEl>
                                          <p:spTgt spid="1221493"/>
                                        </p:tgtEl>
                                        <p:attrNameLst>
                                          <p:attrName>style.visibility</p:attrName>
                                        </p:attrNameLst>
                                      </p:cBhvr>
                                      <p:to>
                                        <p:strVal val="visible"/>
                                      </p:to>
                                    </p:set>
                                  </p:childTnLst>
                                </p:cTn>
                              </p:par>
                            </p:childTnLst>
                          </p:cTn>
                        </p:par>
                        <p:par>
                          <p:cTn id="71" fill="hold" nodeType="afterGroup">
                            <p:stCondLst>
                              <p:cond delay="1000"/>
                            </p:stCondLst>
                            <p:childTnLst>
                              <p:par>
                                <p:cTn id="72" presetID="1" presetClass="entr" presetSubtype="0" fill="hold" grpId="0" nodeType="afterEffect">
                                  <p:stCondLst>
                                    <p:cond delay="0"/>
                                  </p:stCondLst>
                                  <p:childTnLst>
                                    <p:set>
                                      <p:cBhvr>
                                        <p:cTn id="73" dur="1" fill="hold">
                                          <p:stCondLst>
                                            <p:cond delay="0"/>
                                          </p:stCondLst>
                                        </p:cTn>
                                        <p:tgtEl>
                                          <p:spTgt spid="1221494"/>
                                        </p:tgtEl>
                                        <p:attrNameLst>
                                          <p:attrName>style.visibility</p:attrName>
                                        </p:attrNameLst>
                                      </p:cBhvr>
                                      <p:to>
                                        <p:strVal val="visible"/>
                                      </p:to>
                                    </p:set>
                                  </p:childTnLst>
                                </p:cTn>
                              </p:par>
                            </p:childTnLst>
                          </p:cTn>
                        </p:par>
                        <p:par>
                          <p:cTn id="74" fill="hold" nodeType="afterGroup">
                            <p:stCondLst>
                              <p:cond delay="1000"/>
                            </p:stCondLst>
                            <p:childTnLst>
                              <p:par>
                                <p:cTn id="75" presetID="1" presetClass="entr" presetSubtype="0" fill="hold" grpId="0" nodeType="afterEffect">
                                  <p:stCondLst>
                                    <p:cond delay="0"/>
                                  </p:stCondLst>
                                  <p:childTnLst>
                                    <p:set>
                                      <p:cBhvr>
                                        <p:cTn id="76" dur="1" fill="hold">
                                          <p:stCondLst>
                                            <p:cond delay="0"/>
                                          </p:stCondLst>
                                        </p:cTn>
                                        <p:tgtEl>
                                          <p:spTgt spid="1221495"/>
                                        </p:tgtEl>
                                        <p:attrNameLst>
                                          <p:attrName>style.visibility</p:attrName>
                                        </p:attrNameLst>
                                      </p:cBhvr>
                                      <p:to>
                                        <p:strVal val="visible"/>
                                      </p:to>
                                    </p:set>
                                  </p:childTnLst>
                                </p:cTn>
                              </p:par>
                              <p:par>
                                <p:cTn id="77" presetID="0" presetClass="path" presetSubtype="0" repeatCount="indefinite" accel="50000" decel="50000" fill="hold" grpId="1" nodeType="withEffect">
                                  <p:stCondLst>
                                    <p:cond delay="0"/>
                                  </p:stCondLst>
                                  <p:endCondLst>
                                    <p:cond evt="onNext" delay="0">
                                      <p:tgtEl>
                                        <p:sldTgt/>
                                      </p:tgtEl>
                                    </p:cond>
                                  </p:endCondLst>
                                  <p:childTnLst>
                                    <p:animMotion origin="layout" path="M 0.01094 0.00185 C 0.02778 -0.00023 0.04462 -0.00139 0.06146 -0.00255 C 0.08386 -0.00093 0.10625 1.64466E-7 0.12865 0.00185 C 0.1382 0.00255 0.14757 0.00278 0.15712 0.00347 C 0.16632 0.00417 0.18455 0.00625 0.18455 0.00625 C 0.21337 0.00533 0.24601 0.00764 0.27361 -0.00834 C 0.28177 -0.0132 0.2915 -0.02085 0.29896 -0.02733 C 0.30365 -0.0315 0.30799 -0.04054 0.31424 -0.04054 " pathEditMode="relative" ptsTypes="fffffffA">
                                      <p:cBhvr>
                                        <p:cTn id="78" dur="1000" fill="hold"/>
                                        <p:tgtEl>
                                          <p:spTgt spid="1221491"/>
                                        </p:tgtEl>
                                        <p:attrNameLst>
                                          <p:attrName>ppt_x</p:attrName>
                                          <p:attrName>ppt_y</p:attrName>
                                        </p:attrNameLst>
                                      </p:cBhvr>
                                    </p:animMotion>
                                  </p:childTnLst>
                                </p:cTn>
                              </p:par>
                              <p:par>
                                <p:cTn id="79" presetID="0" presetClass="path" presetSubtype="0" repeatCount="indefinite" accel="50000" decel="50000" fill="hold" grpId="1" nodeType="withEffect">
                                  <p:stCondLst>
                                    <p:cond delay="0"/>
                                  </p:stCondLst>
                                  <p:endCondLst>
                                    <p:cond evt="onNext" delay="0">
                                      <p:tgtEl>
                                        <p:sldTgt/>
                                      </p:tgtEl>
                                    </p:cond>
                                  </p:endCondLst>
                                  <p:childTnLst>
                                    <p:animMotion origin="layout" path="M 0.01094 0.00278 C 0.03542 0.00162 0.03976 0.00023 0.06146 0.00278 C 0.06563 0.00324 0.06962 0.00579 0.07361 0.00718 C 0.08629 0.01135 0.09931 0.01621 0.11216 0.01899 C 0.12361 0.02386 0.13542 0.02618 0.14723 0.02919 C 0.15677 0.03567 0.16702 0.03961 0.17587 0.04818 C 0.17882 0.05096 0.1816 0.0542 0.18455 0.05698 C 0.18559 0.05814 0.18785 0.05999 0.18785 0.05999 C 0.18854 0.06138 0.18924 0.06324 0.19011 0.0644 C 0.19098 0.06555 0.19254 0.06602 0.19341 0.06741 C 0.19462 0.06949 0.19427 0.07274 0.19566 0.07459 C 0.19775 0.0776 0.20139 0.07876 0.2033 0.082 C 0.20538 0.08571 0.2066 0.09011 0.20886 0.09358 C 0.21077 0.09659 0.21337 0.09822 0.21545 0.101 C 0.21719 0.10841 0.22205 0.11235 0.22535 0.1186 C 0.22813 0.13041 0.23368 0.1369 0.24184 0.142 C 0.24462 0.14779 0.24532 0.15288 0.24723 0.1596 C 0.24809 0.16261 0.25052 0.1684 0.25052 0.1684 " pathEditMode="relative" ptsTypes="fffffffffffffffffA">
                                      <p:cBhvr>
                                        <p:cTn id="80" dur="1000" fill="hold"/>
                                        <p:tgtEl>
                                          <p:spTgt spid="1221492"/>
                                        </p:tgtEl>
                                        <p:attrNameLst>
                                          <p:attrName>ppt_x</p:attrName>
                                          <p:attrName>ppt_y</p:attrName>
                                        </p:attrNameLst>
                                      </p:cBhvr>
                                    </p:animMotion>
                                  </p:childTnLst>
                                </p:cTn>
                              </p:par>
                              <p:par>
                                <p:cTn id="81" presetID="0" presetClass="path" presetSubtype="0" repeatCount="indefinite" accel="50000" decel="50000" fill="hold" grpId="1" nodeType="withEffect">
                                  <p:stCondLst>
                                    <p:cond delay="0"/>
                                  </p:stCondLst>
                                  <p:endCondLst>
                                    <p:cond evt="onNext" delay="0">
                                      <p:tgtEl>
                                        <p:sldTgt/>
                                      </p:tgtEl>
                                    </p:cond>
                                  </p:endCondLst>
                                  <p:childTnLst>
                                    <p:animMotion origin="layout" path="M 0.0132 0.00185 C 0.03473 -0.00278 0.02188 -0.00069 0.05174 -0.00255 C 0.05799 -0.00417 0.06407 -0.00625 0.07032 -0.00834 C 0.07604 -0.01228 0.08212 -0.0132 0.08785 -0.01714 C 0.09375 -0.02108 0.09827 -0.02919 0.10434 -0.03173 C 0.10816 -0.04216 0.10538 -0.03614 0.11424 -0.04795 C 0.1165 -0.05096 0.12205 -0.05536 0.12205 -0.05536 C 0.12379 -0.06301 0.12778 -0.06926 0.12969 -0.07714 C 0.13073 -0.08107 0.1316 -0.09034 0.13195 -0.09335 C 0.13247 -0.11049 0.13177 -0.12926 0.13525 -0.14617 C 0.13698 -0.16516 0.13229 -0.21496 0.13629 -0.21496 " pathEditMode="relative" ptsTypes="ffffffffffA">
                                      <p:cBhvr>
                                        <p:cTn id="82" dur="1000" fill="hold"/>
                                        <p:tgtEl>
                                          <p:spTgt spid="1221493"/>
                                        </p:tgtEl>
                                        <p:attrNameLst>
                                          <p:attrName>ppt_x</p:attrName>
                                          <p:attrName>ppt_y</p:attrName>
                                        </p:attrNameLst>
                                      </p:cBhvr>
                                    </p:animMotion>
                                  </p:childTnLst>
                                </p:cTn>
                              </p:par>
                              <p:par>
                                <p:cTn id="83" presetID="0" presetClass="path" presetSubtype="0" repeatCount="indefinite" accel="50000" decel="50000" fill="hold" grpId="1" nodeType="withEffect">
                                  <p:stCondLst>
                                    <p:cond delay="0"/>
                                  </p:stCondLst>
                                  <p:endCondLst>
                                    <p:cond evt="onNext" delay="0">
                                      <p:tgtEl>
                                        <p:sldTgt/>
                                      </p:tgtEl>
                                    </p:cond>
                                  </p:endCondLst>
                                  <p:childTnLst>
                                    <p:animMotion origin="layout" path="M 0.01145 0.00486 C 0.02986 0.00301 0.04809 0.0044 0.06649 0.00625 C 0.0993 0.01459 0.13402 0.00857 0.16753 0.01065 C 0.17916 0.0132 0.19132 0.01644 0.2026 0.02108 C 0.20555 0.02223 0.20833 0.02478 0.21145 0.02548 C 0.21649 0.02664 0.2217 0.0264 0.22691 0.02687 C 0.23055 0.02849 0.23402 0.03011 0.23784 0.03127 C 0.24774 0.03822 0.25885 0.04355 0.26979 0.04748 C 0.27882 0.05559 0.2835 0.05235 0.29722 0.05327 C 0.30191 0.05582 0.30625 0.05698 0.31041 0.06069 C 0.3125 0.06949 0.31597 0.06393 0.31909 0.07227 " pathEditMode="relative" ptsTypes="ffffffffffA">
                                      <p:cBhvr>
                                        <p:cTn id="84" dur="1000" fill="hold"/>
                                        <p:tgtEl>
                                          <p:spTgt spid="1221494"/>
                                        </p:tgtEl>
                                        <p:attrNameLst>
                                          <p:attrName>ppt_x</p:attrName>
                                          <p:attrName>ppt_y</p:attrName>
                                        </p:attrNameLst>
                                      </p:cBhvr>
                                    </p:animMotion>
                                  </p:childTnLst>
                                </p:cTn>
                              </p:par>
                              <p:par>
                                <p:cTn id="85" presetID="0" presetClass="path" presetSubtype="0" repeatCount="indefinite" accel="50000" decel="50000" fill="hold" grpId="1" nodeType="withEffect">
                                  <p:stCondLst>
                                    <p:cond delay="0"/>
                                  </p:stCondLst>
                                  <p:endCondLst>
                                    <p:cond evt="onNext" delay="0">
                                      <p:tgtEl>
                                        <p:sldTgt/>
                                      </p:tgtEl>
                                    </p:cond>
                                  </p:endCondLst>
                                  <p:childTnLst>
                                    <p:animMotion origin="layout" path="M 0.01041 0.00394 C 0.05937 0.00255 0.11979 0.00417 0.16649 -0.02386 C 0.17986 -0.03197 0.19392 -0.04448 0.2059 -0.05606 C 0.21961 -0.0695 0.22274 -0.09335 0.23229 -0.11026 C 0.23541 -0.12138 0.24079 -0.12972 0.24548 -0.13968 C 0.24704 -0.14293 0.24739 -0.14663 0.24878 -0.14988 C 0.24878 -0.14988 0.25659 -0.16331 0.25659 -0.1647 " pathEditMode="relative" ptsTypes="ffffffA">
                                      <p:cBhvr>
                                        <p:cTn id="86" dur="1000" fill="hold"/>
                                        <p:tgtEl>
                                          <p:spTgt spid="1221495"/>
                                        </p:tgtEl>
                                        <p:attrNameLst>
                                          <p:attrName>ppt_x</p:attrName>
                                          <p:attrName>ppt_y</p:attrName>
                                        </p:attrNameLst>
                                      </p:cBhvr>
                                    </p:animMotion>
                                  </p:childTnLst>
                                </p:cTn>
                              </p:par>
                            </p:childTnLst>
                          </p:cTn>
                        </p:par>
                      </p:childTnLst>
                    </p:cTn>
                  </p:par>
                  <p:par>
                    <p:cTn id="87" fill="hold" nodeType="clickPar">
                      <p:stCondLst>
                        <p:cond delay="indefinite"/>
                      </p:stCondLst>
                      <p:childTnLst>
                        <p:par>
                          <p:cTn id="88" fill="hold" nodeType="withGroup">
                            <p:stCondLst>
                              <p:cond delay="0"/>
                            </p:stCondLst>
                            <p:childTnLst>
                              <p:par>
                                <p:cTn id="89" presetID="9" presetClass="exit" presetSubtype="0" fill="hold" nodeType="clickEffect">
                                  <p:stCondLst>
                                    <p:cond delay="0"/>
                                  </p:stCondLst>
                                  <p:childTnLst>
                                    <p:animEffect transition="out" filter="dissolve">
                                      <p:cBhvr>
                                        <p:cTn id="90" dur="500"/>
                                        <p:tgtEl>
                                          <p:spTgt spid="2"/>
                                        </p:tgtEl>
                                      </p:cBhvr>
                                    </p:animEffect>
                                    <p:set>
                                      <p:cBhvr>
                                        <p:cTn id="91" dur="1" fill="hold">
                                          <p:stCondLst>
                                            <p:cond delay="499"/>
                                          </p:stCondLst>
                                        </p:cTn>
                                        <p:tgtEl>
                                          <p:spTgt spid="2"/>
                                        </p:tgtEl>
                                        <p:attrNameLst>
                                          <p:attrName>style.visibility</p:attrName>
                                        </p:attrNameLst>
                                      </p:cBhvr>
                                      <p:to>
                                        <p:strVal val="hidden"/>
                                      </p:to>
                                    </p:set>
                                  </p:childTnLst>
                                </p:cTn>
                              </p:par>
                              <p:par>
                                <p:cTn id="92" presetID="9" presetClass="exit" presetSubtype="0" fill="hold" grpId="1" nodeType="withEffect">
                                  <p:stCondLst>
                                    <p:cond delay="0"/>
                                  </p:stCondLst>
                                  <p:childTnLst>
                                    <p:animEffect transition="out" filter="dissolve">
                                      <p:cBhvr>
                                        <p:cTn id="93" dur="500"/>
                                        <p:tgtEl>
                                          <p:spTgt spid="1220785"/>
                                        </p:tgtEl>
                                      </p:cBhvr>
                                    </p:animEffect>
                                    <p:set>
                                      <p:cBhvr>
                                        <p:cTn id="94" dur="1" fill="hold">
                                          <p:stCondLst>
                                            <p:cond delay="499"/>
                                          </p:stCondLst>
                                        </p:cTn>
                                        <p:tgtEl>
                                          <p:spTgt spid="1220785"/>
                                        </p:tgtEl>
                                        <p:attrNameLst>
                                          <p:attrName>style.visibility</p:attrName>
                                        </p:attrNameLst>
                                      </p:cBhvr>
                                      <p:to>
                                        <p:strVal val="hidden"/>
                                      </p:to>
                                    </p:set>
                                  </p:childTnLst>
                                </p:cTn>
                              </p:par>
                              <p:par>
                                <p:cTn id="95" presetID="9" presetClass="exit" presetSubtype="0" fill="hold" grpId="1" nodeType="withEffect">
                                  <p:stCondLst>
                                    <p:cond delay="0"/>
                                  </p:stCondLst>
                                  <p:childTnLst>
                                    <p:animEffect transition="out" filter="dissolve">
                                      <p:cBhvr>
                                        <p:cTn id="96" dur="500"/>
                                        <p:tgtEl>
                                          <p:spTgt spid="1220786"/>
                                        </p:tgtEl>
                                      </p:cBhvr>
                                    </p:animEffect>
                                    <p:set>
                                      <p:cBhvr>
                                        <p:cTn id="97" dur="1" fill="hold">
                                          <p:stCondLst>
                                            <p:cond delay="499"/>
                                          </p:stCondLst>
                                        </p:cTn>
                                        <p:tgtEl>
                                          <p:spTgt spid="1220786"/>
                                        </p:tgtEl>
                                        <p:attrNameLst>
                                          <p:attrName>style.visibility</p:attrName>
                                        </p:attrNameLst>
                                      </p:cBhvr>
                                      <p:to>
                                        <p:strVal val="hidden"/>
                                      </p:to>
                                    </p:set>
                                  </p:childTnLst>
                                </p:cTn>
                              </p:par>
                              <p:par>
                                <p:cTn id="98" presetID="9" presetClass="exit" presetSubtype="0" fill="hold" nodeType="withEffect">
                                  <p:stCondLst>
                                    <p:cond delay="0"/>
                                  </p:stCondLst>
                                  <p:childTnLst>
                                    <p:animEffect transition="out" filter="dissolve">
                                      <p:cBhvr>
                                        <p:cTn id="99" dur="500"/>
                                        <p:tgtEl>
                                          <p:spTgt spid="5"/>
                                        </p:tgtEl>
                                      </p:cBhvr>
                                    </p:animEffect>
                                    <p:set>
                                      <p:cBhvr>
                                        <p:cTn id="100" dur="1" fill="hold">
                                          <p:stCondLst>
                                            <p:cond delay="499"/>
                                          </p:stCondLst>
                                        </p:cTn>
                                        <p:tgtEl>
                                          <p:spTgt spid="5"/>
                                        </p:tgtEl>
                                        <p:attrNameLst>
                                          <p:attrName>style.visibility</p:attrName>
                                        </p:attrNameLst>
                                      </p:cBhvr>
                                      <p:to>
                                        <p:strVal val="hidden"/>
                                      </p:to>
                                    </p:set>
                                  </p:childTnLst>
                                </p:cTn>
                              </p:par>
                              <p:par>
                                <p:cTn id="101" presetID="9" presetClass="exit" presetSubtype="0" fill="hold" nodeType="withEffect">
                                  <p:stCondLst>
                                    <p:cond delay="0"/>
                                  </p:stCondLst>
                                  <p:childTnLst>
                                    <p:animEffect transition="out" filter="dissolve">
                                      <p:cBhvr>
                                        <p:cTn id="102" dur="500"/>
                                        <p:tgtEl>
                                          <p:spTgt spid="8"/>
                                        </p:tgtEl>
                                      </p:cBhvr>
                                    </p:animEffect>
                                    <p:set>
                                      <p:cBhvr>
                                        <p:cTn id="103" dur="1" fill="hold">
                                          <p:stCondLst>
                                            <p:cond delay="499"/>
                                          </p:stCondLst>
                                        </p:cTn>
                                        <p:tgtEl>
                                          <p:spTgt spid="8"/>
                                        </p:tgtEl>
                                        <p:attrNameLst>
                                          <p:attrName>style.visibility</p:attrName>
                                        </p:attrNameLst>
                                      </p:cBhvr>
                                      <p:to>
                                        <p:strVal val="hidden"/>
                                      </p:to>
                                    </p:set>
                                  </p:childTnLst>
                                </p:cTn>
                              </p:par>
                              <p:par>
                                <p:cTn id="104" presetID="9" presetClass="exit" presetSubtype="0" fill="hold" nodeType="withEffect">
                                  <p:stCondLst>
                                    <p:cond delay="0"/>
                                  </p:stCondLst>
                                  <p:childTnLst>
                                    <p:animEffect transition="out" filter="dissolve">
                                      <p:cBhvr>
                                        <p:cTn id="105" dur="500"/>
                                        <p:tgtEl>
                                          <p:spTgt spid="11"/>
                                        </p:tgtEl>
                                      </p:cBhvr>
                                    </p:animEffect>
                                    <p:set>
                                      <p:cBhvr>
                                        <p:cTn id="106" dur="1" fill="hold">
                                          <p:stCondLst>
                                            <p:cond delay="499"/>
                                          </p:stCondLst>
                                        </p:cTn>
                                        <p:tgtEl>
                                          <p:spTgt spid="11"/>
                                        </p:tgtEl>
                                        <p:attrNameLst>
                                          <p:attrName>style.visibility</p:attrName>
                                        </p:attrNameLst>
                                      </p:cBhvr>
                                      <p:to>
                                        <p:strVal val="hidden"/>
                                      </p:to>
                                    </p:set>
                                  </p:childTnLst>
                                </p:cTn>
                              </p:par>
                              <p:par>
                                <p:cTn id="107" presetID="9" presetClass="exit" presetSubtype="0" fill="hold" grpId="1" nodeType="withEffect">
                                  <p:stCondLst>
                                    <p:cond delay="0"/>
                                  </p:stCondLst>
                                  <p:childTnLst>
                                    <p:animEffect transition="out" filter="dissolve">
                                      <p:cBhvr>
                                        <p:cTn id="108" dur="500"/>
                                        <p:tgtEl>
                                          <p:spTgt spid="1221300"/>
                                        </p:tgtEl>
                                      </p:cBhvr>
                                    </p:animEffect>
                                    <p:set>
                                      <p:cBhvr>
                                        <p:cTn id="109" dur="1" fill="hold">
                                          <p:stCondLst>
                                            <p:cond delay="499"/>
                                          </p:stCondLst>
                                        </p:cTn>
                                        <p:tgtEl>
                                          <p:spTgt spid="1221300"/>
                                        </p:tgtEl>
                                        <p:attrNameLst>
                                          <p:attrName>style.visibility</p:attrName>
                                        </p:attrNameLst>
                                      </p:cBhvr>
                                      <p:to>
                                        <p:strVal val="hidden"/>
                                      </p:to>
                                    </p:set>
                                  </p:childTnLst>
                                </p:cTn>
                              </p:par>
                              <p:par>
                                <p:cTn id="110" presetID="9" presetClass="exit" presetSubtype="0" fill="hold" grpId="1" nodeType="withEffect">
                                  <p:stCondLst>
                                    <p:cond delay="0"/>
                                  </p:stCondLst>
                                  <p:childTnLst>
                                    <p:animEffect transition="out" filter="dissolve">
                                      <p:cBhvr>
                                        <p:cTn id="111" dur="500"/>
                                        <p:tgtEl>
                                          <p:spTgt spid="1221301"/>
                                        </p:tgtEl>
                                      </p:cBhvr>
                                    </p:animEffect>
                                    <p:set>
                                      <p:cBhvr>
                                        <p:cTn id="112" dur="1" fill="hold">
                                          <p:stCondLst>
                                            <p:cond delay="499"/>
                                          </p:stCondLst>
                                        </p:cTn>
                                        <p:tgtEl>
                                          <p:spTgt spid="1221301"/>
                                        </p:tgtEl>
                                        <p:attrNameLst>
                                          <p:attrName>style.visibility</p:attrName>
                                        </p:attrNameLst>
                                      </p:cBhvr>
                                      <p:to>
                                        <p:strVal val="hidden"/>
                                      </p:to>
                                    </p:set>
                                  </p:childTnLst>
                                </p:cTn>
                              </p:par>
                              <p:par>
                                <p:cTn id="113" presetID="9" presetClass="exit" presetSubtype="0" fill="hold" nodeType="withEffect">
                                  <p:stCondLst>
                                    <p:cond delay="0"/>
                                  </p:stCondLst>
                                  <p:childTnLst>
                                    <p:animEffect transition="out" filter="dissolve">
                                      <p:cBhvr>
                                        <p:cTn id="114" dur="500"/>
                                        <p:tgtEl>
                                          <p:spTgt spid="14"/>
                                        </p:tgtEl>
                                      </p:cBhvr>
                                    </p:animEffect>
                                    <p:set>
                                      <p:cBhvr>
                                        <p:cTn id="115" dur="1" fill="hold">
                                          <p:stCondLst>
                                            <p:cond delay="499"/>
                                          </p:stCondLst>
                                        </p:cTn>
                                        <p:tgtEl>
                                          <p:spTgt spid="14"/>
                                        </p:tgtEl>
                                        <p:attrNameLst>
                                          <p:attrName>style.visibility</p:attrName>
                                        </p:attrNameLst>
                                      </p:cBhvr>
                                      <p:to>
                                        <p:strVal val="hidden"/>
                                      </p:to>
                                    </p:set>
                                  </p:childTnLst>
                                </p:cTn>
                              </p:par>
                              <p:par>
                                <p:cTn id="116" presetID="9" presetClass="exit" presetSubtype="0" fill="hold" grpId="1" nodeType="withEffect">
                                  <p:stCondLst>
                                    <p:cond delay="0"/>
                                  </p:stCondLst>
                                  <p:childTnLst>
                                    <p:animEffect transition="out" filter="dissolve">
                                      <p:cBhvr>
                                        <p:cTn id="117" dur="500"/>
                                        <p:tgtEl>
                                          <p:spTgt spid="1221473"/>
                                        </p:tgtEl>
                                      </p:cBhvr>
                                    </p:animEffect>
                                    <p:set>
                                      <p:cBhvr>
                                        <p:cTn id="118" dur="1" fill="hold">
                                          <p:stCondLst>
                                            <p:cond delay="499"/>
                                          </p:stCondLst>
                                        </p:cTn>
                                        <p:tgtEl>
                                          <p:spTgt spid="1221473"/>
                                        </p:tgtEl>
                                        <p:attrNameLst>
                                          <p:attrName>style.visibility</p:attrName>
                                        </p:attrNameLst>
                                      </p:cBhvr>
                                      <p:to>
                                        <p:strVal val="hidden"/>
                                      </p:to>
                                    </p:set>
                                  </p:childTnLst>
                                </p:cTn>
                              </p:par>
                              <p:par>
                                <p:cTn id="119" presetID="9" presetClass="exit" presetSubtype="0" fill="hold" grpId="1" nodeType="withEffect">
                                  <p:stCondLst>
                                    <p:cond delay="0"/>
                                  </p:stCondLst>
                                  <p:childTnLst>
                                    <p:animEffect transition="out" filter="dissolve">
                                      <p:cBhvr>
                                        <p:cTn id="120" dur="500"/>
                                        <p:tgtEl>
                                          <p:spTgt spid="1221474"/>
                                        </p:tgtEl>
                                      </p:cBhvr>
                                    </p:animEffect>
                                    <p:set>
                                      <p:cBhvr>
                                        <p:cTn id="121" dur="1" fill="hold">
                                          <p:stCondLst>
                                            <p:cond delay="499"/>
                                          </p:stCondLst>
                                        </p:cTn>
                                        <p:tgtEl>
                                          <p:spTgt spid="1221474"/>
                                        </p:tgtEl>
                                        <p:attrNameLst>
                                          <p:attrName>style.visibility</p:attrName>
                                        </p:attrNameLst>
                                      </p:cBhvr>
                                      <p:to>
                                        <p:strVal val="hidden"/>
                                      </p:to>
                                    </p:set>
                                  </p:childTnLst>
                                </p:cTn>
                              </p:par>
                              <p:par>
                                <p:cTn id="122" presetID="9" presetClass="exit" presetSubtype="0" fill="hold" grpId="1" nodeType="withEffect">
                                  <p:stCondLst>
                                    <p:cond delay="0"/>
                                  </p:stCondLst>
                                  <p:childTnLst>
                                    <p:animEffect transition="out" filter="dissolve">
                                      <p:cBhvr>
                                        <p:cTn id="123" dur="500"/>
                                        <p:tgtEl>
                                          <p:spTgt spid="1221475"/>
                                        </p:tgtEl>
                                      </p:cBhvr>
                                    </p:animEffect>
                                    <p:set>
                                      <p:cBhvr>
                                        <p:cTn id="124" dur="1" fill="hold">
                                          <p:stCondLst>
                                            <p:cond delay="499"/>
                                          </p:stCondLst>
                                        </p:cTn>
                                        <p:tgtEl>
                                          <p:spTgt spid="1221475"/>
                                        </p:tgtEl>
                                        <p:attrNameLst>
                                          <p:attrName>style.visibility</p:attrName>
                                        </p:attrNameLst>
                                      </p:cBhvr>
                                      <p:to>
                                        <p:strVal val="hidden"/>
                                      </p:to>
                                    </p:set>
                                  </p:childTnLst>
                                </p:cTn>
                              </p:par>
                              <p:par>
                                <p:cTn id="125" presetID="9" presetClass="exit" presetSubtype="0" fill="hold" grpId="1" nodeType="withEffect">
                                  <p:stCondLst>
                                    <p:cond delay="0"/>
                                  </p:stCondLst>
                                  <p:childTnLst>
                                    <p:animEffect transition="out" filter="dissolve">
                                      <p:cBhvr>
                                        <p:cTn id="126" dur="500"/>
                                        <p:tgtEl>
                                          <p:spTgt spid="1221476"/>
                                        </p:tgtEl>
                                      </p:cBhvr>
                                    </p:animEffect>
                                    <p:set>
                                      <p:cBhvr>
                                        <p:cTn id="127" dur="1" fill="hold">
                                          <p:stCondLst>
                                            <p:cond delay="499"/>
                                          </p:stCondLst>
                                        </p:cTn>
                                        <p:tgtEl>
                                          <p:spTgt spid="1221476"/>
                                        </p:tgtEl>
                                        <p:attrNameLst>
                                          <p:attrName>style.visibility</p:attrName>
                                        </p:attrNameLst>
                                      </p:cBhvr>
                                      <p:to>
                                        <p:strVal val="hidden"/>
                                      </p:to>
                                    </p:set>
                                  </p:childTnLst>
                                </p:cTn>
                              </p:par>
                              <p:par>
                                <p:cTn id="128" presetID="9" presetClass="exit" presetSubtype="0" fill="hold" grpId="1" nodeType="withEffect">
                                  <p:stCondLst>
                                    <p:cond delay="0"/>
                                  </p:stCondLst>
                                  <p:childTnLst>
                                    <p:animEffect transition="out" filter="dissolve">
                                      <p:cBhvr>
                                        <p:cTn id="129" dur="500"/>
                                        <p:tgtEl>
                                          <p:spTgt spid="1221477"/>
                                        </p:tgtEl>
                                      </p:cBhvr>
                                    </p:animEffect>
                                    <p:set>
                                      <p:cBhvr>
                                        <p:cTn id="130" dur="1" fill="hold">
                                          <p:stCondLst>
                                            <p:cond delay="499"/>
                                          </p:stCondLst>
                                        </p:cTn>
                                        <p:tgtEl>
                                          <p:spTgt spid="1221477"/>
                                        </p:tgtEl>
                                        <p:attrNameLst>
                                          <p:attrName>style.visibility</p:attrName>
                                        </p:attrNameLst>
                                      </p:cBhvr>
                                      <p:to>
                                        <p:strVal val="hidden"/>
                                      </p:to>
                                    </p:set>
                                  </p:childTnLst>
                                </p:cTn>
                              </p:par>
                              <p:par>
                                <p:cTn id="131" presetID="9" presetClass="exit" presetSubtype="0" fill="hold" grpId="1" nodeType="withEffect">
                                  <p:stCondLst>
                                    <p:cond delay="0"/>
                                  </p:stCondLst>
                                  <p:childTnLst>
                                    <p:animEffect transition="out" filter="dissolve">
                                      <p:cBhvr>
                                        <p:cTn id="132" dur="500"/>
                                        <p:tgtEl>
                                          <p:spTgt spid="1221478"/>
                                        </p:tgtEl>
                                      </p:cBhvr>
                                    </p:animEffect>
                                    <p:set>
                                      <p:cBhvr>
                                        <p:cTn id="133" dur="1" fill="hold">
                                          <p:stCondLst>
                                            <p:cond delay="499"/>
                                          </p:stCondLst>
                                        </p:cTn>
                                        <p:tgtEl>
                                          <p:spTgt spid="1221478"/>
                                        </p:tgtEl>
                                        <p:attrNameLst>
                                          <p:attrName>style.visibility</p:attrName>
                                        </p:attrNameLst>
                                      </p:cBhvr>
                                      <p:to>
                                        <p:strVal val="hidden"/>
                                      </p:to>
                                    </p:set>
                                  </p:childTnLst>
                                </p:cTn>
                              </p:par>
                              <p:par>
                                <p:cTn id="134" presetID="9" presetClass="exit" presetSubtype="0" fill="hold" grpId="1" nodeType="withEffect">
                                  <p:stCondLst>
                                    <p:cond delay="0"/>
                                  </p:stCondLst>
                                  <p:childTnLst>
                                    <p:animEffect transition="out" filter="dissolve">
                                      <p:cBhvr>
                                        <p:cTn id="135" dur="500"/>
                                        <p:tgtEl>
                                          <p:spTgt spid="1221479"/>
                                        </p:tgtEl>
                                      </p:cBhvr>
                                    </p:animEffect>
                                    <p:set>
                                      <p:cBhvr>
                                        <p:cTn id="136" dur="1" fill="hold">
                                          <p:stCondLst>
                                            <p:cond delay="499"/>
                                          </p:stCondLst>
                                        </p:cTn>
                                        <p:tgtEl>
                                          <p:spTgt spid="1221479"/>
                                        </p:tgtEl>
                                        <p:attrNameLst>
                                          <p:attrName>style.visibility</p:attrName>
                                        </p:attrNameLst>
                                      </p:cBhvr>
                                      <p:to>
                                        <p:strVal val="hidden"/>
                                      </p:to>
                                    </p:set>
                                  </p:childTnLst>
                                </p:cTn>
                              </p:par>
                              <p:par>
                                <p:cTn id="137" presetID="9" presetClass="exit" presetSubtype="0" fill="hold" grpId="1" nodeType="withEffect">
                                  <p:stCondLst>
                                    <p:cond delay="0"/>
                                  </p:stCondLst>
                                  <p:childTnLst>
                                    <p:animEffect transition="out" filter="dissolve">
                                      <p:cBhvr>
                                        <p:cTn id="138" dur="500"/>
                                        <p:tgtEl>
                                          <p:spTgt spid="1221480"/>
                                        </p:tgtEl>
                                      </p:cBhvr>
                                    </p:animEffect>
                                    <p:set>
                                      <p:cBhvr>
                                        <p:cTn id="139" dur="1" fill="hold">
                                          <p:stCondLst>
                                            <p:cond delay="499"/>
                                          </p:stCondLst>
                                        </p:cTn>
                                        <p:tgtEl>
                                          <p:spTgt spid="1221480"/>
                                        </p:tgtEl>
                                        <p:attrNameLst>
                                          <p:attrName>style.visibility</p:attrName>
                                        </p:attrNameLst>
                                      </p:cBhvr>
                                      <p:to>
                                        <p:strVal val="hidden"/>
                                      </p:to>
                                    </p:set>
                                  </p:childTnLst>
                                </p:cTn>
                              </p:par>
                              <p:par>
                                <p:cTn id="140" presetID="9" presetClass="exit" presetSubtype="0" fill="hold" grpId="1" nodeType="withEffect">
                                  <p:stCondLst>
                                    <p:cond delay="0"/>
                                  </p:stCondLst>
                                  <p:childTnLst>
                                    <p:animEffect transition="out" filter="dissolve">
                                      <p:cBhvr>
                                        <p:cTn id="141" dur="500"/>
                                        <p:tgtEl>
                                          <p:spTgt spid="1221481"/>
                                        </p:tgtEl>
                                      </p:cBhvr>
                                    </p:animEffect>
                                    <p:set>
                                      <p:cBhvr>
                                        <p:cTn id="142" dur="1" fill="hold">
                                          <p:stCondLst>
                                            <p:cond delay="499"/>
                                          </p:stCondLst>
                                        </p:cTn>
                                        <p:tgtEl>
                                          <p:spTgt spid="1221481"/>
                                        </p:tgtEl>
                                        <p:attrNameLst>
                                          <p:attrName>style.visibility</p:attrName>
                                        </p:attrNameLst>
                                      </p:cBhvr>
                                      <p:to>
                                        <p:strVal val="hidden"/>
                                      </p:to>
                                    </p:set>
                                  </p:childTnLst>
                                </p:cTn>
                              </p:par>
                              <p:par>
                                <p:cTn id="143" presetID="9" presetClass="exit" presetSubtype="0" fill="hold" grpId="1" nodeType="withEffect">
                                  <p:stCondLst>
                                    <p:cond delay="0"/>
                                  </p:stCondLst>
                                  <p:childTnLst>
                                    <p:animEffect transition="out" filter="dissolve">
                                      <p:cBhvr>
                                        <p:cTn id="144" dur="500"/>
                                        <p:tgtEl>
                                          <p:spTgt spid="1221482"/>
                                        </p:tgtEl>
                                      </p:cBhvr>
                                    </p:animEffect>
                                    <p:set>
                                      <p:cBhvr>
                                        <p:cTn id="145" dur="1" fill="hold">
                                          <p:stCondLst>
                                            <p:cond delay="499"/>
                                          </p:stCondLst>
                                        </p:cTn>
                                        <p:tgtEl>
                                          <p:spTgt spid="1221482"/>
                                        </p:tgtEl>
                                        <p:attrNameLst>
                                          <p:attrName>style.visibility</p:attrName>
                                        </p:attrNameLst>
                                      </p:cBhvr>
                                      <p:to>
                                        <p:strVal val="hidden"/>
                                      </p:to>
                                    </p:set>
                                  </p:childTnLst>
                                </p:cTn>
                              </p:par>
                              <p:par>
                                <p:cTn id="146" presetID="9" presetClass="exit" presetSubtype="0" fill="hold" grpId="1" nodeType="withEffect">
                                  <p:stCondLst>
                                    <p:cond delay="0"/>
                                  </p:stCondLst>
                                  <p:childTnLst>
                                    <p:animEffect transition="out" filter="dissolve">
                                      <p:cBhvr>
                                        <p:cTn id="147" dur="500"/>
                                        <p:tgtEl>
                                          <p:spTgt spid="1221483"/>
                                        </p:tgtEl>
                                      </p:cBhvr>
                                    </p:animEffect>
                                    <p:set>
                                      <p:cBhvr>
                                        <p:cTn id="148" dur="1" fill="hold">
                                          <p:stCondLst>
                                            <p:cond delay="499"/>
                                          </p:stCondLst>
                                        </p:cTn>
                                        <p:tgtEl>
                                          <p:spTgt spid="1221483"/>
                                        </p:tgtEl>
                                        <p:attrNameLst>
                                          <p:attrName>style.visibility</p:attrName>
                                        </p:attrNameLst>
                                      </p:cBhvr>
                                      <p:to>
                                        <p:strVal val="hidden"/>
                                      </p:to>
                                    </p:set>
                                  </p:childTnLst>
                                </p:cTn>
                              </p:par>
                              <p:par>
                                <p:cTn id="149" presetID="9" presetClass="exit" presetSubtype="0" fill="hold" grpId="1" nodeType="withEffect">
                                  <p:stCondLst>
                                    <p:cond delay="0"/>
                                  </p:stCondLst>
                                  <p:childTnLst>
                                    <p:animEffect transition="out" filter="dissolve">
                                      <p:cBhvr>
                                        <p:cTn id="150" dur="500"/>
                                        <p:tgtEl>
                                          <p:spTgt spid="1221484"/>
                                        </p:tgtEl>
                                      </p:cBhvr>
                                    </p:animEffect>
                                    <p:set>
                                      <p:cBhvr>
                                        <p:cTn id="151" dur="1" fill="hold">
                                          <p:stCondLst>
                                            <p:cond delay="499"/>
                                          </p:stCondLst>
                                        </p:cTn>
                                        <p:tgtEl>
                                          <p:spTgt spid="1221484"/>
                                        </p:tgtEl>
                                        <p:attrNameLst>
                                          <p:attrName>style.visibility</p:attrName>
                                        </p:attrNameLst>
                                      </p:cBhvr>
                                      <p:to>
                                        <p:strVal val="hidden"/>
                                      </p:to>
                                    </p:set>
                                  </p:childTnLst>
                                </p:cTn>
                              </p:par>
                              <p:par>
                                <p:cTn id="152" presetID="9" presetClass="exit" presetSubtype="0" fill="hold" grpId="1" nodeType="withEffect">
                                  <p:stCondLst>
                                    <p:cond delay="0"/>
                                  </p:stCondLst>
                                  <p:childTnLst>
                                    <p:animEffect transition="out" filter="dissolve">
                                      <p:cBhvr>
                                        <p:cTn id="153" dur="500"/>
                                        <p:tgtEl>
                                          <p:spTgt spid="1221485"/>
                                        </p:tgtEl>
                                      </p:cBhvr>
                                    </p:animEffect>
                                    <p:set>
                                      <p:cBhvr>
                                        <p:cTn id="154" dur="1" fill="hold">
                                          <p:stCondLst>
                                            <p:cond delay="499"/>
                                          </p:stCondLst>
                                        </p:cTn>
                                        <p:tgtEl>
                                          <p:spTgt spid="1221485"/>
                                        </p:tgtEl>
                                        <p:attrNameLst>
                                          <p:attrName>style.visibility</p:attrName>
                                        </p:attrNameLst>
                                      </p:cBhvr>
                                      <p:to>
                                        <p:strVal val="hidden"/>
                                      </p:to>
                                    </p:set>
                                  </p:childTnLst>
                                </p:cTn>
                              </p:par>
                              <p:par>
                                <p:cTn id="155" presetID="9" presetClass="exit" presetSubtype="0" fill="hold" grpId="1" nodeType="withEffect">
                                  <p:stCondLst>
                                    <p:cond delay="0"/>
                                  </p:stCondLst>
                                  <p:childTnLst>
                                    <p:animEffect transition="out" filter="dissolve">
                                      <p:cBhvr>
                                        <p:cTn id="156" dur="500"/>
                                        <p:tgtEl>
                                          <p:spTgt spid="1221486"/>
                                        </p:tgtEl>
                                      </p:cBhvr>
                                    </p:animEffect>
                                    <p:set>
                                      <p:cBhvr>
                                        <p:cTn id="157" dur="1" fill="hold">
                                          <p:stCondLst>
                                            <p:cond delay="499"/>
                                          </p:stCondLst>
                                        </p:cTn>
                                        <p:tgtEl>
                                          <p:spTgt spid="1221486"/>
                                        </p:tgtEl>
                                        <p:attrNameLst>
                                          <p:attrName>style.visibility</p:attrName>
                                        </p:attrNameLst>
                                      </p:cBhvr>
                                      <p:to>
                                        <p:strVal val="hidden"/>
                                      </p:to>
                                    </p:set>
                                  </p:childTnLst>
                                </p:cTn>
                              </p:par>
                              <p:par>
                                <p:cTn id="158" presetID="9" presetClass="exit" presetSubtype="0" fill="hold" grpId="1" nodeType="withEffect">
                                  <p:stCondLst>
                                    <p:cond delay="0"/>
                                  </p:stCondLst>
                                  <p:childTnLst>
                                    <p:animEffect transition="out" filter="dissolve">
                                      <p:cBhvr>
                                        <p:cTn id="159" dur="500"/>
                                        <p:tgtEl>
                                          <p:spTgt spid="1221487"/>
                                        </p:tgtEl>
                                      </p:cBhvr>
                                    </p:animEffect>
                                    <p:set>
                                      <p:cBhvr>
                                        <p:cTn id="160" dur="1" fill="hold">
                                          <p:stCondLst>
                                            <p:cond delay="499"/>
                                          </p:stCondLst>
                                        </p:cTn>
                                        <p:tgtEl>
                                          <p:spTgt spid="1221487"/>
                                        </p:tgtEl>
                                        <p:attrNameLst>
                                          <p:attrName>style.visibility</p:attrName>
                                        </p:attrNameLst>
                                      </p:cBhvr>
                                      <p:to>
                                        <p:strVal val="hidden"/>
                                      </p:to>
                                    </p:set>
                                  </p:childTnLst>
                                </p:cTn>
                              </p:par>
                              <p:par>
                                <p:cTn id="161" presetID="9" presetClass="exit" presetSubtype="0" fill="hold" grpId="1" nodeType="withEffect">
                                  <p:stCondLst>
                                    <p:cond delay="0"/>
                                  </p:stCondLst>
                                  <p:childTnLst>
                                    <p:animEffect transition="out" filter="dissolve">
                                      <p:cBhvr>
                                        <p:cTn id="162" dur="500"/>
                                        <p:tgtEl>
                                          <p:spTgt spid="1221488"/>
                                        </p:tgtEl>
                                      </p:cBhvr>
                                    </p:animEffect>
                                    <p:set>
                                      <p:cBhvr>
                                        <p:cTn id="163" dur="1" fill="hold">
                                          <p:stCondLst>
                                            <p:cond delay="499"/>
                                          </p:stCondLst>
                                        </p:cTn>
                                        <p:tgtEl>
                                          <p:spTgt spid="1221488"/>
                                        </p:tgtEl>
                                        <p:attrNameLst>
                                          <p:attrName>style.visibility</p:attrName>
                                        </p:attrNameLst>
                                      </p:cBhvr>
                                      <p:to>
                                        <p:strVal val="hidden"/>
                                      </p:to>
                                    </p:set>
                                  </p:childTnLst>
                                </p:cTn>
                              </p:par>
                              <p:par>
                                <p:cTn id="164" presetID="9" presetClass="exit" presetSubtype="0" fill="hold" grpId="1" nodeType="withEffect">
                                  <p:stCondLst>
                                    <p:cond delay="0"/>
                                  </p:stCondLst>
                                  <p:childTnLst>
                                    <p:animEffect transition="out" filter="dissolve">
                                      <p:cBhvr>
                                        <p:cTn id="165" dur="500"/>
                                        <p:tgtEl>
                                          <p:spTgt spid="1221489"/>
                                        </p:tgtEl>
                                      </p:cBhvr>
                                    </p:animEffect>
                                    <p:set>
                                      <p:cBhvr>
                                        <p:cTn id="166" dur="1" fill="hold">
                                          <p:stCondLst>
                                            <p:cond delay="499"/>
                                          </p:stCondLst>
                                        </p:cTn>
                                        <p:tgtEl>
                                          <p:spTgt spid="1221489"/>
                                        </p:tgtEl>
                                        <p:attrNameLst>
                                          <p:attrName>style.visibility</p:attrName>
                                        </p:attrNameLst>
                                      </p:cBhvr>
                                      <p:to>
                                        <p:strVal val="hidden"/>
                                      </p:to>
                                    </p:set>
                                  </p:childTnLst>
                                </p:cTn>
                              </p:par>
                              <p:par>
                                <p:cTn id="167" presetID="9" presetClass="exit" presetSubtype="0" fill="hold" grpId="1" nodeType="withEffect">
                                  <p:stCondLst>
                                    <p:cond delay="0"/>
                                  </p:stCondLst>
                                  <p:childTnLst>
                                    <p:animEffect transition="out" filter="dissolve">
                                      <p:cBhvr>
                                        <p:cTn id="168" dur="500"/>
                                        <p:tgtEl>
                                          <p:spTgt spid="1221490"/>
                                        </p:tgtEl>
                                      </p:cBhvr>
                                    </p:animEffect>
                                    <p:set>
                                      <p:cBhvr>
                                        <p:cTn id="169" dur="1" fill="hold">
                                          <p:stCondLst>
                                            <p:cond delay="499"/>
                                          </p:stCondLst>
                                        </p:cTn>
                                        <p:tgtEl>
                                          <p:spTgt spid="1221490"/>
                                        </p:tgtEl>
                                        <p:attrNameLst>
                                          <p:attrName>style.visibility</p:attrName>
                                        </p:attrNameLst>
                                      </p:cBhvr>
                                      <p:to>
                                        <p:strVal val="hidden"/>
                                      </p:to>
                                    </p:set>
                                  </p:childTnLst>
                                </p:cTn>
                              </p:par>
                              <p:par>
                                <p:cTn id="170" presetID="9" presetClass="exit" presetSubtype="0" fill="hold" grpId="2" nodeType="withEffect">
                                  <p:stCondLst>
                                    <p:cond delay="0"/>
                                  </p:stCondLst>
                                  <p:childTnLst>
                                    <p:animEffect transition="out" filter="dissolve">
                                      <p:cBhvr>
                                        <p:cTn id="171" dur="500"/>
                                        <p:tgtEl>
                                          <p:spTgt spid="1221491"/>
                                        </p:tgtEl>
                                      </p:cBhvr>
                                    </p:animEffect>
                                    <p:set>
                                      <p:cBhvr>
                                        <p:cTn id="172" dur="1" fill="hold">
                                          <p:stCondLst>
                                            <p:cond delay="499"/>
                                          </p:stCondLst>
                                        </p:cTn>
                                        <p:tgtEl>
                                          <p:spTgt spid="1221491"/>
                                        </p:tgtEl>
                                        <p:attrNameLst>
                                          <p:attrName>style.visibility</p:attrName>
                                        </p:attrNameLst>
                                      </p:cBhvr>
                                      <p:to>
                                        <p:strVal val="hidden"/>
                                      </p:to>
                                    </p:set>
                                  </p:childTnLst>
                                </p:cTn>
                              </p:par>
                              <p:par>
                                <p:cTn id="173" presetID="9" presetClass="exit" presetSubtype="0" fill="hold" grpId="2" nodeType="withEffect">
                                  <p:stCondLst>
                                    <p:cond delay="0"/>
                                  </p:stCondLst>
                                  <p:childTnLst>
                                    <p:animEffect transition="out" filter="dissolve">
                                      <p:cBhvr>
                                        <p:cTn id="174" dur="500"/>
                                        <p:tgtEl>
                                          <p:spTgt spid="1221492"/>
                                        </p:tgtEl>
                                      </p:cBhvr>
                                    </p:animEffect>
                                    <p:set>
                                      <p:cBhvr>
                                        <p:cTn id="175" dur="1" fill="hold">
                                          <p:stCondLst>
                                            <p:cond delay="499"/>
                                          </p:stCondLst>
                                        </p:cTn>
                                        <p:tgtEl>
                                          <p:spTgt spid="1221492"/>
                                        </p:tgtEl>
                                        <p:attrNameLst>
                                          <p:attrName>style.visibility</p:attrName>
                                        </p:attrNameLst>
                                      </p:cBhvr>
                                      <p:to>
                                        <p:strVal val="hidden"/>
                                      </p:to>
                                    </p:set>
                                  </p:childTnLst>
                                </p:cTn>
                              </p:par>
                              <p:par>
                                <p:cTn id="176" presetID="9" presetClass="exit" presetSubtype="0" fill="hold" grpId="2" nodeType="withEffect">
                                  <p:stCondLst>
                                    <p:cond delay="0"/>
                                  </p:stCondLst>
                                  <p:childTnLst>
                                    <p:animEffect transition="out" filter="dissolve">
                                      <p:cBhvr>
                                        <p:cTn id="177" dur="500"/>
                                        <p:tgtEl>
                                          <p:spTgt spid="1221493"/>
                                        </p:tgtEl>
                                      </p:cBhvr>
                                    </p:animEffect>
                                    <p:set>
                                      <p:cBhvr>
                                        <p:cTn id="178" dur="1" fill="hold">
                                          <p:stCondLst>
                                            <p:cond delay="499"/>
                                          </p:stCondLst>
                                        </p:cTn>
                                        <p:tgtEl>
                                          <p:spTgt spid="1221493"/>
                                        </p:tgtEl>
                                        <p:attrNameLst>
                                          <p:attrName>style.visibility</p:attrName>
                                        </p:attrNameLst>
                                      </p:cBhvr>
                                      <p:to>
                                        <p:strVal val="hidden"/>
                                      </p:to>
                                    </p:set>
                                  </p:childTnLst>
                                </p:cTn>
                              </p:par>
                              <p:par>
                                <p:cTn id="179" presetID="9" presetClass="exit" presetSubtype="0" fill="hold" grpId="2" nodeType="withEffect">
                                  <p:stCondLst>
                                    <p:cond delay="0"/>
                                  </p:stCondLst>
                                  <p:childTnLst>
                                    <p:animEffect transition="out" filter="dissolve">
                                      <p:cBhvr>
                                        <p:cTn id="180" dur="500"/>
                                        <p:tgtEl>
                                          <p:spTgt spid="1221494"/>
                                        </p:tgtEl>
                                      </p:cBhvr>
                                    </p:animEffect>
                                    <p:set>
                                      <p:cBhvr>
                                        <p:cTn id="181" dur="1" fill="hold">
                                          <p:stCondLst>
                                            <p:cond delay="499"/>
                                          </p:stCondLst>
                                        </p:cTn>
                                        <p:tgtEl>
                                          <p:spTgt spid="1221494"/>
                                        </p:tgtEl>
                                        <p:attrNameLst>
                                          <p:attrName>style.visibility</p:attrName>
                                        </p:attrNameLst>
                                      </p:cBhvr>
                                      <p:to>
                                        <p:strVal val="hidden"/>
                                      </p:to>
                                    </p:set>
                                  </p:childTnLst>
                                </p:cTn>
                              </p:par>
                              <p:par>
                                <p:cTn id="182" presetID="9" presetClass="exit" presetSubtype="0" fill="hold" grpId="2" nodeType="withEffect">
                                  <p:stCondLst>
                                    <p:cond delay="0"/>
                                  </p:stCondLst>
                                  <p:childTnLst>
                                    <p:animEffect transition="out" filter="dissolve">
                                      <p:cBhvr>
                                        <p:cTn id="183" dur="500"/>
                                        <p:tgtEl>
                                          <p:spTgt spid="1221495"/>
                                        </p:tgtEl>
                                      </p:cBhvr>
                                    </p:animEffect>
                                    <p:set>
                                      <p:cBhvr>
                                        <p:cTn id="184" dur="1" fill="hold">
                                          <p:stCondLst>
                                            <p:cond delay="499"/>
                                          </p:stCondLst>
                                        </p:cTn>
                                        <p:tgtEl>
                                          <p:spTgt spid="1221495"/>
                                        </p:tgtEl>
                                        <p:attrNameLst>
                                          <p:attrName>style.visibility</p:attrName>
                                        </p:attrNameLst>
                                      </p:cBhvr>
                                      <p:to>
                                        <p:strVal val="hidden"/>
                                      </p:to>
                                    </p:set>
                                  </p:childTnLst>
                                </p:cTn>
                              </p:par>
                            </p:childTnLst>
                          </p:cTn>
                        </p:par>
                        <p:par>
                          <p:cTn id="185" fill="hold" nodeType="afterGroup">
                            <p:stCondLst>
                              <p:cond delay="500"/>
                            </p:stCondLst>
                            <p:childTnLst>
                              <p:par>
                                <p:cTn id="186" presetID="22" presetClass="entr" presetSubtype="1" fill="hold" grpId="0" nodeType="afterEffect">
                                  <p:stCondLst>
                                    <p:cond delay="0"/>
                                  </p:stCondLst>
                                  <p:childTnLst>
                                    <p:set>
                                      <p:cBhvr>
                                        <p:cTn id="187" dur="1" fill="hold">
                                          <p:stCondLst>
                                            <p:cond delay="0"/>
                                          </p:stCondLst>
                                        </p:cTn>
                                        <p:tgtEl>
                                          <p:spTgt spid="1220610"/>
                                        </p:tgtEl>
                                        <p:attrNameLst>
                                          <p:attrName>style.visibility</p:attrName>
                                        </p:attrNameLst>
                                      </p:cBhvr>
                                      <p:to>
                                        <p:strVal val="visible"/>
                                      </p:to>
                                    </p:set>
                                    <p:animEffect transition="in" filter="wipe(up)">
                                      <p:cBhvr>
                                        <p:cTn id="188" dur="500"/>
                                        <p:tgtEl>
                                          <p:spTgt spid="1220610"/>
                                        </p:tgtEl>
                                      </p:cBhvr>
                                    </p:animEffect>
                                  </p:childTnLst>
                                </p:cTn>
                              </p:par>
                            </p:childTnLst>
                          </p:cTn>
                        </p:par>
                        <p:par>
                          <p:cTn id="189" fill="hold" nodeType="afterGroup">
                            <p:stCondLst>
                              <p:cond delay="1000"/>
                            </p:stCondLst>
                            <p:childTnLst>
                              <p:par>
                                <p:cTn id="190" presetID="9" presetClass="entr" presetSubtype="0" fill="hold" nodeType="afterEffect">
                                  <p:stCondLst>
                                    <p:cond delay="0"/>
                                  </p:stCondLst>
                                  <p:childTnLst>
                                    <p:set>
                                      <p:cBhvr>
                                        <p:cTn id="191" dur="1" fill="hold">
                                          <p:stCondLst>
                                            <p:cond delay="0"/>
                                          </p:stCondLst>
                                        </p:cTn>
                                        <p:tgtEl>
                                          <p:spTgt spid="17"/>
                                        </p:tgtEl>
                                        <p:attrNameLst>
                                          <p:attrName>style.visibility</p:attrName>
                                        </p:attrNameLst>
                                      </p:cBhvr>
                                      <p:to>
                                        <p:strVal val="visible"/>
                                      </p:to>
                                    </p:set>
                                    <p:animEffect transition="in" filter="dissolve">
                                      <p:cBhvr>
                                        <p:cTn id="19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0610" grpId="0" animBg="1"/>
      <p:bldP spid="1220785" grpId="0" animBg="1"/>
      <p:bldP spid="1220785" grpId="1" animBg="1"/>
      <p:bldP spid="1220786" grpId="0" animBg="1"/>
      <p:bldP spid="1220786" grpId="1" animBg="1"/>
      <p:bldP spid="1221300" grpId="0" animBg="1"/>
      <p:bldP spid="1221300" grpId="1" animBg="1"/>
      <p:bldP spid="1221301" grpId="0" animBg="1"/>
      <p:bldP spid="1221301" grpId="1" animBg="1"/>
      <p:bldP spid="1221473" grpId="0" animBg="1"/>
      <p:bldP spid="1221473" grpId="1" animBg="1"/>
      <p:bldP spid="1221474" grpId="0" animBg="1"/>
      <p:bldP spid="1221474" grpId="1" animBg="1"/>
      <p:bldP spid="1221475" grpId="0" animBg="1"/>
      <p:bldP spid="1221475" grpId="1" animBg="1"/>
      <p:bldP spid="1221476" grpId="0" animBg="1"/>
      <p:bldP spid="1221476" grpId="1" animBg="1"/>
      <p:bldP spid="1221477" grpId="0" animBg="1"/>
      <p:bldP spid="1221477" grpId="1" animBg="1"/>
      <p:bldP spid="1221478" grpId="0" animBg="1"/>
      <p:bldP spid="1221478" grpId="1" animBg="1"/>
      <p:bldP spid="1221479" grpId="0" animBg="1"/>
      <p:bldP spid="1221479" grpId="1" animBg="1"/>
      <p:bldP spid="1221480" grpId="0" animBg="1"/>
      <p:bldP spid="1221480" grpId="1" animBg="1"/>
      <p:bldP spid="1221481" grpId="0" animBg="1"/>
      <p:bldP spid="1221481" grpId="1" animBg="1"/>
      <p:bldP spid="1221482" grpId="0" animBg="1"/>
      <p:bldP spid="1221482" grpId="1" animBg="1"/>
      <p:bldP spid="1221483" grpId="0" animBg="1"/>
      <p:bldP spid="1221483" grpId="1" animBg="1"/>
      <p:bldP spid="1221484" grpId="0" animBg="1"/>
      <p:bldP spid="1221484" grpId="1" animBg="1"/>
      <p:bldP spid="1221485" grpId="0" animBg="1"/>
      <p:bldP spid="1221485" grpId="1" animBg="1"/>
      <p:bldP spid="1221486" grpId="0" animBg="1"/>
      <p:bldP spid="1221486" grpId="1" animBg="1"/>
      <p:bldP spid="1221487" grpId="0" animBg="1"/>
      <p:bldP spid="1221487" grpId="1" animBg="1"/>
      <p:bldP spid="1221488" grpId="0" animBg="1"/>
      <p:bldP spid="1221488" grpId="1" animBg="1"/>
      <p:bldP spid="1221489" grpId="0" animBg="1"/>
      <p:bldP spid="1221489" grpId="1" animBg="1"/>
      <p:bldP spid="1221490" grpId="0" animBg="1"/>
      <p:bldP spid="1221490" grpId="1" animBg="1"/>
      <p:bldP spid="1221491" grpId="0" animBg="1"/>
      <p:bldP spid="1221491" grpId="1" animBg="1"/>
      <p:bldP spid="1221491" grpId="2" animBg="1"/>
      <p:bldP spid="1221492" grpId="0" animBg="1"/>
      <p:bldP spid="1221492" grpId="1" animBg="1"/>
      <p:bldP spid="1221492" grpId="2" animBg="1"/>
      <p:bldP spid="1221493" grpId="0" animBg="1"/>
      <p:bldP spid="1221493" grpId="1" animBg="1"/>
      <p:bldP spid="1221493" grpId="2" animBg="1"/>
      <p:bldP spid="1221494" grpId="0" animBg="1"/>
      <p:bldP spid="1221494" grpId="1" animBg="1"/>
      <p:bldP spid="1221494" grpId="2" animBg="1"/>
      <p:bldP spid="1221495" grpId="0" animBg="1"/>
      <p:bldP spid="1221495" grpId="1" animBg="1"/>
      <p:bldP spid="1221495" grpId="2" animBg="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611188" y="5319713"/>
            <a:ext cx="8370887" cy="944562"/>
            <a:chOff x="385" y="3351"/>
            <a:chExt cx="5273" cy="595"/>
          </a:xfrm>
        </p:grpSpPr>
        <p:sp>
          <p:nvSpPr>
            <p:cNvPr id="25645" name="Line 3"/>
            <p:cNvSpPr>
              <a:spLocks noChangeShapeType="1"/>
            </p:cNvSpPr>
            <p:nvPr/>
          </p:nvSpPr>
          <p:spPr bwMode="auto">
            <a:xfrm>
              <a:off x="385" y="3946"/>
              <a:ext cx="5273" cy="0"/>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25646" name="Line 4"/>
            <p:cNvSpPr>
              <a:spLocks noChangeShapeType="1"/>
            </p:cNvSpPr>
            <p:nvPr/>
          </p:nvSpPr>
          <p:spPr bwMode="auto">
            <a:xfrm flipV="1">
              <a:off x="1463" y="3464"/>
              <a:ext cx="0" cy="482"/>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25647" name="Line 5"/>
            <p:cNvSpPr>
              <a:spLocks noChangeShapeType="1"/>
            </p:cNvSpPr>
            <p:nvPr/>
          </p:nvSpPr>
          <p:spPr bwMode="auto">
            <a:xfrm flipV="1">
              <a:off x="3163" y="3379"/>
              <a:ext cx="0" cy="567"/>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25648" name="Line 6"/>
            <p:cNvSpPr>
              <a:spLocks noChangeShapeType="1"/>
            </p:cNvSpPr>
            <p:nvPr/>
          </p:nvSpPr>
          <p:spPr bwMode="auto">
            <a:xfrm flipV="1">
              <a:off x="4921" y="3351"/>
              <a:ext cx="0" cy="595"/>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grpSp>
      <p:pic>
        <p:nvPicPr>
          <p:cNvPr id="25603" name="Picture 7" descr="j023826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6862" y="4475163"/>
            <a:ext cx="1512888" cy="1258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3" name="Group 8"/>
          <p:cNvGrpSpPr>
            <a:grpSpLocks/>
          </p:cNvGrpSpPr>
          <p:nvPr/>
        </p:nvGrpSpPr>
        <p:grpSpPr bwMode="auto">
          <a:xfrm>
            <a:off x="34925" y="908050"/>
            <a:ext cx="8983663" cy="2847975"/>
            <a:chOff x="22" y="572"/>
            <a:chExt cx="5659" cy="1794"/>
          </a:xfrm>
        </p:grpSpPr>
        <p:sp>
          <p:nvSpPr>
            <p:cNvPr id="25640" name="AutoShape 9"/>
            <p:cNvSpPr>
              <a:spLocks noChangeArrowheads="1"/>
            </p:cNvSpPr>
            <p:nvPr/>
          </p:nvSpPr>
          <p:spPr bwMode="auto">
            <a:xfrm>
              <a:off x="782" y="1730"/>
              <a:ext cx="1474" cy="636"/>
            </a:xfrm>
            <a:prstGeom prst="roundRect">
              <a:avLst>
                <a:gd name="adj" fmla="val 16667"/>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ctr"/>
              <a:r>
                <a:rPr lang="en-US" sz="1600">
                  <a:solidFill>
                    <a:schemeClr val="bg1"/>
                  </a:solidFill>
                </a:rPr>
                <a:t>file system</a:t>
              </a:r>
            </a:p>
          </p:txBody>
        </p:sp>
        <p:sp>
          <p:nvSpPr>
            <p:cNvPr id="25641" name="AutoShape 10"/>
            <p:cNvSpPr>
              <a:spLocks noChangeArrowheads="1"/>
            </p:cNvSpPr>
            <p:nvPr/>
          </p:nvSpPr>
          <p:spPr bwMode="auto">
            <a:xfrm>
              <a:off x="4207" y="1730"/>
              <a:ext cx="1474" cy="636"/>
            </a:xfrm>
            <a:prstGeom prst="roundRect">
              <a:avLst>
                <a:gd name="adj" fmla="val 16667"/>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ctr"/>
              <a:r>
                <a:rPr lang="en-US" sz="1600">
                  <a:solidFill>
                    <a:schemeClr val="bg1"/>
                  </a:solidFill>
                </a:rPr>
                <a:t>communication </a:t>
              </a:r>
            </a:p>
            <a:p>
              <a:pPr algn="ctr"/>
              <a:r>
                <a:rPr lang="en-US" sz="1600">
                  <a:solidFill>
                    <a:schemeClr val="bg1"/>
                  </a:solidFill>
                </a:rPr>
                <a:t>system</a:t>
              </a:r>
            </a:p>
          </p:txBody>
        </p:sp>
        <p:sp>
          <p:nvSpPr>
            <p:cNvPr id="25642" name="AutoShape 11"/>
            <p:cNvSpPr>
              <a:spLocks noChangeArrowheads="1"/>
            </p:cNvSpPr>
            <p:nvPr/>
          </p:nvSpPr>
          <p:spPr bwMode="auto">
            <a:xfrm>
              <a:off x="2403" y="572"/>
              <a:ext cx="1724" cy="636"/>
            </a:xfrm>
            <a:prstGeom prst="roundRect">
              <a:avLst>
                <a:gd name="adj" fmla="val 16667"/>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ctr"/>
              <a:r>
                <a:rPr lang="en-US" sz="1600">
                  <a:solidFill>
                    <a:schemeClr val="bg1"/>
                  </a:solidFill>
                </a:rPr>
                <a:t>application</a:t>
              </a:r>
            </a:p>
          </p:txBody>
        </p:sp>
        <p:sp>
          <p:nvSpPr>
            <p:cNvPr id="25643" name="Line 12"/>
            <p:cNvSpPr>
              <a:spLocks noChangeShapeType="1"/>
            </p:cNvSpPr>
            <p:nvPr/>
          </p:nvSpPr>
          <p:spPr bwMode="auto">
            <a:xfrm>
              <a:off x="90" y="1467"/>
              <a:ext cx="4945"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25644" name="Text Box 13"/>
            <p:cNvSpPr txBox="1">
              <a:spLocks noChangeArrowheads="1"/>
            </p:cNvSpPr>
            <p:nvPr/>
          </p:nvSpPr>
          <p:spPr bwMode="auto">
            <a:xfrm>
              <a:off x="22" y="1217"/>
              <a:ext cx="1027" cy="4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a:t>user space</a:t>
              </a:r>
            </a:p>
            <a:p>
              <a:endParaRPr lang="en-US" sz="900"/>
            </a:p>
            <a:p>
              <a:r>
                <a:rPr lang="en-US" sz="1800"/>
                <a:t>kernel space</a:t>
              </a:r>
            </a:p>
          </p:txBody>
        </p:sp>
      </p:grpSp>
      <p:pic>
        <p:nvPicPr>
          <p:cNvPr id="25605" name="Picture 14" descr="nettverkskort"/>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7125753" y="4584700"/>
            <a:ext cx="1425575" cy="1090613"/>
          </a:xfrm>
          <a:noFill/>
        </p:spPr>
      </p:pic>
      <p:sp>
        <p:nvSpPr>
          <p:cNvPr id="1222671" name="Line 15"/>
          <p:cNvSpPr>
            <a:spLocks noChangeShapeType="1"/>
          </p:cNvSpPr>
          <p:nvPr/>
        </p:nvSpPr>
        <p:spPr bwMode="auto">
          <a:xfrm flipV="1">
            <a:off x="2414588" y="3538538"/>
            <a:ext cx="0" cy="792162"/>
          </a:xfrm>
          <a:prstGeom prst="line">
            <a:avLst/>
          </a:prstGeom>
          <a:noFill/>
          <a:ln w="38100">
            <a:solidFill>
              <a:schemeClr va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22672" name="Line 16"/>
          <p:cNvSpPr>
            <a:spLocks noChangeShapeType="1"/>
          </p:cNvSpPr>
          <p:nvPr/>
        </p:nvSpPr>
        <p:spPr bwMode="auto">
          <a:xfrm flipV="1">
            <a:off x="7848600" y="3538538"/>
            <a:ext cx="0" cy="792162"/>
          </a:xfrm>
          <a:prstGeom prst="line">
            <a:avLst/>
          </a:prstGeom>
          <a:noFill/>
          <a:ln w="38100">
            <a:solidFill>
              <a:schemeClr val="hlink"/>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sp>
        <p:nvSpPr>
          <p:cNvPr id="1222673" name="Line 17"/>
          <p:cNvSpPr>
            <a:spLocks noChangeShapeType="1"/>
          </p:cNvSpPr>
          <p:nvPr/>
        </p:nvSpPr>
        <p:spPr bwMode="auto">
          <a:xfrm flipV="1">
            <a:off x="2871788" y="1558925"/>
            <a:ext cx="1277937" cy="1439863"/>
          </a:xfrm>
          <a:prstGeom prst="line">
            <a:avLst/>
          </a:prstGeom>
          <a:noFill/>
          <a:ln w="38100">
            <a:solidFill>
              <a:schemeClr va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1222674" name="Line 18"/>
          <p:cNvSpPr>
            <a:spLocks noChangeShapeType="1"/>
          </p:cNvSpPr>
          <p:nvPr/>
        </p:nvSpPr>
        <p:spPr bwMode="auto">
          <a:xfrm flipH="1" flipV="1">
            <a:off x="5948363" y="1593850"/>
            <a:ext cx="1279525" cy="1404938"/>
          </a:xfrm>
          <a:prstGeom prst="line">
            <a:avLst/>
          </a:prstGeom>
          <a:noFill/>
          <a:ln w="38100">
            <a:solidFill>
              <a:schemeClr val="hlink"/>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sp>
        <p:nvSpPr>
          <p:cNvPr id="1222675" name="Rectangle 19"/>
          <p:cNvSpPr>
            <a:spLocks noChangeAspect="1" noChangeArrowheads="1"/>
          </p:cNvSpPr>
          <p:nvPr/>
        </p:nvSpPr>
        <p:spPr bwMode="auto">
          <a:xfrm>
            <a:off x="6192838" y="1054100"/>
            <a:ext cx="176212" cy="176213"/>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2676" name="Rectangle 20"/>
          <p:cNvSpPr>
            <a:spLocks noChangeAspect="1" noChangeArrowheads="1"/>
          </p:cNvSpPr>
          <p:nvPr/>
        </p:nvSpPr>
        <p:spPr bwMode="auto">
          <a:xfrm>
            <a:off x="6192838" y="1233488"/>
            <a:ext cx="176212" cy="176212"/>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2677" name="Rectangle 21"/>
          <p:cNvSpPr>
            <a:spLocks noChangeAspect="1" noChangeArrowheads="1"/>
          </p:cNvSpPr>
          <p:nvPr/>
        </p:nvSpPr>
        <p:spPr bwMode="auto">
          <a:xfrm>
            <a:off x="6192838" y="1412875"/>
            <a:ext cx="176212" cy="176213"/>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2678" name="Rectangle 22"/>
          <p:cNvSpPr>
            <a:spLocks noChangeAspect="1" noChangeArrowheads="1"/>
          </p:cNvSpPr>
          <p:nvPr/>
        </p:nvSpPr>
        <p:spPr bwMode="auto">
          <a:xfrm>
            <a:off x="6192838" y="1592263"/>
            <a:ext cx="176212" cy="176212"/>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2679" name="Rectangle 23"/>
          <p:cNvSpPr>
            <a:spLocks noChangeAspect="1" noChangeArrowheads="1"/>
          </p:cNvSpPr>
          <p:nvPr/>
        </p:nvSpPr>
        <p:spPr bwMode="auto">
          <a:xfrm>
            <a:off x="3243263" y="2900363"/>
            <a:ext cx="176212" cy="176212"/>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2680" name="Rectangle 24"/>
          <p:cNvSpPr>
            <a:spLocks noChangeAspect="1" noChangeArrowheads="1"/>
          </p:cNvSpPr>
          <p:nvPr/>
        </p:nvSpPr>
        <p:spPr bwMode="auto">
          <a:xfrm>
            <a:off x="3243263" y="3079750"/>
            <a:ext cx="176212" cy="176213"/>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2681" name="Rectangle 25"/>
          <p:cNvSpPr>
            <a:spLocks noChangeAspect="1" noChangeArrowheads="1"/>
          </p:cNvSpPr>
          <p:nvPr/>
        </p:nvSpPr>
        <p:spPr bwMode="auto">
          <a:xfrm>
            <a:off x="3243263" y="3259138"/>
            <a:ext cx="176212" cy="176212"/>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2682" name="Rectangle 26"/>
          <p:cNvSpPr>
            <a:spLocks noChangeAspect="1" noChangeArrowheads="1"/>
          </p:cNvSpPr>
          <p:nvPr/>
        </p:nvSpPr>
        <p:spPr bwMode="auto">
          <a:xfrm>
            <a:off x="3243263" y="3438525"/>
            <a:ext cx="176212" cy="176213"/>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2683" name="Rectangle 27"/>
          <p:cNvSpPr>
            <a:spLocks noChangeAspect="1" noChangeArrowheads="1"/>
          </p:cNvSpPr>
          <p:nvPr/>
        </p:nvSpPr>
        <p:spPr bwMode="auto">
          <a:xfrm>
            <a:off x="8712200" y="2900363"/>
            <a:ext cx="176213" cy="176212"/>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2684" name="Rectangle 28"/>
          <p:cNvSpPr>
            <a:spLocks noChangeAspect="1" noChangeArrowheads="1"/>
          </p:cNvSpPr>
          <p:nvPr/>
        </p:nvSpPr>
        <p:spPr bwMode="auto">
          <a:xfrm>
            <a:off x="8712200" y="3079750"/>
            <a:ext cx="176213" cy="176213"/>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2685" name="Rectangle 29"/>
          <p:cNvSpPr>
            <a:spLocks noChangeAspect="1" noChangeArrowheads="1"/>
          </p:cNvSpPr>
          <p:nvPr/>
        </p:nvSpPr>
        <p:spPr bwMode="auto">
          <a:xfrm>
            <a:off x="8712200" y="3259138"/>
            <a:ext cx="176213" cy="176212"/>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22686" name="Rectangle 30"/>
          <p:cNvSpPr>
            <a:spLocks noChangeAspect="1" noChangeArrowheads="1"/>
          </p:cNvSpPr>
          <p:nvPr/>
        </p:nvSpPr>
        <p:spPr bwMode="auto">
          <a:xfrm>
            <a:off x="8712200" y="3438525"/>
            <a:ext cx="176213" cy="176213"/>
          </a:xfrm>
          <a:prstGeom prst="rect">
            <a:avLst/>
          </a:prstGeom>
          <a:solidFill>
            <a:schemeClr val="bg1"/>
          </a:solidFill>
          <a:ln w="9525">
            <a:solidFill>
              <a:schemeClr val="tx1"/>
            </a:solidFill>
            <a:miter lim="800000"/>
            <a:headEnd/>
            <a:tailEnd/>
          </a:ln>
        </p:spPr>
        <p:txBody>
          <a:bodyPr wrap="none" anchor="ctr"/>
          <a:lstStyle/>
          <a:p>
            <a:endParaRPr lang="nb-NO"/>
          </a:p>
        </p:txBody>
      </p:sp>
      <p:pic>
        <p:nvPicPr>
          <p:cNvPr id="1222687" name="Picture 31" descr="min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39687" y="4725988"/>
            <a:ext cx="2114550" cy="873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22688" name="AutoShape 32"/>
          <p:cNvSpPr>
            <a:spLocks noChangeArrowheads="1"/>
          </p:cNvSpPr>
          <p:nvPr/>
        </p:nvSpPr>
        <p:spPr bwMode="auto">
          <a:xfrm rot="5400000" flipV="1">
            <a:off x="4505325" y="5083175"/>
            <a:ext cx="134938" cy="179388"/>
          </a:xfrm>
          <a:custGeom>
            <a:avLst/>
            <a:gdLst>
              <a:gd name="T0" fmla="*/ 129384 w 21600"/>
              <a:gd name="T1" fmla="*/ 89694 h 21600"/>
              <a:gd name="T2" fmla="*/ 67469 w 21600"/>
              <a:gd name="T3" fmla="*/ 179388 h 21600"/>
              <a:gd name="T4" fmla="*/ 5554 w 21600"/>
              <a:gd name="T5" fmla="*/ 89694 h 21600"/>
              <a:gd name="T6" fmla="*/ 67469 w 21600"/>
              <a:gd name="T7" fmla="*/ 0 h 21600"/>
              <a:gd name="T8" fmla="*/ 0 60000 65536"/>
              <a:gd name="T9" fmla="*/ 0 60000 65536"/>
              <a:gd name="T10" fmla="*/ 0 60000 65536"/>
              <a:gd name="T11" fmla="*/ 0 60000 65536"/>
              <a:gd name="T12" fmla="*/ 2689 w 21600"/>
              <a:gd name="T13" fmla="*/ 2689 h 21600"/>
              <a:gd name="T14" fmla="*/ 18911 w 21600"/>
              <a:gd name="T15" fmla="*/ 18911 h 21600"/>
            </a:gdLst>
            <a:ahLst/>
            <a:cxnLst>
              <a:cxn ang="T8">
                <a:pos x="T0" y="T1"/>
              </a:cxn>
              <a:cxn ang="T9">
                <a:pos x="T2" y="T3"/>
              </a:cxn>
              <a:cxn ang="T10">
                <a:pos x="T4" y="T5"/>
              </a:cxn>
              <a:cxn ang="T11">
                <a:pos x="T6" y="T7"/>
              </a:cxn>
            </a:cxnLst>
            <a:rect l="T12" t="T13" r="T14" b="T15"/>
            <a:pathLst>
              <a:path w="21600" h="21600">
                <a:moveTo>
                  <a:pt x="0" y="0"/>
                </a:moveTo>
                <a:lnTo>
                  <a:pt x="1778" y="21600"/>
                </a:lnTo>
                <a:lnTo>
                  <a:pt x="19822" y="21600"/>
                </a:lnTo>
                <a:lnTo>
                  <a:pt x="21600" y="0"/>
                </a:lnTo>
                <a:close/>
              </a:path>
            </a:pathLst>
          </a:cu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nb-NO"/>
          </a:p>
        </p:txBody>
      </p:sp>
      <p:sp>
        <p:nvSpPr>
          <p:cNvPr id="1222689" name="AutoShape 33"/>
          <p:cNvSpPr>
            <a:spLocks noChangeArrowheads="1"/>
          </p:cNvSpPr>
          <p:nvPr/>
        </p:nvSpPr>
        <p:spPr bwMode="auto">
          <a:xfrm rot="5400000" flipV="1">
            <a:off x="4819650" y="5081588"/>
            <a:ext cx="134937" cy="179388"/>
          </a:xfrm>
          <a:custGeom>
            <a:avLst/>
            <a:gdLst>
              <a:gd name="T0" fmla="*/ 129383 w 21600"/>
              <a:gd name="T1" fmla="*/ 89694 h 21600"/>
              <a:gd name="T2" fmla="*/ 67469 w 21600"/>
              <a:gd name="T3" fmla="*/ 179388 h 21600"/>
              <a:gd name="T4" fmla="*/ 5554 w 21600"/>
              <a:gd name="T5" fmla="*/ 89694 h 21600"/>
              <a:gd name="T6" fmla="*/ 67469 w 21600"/>
              <a:gd name="T7" fmla="*/ 0 h 21600"/>
              <a:gd name="T8" fmla="*/ 0 60000 65536"/>
              <a:gd name="T9" fmla="*/ 0 60000 65536"/>
              <a:gd name="T10" fmla="*/ 0 60000 65536"/>
              <a:gd name="T11" fmla="*/ 0 60000 65536"/>
              <a:gd name="T12" fmla="*/ 2689 w 21600"/>
              <a:gd name="T13" fmla="*/ 2689 h 21600"/>
              <a:gd name="T14" fmla="*/ 18911 w 21600"/>
              <a:gd name="T15" fmla="*/ 18911 h 21600"/>
            </a:gdLst>
            <a:ahLst/>
            <a:cxnLst>
              <a:cxn ang="T8">
                <a:pos x="T0" y="T1"/>
              </a:cxn>
              <a:cxn ang="T9">
                <a:pos x="T2" y="T3"/>
              </a:cxn>
              <a:cxn ang="T10">
                <a:pos x="T4" y="T5"/>
              </a:cxn>
              <a:cxn ang="T11">
                <a:pos x="T6" y="T7"/>
              </a:cxn>
            </a:cxnLst>
            <a:rect l="T12" t="T13" r="T14" b="T15"/>
            <a:pathLst>
              <a:path w="21600" h="21600">
                <a:moveTo>
                  <a:pt x="0" y="0"/>
                </a:moveTo>
                <a:lnTo>
                  <a:pt x="1778" y="21600"/>
                </a:lnTo>
                <a:lnTo>
                  <a:pt x="19822" y="21600"/>
                </a:lnTo>
                <a:lnTo>
                  <a:pt x="21600" y="0"/>
                </a:lnTo>
                <a:close/>
              </a:path>
            </a:pathLst>
          </a:cu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nb-NO"/>
          </a:p>
        </p:txBody>
      </p:sp>
      <p:sp>
        <p:nvSpPr>
          <p:cNvPr id="1222690" name="AutoShape 34"/>
          <p:cNvSpPr>
            <a:spLocks noChangeArrowheads="1"/>
          </p:cNvSpPr>
          <p:nvPr/>
        </p:nvSpPr>
        <p:spPr bwMode="auto">
          <a:xfrm rot="5400000" flipV="1">
            <a:off x="5292725" y="5059363"/>
            <a:ext cx="134937" cy="134938"/>
          </a:xfrm>
          <a:custGeom>
            <a:avLst/>
            <a:gdLst>
              <a:gd name="T0" fmla="*/ 129383 w 21600"/>
              <a:gd name="T1" fmla="*/ 67469 h 21600"/>
              <a:gd name="T2" fmla="*/ 67469 w 21600"/>
              <a:gd name="T3" fmla="*/ 134938 h 21600"/>
              <a:gd name="T4" fmla="*/ 5554 w 21600"/>
              <a:gd name="T5" fmla="*/ 67469 h 21600"/>
              <a:gd name="T6" fmla="*/ 67469 w 21600"/>
              <a:gd name="T7" fmla="*/ 0 h 21600"/>
              <a:gd name="T8" fmla="*/ 0 60000 65536"/>
              <a:gd name="T9" fmla="*/ 0 60000 65536"/>
              <a:gd name="T10" fmla="*/ 0 60000 65536"/>
              <a:gd name="T11" fmla="*/ 0 60000 65536"/>
              <a:gd name="T12" fmla="*/ 2689 w 21600"/>
              <a:gd name="T13" fmla="*/ 2689 h 21600"/>
              <a:gd name="T14" fmla="*/ 18911 w 21600"/>
              <a:gd name="T15" fmla="*/ 18911 h 21600"/>
            </a:gdLst>
            <a:ahLst/>
            <a:cxnLst>
              <a:cxn ang="T8">
                <a:pos x="T0" y="T1"/>
              </a:cxn>
              <a:cxn ang="T9">
                <a:pos x="T2" y="T3"/>
              </a:cxn>
              <a:cxn ang="T10">
                <a:pos x="T4" y="T5"/>
              </a:cxn>
              <a:cxn ang="T11">
                <a:pos x="T6" y="T7"/>
              </a:cxn>
            </a:cxnLst>
            <a:rect l="T12" t="T13" r="T14" b="T15"/>
            <a:pathLst>
              <a:path w="21600" h="21600">
                <a:moveTo>
                  <a:pt x="0" y="0"/>
                </a:moveTo>
                <a:lnTo>
                  <a:pt x="1778" y="21600"/>
                </a:lnTo>
                <a:lnTo>
                  <a:pt x="19822" y="21600"/>
                </a:lnTo>
                <a:lnTo>
                  <a:pt x="21600" y="0"/>
                </a:lnTo>
                <a:close/>
              </a:path>
            </a:pathLst>
          </a:cu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nb-NO"/>
          </a:p>
        </p:txBody>
      </p:sp>
      <p:grpSp>
        <p:nvGrpSpPr>
          <p:cNvPr id="4" name="Group 35"/>
          <p:cNvGrpSpPr>
            <a:grpSpLocks/>
          </p:cNvGrpSpPr>
          <p:nvPr/>
        </p:nvGrpSpPr>
        <p:grpSpPr bwMode="auto">
          <a:xfrm>
            <a:off x="3357563" y="1639888"/>
            <a:ext cx="5445125" cy="3509962"/>
            <a:chOff x="2115" y="1395"/>
            <a:chExt cx="3430" cy="2211"/>
          </a:xfrm>
        </p:grpSpPr>
        <p:sp>
          <p:nvSpPr>
            <p:cNvPr id="25637" name="Line 36"/>
            <p:cNvSpPr>
              <a:spLocks noChangeShapeType="1"/>
            </p:cNvSpPr>
            <p:nvPr/>
          </p:nvSpPr>
          <p:spPr bwMode="auto">
            <a:xfrm flipH="1" flipV="1">
              <a:off x="2115" y="2585"/>
              <a:ext cx="765" cy="1021"/>
            </a:xfrm>
            <a:prstGeom prst="line">
              <a:avLst/>
            </a:prstGeom>
            <a:noFill/>
            <a:ln w="28575">
              <a:solidFill>
                <a:schemeClr val="hlink"/>
              </a:solidFill>
              <a:prstDash val="lgDash"/>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25638" name="Line 37"/>
            <p:cNvSpPr>
              <a:spLocks noChangeShapeType="1"/>
            </p:cNvSpPr>
            <p:nvPr/>
          </p:nvSpPr>
          <p:spPr bwMode="auto">
            <a:xfrm flipV="1">
              <a:off x="3078" y="1395"/>
              <a:ext cx="850" cy="2211"/>
            </a:xfrm>
            <a:prstGeom prst="line">
              <a:avLst/>
            </a:prstGeom>
            <a:noFill/>
            <a:ln w="28575">
              <a:solidFill>
                <a:schemeClr val="hlink"/>
              </a:solidFill>
              <a:prstDash val="lgDash"/>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25639" name="Line 38"/>
            <p:cNvSpPr>
              <a:spLocks noChangeShapeType="1"/>
            </p:cNvSpPr>
            <p:nvPr/>
          </p:nvSpPr>
          <p:spPr bwMode="auto">
            <a:xfrm flipV="1">
              <a:off x="3362" y="2585"/>
              <a:ext cx="2183" cy="992"/>
            </a:xfrm>
            <a:prstGeom prst="line">
              <a:avLst/>
            </a:prstGeom>
            <a:noFill/>
            <a:ln w="28575">
              <a:solidFill>
                <a:schemeClr val="hlink"/>
              </a:solidFill>
              <a:prstDash val="lgDash"/>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grpSp>
      <p:sp>
        <p:nvSpPr>
          <p:cNvPr id="25627" name="Text Box 39"/>
          <p:cNvSpPr txBox="1">
            <a:spLocks noChangeArrowheads="1"/>
          </p:cNvSpPr>
          <p:nvPr/>
        </p:nvSpPr>
        <p:spPr bwMode="auto">
          <a:xfrm>
            <a:off x="620713" y="6219825"/>
            <a:ext cx="93662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bus(es)</a:t>
            </a:r>
          </a:p>
        </p:txBody>
      </p:sp>
      <p:sp>
        <p:nvSpPr>
          <p:cNvPr id="1222696" name="Line 40"/>
          <p:cNvSpPr>
            <a:spLocks noChangeShapeType="1"/>
          </p:cNvSpPr>
          <p:nvPr/>
        </p:nvSpPr>
        <p:spPr bwMode="auto">
          <a:xfrm>
            <a:off x="2457450" y="5678488"/>
            <a:ext cx="0" cy="495300"/>
          </a:xfrm>
          <a:prstGeom prst="line">
            <a:avLst/>
          </a:prstGeom>
          <a:noFill/>
          <a:ln w="19050">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222697" name="Line 41"/>
          <p:cNvSpPr>
            <a:spLocks noChangeShapeType="1"/>
          </p:cNvSpPr>
          <p:nvPr/>
        </p:nvSpPr>
        <p:spPr bwMode="auto">
          <a:xfrm>
            <a:off x="4886325" y="5589588"/>
            <a:ext cx="0" cy="584200"/>
          </a:xfrm>
          <a:prstGeom prst="line">
            <a:avLst/>
          </a:prstGeom>
          <a:noFill/>
          <a:ln w="19050">
            <a:solidFill>
              <a:schemeClr val="hlink"/>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cxnSp>
        <p:nvCxnSpPr>
          <p:cNvPr id="1222698" name="AutoShape 42"/>
          <p:cNvCxnSpPr>
            <a:cxnSpLocks noChangeShapeType="1"/>
            <a:stCxn id="1222696" idx="1"/>
            <a:endCxn id="1222697" idx="1"/>
          </p:cNvCxnSpPr>
          <p:nvPr/>
        </p:nvCxnSpPr>
        <p:spPr bwMode="auto">
          <a:xfrm>
            <a:off x="2457450" y="6183313"/>
            <a:ext cx="2428875" cy="0"/>
          </a:xfrm>
          <a:prstGeom prst="straightConnector1">
            <a:avLst/>
          </a:prstGeom>
          <a:noFill/>
          <a:ln w="19050">
            <a:solidFill>
              <a:schemeClr val="hlink"/>
            </a:solidFill>
            <a:round/>
            <a:headEnd/>
            <a:tailEnd/>
          </a:ln>
          <a:extLst>
            <a:ext uri="{909E8E84-426E-40dd-AFC4-6F175D3DCCD1}">
              <a14:hiddenFill xmlns:a14="http://schemas.microsoft.com/office/drawing/2010/main" xmlns="">
                <a:noFill/>
              </a14:hiddenFill>
            </a:ext>
          </a:extLst>
        </p:spPr>
      </p:cxnSp>
      <p:sp>
        <p:nvSpPr>
          <p:cNvPr id="1222699" name="Line 43"/>
          <p:cNvSpPr>
            <a:spLocks noChangeShapeType="1"/>
          </p:cNvSpPr>
          <p:nvPr/>
        </p:nvSpPr>
        <p:spPr bwMode="auto">
          <a:xfrm>
            <a:off x="5157788" y="5543550"/>
            <a:ext cx="0" cy="630238"/>
          </a:xfrm>
          <a:prstGeom prst="line">
            <a:avLst/>
          </a:prstGeom>
          <a:noFill/>
          <a:ln w="19050">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1222700" name="Line 44"/>
          <p:cNvSpPr>
            <a:spLocks noChangeShapeType="1"/>
          </p:cNvSpPr>
          <p:nvPr/>
        </p:nvSpPr>
        <p:spPr bwMode="auto">
          <a:xfrm>
            <a:off x="7677150" y="5634038"/>
            <a:ext cx="0" cy="539750"/>
          </a:xfrm>
          <a:prstGeom prst="line">
            <a:avLst/>
          </a:prstGeom>
          <a:noFill/>
          <a:ln w="19050">
            <a:solidFill>
              <a:schemeClr val="hlink"/>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cxnSp>
        <p:nvCxnSpPr>
          <p:cNvPr id="1222701" name="AutoShape 45"/>
          <p:cNvCxnSpPr>
            <a:cxnSpLocks noChangeShapeType="1"/>
            <a:stCxn id="1222699" idx="1"/>
            <a:endCxn id="1222700" idx="1"/>
          </p:cNvCxnSpPr>
          <p:nvPr/>
        </p:nvCxnSpPr>
        <p:spPr bwMode="auto">
          <a:xfrm>
            <a:off x="5157788" y="6183313"/>
            <a:ext cx="2519362" cy="0"/>
          </a:xfrm>
          <a:prstGeom prst="straightConnector1">
            <a:avLst/>
          </a:prstGeom>
          <a:noFill/>
          <a:ln w="19050">
            <a:solidFill>
              <a:schemeClr val="hlink"/>
            </a:solidFill>
            <a:round/>
            <a:headEnd/>
            <a:tailEnd/>
          </a:ln>
          <a:extLst>
            <a:ext uri="{909E8E84-426E-40dd-AFC4-6F175D3DCCD1}">
              <a14:hiddenFill xmlns:a14="http://schemas.microsoft.com/office/drawing/2010/main" xmlns="">
                <a:noFill/>
              </a14:hiddenFill>
            </a:ext>
          </a:extLst>
        </p:spPr>
      </p:cxnSp>
      <p:sp>
        <p:nvSpPr>
          <p:cNvPr id="25634" name="Rectangle 46"/>
          <p:cNvSpPr>
            <a:spLocks noGrp="1" noChangeArrowheads="1"/>
          </p:cNvSpPr>
          <p:nvPr>
            <p:ph type="title"/>
          </p:nvPr>
        </p:nvSpPr>
        <p:spPr/>
        <p:txBody>
          <a:bodyPr/>
          <a:lstStyle/>
          <a:p>
            <a:pPr eaLnBrk="1" hangingPunct="1"/>
            <a:r>
              <a:rPr lang="en-US"/>
              <a:t>Delivery Systems</a:t>
            </a:r>
          </a:p>
        </p:txBody>
      </p:sp>
      <p:sp>
        <p:nvSpPr>
          <p:cNvPr id="1222704" name="Text Box 48"/>
          <p:cNvSpPr txBox="1">
            <a:spLocks noChangeArrowheads="1"/>
          </p:cNvSpPr>
          <p:nvPr/>
        </p:nvSpPr>
        <p:spPr bwMode="auto">
          <a:xfrm>
            <a:off x="2878476" y="3850745"/>
            <a:ext cx="4125845" cy="632011"/>
          </a:xfrm>
          <a:prstGeom prst="rect">
            <a:avLst/>
          </a:prstGeom>
          <a:solidFill>
            <a:srgbClr val="C0C0C0"/>
          </a:solidFill>
          <a:ln>
            <a:noFill/>
          </a:ln>
          <a:effectLst>
            <a:outerShdw blurRad="50800" dist="139700" dir="2700000" algn="tl" rotWithShape="0">
              <a:prstClr val="black">
                <a:alpha val="40000"/>
              </a:prstClr>
            </a:outerShdw>
          </a:effectLst>
        </p:spPr>
        <p:txBody>
          <a:bodyPr wrap="none"/>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buFont typeface="Wingdings" charset="2"/>
              <a:buChar char="F"/>
            </a:pPr>
            <a:r>
              <a:rPr lang="en-US" sz="1800" b="0" dirty="0">
                <a:solidFill>
                  <a:schemeClr val="hlink"/>
                </a:solidFill>
              </a:rPr>
              <a:t> several in-memory data movements</a:t>
            </a:r>
            <a:br>
              <a:rPr lang="en-US" sz="1800" b="0" dirty="0">
                <a:solidFill>
                  <a:schemeClr val="hlink"/>
                </a:solidFill>
              </a:rPr>
            </a:br>
            <a:r>
              <a:rPr lang="en-US" sz="1800" b="0" dirty="0">
                <a:solidFill>
                  <a:schemeClr val="hlink"/>
                </a:solidFill>
              </a:rPr>
              <a:t>    and context switches</a:t>
            </a:r>
          </a:p>
        </p:txBody>
      </p:sp>
      <p:sp>
        <p:nvSpPr>
          <p:cNvPr id="49" name="Text Box 7"/>
          <p:cNvSpPr txBox="1">
            <a:spLocks noChangeArrowheads="1"/>
          </p:cNvSpPr>
          <p:nvPr/>
        </p:nvSpPr>
        <p:spPr bwMode="auto">
          <a:xfrm>
            <a:off x="2187152" y="1979838"/>
            <a:ext cx="1063625"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t>expensive</a:t>
            </a:r>
          </a:p>
        </p:txBody>
      </p:sp>
      <p:sp>
        <p:nvSpPr>
          <p:cNvPr id="50" name="Line 9"/>
          <p:cNvSpPr>
            <a:spLocks noChangeShapeType="1"/>
          </p:cNvSpPr>
          <p:nvPr/>
        </p:nvSpPr>
        <p:spPr bwMode="auto">
          <a:xfrm flipH="1">
            <a:off x="2817389" y="1846488"/>
            <a:ext cx="720725" cy="944563"/>
          </a:xfrm>
          <a:prstGeom prst="line">
            <a:avLst/>
          </a:prstGeom>
          <a:noFill/>
          <a:ln w="76200">
            <a:solidFill>
              <a:schemeClr val="accent2"/>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51" name="Line 10"/>
          <p:cNvSpPr>
            <a:spLocks noChangeShapeType="1"/>
          </p:cNvSpPr>
          <p:nvPr/>
        </p:nvSpPr>
        <p:spPr bwMode="auto">
          <a:xfrm>
            <a:off x="6643264" y="1844901"/>
            <a:ext cx="720725" cy="944562"/>
          </a:xfrm>
          <a:prstGeom prst="line">
            <a:avLst/>
          </a:prstGeom>
          <a:noFill/>
          <a:ln w="76200">
            <a:solidFill>
              <a:schemeClr val="accent2"/>
            </a:solidFill>
            <a:round/>
            <a:headEnd type="triangle" w="med" len="me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52" name="Text Box 11"/>
          <p:cNvSpPr txBox="1">
            <a:spLocks noChangeArrowheads="1"/>
          </p:cNvSpPr>
          <p:nvPr/>
        </p:nvSpPr>
        <p:spPr bwMode="auto">
          <a:xfrm>
            <a:off x="6975052" y="1979838"/>
            <a:ext cx="1063625"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90000" tIns="46800" rIns="90000" bIns="46800">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t>expensive</a:t>
            </a:r>
          </a:p>
        </p:txBody>
      </p:sp>
    </p:spTree>
    <p:extLst>
      <p:ext uri="{BB962C8B-B14F-4D97-AF65-F5344CB8AC3E}">
        <p14:creationId xmlns:p14="http://schemas.microsoft.com/office/powerpoint/2010/main" val="235736170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withEffect">
                                  <p:stCondLst>
                                    <p:cond delay="0"/>
                                  </p:stCondLst>
                                  <p:childTnLst>
                                    <p:set>
                                      <p:cBhvr>
                                        <p:cTn id="6" dur="1" fill="hold">
                                          <p:stCondLst>
                                            <p:cond delay="0"/>
                                          </p:stCondLst>
                                        </p:cTn>
                                        <p:tgtEl>
                                          <p:spTgt spid="1222696"/>
                                        </p:tgtEl>
                                        <p:attrNameLst>
                                          <p:attrName>style.visibility</p:attrName>
                                        </p:attrNameLst>
                                      </p:cBhvr>
                                      <p:to>
                                        <p:strVal val="visible"/>
                                      </p:to>
                                    </p:set>
                                    <p:animEffect transition="in" filter="wipe(up)">
                                      <p:cBhvr>
                                        <p:cTn id="7" dur="500"/>
                                        <p:tgtEl>
                                          <p:spTgt spid="1222696"/>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1222698"/>
                                        </p:tgtEl>
                                        <p:attrNameLst>
                                          <p:attrName>style.visibility</p:attrName>
                                        </p:attrNameLst>
                                      </p:cBhvr>
                                      <p:to>
                                        <p:strVal val="visible"/>
                                      </p:to>
                                    </p:set>
                                    <p:animEffect transition="in" filter="wipe(left)">
                                      <p:cBhvr>
                                        <p:cTn id="11" dur="500"/>
                                        <p:tgtEl>
                                          <p:spTgt spid="1222698"/>
                                        </p:tgtEl>
                                      </p:cBhvr>
                                    </p:animEffect>
                                  </p:childTnLst>
                                </p:cTn>
                              </p:par>
                            </p:childTnLst>
                          </p:cTn>
                        </p:par>
                        <p:par>
                          <p:cTn id="12" fill="hold" nodeType="afterGroup">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222697"/>
                                        </p:tgtEl>
                                        <p:attrNameLst>
                                          <p:attrName>style.visibility</p:attrName>
                                        </p:attrNameLst>
                                      </p:cBhvr>
                                      <p:to>
                                        <p:strVal val="visible"/>
                                      </p:to>
                                    </p:set>
                                    <p:animEffect transition="in" filter="wipe(down)">
                                      <p:cBhvr>
                                        <p:cTn id="15" dur="500"/>
                                        <p:tgtEl>
                                          <p:spTgt spid="1222697"/>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222699"/>
                                        </p:tgtEl>
                                        <p:attrNameLst>
                                          <p:attrName>style.visibility</p:attrName>
                                        </p:attrNameLst>
                                      </p:cBhvr>
                                      <p:to>
                                        <p:strVal val="visible"/>
                                      </p:to>
                                    </p:set>
                                    <p:animEffect transition="in" filter="wipe(up)">
                                      <p:cBhvr>
                                        <p:cTn id="19" dur="500"/>
                                        <p:tgtEl>
                                          <p:spTgt spid="1222699"/>
                                        </p:tgtEl>
                                      </p:cBhvr>
                                    </p:animEffect>
                                  </p:childTnLst>
                                </p:cTn>
                              </p:par>
                            </p:childTnLst>
                          </p:cTn>
                        </p:par>
                        <p:par>
                          <p:cTn id="20" fill="hold" nodeType="afterGroup">
                            <p:stCondLst>
                              <p:cond delay="2000"/>
                            </p:stCondLst>
                            <p:childTnLst>
                              <p:par>
                                <p:cTn id="21" presetID="22" presetClass="entr" presetSubtype="8" fill="hold" nodeType="afterEffect">
                                  <p:stCondLst>
                                    <p:cond delay="0"/>
                                  </p:stCondLst>
                                  <p:childTnLst>
                                    <p:set>
                                      <p:cBhvr>
                                        <p:cTn id="22" dur="1" fill="hold">
                                          <p:stCondLst>
                                            <p:cond delay="0"/>
                                          </p:stCondLst>
                                        </p:cTn>
                                        <p:tgtEl>
                                          <p:spTgt spid="1222701"/>
                                        </p:tgtEl>
                                        <p:attrNameLst>
                                          <p:attrName>style.visibility</p:attrName>
                                        </p:attrNameLst>
                                      </p:cBhvr>
                                      <p:to>
                                        <p:strVal val="visible"/>
                                      </p:to>
                                    </p:set>
                                    <p:animEffect transition="in" filter="wipe(left)">
                                      <p:cBhvr>
                                        <p:cTn id="23" dur="500"/>
                                        <p:tgtEl>
                                          <p:spTgt spid="1222701"/>
                                        </p:tgtEl>
                                      </p:cBhvr>
                                    </p:animEffect>
                                  </p:childTnLst>
                                </p:cTn>
                              </p:par>
                            </p:childTnLst>
                          </p:cTn>
                        </p:par>
                        <p:par>
                          <p:cTn id="24" fill="hold" nodeType="afterGroup">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222700"/>
                                        </p:tgtEl>
                                        <p:attrNameLst>
                                          <p:attrName>style.visibility</p:attrName>
                                        </p:attrNameLst>
                                      </p:cBhvr>
                                      <p:to>
                                        <p:strVal val="visible"/>
                                      </p:to>
                                    </p:set>
                                    <p:animEffect transition="in" filter="wipe(down)">
                                      <p:cBhvr>
                                        <p:cTn id="27" dur="500"/>
                                        <p:tgtEl>
                                          <p:spTgt spid="1222700"/>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1222671"/>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1222673"/>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222674"/>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3"/>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222672"/>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222675"/>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222676"/>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222677"/>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222678"/>
                                        </p:tgtEl>
                                        <p:attrNameLst>
                                          <p:attrName>style.visibility</p:attrName>
                                        </p:attrNameLst>
                                      </p:cBhvr>
                                      <p:to>
                                        <p:strVal val="visible"/>
                                      </p:to>
                                    </p:set>
                                  </p:childTnLst>
                                </p:cTn>
                              </p:par>
                              <p:par>
                                <p:cTn id="48" presetID="1" presetClass="entr" presetSubtype="0" fill="hold" grpId="0" nodeType="withEffect">
                                  <p:stCondLst>
                                    <p:cond delay="0"/>
                                  </p:stCondLst>
                                  <p:childTnLst>
                                    <p:set>
                                      <p:cBhvr>
                                        <p:cTn id="49" dur="1" fill="hold">
                                          <p:stCondLst>
                                            <p:cond delay="0"/>
                                          </p:stCondLst>
                                        </p:cTn>
                                        <p:tgtEl>
                                          <p:spTgt spid="1222683"/>
                                        </p:tgtEl>
                                        <p:attrNameLst>
                                          <p:attrName>style.visibility</p:attrName>
                                        </p:attrNameLst>
                                      </p:cBhvr>
                                      <p:to>
                                        <p:strVal val="visible"/>
                                      </p:to>
                                    </p:set>
                                  </p:childTnLst>
                                </p:cTn>
                              </p:par>
                              <p:par>
                                <p:cTn id="50" presetID="1" presetClass="entr" presetSubtype="0" fill="hold" grpId="0" nodeType="withEffect">
                                  <p:stCondLst>
                                    <p:cond delay="0"/>
                                  </p:stCondLst>
                                  <p:childTnLst>
                                    <p:set>
                                      <p:cBhvr>
                                        <p:cTn id="51" dur="1" fill="hold">
                                          <p:stCondLst>
                                            <p:cond delay="0"/>
                                          </p:stCondLst>
                                        </p:cTn>
                                        <p:tgtEl>
                                          <p:spTgt spid="1222684"/>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222685"/>
                                        </p:tgtEl>
                                        <p:attrNameLst>
                                          <p:attrName>style.visibility</p:attrName>
                                        </p:attrNameLst>
                                      </p:cBhvr>
                                      <p:to>
                                        <p:strVal val="visible"/>
                                      </p:to>
                                    </p:set>
                                  </p:childTnLst>
                                </p:cTn>
                              </p:par>
                              <p:par>
                                <p:cTn id="54" presetID="1" presetClass="entr" presetSubtype="0" fill="hold" grpId="0" nodeType="withEffect">
                                  <p:stCondLst>
                                    <p:cond delay="0"/>
                                  </p:stCondLst>
                                  <p:childTnLst>
                                    <p:set>
                                      <p:cBhvr>
                                        <p:cTn id="55" dur="1" fill="hold">
                                          <p:stCondLst>
                                            <p:cond delay="0"/>
                                          </p:stCondLst>
                                        </p:cTn>
                                        <p:tgtEl>
                                          <p:spTgt spid="1222686"/>
                                        </p:tgtEl>
                                        <p:attrNameLst>
                                          <p:attrName>style.visibility</p:attrName>
                                        </p:attrNameLst>
                                      </p:cBhvr>
                                      <p:to>
                                        <p:strVal val="visible"/>
                                      </p:to>
                                    </p:set>
                                  </p:childTnLst>
                                </p:cTn>
                              </p:par>
                              <p:par>
                                <p:cTn id="56" presetID="1" presetClass="entr" presetSubtype="0" fill="hold" grpId="0" nodeType="withEffect">
                                  <p:stCondLst>
                                    <p:cond delay="0"/>
                                  </p:stCondLst>
                                  <p:childTnLst>
                                    <p:set>
                                      <p:cBhvr>
                                        <p:cTn id="57" dur="1" fill="hold">
                                          <p:stCondLst>
                                            <p:cond delay="0"/>
                                          </p:stCondLst>
                                        </p:cTn>
                                        <p:tgtEl>
                                          <p:spTgt spid="1222679"/>
                                        </p:tgtEl>
                                        <p:attrNameLst>
                                          <p:attrName>style.visibility</p:attrName>
                                        </p:attrNameLst>
                                      </p:cBhvr>
                                      <p:to>
                                        <p:strVal val="visible"/>
                                      </p:to>
                                    </p:set>
                                  </p:childTnLst>
                                </p:cTn>
                              </p:par>
                              <p:par>
                                <p:cTn id="58" presetID="1" presetClass="entr" presetSubtype="0" fill="hold" grpId="0" nodeType="withEffect">
                                  <p:stCondLst>
                                    <p:cond delay="0"/>
                                  </p:stCondLst>
                                  <p:childTnLst>
                                    <p:set>
                                      <p:cBhvr>
                                        <p:cTn id="59" dur="1" fill="hold">
                                          <p:stCondLst>
                                            <p:cond delay="0"/>
                                          </p:stCondLst>
                                        </p:cTn>
                                        <p:tgtEl>
                                          <p:spTgt spid="1222680"/>
                                        </p:tgtEl>
                                        <p:attrNameLst>
                                          <p:attrName>style.visibility</p:attrName>
                                        </p:attrNameLst>
                                      </p:cBhvr>
                                      <p:to>
                                        <p:strVal val="visible"/>
                                      </p:to>
                                    </p:set>
                                  </p:childTnLst>
                                </p:cTn>
                              </p:par>
                              <p:par>
                                <p:cTn id="60" presetID="1" presetClass="entr" presetSubtype="0" fill="hold" grpId="0" nodeType="withEffect">
                                  <p:stCondLst>
                                    <p:cond delay="0"/>
                                  </p:stCondLst>
                                  <p:childTnLst>
                                    <p:set>
                                      <p:cBhvr>
                                        <p:cTn id="61" dur="1" fill="hold">
                                          <p:stCondLst>
                                            <p:cond delay="0"/>
                                          </p:stCondLst>
                                        </p:cTn>
                                        <p:tgtEl>
                                          <p:spTgt spid="1222681"/>
                                        </p:tgtEl>
                                        <p:attrNameLst>
                                          <p:attrName>style.visibility</p:attrName>
                                        </p:attrNameLst>
                                      </p:cBhvr>
                                      <p:to>
                                        <p:strVal val="visible"/>
                                      </p:to>
                                    </p:set>
                                  </p:childTnLst>
                                </p:cTn>
                              </p:par>
                              <p:par>
                                <p:cTn id="62" presetID="1" presetClass="entr" presetSubtype="0" fill="hold" grpId="0" nodeType="withEffect">
                                  <p:stCondLst>
                                    <p:cond delay="0"/>
                                  </p:stCondLst>
                                  <p:childTnLst>
                                    <p:set>
                                      <p:cBhvr>
                                        <p:cTn id="63" dur="1" fill="hold">
                                          <p:stCondLst>
                                            <p:cond delay="0"/>
                                          </p:stCondLst>
                                        </p:cTn>
                                        <p:tgtEl>
                                          <p:spTgt spid="1222682"/>
                                        </p:tgtEl>
                                        <p:attrNameLst>
                                          <p:attrName>style.visibility</p:attrName>
                                        </p:attrNameLst>
                                      </p:cBhvr>
                                      <p:to>
                                        <p:strVal val="visible"/>
                                      </p:to>
                                    </p:set>
                                  </p:childTnLst>
                                </p:cTn>
                              </p:par>
                              <p:par>
                                <p:cTn id="64" presetID="1" presetClass="entr" presetSubtype="0" fill="hold" nodeType="withEffect">
                                  <p:stCondLst>
                                    <p:cond delay="0"/>
                                  </p:stCondLst>
                                  <p:childTnLst>
                                    <p:set>
                                      <p:cBhvr>
                                        <p:cTn id="65" dur="1" fill="hold">
                                          <p:stCondLst>
                                            <p:cond delay="0"/>
                                          </p:stCondLst>
                                        </p:cTn>
                                        <p:tgtEl>
                                          <p:spTgt spid="4"/>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1222688"/>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1222689"/>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1222690"/>
                                        </p:tgtEl>
                                        <p:attrNameLst>
                                          <p:attrName>style.visibility</p:attrName>
                                        </p:attrNameLst>
                                      </p:cBhvr>
                                      <p:to>
                                        <p:strVal val="visible"/>
                                      </p:to>
                                    </p:set>
                                  </p:childTnLst>
                                </p:cTn>
                              </p:par>
                            </p:childTnLst>
                          </p:cTn>
                        </p:par>
                      </p:childTnLst>
                    </p:cTn>
                  </p:par>
                  <p:par>
                    <p:cTn id="72" fill="hold">
                      <p:stCondLst>
                        <p:cond delay="indefinite"/>
                      </p:stCondLst>
                      <p:childTnLst>
                        <p:par>
                          <p:cTn id="73" fill="hold">
                            <p:stCondLst>
                              <p:cond delay="0"/>
                            </p:stCondLst>
                            <p:childTnLst>
                              <p:par>
                                <p:cTn id="74" presetID="23" presetClass="entr" presetSubtype="16" fill="hold" grpId="0" nodeType="clickEffect">
                                  <p:stCondLst>
                                    <p:cond delay="0"/>
                                  </p:stCondLst>
                                  <p:childTnLst>
                                    <p:set>
                                      <p:cBhvr>
                                        <p:cTn id="75" dur="1" fill="hold">
                                          <p:stCondLst>
                                            <p:cond delay="0"/>
                                          </p:stCondLst>
                                        </p:cTn>
                                        <p:tgtEl>
                                          <p:spTgt spid="1222704"/>
                                        </p:tgtEl>
                                        <p:attrNameLst>
                                          <p:attrName>style.visibility</p:attrName>
                                        </p:attrNameLst>
                                      </p:cBhvr>
                                      <p:to>
                                        <p:strVal val="visible"/>
                                      </p:to>
                                    </p:set>
                                    <p:anim calcmode="lin" valueType="num">
                                      <p:cBhvr>
                                        <p:cTn id="76" dur="500" fill="hold"/>
                                        <p:tgtEl>
                                          <p:spTgt spid="1222704"/>
                                        </p:tgtEl>
                                        <p:attrNameLst>
                                          <p:attrName>ppt_w</p:attrName>
                                        </p:attrNameLst>
                                      </p:cBhvr>
                                      <p:tavLst>
                                        <p:tav tm="0">
                                          <p:val>
                                            <p:fltVal val="0"/>
                                          </p:val>
                                        </p:tav>
                                        <p:tav tm="100000">
                                          <p:val>
                                            <p:strVal val="#ppt_w"/>
                                          </p:val>
                                        </p:tav>
                                      </p:tavLst>
                                    </p:anim>
                                    <p:anim calcmode="lin" valueType="num">
                                      <p:cBhvr>
                                        <p:cTn id="77" dur="500" fill="hold"/>
                                        <p:tgtEl>
                                          <p:spTgt spid="1222704"/>
                                        </p:tgtEl>
                                        <p:attrNameLst>
                                          <p:attrName>ppt_h</p:attrName>
                                        </p:attrNameLst>
                                      </p:cBhvr>
                                      <p:tavLst>
                                        <p:tav tm="0">
                                          <p:val>
                                            <p:fltVal val="0"/>
                                          </p:val>
                                        </p:tav>
                                        <p:tav tm="100000">
                                          <p:val>
                                            <p:strVal val="#ppt_h"/>
                                          </p:val>
                                        </p:tav>
                                      </p:tavLst>
                                    </p:anim>
                                  </p:childTnLst>
                                </p:cTn>
                              </p:par>
                              <p:par>
                                <p:cTn id="78" presetID="10" presetClass="entr" presetSubtype="0" fill="hold" grpId="0" nodeType="withEffect">
                                  <p:stCondLst>
                                    <p:cond delay="0"/>
                                  </p:stCondLst>
                                  <p:childTnLst>
                                    <p:set>
                                      <p:cBhvr>
                                        <p:cTn id="79" dur="1" fill="hold">
                                          <p:stCondLst>
                                            <p:cond delay="0"/>
                                          </p:stCondLst>
                                        </p:cTn>
                                        <p:tgtEl>
                                          <p:spTgt spid="50"/>
                                        </p:tgtEl>
                                        <p:attrNameLst>
                                          <p:attrName>style.visibility</p:attrName>
                                        </p:attrNameLst>
                                      </p:cBhvr>
                                      <p:to>
                                        <p:strVal val="visible"/>
                                      </p:to>
                                    </p:set>
                                    <p:animEffect transition="in" filter="fade">
                                      <p:cBhvr>
                                        <p:cTn id="80" dur="1000"/>
                                        <p:tgtEl>
                                          <p:spTgt spid="50"/>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51"/>
                                        </p:tgtEl>
                                        <p:attrNameLst>
                                          <p:attrName>style.visibility</p:attrName>
                                        </p:attrNameLst>
                                      </p:cBhvr>
                                      <p:to>
                                        <p:strVal val="visible"/>
                                      </p:to>
                                    </p:set>
                                    <p:animEffect transition="in" filter="fade">
                                      <p:cBhvr>
                                        <p:cTn id="83" dur="1000"/>
                                        <p:tgtEl>
                                          <p:spTgt spid="51"/>
                                        </p:tgtEl>
                                      </p:cBhvr>
                                    </p:animEffect>
                                  </p:childTnLst>
                                </p:cTn>
                              </p:par>
                              <p:par>
                                <p:cTn id="84" presetID="9" presetClass="entr" presetSubtype="0" fill="hold" grpId="0" nodeType="withEffect">
                                  <p:stCondLst>
                                    <p:cond delay="0"/>
                                  </p:stCondLst>
                                  <p:childTnLst>
                                    <p:set>
                                      <p:cBhvr>
                                        <p:cTn id="85" dur="1" fill="hold">
                                          <p:stCondLst>
                                            <p:cond delay="0"/>
                                          </p:stCondLst>
                                        </p:cTn>
                                        <p:tgtEl>
                                          <p:spTgt spid="49"/>
                                        </p:tgtEl>
                                        <p:attrNameLst>
                                          <p:attrName>style.visibility</p:attrName>
                                        </p:attrNameLst>
                                      </p:cBhvr>
                                      <p:to>
                                        <p:strVal val="visible"/>
                                      </p:to>
                                    </p:set>
                                    <p:animEffect transition="in" filter="dissolve">
                                      <p:cBhvr>
                                        <p:cTn id="86" dur="500"/>
                                        <p:tgtEl>
                                          <p:spTgt spid="49"/>
                                        </p:tgtEl>
                                      </p:cBhvr>
                                    </p:animEffect>
                                  </p:childTnLst>
                                </p:cTn>
                              </p:par>
                              <p:par>
                                <p:cTn id="87" presetID="9" presetClass="entr" presetSubtype="0" fill="hold" grpId="0" nodeType="withEffect">
                                  <p:stCondLst>
                                    <p:cond delay="0"/>
                                  </p:stCondLst>
                                  <p:childTnLst>
                                    <p:set>
                                      <p:cBhvr>
                                        <p:cTn id="88" dur="1" fill="hold">
                                          <p:stCondLst>
                                            <p:cond delay="0"/>
                                          </p:stCondLst>
                                        </p:cTn>
                                        <p:tgtEl>
                                          <p:spTgt spid="52"/>
                                        </p:tgtEl>
                                        <p:attrNameLst>
                                          <p:attrName>style.visibility</p:attrName>
                                        </p:attrNameLst>
                                      </p:cBhvr>
                                      <p:to>
                                        <p:strVal val="visible"/>
                                      </p:to>
                                    </p:set>
                                    <p:animEffect transition="in" filter="dissolve">
                                      <p:cBhvr>
                                        <p:cTn id="8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2671" grpId="0" animBg="1"/>
      <p:bldP spid="1222672" grpId="0" animBg="1"/>
      <p:bldP spid="1222673" grpId="0" animBg="1"/>
      <p:bldP spid="1222674" grpId="0" animBg="1"/>
      <p:bldP spid="1222675" grpId="0" animBg="1"/>
      <p:bldP spid="1222676" grpId="0" animBg="1"/>
      <p:bldP spid="1222677" grpId="0" animBg="1"/>
      <p:bldP spid="1222678" grpId="0" animBg="1"/>
      <p:bldP spid="1222679" grpId="0" animBg="1"/>
      <p:bldP spid="1222680" grpId="0" animBg="1"/>
      <p:bldP spid="1222681" grpId="0" animBg="1"/>
      <p:bldP spid="1222682" grpId="0" animBg="1"/>
      <p:bldP spid="1222683" grpId="0" animBg="1"/>
      <p:bldP spid="1222684" grpId="0" animBg="1"/>
      <p:bldP spid="1222685" grpId="0" animBg="1"/>
      <p:bldP spid="1222686" grpId="0" animBg="1"/>
      <p:bldP spid="1222688" grpId="0" animBg="1"/>
      <p:bldP spid="1222689" grpId="0" animBg="1"/>
      <p:bldP spid="1222690" grpId="0" animBg="1"/>
      <p:bldP spid="1222696" grpId="0" animBg="1"/>
      <p:bldP spid="1222697" grpId="0" animBg="1"/>
      <p:bldP spid="1222699" grpId="0" animBg="1"/>
      <p:bldP spid="1222700" grpId="0" animBg="1"/>
      <p:bldP spid="1222704" grpId="0" animBg="1"/>
      <p:bldP spid="49" grpId="0"/>
      <p:bldP spid="50" grpId="0" animBg="1"/>
      <p:bldP spid="51" grpId="0" animBg="1"/>
      <p:bldP spid="52" grpId="0"/>
    </p:bldLst>
  </p:timing>
</p:sld>
</file>

<file path=ppt/slides/slide66.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1244162" name="Rectangle 2"/>
          <p:cNvSpPr>
            <a:spLocks noGrp="1" noChangeArrowheads="1"/>
          </p:cNvSpPr>
          <p:nvPr>
            <p:ph type="ctrTitle"/>
          </p:nvPr>
        </p:nvSpPr>
        <p:spPr>
          <a:xfrm>
            <a:off x="638175" y="1704975"/>
            <a:ext cx="7361238" cy="1462088"/>
          </a:xfrm>
        </p:spPr>
        <p:txBody>
          <a:bodyPr/>
          <a:lstStyle/>
          <a:p>
            <a:pPr eaLnBrk="1" hangingPunct="1">
              <a:defRPr/>
            </a:pPr>
            <a:r>
              <a:rPr lang="en-US" sz="4800" b="1">
                <a:effectLst>
                  <a:outerShdw blurRad="38100" dist="38100" dir="2700000" algn="tl">
                    <a:srgbClr val="DDDDDD"/>
                  </a:outerShdw>
                </a:effectLst>
                <a:ea typeface="+mj-ea"/>
              </a:rPr>
              <a:t>Existing Linux </a:t>
            </a:r>
            <a:br>
              <a:rPr lang="en-US" sz="4800" b="1">
                <a:effectLst>
                  <a:outerShdw blurRad="38100" dist="38100" dir="2700000" algn="tl">
                    <a:srgbClr val="DDDDDD"/>
                  </a:outerShdw>
                </a:effectLst>
                <a:ea typeface="+mj-ea"/>
              </a:rPr>
            </a:br>
            <a:r>
              <a:rPr lang="en-US" sz="4800" b="1">
                <a:effectLst>
                  <a:outerShdw blurRad="38100" dist="38100" dir="2700000" algn="tl">
                    <a:srgbClr val="DDDDDD"/>
                  </a:outerShdw>
                </a:effectLst>
                <a:ea typeface="+mj-ea"/>
              </a:rPr>
              <a:t>Data Paths</a:t>
            </a:r>
          </a:p>
        </p:txBody>
      </p:sp>
      <p:sp>
        <p:nvSpPr>
          <p:cNvPr id="47107" name="Text Box 3"/>
          <p:cNvSpPr txBox="1">
            <a:spLocks noChangeArrowheads="1"/>
          </p:cNvSpPr>
          <p:nvPr/>
        </p:nvSpPr>
        <p:spPr bwMode="auto">
          <a:xfrm>
            <a:off x="252413" y="350838"/>
            <a:ext cx="7932737" cy="1187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2400" b="0"/>
              <a:t>A lot of research has been performed in this area!!!!</a:t>
            </a:r>
          </a:p>
          <a:p>
            <a:r>
              <a:rPr lang="en-US" sz="2400" b="0"/>
              <a:t>BUT, what is the </a:t>
            </a:r>
            <a:r>
              <a:rPr lang="en-US" sz="2400" b="0">
                <a:solidFill>
                  <a:schemeClr val="folHlink"/>
                </a:solidFill>
              </a:rPr>
              <a:t>status </a:t>
            </a:r>
            <a:r>
              <a:rPr lang="en-US" sz="2400" b="0"/>
              <a:t>of commodity operating systems?</a:t>
            </a:r>
          </a:p>
          <a:p>
            <a:endParaRPr lang="en-US" sz="2400" b="0"/>
          </a:p>
        </p:txBody>
      </p:sp>
    </p:spTree>
    <p:extLst>
      <p:ext uri="{BB962C8B-B14F-4D97-AF65-F5344CB8AC3E}">
        <p14:creationId xmlns:p14="http://schemas.microsoft.com/office/powerpoint/2010/main" val="2579054108"/>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082" name="Group 2"/>
          <p:cNvGrpSpPr>
            <a:grpSpLocks/>
          </p:cNvGrpSpPr>
          <p:nvPr/>
        </p:nvGrpSpPr>
        <p:grpSpPr bwMode="auto">
          <a:xfrm>
            <a:off x="611188" y="5319713"/>
            <a:ext cx="8370887" cy="944562"/>
            <a:chOff x="385" y="3351"/>
            <a:chExt cx="5273" cy="595"/>
          </a:xfrm>
        </p:grpSpPr>
        <p:sp>
          <p:nvSpPr>
            <p:cNvPr id="46134" name="Line 3"/>
            <p:cNvSpPr>
              <a:spLocks noChangeShapeType="1"/>
            </p:cNvSpPr>
            <p:nvPr/>
          </p:nvSpPr>
          <p:spPr bwMode="auto">
            <a:xfrm>
              <a:off x="385" y="3946"/>
              <a:ext cx="5273" cy="0"/>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46135" name="Line 4"/>
            <p:cNvSpPr>
              <a:spLocks noChangeShapeType="1"/>
            </p:cNvSpPr>
            <p:nvPr/>
          </p:nvSpPr>
          <p:spPr bwMode="auto">
            <a:xfrm flipV="1">
              <a:off x="1463" y="3464"/>
              <a:ext cx="0" cy="482"/>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46136" name="Line 5"/>
            <p:cNvSpPr>
              <a:spLocks noChangeShapeType="1"/>
            </p:cNvSpPr>
            <p:nvPr/>
          </p:nvSpPr>
          <p:spPr bwMode="auto">
            <a:xfrm flipV="1">
              <a:off x="3163" y="3379"/>
              <a:ext cx="0" cy="567"/>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46137" name="Line 6"/>
            <p:cNvSpPr>
              <a:spLocks noChangeShapeType="1"/>
            </p:cNvSpPr>
            <p:nvPr/>
          </p:nvSpPr>
          <p:spPr bwMode="auto">
            <a:xfrm flipV="1">
              <a:off x="4921" y="3351"/>
              <a:ext cx="0" cy="595"/>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grpSp>
      <p:pic>
        <p:nvPicPr>
          <p:cNvPr id="46083" name="Picture 7" descr="j023826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8938" y="4475163"/>
            <a:ext cx="1512887" cy="12588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46084" name="Group 8"/>
          <p:cNvGrpSpPr>
            <a:grpSpLocks/>
          </p:cNvGrpSpPr>
          <p:nvPr/>
        </p:nvGrpSpPr>
        <p:grpSpPr bwMode="auto">
          <a:xfrm>
            <a:off x="34925" y="908050"/>
            <a:ext cx="8983663" cy="2847975"/>
            <a:chOff x="22" y="572"/>
            <a:chExt cx="5659" cy="1794"/>
          </a:xfrm>
        </p:grpSpPr>
        <p:sp>
          <p:nvSpPr>
            <p:cNvPr id="46129" name="AutoShape 9"/>
            <p:cNvSpPr>
              <a:spLocks noChangeArrowheads="1"/>
            </p:cNvSpPr>
            <p:nvPr/>
          </p:nvSpPr>
          <p:spPr bwMode="auto">
            <a:xfrm>
              <a:off x="782" y="1730"/>
              <a:ext cx="1474" cy="636"/>
            </a:xfrm>
            <a:prstGeom prst="roundRect">
              <a:avLst>
                <a:gd name="adj" fmla="val 16667"/>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ctr"/>
              <a:r>
                <a:rPr lang="en-US" sz="1600">
                  <a:solidFill>
                    <a:schemeClr val="bg1"/>
                  </a:solidFill>
                </a:rPr>
                <a:t>file system</a:t>
              </a:r>
            </a:p>
          </p:txBody>
        </p:sp>
        <p:sp>
          <p:nvSpPr>
            <p:cNvPr id="46130" name="AutoShape 10"/>
            <p:cNvSpPr>
              <a:spLocks noChangeArrowheads="1"/>
            </p:cNvSpPr>
            <p:nvPr/>
          </p:nvSpPr>
          <p:spPr bwMode="auto">
            <a:xfrm>
              <a:off x="4207" y="1730"/>
              <a:ext cx="1474" cy="636"/>
            </a:xfrm>
            <a:prstGeom prst="roundRect">
              <a:avLst>
                <a:gd name="adj" fmla="val 16667"/>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ctr"/>
              <a:r>
                <a:rPr lang="en-US" sz="1600">
                  <a:solidFill>
                    <a:schemeClr val="bg1"/>
                  </a:solidFill>
                </a:rPr>
                <a:t>communication </a:t>
              </a:r>
            </a:p>
            <a:p>
              <a:pPr algn="ctr"/>
              <a:r>
                <a:rPr lang="en-US" sz="1600">
                  <a:solidFill>
                    <a:schemeClr val="bg1"/>
                  </a:solidFill>
                </a:rPr>
                <a:t>system</a:t>
              </a:r>
            </a:p>
          </p:txBody>
        </p:sp>
        <p:sp>
          <p:nvSpPr>
            <p:cNvPr id="46131" name="AutoShape 11"/>
            <p:cNvSpPr>
              <a:spLocks noChangeArrowheads="1"/>
            </p:cNvSpPr>
            <p:nvPr/>
          </p:nvSpPr>
          <p:spPr bwMode="auto">
            <a:xfrm>
              <a:off x="2403" y="572"/>
              <a:ext cx="1724" cy="636"/>
            </a:xfrm>
            <a:prstGeom prst="roundRect">
              <a:avLst>
                <a:gd name="adj" fmla="val 16667"/>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ctr"/>
              <a:r>
                <a:rPr lang="en-US" sz="1600">
                  <a:solidFill>
                    <a:schemeClr val="bg1"/>
                  </a:solidFill>
                </a:rPr>
                <a:t>application</a:t>
              </a:r>
            </a:p>
          </p:txBody>
        </p:sp>
        <p:sp>
          <p:nvSpPr>
            <p:cNvPr id="46132" name="Line 12"/>
            <p:cNvSpPr>
              <a:spLocks noChangeShapeType="1"/>
            </p:cNvSpPr>
            <p:nvPr/>
          </p:nvSpPr>
          <p:spPr bwMode="auto">
            <a:xfrm>
              <a:off x="90" y="1467"/>
              <a:ext cx="4945"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46133" name="Text Box 13"/>
            <p:cNvSpPr txBox="1">
              <a:spLocks noChangeArrowheads="1"/>
            </p:cNvSpPr>
            <p:nvPr/>
          </p:nvSpPr>
          <p:spPr bwMode="auto">
            <a:xfrm>
              <a:off x="22" y="1217"/>
              <a:ext cx="1027" cy="4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a:t>user space</a:t>
              </a:r>
            </a:p>
            <a:p>
              <a:endParaRPr lang="en-US" sz="900"/>
            </a:p>
            <a:p>
              <a:r>
                <a:rPr lang="en-US" sz="1800"/>
                <a:t>kernel space</a:t>
              </a:r>
            </a:p>
          </p:txBody>
        </p:sp>
      </p:grpSp>
      <p:pic>
        <p:nvPicPr>
          <p:cNvPr id="46085" name="Picture 14" descr="nettverkskort"/>
          <p:cNvPicPr>
            <a:picLocks noGrp="1" noChangeAspect="1" noChangeArrowheads="1"/>
          </p:cNvPicPr>
          <p:nvPr>
            <p:ph idx="1"/>
          </p:nvPr>
        </p:nvPicPr>
        <p:blipFill>
          <a:blip r:embed="rId4">
            <a:extLst>
              <a:ext uri="{28A0092B-C50C-407E-A947-70E740481C1C}">
                <a14:useLocalDpi xmlns:a14="http://schemas.microsoft.com/office/drawing/2010/main" val="0"/>
              </a:ext>
            </a:extLst>
          </a:blip>
          <a:srcRect/>
          <a:stretch>
            <a:fillRect/>
          </a:stretch>
        </p:blipFill>
        <p:spPr>
          <a:xfrm>
            <a:off x="7126335" y="4578742"/>
            <a:ext cx="1425575" cy="1090612"/>
          </a:xfrm>
          <a:noFill/>
        </p:spPr>
      </p:pic>
      <p:sp>
        <p:nvSpPr>
          <p:cNvPr id="46086" name="Line 15"/>
          <p:cNvSpPr>
            <a:spLocks noChangeShapeType="1"/>
          </p:cNvSpPr>
          <p:nvPr/>
        </p:nvSpPr>
        <p:spPr bwMode="auto">
          <a:xfrm flipV="1">
            <a:off x="2414588" y="3538538"/>
            <a:ext cx="0" cy="792162"/>
          </a:xfrm>
          <a:prstGeom prst="line">
            <a:avLst/>
          </a:prstGeom>
          <a:noFill/>
          <a:ln w="38100">
            <a:solidFill>
              <a:schemeClr va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46087" name="Line 16"/>
          <p:cNvSpPr>
            <a:spLocks noChangeShapeType="1"/>
          </p:cNvSpPr>
          <p:nvPr/>
        </p:nvSpPr>
        <p:spPr bwMode="auto">
          <a:xfrm flipV="1">
            <a:off x="7848600" y="3538538"/>
            <a:ext cx="0" cy="792162"/>
          </a:xfrm>
          <a:prstGeom prst="line">
            <a:avLst/>
          </a:prstGeom>
          <a:noFill/>
          <a:ln w="38100">
            <a:solidFill>
              <a:schemeClr val="hlink"/>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sp>
        <p:nvSpPr>
          <p:cNvPr id="46088" name="Line 17"/>
          <p:cNvSpPr>
            <a:spLocks noChangeShapeType="1"/>
          </p:cNvSpPr>
          <p:nvPr/>
        </p:nvSpPr>
        <p:spPr bwMode="auto">
          <a:xfrm flipV="1">
            <a:off x="2871788" y="1558925"/>
            <a:ext cx="1277937" cy="1439863"/>
          </a:xfrm>
          <a:prstGeom prst="line">
            <a:avLst/>
          </a:prstGeom>
          <a:noFill/>
          <a:ln w="38100">
            <a:solidFill>
              <a:schemeClr val="hlink"/>
            </a:solidFill>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46089" name="Line 18"/>
          <p:cNvSpPr>
            <a:spLocks noChangeShapeType="1"/>
          </p:cNvSpPr>
          <p:nvPr/>
        </p:nvSpPr>
        <p:spPr bwMode="auto">
          <a:xfrm flipH="1" flipV="1">
            <a:off x="5948363" y="1593850"/>
            <a:ext cx="1279525" cy="1404938"/>
          </a:xfrm>
          <a:prstGeom prst="line">
            <a:avLst/>
          </a:prstGeom>
          <a:noFill/>
          <a:ln w="38100">
            <a:solidFill>
              <a:schemeClr val="hlink"/>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pic>
        <p:nvPicPr>
          <p:cNvPr id="46090" name="Picture 19" descr="minn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41763" y="4725988"/>
            <a:ext cx="2114550" cy="873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243156" name="AutoShape 20"/>
          <p:cNvSpPr>
            <a:spLocks noChangeArrowheads="1"/>
          </p:cNvSpPr>
          <p:nvPr/>
        </p:nvSpPr>
        <p:spPr bwMode="auto">
          <a:xfrm>
            <a:off x="4032250" y="2763838"/>
            <a:ext cx="2249488" cy="1035050"/>
          </a:xfrm>
          <a:prstGeom prst="roundRect">
            <a:avLst>
              <a:gd name="adj" fmla="val 16667"/>
            </a:avLst>
          </a:prstGeom>
          <a:solidFill>
            <a:srgbClr val="FFFF00"/>
          </a:solidFill>
          <a:ln w="9525">
            <a:round/>
            <a:headEnd/>
            <a:tailEnd/>
          </a:ln>
          <a:scene3d>
            <a:camera prst="legacyPerspectiveBottom"/>
            <a:lightRig rig="legacyFlat1" dir="t"/>
          </a:scene3d>
          <a:sp3d extrusionH="121893000" prstMaterial="legacyMatte">
            <a:bevelT w="13500" h="13500" prst="angle"/>
            <a:bevelB w="13500" h="13500" prst="angle"/>
            <a:extrusionClr>
              <a:srgbClr val="FFFF99"/>
            </a:extrusionClr>
          </a:sp3d>
        </p:spPr>
        <p:txBody>
          <a:bodyPr wrap="none" anchor="ctr">
            <a:flatTx/>
          </a:bodyPr>
          <a:lstStyle/>
          <a:p>
            <a:endParaRPr lang="nb-NO"/>
          </a:p>
        </p:txBody>
      </p:sp>
      <p:sp>
        <p:nvSpPr>
          <p:cNvPr id="1243157" name="AutoShape 21"/>
          <p:cNvSpPr>
            <a:spLocks noChangeArrowheads="1"/>
          </p:cNvSpPr>
          <p:nvPr/>
        </p:nvSpPr>
        <p:spPr bwMode="auto">
          <a:xfrm rot="5400000" flipV="1">
            <a:off x="5089525" y="4902200"/>
            <a:ext cx="134938" cy="179388"/>
          </a:xfrm>
          <a:custGeom>
            <a:avLst/>
            <a:gdLst>
              <a:gd name="T0" fmla="*/ 129384 w 21600"/>
              <a:gd name="T1" fmla="*/ 89694 h 21600"/>
              <a:gd name="T2" fmla="*/ 67469 w 21600"/>
              <a:gd name="T3" fmla="*/ 179388 h 21600"/>
              <a:gd name="T4" fmla="*/ 5554 w 21600"/>
              <a:gd name="T5" fmla="*/ 89694 h 21600"/>
              <a:gd name="T6" fmla="*/ 67469 w 21600"/>
              <a:gd name="T7" fmla="*/ 0 h 21600"/>
              <a:gd name="T8" fmla="*/ 0 60000 65536"/>
              <a:gd name="T9" fmla="*/ 0 60000 65536"/>
              <a:gd name="T10" fmla="*/ 0 60000 65536"/>
              <a:gd name="T11" fmla="*/ 0 60000 65536"/>
              <a:gd name="T12" fmla="*/ 2689 w 21600"/>
              <a:gd name="T13" fmla="*/ 2689 h 21600"/>
              <a:gd name="T14" fmla="*/ 18911 w 21600"/>
              <a:gd name="T15" fmla="*/ 18911 h 21600"/>
            </a:gdLst>
            <a:ahLst/>
            <a:cxnLst>
              <a:cxn ang="T8">
                <a:pos x="T0" y="T1"/>
              </a:cxn>
              <a:cxn ang="T9">
                <a:pos x="T2" y="T3"/>
              </a:cxn>
              <a:cxn ang="T10">
                <a:pos x="T4" y="T5"/>
              </a:cxn>
              <a:cxn ang="T11">
                <a:pos x="T6" y="T7"/>
              </a:cxn>
            </a:cxnLst>
            <a:rect l="T12" t="T13" r="T14" b="T15"/>
            <a:pathLst>
              <a:path w="21600" h="21600">
                <a:moveTo>
                  <a:pt x="0" y="0"/>
                </a:moveTo>
                <a:lnTo>
                  <a:pt x="1778" y="21600"/>
                </a:lnTo>
                <a:lnTo>
                  <a:pt x="19822" y="21600"/>
                </a:lnTo>
                <a:lnTo>
                  <a:pt x="21600" y="0"/>
                </a:lnTo>
                <a:close/>
              </a:path>
            </a:pathLst>
          </a:cu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nb-NO"/>
          </a:p>
        </p:txBody>
      </p:sp>
      <p:sp>
        <p:nvSpPr>
          <p:cNvPr id="1243158" name="AutoShape 22"/>
          <p:cNvSpPr>
            <a:spLocks noChangeArrowheads="1"/>
          </p:cNvSpPr>
          <p:nvPr/>
        </p:nvSpPr>
        <p:spPr bwMode="auto">
          <a:xfrm rot="5400000" flipV="1">
            <a:off x="4505325" y="5083175"/>
            <a:ext cx="134938" cy="179388"/>
          </a:xfrm>
          <a:custGeom>
            <a:avLst/>
            <a:gdLst>
              <a:gd name="T0" fmla="*/ 129384 w 21600"/>
              <a:gd name="T1" fmla="*/ 89694 h 21600"/>
              <a:gd name="T2" fmla="*/ 67469 w 21600"/>
              <a:gd name="T3" fmla="*/ 179388 h 21600"/>
              <a:gd name="T4" fmla="*/ 5554 w 21600"/>
              <a:gd name="T5" fmla="*/ 89694 h 21600"/>
              <a:gd name="T6" fmla="*/ 67469 w 21600"/>
              <a:gd name="T7" fmla="*/ 0 h 21600"/>
              <a:gd name="T8" fmla="*/ 0 60000 65536"/>
              <a:gd name="T9" fmla="*/ 0 60000 65536"/>
              <a:gd name="T10" fmla="*/ 0 60000 65536"/>
              <a:gd name="T11" fmla="*/ 0 60000 65536"/>
              <a:gd name="T12" fmla="*/ 2689 w 21600"/>
              <a:gd name="T13" fmla="*/ 2689 h 21600"/>
              <a:gd name="T14" fmla="*/ 18911 w 21600"/>
              <a:gd name="T15" fmla="*/ 18911 h 21600"/>
            </a:gdLst>
            <a:ahLst/>
            <a:cxnLst>
              <a:cxn ang="T8">
                <a:pos x="T0" y="T1"/>
              </a:cxn>
              <a:cxn ang="T9">
                <a:pos x="T2" y="T3"/>
              </a:cxn>
              <a:cxn ang="T10">
                <a:pos x="T4" y="T5"/>
              </a:cxn>
              <a:cxn ang="T11">
                <a:pos x="T6" y="T7"/>
              </a:cxn>
            </a:cxnLst>
            <a:rect l="T12" t="T13" r="T14" b="T15"/>
            <a:pathLst>
              <a:path w="21600" h="21600">
                <a:moveTo>
                  <a:pt x="0" y="0"/>
                </a:moveTo>
                <a:lnTo>
                  <a:pt x="1778" y="21600"/>
                </a:lnTo>
                <a:lnTo>
                  <a:pt x="19822" y="21600"/>
                </a:lnTo>
                <a:lnTo>
                  <a:pt x="21600" y="0"/>
                </a:lnTo>
                <a:close/>
              </a:path>
            </a:pathLst>
          </a:cu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nb-NO"/>
          </a:p>
        </p:txBody>
      </p:sp>
      <p:sp>
        <p:nvSpPr>
          <p:cNvPr id="1243159" name="AutoShape 23"/>
          <p:cNvSpPr>
            <a:spLocks noChangeArrowheads="1"/>
          </p:cNvSpPr>
          <p:nvPr/>
        </p:nvSpPr>
        <p:spPr bwMode="auto">
          <a:xfrm rot="5400000" flipV="1">
            <a:off x="4819650" y="5081588"/>
            <a:ext cx="134937" cy="179388"/>
          </a:xfrm>
          <a:custGeom>
            <a:avLst/>
            <a:gdLst>
              <a:gd name="T0" fmla="*/ 129383 w 21600"/>
              <a:gd name="T1" fmla="*/ 89694 h 21600"/>
              <a:gd name="T2" fmla="*/ 67469 w 21600"/>
              <a:gd name="T3" fmla="*/ 179388 h 21600"/>
              <a:gd name="T4" fmla="*/ 5554 w 21600"/>
              <a:gd name="T5" fmla="*/ 89694 h 21600"/>
              <a:gd name="T6" fmla="*/ 67469 w 21600"/>
              <a:gd name="T7" fmla="*/ 0 h 21600"/>
              <a:gd name="T8" fmla="*/ 0 60000 65536"/>
              <a:gd name="T9" fmla="*/ 0 60000 65536"/>
              <a:gd name="T10" fmla="*/ 0 60000 65536"/>
              <a:gd name="T11" fmla="*/ 0 60000 65536"/>
              <a:gd name="T12" fmla="*/ 2689 w 21600"/>
              <a:gd name="T13" fmla="*/ 2689 h 21600"/>
              <a:gd name="T14" fmla="*/ 18911 w 21600"/>
              <a:gd name="T15" fmla="*/ 18911 h 21600"/>
            </a:gdLst>
            <a:ahLst/>
            <a:cxnLst>
              <a:cxn ang="T8">
                <a:pos x="T0" y="T1"/>
              </a:cxn>
              <a:cxn ang="T9">
                <a:pos x="T2" y="T3"/>
              </a:cxn>
              <a:cxn ang="T10">
                <a:pos x="T4" y="T5"/>
              </a:cxn>
              <a:cxn ang="T11">
                <a:pos x="T6" y="T7"/>
              </a:cxn>
            </a:cxnLst>
            <a:rect l="T12" t="T13" r="T14" b="T15"/>
            <a:pathLst>
              <a:path w="21600" h="21600">
                <a:moveTo>
                  <a:pt x="0" y="0"/>
                </a:moveTo>
                <a:lnTo>
                  <a:pt x="1778" y="21600"/>
                </a:lnTo>
                <a:lnTo>
                  <a:pt x="19822" y="21600"/>
                </a:lnTo>
                <a:lnTo>
                  <a:pt x="21600" y="0"/>
                </a:lnTo>
                <a:close/>
              </a:path>
            </a:pathLst>
          </a:cu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nb-NO"/>
          </a:p>
        </p:txBody>
      </p:sp>
      <p:sp>
        <p:nvSpPr>
          <p:cNvPr id="1243160" name="AutoShape 24"/>
          <p:cNvSpPr>
            <a:spLocks noChangeArrowheads="1"/>
          </p:cNvSpPr>
          <p:nvPr/>
        </p:nvSpPr>
        <p:spPr bwMode="auto">
          <a:xfrm rot="5400000" flipV="1">
            <a:off x="5292725" y="5059363"/>
            <a:ext cx="134937" cy="134938"/>
          </a:xfrm>
          <a:custGeom>
            <a:avLst/>
            <a:gdLst>
              <a:gd name="T0" fmla="*/ 129383 w 21600"/>
              <a:gd name="T1" fmla="*/ 67469 h 21600"/>
              <a:gd name="T2" fmla="*/ 67469 w 21600"/>
              <a:gd name="T3" fmla="*/ 134938 h 21600"/>
              <a:gd name="T4" fmla="*/ 5554 w 21600"/>
              <a:gd name="T5" fmla="*/ 67469 h 21600"/>
              <a:gd name="T6" fmla="*/ 67469 w 21600"/>
              <a:gd name="T7" fmla="*/ 0 h 21600"/>
              <a:gd name="T8" fmla="*/ 0 60000 65536"/>
              <a:gd name="T9" fmla="*/ 0 60000 65536"/>
              <a:gd name="T10" fmla="*/ 0 60000 65536"/>
              <a:gd name="T11" fmla="*/ 0 60000 65536"/>
              <a:gd name="T12" fmla="*/ 2689 w 21600"/>
              <a:gd name="T13" fmla="*/ 2689 h 21600"/>
              <a:gd name="T14" fmla="*/ 18911 w 21600"/>
              <a:gd name="T15" fmla="*/ 18911 h 21600"/>
            </a:gdLst>
            <a:ahLst/>
            <a:cxnLst>
              <a:cxn ang="T8">
                <a:pos x="T0" y="T1"/>
              </a:cxn>
              <a:cxn ang="T9">
                <a:pos x="T2" y="T3"/>
              </a:cxn>
              <a:cxn ang="T10">
                <a:pos x="T4" y="T5"/>
              </a:cxn>
              <a:cxn ang="T11">
                <a:pos x="T6" y="T7"/>
              </a:cxn>
            </a:cxnLst>
            <a:rect l="T12" t="T13" r="T14" b="T15"/>
            <a:pathLst>
              <a:path w="21600" h="21600">
                <a:moveTo>
                  <a:pt x="0" y="0"/>
                </a:moveTo>
                <a:lnTo>
                  <a:pt x="1778" y="21600"/>
                </a:lnTo>
                <a:lnTo>
                  <a:pt x="19822" y="21600"/>
                </a:lnTo>
                <a:lnTo>
                  <a:pt x="21600" y="0"/>
                </a:lnTo>
                <a:close/>
              </a:path>
            </a:pathLst>
          </a:custGeom>
          <a:solidFill>
            <a:srgbClr val="FFFF00"/>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endParaRPr lang="nb-NO"/>
          </a:p>
        </p:txBody>
      </p:sp>
      <p:grpSp>
        <p:nvGrpSpPr>
          <p:cNvPr id="4" name="Group 25"/>
          <p:cNvGrpSpPr>
            <a:grpSpLocks/>
          </p:cNvGrpSpPr>
          <p:nvPr/>
        </p:nvGrpSpPr>
        <p:grpSpPr bwMode="auto">
          <a:xfrm>
            <a:off x="3357563" y="1639888"/>
            <a:ext cx="5445125" cy="3509962"/>
            <a:chOff x="2115" y="1395"/>
            <a:chExt cx="3430" cy="2211"/>
          </a:xfrm>
        </p:grpSpPr>
        <p:sp>
          <p:nvSpPr>
            <p:cNvPr id="46126" name="Line 26"/>
            <p:cNvSpPr>
              <a:spLocks noChangeShapeType="1"/>
            </p:cNvSpPr>
            <p:nvPr/>
          </p:nvSpPr>
          <p:spPr bwMode="auto">
            <a:xfrm flipH="1" flipV="1">
              <a:off x="2115" y="2585"/>
              <a:ext cx="765" cy="1021"/>
            </a:xfrm>
            <a:prstGeom prst="line">
              <a:avLst/>
            </a:prstGeom>
            <a:noFill/>
            <a:ln w="28575">
              <a:solidFill>
                <a:schemeClr val="hlink"/>
              </a:solidFill>
              <a:prstDash val="lgDash"/>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46127" name="Line 27"/>
            <p:cNvSpPr>
              <a:spLocks noChangeShapeType="1"/>
            </p:cNvSpPr>
            <p:nvPr/>
          </p:nvSpPr>
          <p:spPr bwMode="auto">
            <a:xfrm flipV="1">
              <a:off x="3078" y="1395"/>
              <a:ext cx="850" cy="2211"/>
            </a:xfrm>
            <a:prstGeom prst="line">
              <a:avLst/>
            </a:prstGeom>
            <a:noFill/>
            <a:ln w="28575">
              <a:solidFill>
                <a:schemeClr val="hlink"/>
              </a:solidFill>
              <a:prstDash val="lgDash"/>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sp>
          <p:nvSpPr>
            <p:cNvPr id="46128" name="Line 28"/>
            <p:cNvSpPr>
              <a:spLocks noChangeShapeType="1"/>
            </p:cNvSpPr>
            <p:nvPr/>
          </p:nvSpPr>
          <p:spPr bwMode="auto">
            <a:xfrm flipV="1">
              <a:off x="3362" y="2585"/>
              <a:ext cx="2183" cy="992"/>
            </a:xfrm>
            <a:prstGeom prst="line">
              <a:avLst/>
            </a:prstGeom>
            <a:noFill/>
            <a:ln w="28575">
              <a:solidFill>
                <a:schemeClr val="hlink"/>
              </a:solidFill>
              <a:prstDash val="lgDash"/>
              <a:round/>
              <a:headEnd/>
              <a:tailEnd type="triangle" w="med" len="med"/>
            </a:ln>
            <a:extLst>
              <a:ext uri="{909E8E84-426E-40dd-AFC4-6F175D3DCCD1}">
                <a14:hiddenFill xmlns:a14="http://schemas.microsoft.com/office/drawing/2010/main" xmlns="">
                  <a:noFill/>
                </a14:hiddenFill>
              </a:ext>
            </a:extLst>
          </p:spPr>
          <p:txBody>
            <a:bodyPr/>
            <a:lstStyle/>
            <a:p>
              <a:endParaRPr lang="nb-NO"/>
            </a:p>
          </p:txBody>
        </p:sp>
      </p:grpSp>
      <p:sp>
        <p:nvSpPr>
          <p:cNvPr id="46097" name="Text Box 29"/>
          <p:cNvSpPr txBox="1">
            <a:spLocks noChangeArrowheads="1"/>
          </p:cNvSpPr>
          <p:nvPr/>
        </p:nvSpPr>
        <p:spPr bwMode="auto">
          <a:xfrm>
            <a:off x="620713" y="6219825"/>
            <a:ext cx="936625"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bus(es)</a:t>
            </a:r>
          </a:p>
        </p:txBody>
      </p:sp>
      <p:sp>
        <p:nvSpPr>
          <p:cNvPr id="46098" name="Line 30"/>
          <p:cNvSpPr>
            <a:spLocks noChangeShapeType="1"/>
          </p:cNvSpPr>
          <p:nvPr/>
        </p:nvSpPr>
        <p:spPr bwMode="auto">
          <a:xfrm>
            <a:off x="2457450" y="5678488"/>
            <a:ext cx="0" cy="495300"/>
          </a:xfrm>
          <a:prstGeom prst="line">
            <a:avLst/>
          </a:prstGeom>
          <a:noFill/>
          <a:ln w="19050">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46099" name="Line 31"/>
          <p:cNvSpPr>
            <a:spLocks noChangeShapeType="1"/>
          </p:cNvSpPr>
          <p:nvPr/>
        </p:nvSpPr>
        <p:spPr bwMode="auto">
          <a:xfrm>
            <a:off x="4886325" y="5589588"/>
            <a:ext cx="0" cy="584200"/>
          </a:xfrm>
          <a:prstGeom prst="line">
            <a:avLst/>
          </a:prstGeom>
          <a:noFill/>
          <a:ln w="19050">
            <a:solidFill>
              <a:schemeClr val="hlink"/>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cxnSp>
        <p:nvCxnSpPr>
          <p:cNvPr id="46100" name="AutoShape 32"/>
          <p:cNvCxnSpPr>
            <a:cxnSpLocks noChangeShapeType="1"/>
            <a:stCxn id="46098" idx="1"/>
            <a:endCxn id="46099" idx="1"/>
          </p:cNvCxnSpPr>
          <p:nvPr/>
        </p:nvCxnSpPr>
        <p:spPr bwMode="auto">
          <a:xfrm>
            <a:off x="2457450" y="6183313"/>
            <a:ext cx="2428875" cy="0"/>
          </a:xfrm>
          <a:prstGeom prst="straightConnector1">
            <a:avLst/>
          </a:prstGeom>
          <a:noFill/>
          <a:ln w="19050">
            <a:solidFill>
              <a:schemeClr val="hlink"/>
            </a:solidFill>
            <a:round/>
            <a:headEnd/>
            <a:tailEnd/>
          </a:ln>
          <a:extLst>
            <a:ext uri="{909E8E84-426E-40dd-AFC4-6F175D3DCCD1}">
              <a14:hiddenFill xmlns:a14="http://schemas.microsoft.com/office/drawing/2010/main" xmlns="">
                <a:noFill/>
              </a14:hiddenFill>
            </a:ext>
          </a:extLst>
        </p:spPr>
      </p:cxnSp>
      <p:sp>
        <p:nvSpPr>
          <p:cNvPr id="46101" name="Line 33"/>
          <p:cNvSpPr>
            <a:spLocks noChangeShapeType="1"/>
          </p:cNvSpPr>
          <p:nvPr/>
        </p:nvSpPr>
        <p:spPr bwMode="auto">
          <a:xfrm>
            <a:off x="5157788" y="5543550"/>
            <a:ext cx="0" cy="630238"/>
          </a:xfrm>
          <a:prstGeom prst="line">
            <a:avLst/>
          </a:prstGeom>
          <a:noFill/>
          <a:ln w="19050">
            <a:solidFill>
              <a:schemeClr val="hlink"/>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46102" name="Line 34"/>
          <p:cNvSpPr>
            <a:spLocks noChangeShapeType="1"/>
          </p:cNvSpPr>
          <p:nvPr/>
        </p:nvSpPr>
        <p:spPr bwMode="auto">
          <a:xfrm>
            <a:off x="7677150" y="5634038"/>
            <a:ext cx="0" cy="539750"/>
          </a:xfrm>
          <a:prstGeom prst="line">
            <a:avLst/>
          </a:prstGeom>
          <a:noFill/>
          <a:ln w="19050">
            <a:solidFill>
              <a:schemeClr val="hlink"/>
            </a:solidFill>
            <a:round/>
            <a:headEnd type="triangle" w="med" len="med"/>
            <a:tailEnd/>
          </a:ln>
          <a:extLst>
            <a:ext uri="{909E8E84-426E-40dd-AFC4-6F175D3DCCD1}">
              <a14:hiddenFill xmlns:a14="http://schemas.microsoft.com/office/drawing/2010/main" xmlns="">
                <a:noFill/>
              </a14:hiddenFill>
            </a:ext>
          </a:extLst>
        </p:spPr>
        <p:txBody>
          <a:bodyPr/>
          <a:lstStyle/>
          <a:p>
            <a:endParaRPr lang="nb-NO"/>
          </a:p>
        </p:txBody>
      </p:sp>
      <p:cxnSp>
        <p:nvCxnSpPr>
          <p:cNvPr id="46103" name="AutoShape 35"/>
          <p:cNvCxnSpPr>
            <a:cxnSpLocks noChangeShapeType="1"/>
            <a:stCxn id="46101" idx="1"/>
            <a:endCxn id="46102" idx="1"/>
          </p:cNvCxnSpPr>
          <p:nvPr/>
        </p:nvCxnSpPr>
        <p:spPr bwMode="auto">
          <a:xfrm>
            <a:off x="5157788" y="6183313"/>
            <a:ext cx="2519362" cy="0"/>
          </a:xfrm>
          <a:prstGeom prst="straightConnector1">
            <a:avLst/>
          </a:prstGeom>
          <a:noFill/>
          <a:ln w="19050">
            <a:solidFill>
              <a:schemeClr val="hlink"/>
            </a:solidFill>
            <a:round/>
            <a:headEnd/>
            <a:tailEnd/>
          </a:ln>
          <a:extLst>
            <a:ext uri="{909E8E84-426E-40dd-AFC4-6F175D3DCCD1}">
              <a14:hiddenFill xmlns:a14="http://schemas.microsoft.com/office/drawing/2010/main" xmlns="">
                <a:noFill/>
              </a14:hiddenFill>
            </a:ext>
          </a:extLst>
        </p:spPr>
      </p:cxnSp>
      <p:sp>
        <p:nvSpPr>
          <p:cNvPr id="1243172" name="Rectangle 36"/>
          <p:cNvSpPr>
            <a:spLocks noChangeAspect="1" noChangeArrowheads="1"/>
          </p:cNvSpPr>
          <p:nvPr/>
        </p:nvSpPr>
        <p:spPr bwMode="auto">
          <a:xfrm>
            <a:off x="4392613" y="2933700"/>
            <a:ext cx="223837" cy="630238"/>
          </a:xfrm>
          <a:prstGeom prst="rect">
            <a:avLst/>
          </a:prstGeom>
          <a:solidFill>
            <a:srgbClr val="C0C0C0"/>
          </a:solidFill>
          <a:ln w="9525">
            <a:solidFill>
              <a:schemeClr val="tx1"/>
            </a:solidFill>
            <a:miter lim="800000"/>
            <a:headEnd/>
            <a:tailEnd/>
          </a:ln>
        </p:spPr>
        <p:txBody>
          <a:bodyPr wrap="none" anchor="ctr"/>
          <a:lstStyle/>
          <a:p>
            <a:endParaRPr lang="nb-NO"/>
          </a:p>
        </p:txBody>
      </p:sp>
      <p:sp>
        <p:nvSpPr>
          <p:cNvPr id="1243173" name="Rectangle 37"/>
          <p:cNvSpPr>
            <a:spLocks noChangeAspect="1" noChangeArrowheads="1"/>
          </p:cNvSpPr>
          <p:nvPr/>
        </p:nvSpPr>
        <p:spPr bwMode="auto">
          <a:xfrm>
            <a:off x="4751388" y="1673225"/>
            <a:ext cx="515937" cy="180975"/>
          </a:xfrm>
          <a:prstGeom prst="rect">
            <a:avLst/>
          </a:prstGeom>
          <a:solidFill>
            <a:schemeClr val="bg1"/>
          </a:solidFill>
          <a:ln w="9525">
            <a:solidFill>
              <a:schemeClr val="tx1"/>
            </a:solidFill>
            <a:miter lim="800000"/>
            <a:headEnd/>
            <a:tailEnd/>
          </a:ln>
        </p:spPr>
        <p:txBody>
          <a:bodyPr wrap="none" anchor="ctr"/>
          <a:lstStyle/>
          <a:p>
            <a:pPr algn="ctr"/>
            <a:endParaRPr lang="nb-NO" sz="1600" b="0"/>
          </a:p>
        </p:txBody>
      </p:sp>
      <p:sp>
        <p:nvSpPr>
          <p:cNvPr id="1243174" name="Rectangle 38"/>
          <p:cNvSpPr>
            <a:spLocks noChangeAspect="1" noChangeArrowheads="1"/>
          </p:cNvSpPr>
          <p:nvPr/>
        </p:nvSpPr>
        <p:spPr bwMode="auto">
          <a:xfrm>
            <a:off x="6911975" y="3519488"/>
            <a:ext cx="515938" cy="180975"/>
          </a:xfrm>
          <a:prstGeom prst="rect">
            <a:avLst/>
          </a:prstGeom>
          <a:solidFill>
            <a:schemeClr val="bg1"/>
          </a:solidFill>
          <a:ln w="9525">
            <a:solidFill>
              <a:schemeClr val="tx1"/>
            </a:solidFill>
            <a:miter lim="800000"/>
            <a:headEnd/>
            <a:tailEnd/>
          </a:ln>
        </p:spPr>
        <p:txBody>
          <a:bodyPr wrap="none" anchor="ctr"/>
          <a:lstStyle/>
          <a:p>
            <a:pPr algn="ctr"/>
            <a:endParaRPr lang="nb-NO" sz="1600" b="0"/>
          </a:p>
        </p:txBody>
      </p:sp>
      <p:sp>
        <p:nvSpPr>
          <p:cNvPr id="1243175" name="Rectangle 39"/>
          <p:cNvSpPr>
            <a:spLocks noChangeAspect="1" noChangeArrowheads="1"/>
          </p:cNvSpPr>
          <p:nvPr/>
        </p:nvSpPr>
        <p:spPr bwMode="auto">
          <a:xfrm>
            <a:off x="2795588" y="3519488"/>
            <a:ext cx="515937" cy="180975"/>
          </a:xfrm>
          <a:prstGeom prst="rect">
            <a:avLst/>
          </a:prstGeom>
          <a:solidFill>
            <a:schemeClr val="bg1"/>
          </a:solidFill>
          <a:ln w="9525">
            <a:solidFill>
              <a:schemeClr val="tx1"/>
            </a:solidFill>
            <a:miter lim="800000"/>
            <a:headEnd/>
            <a:tailEnd/>
          </a:ln>
        </p:spPr>
        <p:txBody>
          <a:bodyPr wrap="none" anchor="ctr"/>
          <a:lstStyle/>
          <a:p>
            <a:pPr algn="ctr"/>
            <a:endParaRPr lang="nb-NO" sz="1600" b="0"/>
          </a:p>
        </p:txBody>
      </p:sp>
      <p:cxnSp>
        <p:nvCxnSpPr>
          <p:cNvPr id="1243176" name="AutoShape 40"/>
          <p:cNvCxnSpPr>
            <a:cxnSpLocks noChangeShapeType="1"/>
            <a:stCxn id="1243175" idx="2"/>
            <a:endCxn id="1243172" idx="1"/>
          </p:cNvCxnSpPr>
          <p:nvPr/>
        </p:nvCxnSpPr>
        <p:spPr bwMode="auto">
          <a:xfrm rot="5400000" flipH="1" flipV="1">
            <a:off x="3498057" y="2805906"/>
            <a:ext cx="450850" cy="1338263"/>
          </a:xfrm>
          <a:prstGeom prst="bentConnector4">
            <a:avLst>
              <a:gd name="adj1" fmla="val -50704"/>
              <a:gd name="adj2" fmla="val 59667"/>
            </a:avLst>
          </a:prstGeom>
          <a:noFill/>
          <a:ln w="9525">
            <a:solidFill>
              <a:schemeClr val="tx1"/>
            </a:solidFill>
            <a:miter lim="800000"/>
            <a:headEnd/>
            <a:tailEnd type="triangle" w="med" len="med"/>
          </a:ln>
          <a:extLst>
            <a:ext uri="{909E8E84-426E-40dd-AFC4-6F175D3DCCD1}">
              <a14:hiddenFill xmlns:a14="http://schemas.microsoft.com/office/drawing/2010/main" xmlns="">
                <a:noFill/>
              </a14:hiddenFill>
            </a:ext>
          </a:extLst>
        </p:spPr>
      </p:cxnSp>
      <p:cxnSp>
        <p:nvCxnSpPr>
          <p:cNvPr id="1243177" name="AutoShape 41"/>
          <p:cNvCxnSpPr>
            <a:cxnSpLocks noChangeShapeType="1"/>
            <a:stCxn id="1243174" idx="2"/>
            <a:endCxn id="1243172" idx="3"/>
          </p:cNvCxnSpPr>
          <p:nvPr/>
        </p:nvCxnSpPr>
        <p:spPr bwMode="auto">
          <a:xfrm rot="16200000" flipV="1">
            <a:off x="5668169" y="2197894"/>
            <a:ext cx="450850" cy="2554288"/>
          </a:xfrm>
          <a:prstGeom prst="bentConnector4">
            <a:avLst>
              <a:gd name="adj1" fmla="val -50704"/>
              <a:gd name="adj2" fmla="val 55065"/>
            </a:avLst>
          </a:prstGeom>
          <a:noFill/>
          <a:ln w="9525">
            <a:solidFill>
              <a:schemeClr val="tx1"/>
            </a:solidFill>
            <a:miter lim="800000"/>
            <a:headEnd/>
            <a:tailEnd type="triangle" w="med" len="med"/>
          </a:ln>
          <a:extLst>
            <a:ext uri="{909E8E84-426E-40dd-AFC4-6F175D3DCCD1}">
              <a14:hiddenFill xmlns:a14="http://schemas.microsoft.com/office/drawing/2010/main" xmlns="">
                <a:noFill/>
              </a14:hiddenFill>
            </a:ext>
          </a:extLst>
        </p:spPr>
      </p:cxnSp>
      <p:cxnSp>
        <p:nvCxnSpPr>
          <p:cNvPr id="1243178" name="AutoShape 42"/>
          <p:cNvCxnSpPr>
            <a:cxnSpLocks noChangeShapeType="1"/>
            <a:stCxn id="1243173" idx="2"/>
            <a:endCxn id="1243172" idx="0"/>
          </p:cNvCxnSpPr>
          <p:nvPr/>
        </p:nvCxnSpPr>
        <p:spPr bwMode="auto">
          <a:xfrm rot="5400000">
            <a:off x="4217988" y="2141537"/>
            <a:ext cx="1079500" cy="504825"/>
          </a:xfrm>
          <a:prstGeom prst="bentConnector3">
            <a:avLst>
              <a:gd name="adj1" fmla="val 50000"/>
            </a:avLst>
          </a:prstGeom>
          <a:noFill/>
          <a:ln w="9525">
            <a:solidFill>
              <a:schemeClr val="tx1"/>
            </a:solidFill>
            <a:miter lim="800000"/>
            <a:headEnd/>
            <a:tailEnd type="triangle" w="med" len="med"/>
          </a:ln>
          <a:extLst>
            <a:ext uri="{909E8E84-426E-40dd-AFC4-6F175D3DCCD1}">
              <a14:hiddenFill xmlns:a14="http://schemas.microsoft.com/office/drawing/2010/main" xmlns="">
                <a:noFill/>
              </a14:hiddenFill>
            </a:ext>
          </a:extLst>
        </p:spPr>
      </p:cxnSp>
      <p:sp>
        <p:nvSpPr>
          <p:cNvPr id="1243179" name="Text Box 43"/>
          <p:cNvSpPr txBox="1">
            <a:spLocks noChangeArrowheads="1"/>
          </p:cNvSpPr>
          <p:nvPr/>
        </p:nvSpPr>
        <p:spPr bwMode="auto">
          <a:xfrm>
            <a:off x="2779713" y="3878263"/>
            <a:ext cx="1319212"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t>data_pointer</a:t>
            </a:r>
          </a:p>
        </p:txBody>
      </p:sp>
      <p:sp>
        <p:nvSpPr>
          <p:cNvPr id="1243180" name="Text Box 44"/>
          <p:cNvSpPr txBox="1">
            <a:spLocks noChangeArrowheads="1"/>
          </p:cNvSpPr>
          <p:nvPr/>
        </p:nvSpPr>
        <p:spPr bwMode="auto">
          <a:xfrm>
            <a:off x="5978525" y="3859213"/>
            <a:ext cx="1319213"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600" b="0"/>
              <a:t>data_pointer</a:t>
            </a:r>
          </a:p>
        </p:txBody>
      </p:sp>
      <p:sp>
        <p:nvSpPr>
          <p:cNvPr id="46113" name="Rectangle 45"/>
          <p:cNvSpPr>
            <a:spLocks noGrp="1" noChangeArrowheads="1"/>
          </p:cNvSpPr>
          <p:nvPr>
            <p:ph type="title"/>
          </p:nvPr>
        </p:nvSpPr>
        <p:spPr/>
        <p:txBody>
          <a:bodyPr/>
          <a:lstStyle/>
          <a:p>
            <a:pPr eaLnBrk="1" hangingPunct="1"/>
            <a:r>
              <a:rPr lang="en-US" dirty="0"/>
              <a:t>Zero-Copy Data Paths</a:t>
            </a:r>
          </a:p>
        </p:txBody>
      </p:sp>
      <p:sp>
        <p:nvSpPr>
          <p:cNvPr id="1243182" name="Rectangle 46"/>
          <p:cNvSpPr>
            <a:spLocks noChangeAspect="1" noChangeArrowheads="1"/>
          </p:cNvSpPr>
          <p:nvPr/>
        </p:nvSpPr>
        <p:spPr bwMode="auto">
          <a:xfrm>
            <a:off x="3243263" y="2900363"/>
            <a:ext cx="176212" cy="176212"/>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43183" name="Rectangle 47"/>
          <p:cNvSpPr>
            <a:spLocks noChangeAspect="1" noChangeArrowheads="1"/>
          </p:cNvSpPr>
          <p:nvPr/>
        </p:nvSpPr>
        <p:spPr bwMode="auto">
          <a:xfrm>
            <a:off x="3243263" y="3079750"/>
            <a:ext cx="176212" cy="176213"/>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43184" name="Rectangle 48"/>
          <p:cNvSpPr>
            <a:spLocks noChangeAspect="1" noChangeArrowheads="1"/>
          </p:cNvSpPr>
          <p:nvPr/>
        </p:nvSpPr>
        <p:spPr bwMode="auto">
          <a:xfrm>
            <a:off x="3243263" y="3259138"/>
            <a:ext cx="176212" cy="176212"/>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43185" name="Rectangle 49"/>
          <p:cNvSpPr>
            <a:spLocks noChangeAspect="1" noChangeArrowheads="1"/>
          </p:cNvSpPr>
          <p:nvPr/>
        </p:nvSpPr>
        <p:spPr bwMode="auto">
          <a:xfrm>
            <a:off x="3243263" y="3438525"/>
            <a:ext cx="176212" cy="176213"/>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43186" name="Rectangle 50"/>
          <p:cNvSpPr>
            <a:spLocks noChangeAspect="1" noChangeArrowheads="1"/>
          </p:cNvSpPr>
          <p:nvPr/>
        </p:nvSpPr>
        <p:spPr bwMode="auto">
          <a:xfrm>
            <a:off x="8712200" y="2900363"/>
            <a:ext cx="176213" cy="176212"/>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43187" name="Rectangle 51"/>
          <p:cNvSpPr>
            <a:spLocks noChangeAspect="1" noChangeArrowheads="1"/>
          </p:cNvSpPr>
          <p:nvPr/>
        </p:nvSpPr>
        <p:spPr bwMode="auto">
          <a:xfrm>
            <a:off x="8712200" y="3079750"/>
            <a:ext cx="176213" cy="176213"/>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43188" name="Rectangle 52"/>
          <p:cNvSpPr>
            <a:spLocks noChangeAspect="1" noChangeArrowheads="1"/>
          </p:cNvSpPr>
          <p:nvPr/>
        </p:nvSpPr>
        <p:spPr bwMode="auto">
          <a:xfrm>
            <a:off x="8712200" y="3259138"/>
            <a:ext cx="176213" cy="176212"/>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43189" name="Rectangle 53"/>
          <p:cNvSpPr>
            <a:spLocks noChangeAspect="1" noChangeArrowheads="1"/>
          </p:cNvSpPr>
          <p:nvPr/>
        </p:nvSpPr>
        <p:spPr bwMode="auto">
          <a:xfrm>
            <a:off x="8712200" y="3438525"/>
            <a:ext cx="176213" cy="176213"/>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43190" name="Rectangle 54"/>
          <p:cNvSpPr>
            <a:spLocks noChangeAspect="1" noChangeArrowheads="1"/>
          </p:cNvSpPr>
          <p:nvPr/>
        </p:nvSpPr>
        <p:spPr bwMode="auto">
          <a:xfrm>
            <a:off x="6192838" y="1054100"/>
            <a:ext cx="176212" cy="176213"/>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43191" name="Rectangle 55"/>
          <p:cNvSpPr>
            <a:spLocks noChangeAspect="1" noChangeArrowheads="1"/>
          </p:cNvSpPr>
          <p:nvPr/>
        </p:nvSpPr>
        <p:spPr bwMode="auto">
          <a:xfrm>
            <a:off x="6192838" y="1233488"/>
            <a:ext cx="176212" cy="176212"/>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43192" name="Rectangle 56"/>
          <p:cNvSpPr>
            <a:spLocks noChangeAspect="1" noChangeArrowheads="1"/>
          </p:cNvSpPr>
          <p:nvPr/>
        </p:nvSpPr>
        <p:spPr bwMode="auto">
          <a:xfrm>
            <a:off x="6192838" y="1412875"/>
            <a:ext cx="176212" cy="176213"/>
          </a:xfrm>
          <a:prstGeom prst="rect">
            <a:avLst/>
          </a:prstGeom>
          <a:solidFill>
            <a:schemeClr val="bg1"/>
          </a:solidFill>
          <a:ln w="9525">
            <a:solidFill>
              <a:schemeClr val="tx1"/>
            </a:solidFill>
            <a:miter lim="800000"/>
            <a:headEnd/>
            <a:tailEnd/>
          </a:ln>
        </p:spPr>
        <p:txBody>
          <a:bodyPr wrap="none" anchor="ctr"/>
          <a:lstStyle/>
          <a:p>
            <a:endParaRPr lang="nb-NO"/>
          </a:p>
        </p:txBody>
      </p:sp>
      <p:sp>
        <p:nvSpPr>
          <p:cNvPr id="1243193" name="Rectangle 57"/>
          <p:cNvSpPr>
            <a:spLocks noChangeAspect="1" noChangeArrowheads="1"/>
          </p:cNvSpPr>
          <p:nvPr/>
        </p:nvSpPr>
        <p:spPr bwMode="auto">
          <a:xfrm>
            <a:off x="6192838" y="1592263"/>
            <a:ext cx="176212" cy="176212"/>
          </a:xfrm>
          <a:prstGeom prst="rect">
            <a:avLst/>
          </a:prstGeom>
          <a:solidFill>
            <a:schemeClr val="bg1"/>
          </a:solidFill>
          <a:ln w="9525">
            <a:solidFill>
              <a:schemeClr val="tx1"/>
            </a:solidFill>
            <a:miter lim="800000"/>
            <a:headEnd/>
            <a:tailEnd/>
          </a:ln>
        </p:spPr>
        <p:txBody>
          <a:bodyPr wrap="none" anchor="ctr"/>
          <a:lstStyle/>
          <a:p>
            <a:endParaRPr lang="nb-NO"/>
          </a:p>
        </p:txBody>
      </p:sp>
    </p:spTree>
    <p:extLst>
      <p:ext uri="{BB962C8B-B14F-4D97-AF65-F5344CB8AC3E}">
        <p14:creationId xmlns:p14="http://schemas.microsoft.com/office/powerpoint/2010/main" val="378881132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3" presetClass="path" presetSubtype="0" accel="50000" decel="50000" fill="hold" grpId="0" nodeType="clickEffect">
                                  <p:stCondLst>
                                    <p:cond delay="0"/>
                                  </p:stCondLst>
                                  <p:childTnLst>
                                    <p:animMotion origin="layout" path="M 3.88889E-6 -8.91823E-7 L 0.21458 0.01181 " pathEditMode="relative" rAng="0" ptsTypes="AA">
                                      <p:cBhvr>
                                        <p:cTn id="6" dur="2000" fill="hold"/>
                                        <p:tgtEl>
                                          <p:spTgt spid="1243182"/>
                                        </p:tgtEl>
                                        <p:attrNameLst>
                                          <p:attrName>ppt_x</p:attrName>
                                          <p:attrName>ppt_y</p:attrName>
                                        </p:attrNameLst>
                                      </p:cBhvr>
                                      <p:rCtr x="10729" y="579"/>
                                    </p:animMotion>
                                  </p:childTnLst>
                                </p:cTn>
                              </p:par>
                              <p:par>
                                <p:cTn id="7" presetID="63" presetClass="path" presetSubtype="0" accel="50000" decel="50000" fill="hold" grpId="0" nodeType="withEffect">
                                  <p:stCondLst>
                                    <p:cond delay="0"/>
                                  </p:stCondLst>
                                  <p:childTnLst>
                                    <p:animMotion origin="layout" path="M 3.88889E-6 3.52328E-6 L 0.20468 -0.00765 " pathEditMode="relative" rAng="0" ptsTypes="AA">
                                      <p:cBhvr>
                                        <p:cTn id="8" dur="2000" fill="hold"/>
                                        <p:tgtEl>
                                          <p:spTgt spid="1243183"/>
                                        </p:tgtEl>
                                        <p:attrNameLst>
                                          <p:attrName>ppt_x</p:attrName>
                                          <p:attrName>ppt_y</p:attrName>
                                        </p:attrNameLst>
                                      </p:cBhvr>
                                      <p:rCtr x="10226" y="-394"/>
                                    </p:animMotion>
                                  </p:childTnLst>
                                </p:cTn>
                              </p:par>
                              <p:par>
                                <p:cTn id="9" presetID="63" presetClass="path" presetSubtype="0" accel="50000" decel="50000" fill="hold" grpId="0" nodeType="withEffect">
                                  <p:stCondLst>
                                    <p:cond delay="0"/>
                                  </p:stCondLst>
                                  <p:childTnLst>
                                    <p:animMotion origin="layout" path="M 3.88889E-6 -2.06162E-6 L 0.20954 -0.02085 " pathEditMode="relative" rAng="0" ptsTypes="AA">
                                      <p:cBhvr>
                                        <p:cTn id="10" dur="2000" fill="hold"/>
                                        <p:tgtEl>
                                          <p:spTgt spid="1243184"/>
                                        </p:tgtEl>
                                        <p:attrNameLst>
                                          <p:attrName>ppt_x</p:attrName>
                                          <p:attrName>ppt_y</p:attrName>
                                        </p:attrNameLst>
                                      </p:cBhvr>
                                      <p:rCtr x="10469" y="-1042"/>
                                    </p:animMotion>
                                  </p:childTnLst>
                                </p:cTn>
                              </p:par>
                              <p:par>
                                <p:cTn id="11" presetID="63" presetClass="path" presetSubtype="0" accel="50000" decel="50000" fill="hold" grpId="0" nodeType="withEffect">
                                  <p:stCondLst>
                                    <p:cond delay="0"/>
                                  </p:stCondLst>
                                  <p:childTnLst>
                                    <p:animMotion origin="layout" path="M 3.88889E-6 2.35349E-6 L 0.20468 -0.03382 " pathEditMode="relative" rAng="0" ptsTypes="AA">
                                      <p:cBhvr>
                                        <p:cTn id="12" dur="2000" fill="hold"/>
                                        <p:tgtEl>
                                          <p:spTgt spid="1243185"/>
                                        </p:tgtEl>
                                        <p:attrNameLst>
                                          <p:attrName>ppt_x</p:attrName>
                                          <p:attrName>ppt_y</p:attrName>
                                        </p:attrNameLst>
                                      </p:cBhvr>
                                      <p:rCtr x="10226" y="-1691"/>
                                    </p:animMotion>
                                  </p:childTnLst>
                                </p:cTn>
                              </p:par>
                              <p:par>
                                <p:cTn id="13" presetID="0" presetClass="path" presetSubtype="0" accel="50000" decel="50000" fill="hold" grpId="0" nodeType="withEffect">
                                  <p:stCondLst>
                                    <p:cond delay="0"/>
                                  </p:stCondLst>
                                  <p:childTnLst>
                                    <p:animMotion origin="layout" path="M 4.44444E-6 -8.45495E-7 L -0.12275 0.3009 " pathEditMode="relative" rAng="0" ptsTypes="AA">
                                      <p:cBhvr>
                                        <p:cTn id="14" dur="2000" fill="hold"/>
                                        <p:tgtEl>
                                          <p:spTgt spid="1243190"/>
                                        </p:tgtEl>
                                        <p:attrNameLst>
                                          <p:attrName>ppt_x</p:attrName>
                                          <p:attrName>ppt_y</p:attrName>
                                        </p:attrNameLst>
                                      </p:cBhvr>
                                      <p:rCtr x="-6146" y="15034"/>
                                    </p:animMotion>
                                  </p:childTnLst>
                                </p:cTn>
                              </p:par>
                              <p:par>
                                <p:cTn id="15" presetID="0" presetClass="path" presetSubtype="0" accel="50000" decel="50000" fill="hold" grpId="0" nodeType="withEffect">
                                  <p:stCondLst>
                                    <p:cond delay="0"/>
                                  </p:stCondLst>
                                  <p:childTnLst>
                                    <p:animMotion origin="layout" path="M 4.44444E-6 3.56961E-6 L -0.11789 0.26175 " pathEditMode="relative" rAng="0" ptsTypes="AA">
                                      <p:cBhvr>
                                        <p:cTn id="16" dur="2000" fill="hold"/>
                                        <p:tgtEl>
                                          <p:spTgt spid="1243191"/>
                                        </p:tgtEl>
                                        <p:attrNameLst>
                                          <p:attrName>ppt_x</p:attrName>
                                          <p:attrName>ppt_y</p:attrName>
                                        </p:attrNameLst>
                                      </p:cBhvr>
                                      <p:rCtr x="-5903" y="13088"/>
                                    </p:animMotion>
                                  </p:childTnLst>
                                </p:cTn>
                              </p:par>
                              <p:par>
                                <p:cTn id="17" presetID="0" presetClass="path" presetSubtype="0" accel="50000" decel="50000" fill="hold" grpId="0" nodeType="withEffect">
                                  <p:stCondLst>
                                    <p:cond delay="0"/>
                                  </p:stCondLst>
                                  <p:childTnLst>
                                    <p:animMotion origin="layout" path="M 4.44444E-6 -2.01529E-6 L -0.11789 0.24855 " pathEditMode="relative" rAng="0" ptsTypes="AA">
                                      <p:cBhvr>
                                        <p:cTn id="18" dur="2000" fill="hold"/>
                                        <p:tgtEl>
                                          <p:spTgt spid="1243192"/>
                                        </p:tgtEl>
                                        <p:attrNameLst>
                                          <p:attrName>ppt_x</p:attrName>
                                          <p:attrName>ppt_y</p:attrName>
                                        </p:attrNameLst>
                                      </p:cBhvr>
                                      <p:rCtr x="-5903" y="12416"/>
                                    </p:animMotion>
                                  </p:childTnLst>
                                </p:cTn>
                              </p:par>
                              <p:par>
                                <p:cTn id="19" presetID="0" presetClass="path" presetSubtype="0" accel="50000" decel="50000" fill="hold" grpId="0" nodeType="withEffect">
                                  <p:stCondLst>
                                    <p:cond delay="0"/>
                                  </p:stCondLst>
                                  <p:childTnLst>
                                    <p:animMotion origin="layout" path="M 0.0 0.0 L -0.11806 0.23002 " pathEditMode="relative" ptsTypes="AA">
                                      <p:cBhvr>
                                        <p:cTn id="20" dur="2000" fill="hold"/>
                                        <p:tgtEl>
                                          <p:spTgt spid="1243193"/>
                                        </p:tgtEl>
                                        <p:attrNameLst>
                                          <p:attrName>ppt_x</p:attrName>
                                          <p:attrName>ppt_y</p:attrName>
                                        </p:attrNameLst>
                                      </p:cBhvr>
                                    </p:animMotion>
                                  </p:childTnLst>
                                </p:cTn>
                              </p:par>
                              <p:par>
                                <p:cTn id="21" presetID="35" presetClass="path" presetSubtype="0" accel="50000" decel="50000" fill="hold" grpId="0" nodeType="withEffect">
                                  <p:stCondLst>
                                    <p:cond delay="0"/>
                                  </p:stCondLst>
                                  <p:childTnLst>
                                    <p:animMotion origin="layout" path="M 3.61111E-6 -8.91823E-7 L -0.39827 0.01181 " pathEditMode="relative" rAng="0" ptsTypes="AA">
                                      <p:cBhvr>
                                        <p:cTn id="22" dur="2000" fill="hold"/>
                                        <p:tgtEl>
                                          <p:spTgt spid="1243186"/>
                                        </p:tgtEl>
                                        <p:attrNameLst>
                                          <p:attrName>ppt_x</p:attrName>
                                          <p:attrName>ppt_y</p:attrName>
                                        </p:attrNameLst>
                                      </p:cBhvr>
                                      <p:rCtr x="-19913" y="579"/>
                                    </p:animMotion>
                                  </p:childTnLst>
                                </p:cTn>
                              </p:par>
                              <p:par>
                                <p:cTn id="23" presetID="35" presetClass="path" presetSubtype="0" accel="50000" decel="50000" fill="hold" grpId="0" nodeType="withEffect">
                                  <p:stCondLst>
                                    <p:cond delay="0"/>
                                  </p:stCondLst>
                                  <p:childTnLst>
                                    <p:animMotion origin="layout" path="M 3.61111E-6 3.52328E-6 L -0.39341 -0.00116 " pathEditMode="relative" rAng="0" ptsTypes="AA">
                                      <p:cBhvr>
                                        <p:cTn id="24" dur="2000" fill="hold"/>
                                        <p:tgtEl>
                                          <p:spTgt spid="1243187"/>
                                        </p:tgtEl>
                                        <p:attrNameLst>
                                          <p:attrName>ppt_x</p:attrName>
                                          <p:attrName>ppt_y</p:attrName>
                                        </p:attrNameLst>
                                      </p:cBhvr>
                                      <p:rCtr x="-19670" y="-69"/>
                                    </p:animMotion>
                                  </p:childTnLst>
                                </p:cTn>
                              </p:par>
                              <p:par>
                                <p:cTn id="25" presetID="35" presetClass="path" presetSubtype="0" accel="50000" decel="50000" fill="hold" grpId="0" nodeType="withEffect">
                                  <p:stCondLst>
                                    <p:cond delay="0"/>
                                  </p:stCondLst>
                                  <p:childTnLst>
                                    <p:animMotion origin="layout" path="M 3.61111E-6 -2.06162E-6 L -0.39827 -0.02085 " pathEditMode="relative" rAng="0" ptsTypes="AA">
                                      <p:cBhvr>
                                        <p:cTn id="26" dur="2000" fill="hold"/>
                                        <p:tgtEl>
                                          <p:spTgt spid="1243188"/>
                                        </p:tgtEl>
                                        <p:attrNameLst>
                                          <p:attrName>ppt_x</p:attrName>
                                          <p:attrName>ppt_y</p:attrName>
                                        </p:attrNameLst>
                                      </p:cBhvr>
                                      <p:rCtr x="-19913" y="-1042"/>
                                    </p:animMotion>
                                  </p:childTnLst>
                                </p:cTn>
                              </p:par>
                              <p:par>
                                <p:cTn id="27" presetID="35" presetClass="path" presetSubtype="0" accel="50000" decel="50000" fill="hold" grpId="0" nodeType="withEffect">
                                  <p:stCondLst>
                                    <p:cond delay="0"/>
                                  </p:stCondLst>
                                  <p:childTnLst>
                                    <p:animMotion origin="layout" path="M 3.61111E-6 2.35349E-6 L -0.39341 -0.04703 " pathEditMode="relative" rAng="0" ptsTypes="AA">
                                      <p:cBhvr>
                                        <p:cTn id="28" dur="2000" fill="hold"/>
                                        <p:tgtEl>
                                          <p:spTgt spid="1243189"/>
                                        </p:tgtEl>
                                        <p:attrNameLst>
                                          <p:attrName>ppt_x</p:attrName>
                                          <p:attrName>ppt_y</p:attrName>
                                        </p:attrNameLst>
                                      </p:cBhvr>
                                      <p:rCtr x="-19670" y="-2363"/>
                                    </p:animMotion>
                                  </p:childTnLst>
                                </p:cTn>
                              </p:par>
                              <p:par>
                                <p:cTn id="29" presetID="10" presetClass="exit" presetSubtype="0" fill="hold" nodeType="withEffect">
                                  <p:stCondLst>
                                    <p:cond delay="0"/>
                                  </p:stCondLst>
                                  <p:childTnLst>
                                    <p:animEffect transition="out" filter="fade">
                                      <p:cBhvr>
                                        <p:cTn id="30" dur="1000"/>
                                        <p:tgtEl>
                                          <p:spTgt spid="4"/>
                                        </p:tgtEl>
                                      </p:cBhvr>
                                    </p:animEffect>
                                    <p:set>
                                      <p:cBhvr>
                                        <p:cTn id="31" dur="1" fill="hold">
                                          <p:stCondLst>
                                            <p:cond delay="999"/>
                                          </p:stCondLst>
                                        </p:cTn>
                                        <p:tgtEl>
                                          <p:spTgt spid="4"/>
                                        </p:tgtEl>
                                        <p:attrNameLst>
                                          <p:attrName>style.visibility</p:attrName>
                                        </p:attrNameLst>
                                      </p:cBhvr>
                                      <p:to>
                                        <p:strVal val="hidden"/>
                                      </p:to>
                                    </p:set>
                                  </p:childTnLst>
                                </p:cTn>
                              </p:par>
                              <p:par>
                                <p:cTn id="32" presetID="10" presetClass="exit" presetSubtype="0" fill="hold" grpId="0" nodeType="withEffect">
                                  <p:stCondLst>
                                    <p:cond delay="0"/>
                                  </p:stCondLst>
                                  <p:childTnLst>
                                    <p:animEffect transition="out" filter="fade">
                                      <p:cBhvr>
                                        <p:cTn id="33" dur="1000"/>
                                        <p:tgtEl>
                                          <p:spTgt spid="1243158"/>
                                        </p:tgtEl>
                                      </p:cBhvr>
                                    </p:animEffect>
                                    <p:set>
                                      <p:cBhvr>
                                        <p:cTn id="34" dur="1" fill="hold">
                                          <p:stCondLst>
                                            <p:cond delay="999"/>
                                          </p:stCondLst>
                                        </p:cTn>
                                        <p:tgtEl>
                                          <p:spTgt spid="1243158"/>
                                        </p:tgtEl>
                                        <p:attrNameLst>
                                          <p:attrName>style.visibility</p:attrName>
                                        </p:attrNameLst>
                                      </p:cBhvr>
                                      <p:to>
                                        <p:strVal val="hidden"/>
                                      </p:to>
                                    </p:set>
                                  </p:childTnLst>
                                </p:cTn>
                              </p:par>
                              <p:par>
                                <p:cTn id="35" presetID="10" presetClass="exit" presetSubtype="0" fill="hold" grpId="0" nodeType="withEffect">
                                  <p:stCondLst>
                                    <p:cond delay="0"/>
                                  </p:stCondLst>
                                  <p:childTnLst>
                                    <p:animEffect transition="out" filter="fade">
                                      <p:cBhvr>
                                        <p:cTn id="36" dur="1000"/>
                                        <p:tgtEl>
                                          <p:spTgt spid="1243159"/>
                                        </p:tgtEl>
                                      </p:cBhvr>
                                    </p:animEffect>
                                    <p:set>
                                      <p:cBhvr>
                                        <p:cTn id="37" dur="1" fill="hold">
                                          <p:stCondLst>
                                            <p:cond delay="999"/>
                                          </p:stCondLst>
                                        </p:cTn>
                                        <p:tgtEl>
                                          <p:spTgt spid="1243159"/>
                                        </p:tgtEl>
                                        <p:attrNameLst>
                                          <p:attrName>style.visibility</p:attrName>
                                        </p:attrNameLst>
                                      </p:cBhvr>
                                      <p:to>
                                        <p:strVal val="hidden"/>
                                      </p:to>
                                    </p:set>
                                  </p:childTnLst>
                                </p:cTn>
                              </p:par>
                              <p:par>
                                <p:cTn id="38" presetID="10" presetClass="exit" presetSubtype="0" fill="hold" grpId="0" nodeType="withEffect">
                                  <p:stCondLst>
                                    <p:cond delay="0"/>
                                  </p:stCondLst>
                                  <p:childTnLst>
                                    <p:animEffect transition="out" filter="fade">
                                      <p:cBhvr>
                                        <p:cTn id="39" dur="1000"/>
                                        <p:tgtEl>
                                          <p:spTgt spid="1243160"/>
                                        </p:tgtEl>
                                      </p:cBhvr>
                                    </p:animEffect>
                                    <p:set>
                                      <p:cBhvr>
                                        <p:cTn id="40" dur="1" fill="hold">
                                          <p:stCondLst>
                                            <p:cond delay="999"/>
                                          </p:stCondLst>
                                        </p:cTn>
                                        <p:tgtEl>
                                          <p:spTgt spid="1243160"/>
                                        </p:tgtEl>
                                        <p:attrNameLst>
                                          <p:attrName>style.visibility</p:attrName>
                                        </p:attrNameLst>
                                      </p:cBhvr>
                                      <p:to>
                                        <p:strVal val="hidden"/>
                                      </p:to>
                                    </p:set>
                                  </p:childTnLst>
                                </p:cTn>
                              </p:par>
                            </p:childTnLst>
                          </p:cTn>
                        </p:par>
                        <p:par>
                          <p:cTn id="41" fill="hold" nodeType="afterGroup">
                            <p:stCondLst>
                              <p:cond delay="2000"/>
                            </p:stCondLst>
                            <p:childTnLst>
                              <p:par>
                                <p:cTn id="42" presetID="22" presetClass="entr" presetSubtype="4" fill="hold" grpId="0" nodeType="afterEffect">
                                  <p:stCondLst>
                                    <p:cond delay="0"/>
                                  </p:stCondLst>
                                  <p:childTnLst>
                                    <p:set>
                                      <p:cBhvr>
                                        <p:cTn id="43" dur="1" fill="hold">
                                          <p:stCondLst>
                                            <p:cond delay="0"/>
                                          </p:stCondLst>
                                        </p:cTn>
                                        <p:tgtEl>
                                          <p:spTgt spid="1243156"/>
                                        </p:tgtEl>
                                        <p:attrNameLst>
                                          <p:attrName>style.visibility</p:attrName>
                                        </p:attrNameLst>
                                      </p:cBhvr>
                                      <p:to>
                                        <p:strVal val="visible"/>
                                      </p:to>
                                    </p:set>
                                    <p:animEffect transition="in" filter="wipe(down)">
                                      <p:cBhvr>
                                        <p:cTn id="44" dur="500"/>
                                        <p:tgtEl>
                                          <p:spTgt spid="124315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243157"/>
                                        </p:tgtEl>
                                        <p:attrNameLst>
                                          <p:attrName>style.visibility</p:attrName>
                                        </p:attrNameLst>
                                      </p:cBhvr>
                                      <p:to>
                                        <p:strVal val="visible"/>
                                      </p:to>
                                    </p:set>
                                    <p:animEffect transition="in" filter="fade">
                                      <p:cBhvr>
                                        <p:cTn id="47" dur="2000"/>
                                        <p:tgtEl>
                                          <p:spTgt spid="1243157"/>
                                        </p:tgtEl>
                                      </p:cBhvr>
                                    </p:animEffect>
                                  </p:childTnLst>
                                </p:cTn>
                              </p:par>
                              <p:par>
                                <p:cTn id="48" presetID="10" presetClass="exit" presetSubtype="0" fill="hold" grpId="1" nodeType="withEffect">
                                  <p:stCondLst>
                                    <p:cond delay="0"/>
                                  </p:stCondLst>
                                  <p:childTnLst>
                                    <p:animEffect transition="out" filter="fade">
                                      <p:cBhvr>
                                        <p:cTn id="49" dur="1000"/>
                                        <p:tgtEl>
                                          <p:spTgt spid="1243182"/>
                                        </p:tgtEl>
                                      </p:cBhvr>
                                    </p:animEffect>
                                    <p:set>
                                      <p:cBhvr>
                                        <p:cTn id="50" dur="1" fill="hold">
                                          <p:stCondLst>
                                            <p:cond delay="999"/>
                                          </p:stCondLst>
                                        </p:cTn>
                                        <p:tgtEl>
                                          <p:spTgt spid="1243182"/>
                                        </p:tgtEl>
                                        <p:attrNameLst>
                                          <p:attrName>style.visibility</p:attrName>
                                        </p:attrNameLst>
                                      </p:cBhvr>
                                      <p:to>
                                        <p:strVal val="hidden"/>
                                      </p:to>
                                    </p:set>
                                  </p:childTnLst>
                                </p:cTn>
                              </p:par>
                              <p:par>
                                <p:cTn id="51" presetID="10" presetClass="exit" presetSubtype="0" fill="hold" grpId="1" nodeType="withEffect">
                                  <p:stCondLst>
                                    <p:cond delay="1000"/>
                                  </p:stCondLst>
                                  <p:childTnLst>
                                    <p:animEffect transition="out" filter="fade">
                                      <p:cBhvr>
                                        <p:cTn id="52" dur="1000"/>
                                        <p:tgtEl>
                                          <p:spTgt spid="1243183"/>
                                        </p:tgtEl>
                                      </p:cBhvr>
                                    </p:animEffect>
                                    <p:set>
                                      <p:cBhvr>
                                        <p:cTn id="53" dur="1" fill="hold">
                                          <p:stCondLst>
                                            <p:cond delay="999"/>
                                          </p:stCondLst>
                                        </p:cTn>
                                        <p:tgtEl>
                                          <p:spTgt spid="1243183"/>
                                        </p:tgtEl>
                                        <p:attrNameLst>
                                          <p:attrName>style.visibility</p:attrName>
                                        </p:attrNameLst>
                                      </p:cBhvr>
                                      <p:to>
                                        <p:strVal val="hidden"/>
                                      </p:to>
                                    </p:set>
                                  </p:childTnLst>
                                </p:cTn>
                              </p:par>
                              <p:par>
                                <p:cTn id="54" presetID="10" presetClass="exit" presetSubtype="0" fill="hold" grpId="1" nodeType="withEffect">
                                  <p:stCondLst>
                                    <p:cond delay="1000"/>
                                  </p:stCondLst>
                                  <p:childTnLst>
                                    <p:animEffect transition="out" filter="fade">
                                      <p:cBhvr>
                                        <p:cTn id="55" dur="1000"/>
                                        <p:tgtEl>
                                          <p:spTgt spid="1243184"/>
                                        </p:tgtEl>
                                      </p:cBhvr>
                                    </p:animEffect>
                                    <p:set>
                                      <p:cBhvr>
                                        <p:cTn id="56" dur="1" fill="hold">
                                          <p:stCondLst>
                                            <p:cond delay="999"/>
                                          </p:stCondLst>
                                        </p:cTn>
                                        <p:tgtEl>
                                          <p:spTgt spid="1243184"/>
                                        </p:tgtEl>
                                        <p:attrNameLst>
                                          <p:attrName>style.visibility</p:attrName>
                                        </p:attrNameLst>
                                      </p:cBhvr>
                                      <p:to>
                                        <p:strVal val="hidden"/>
                                      </p:to>
                                    </p:set>
                                  </p:childTnLst>
                                </p:cTn>
                              </p:par>
                              <p:par>
                                <p:cTn id="57" presetID="10" presetClass="exit" presetSubtype="0" fill="hold" grpId="1" nodeType="withEffect">
                                  <p:stCondLst>
                                    <p:cond delay="1000"/>
                                  </p:stCondLst>
                                  <p:childTnLst>
                                    <p:animEffect transition="out" filter="fade">
                                      <p:cBhvr>
                                        <p:cTn id="58" dur="1000"/>
                                        <p:tgtEl>
                                          <p:spTgt spid="1243185"/>
                                        </p:tgtEl>
                                      </p:cBhvr>
                                    </p:animEffect>
                                    <p:set>
                                      <p:cBhvr>
                                        <p:cTn id="59" dur="1" fill="hold">
                                          <p:stCondLst>
                                            <p:cond delay="999"/>
                                          </p:stCondLst>
                                        </p:cTn>
                                        <p:tgtEl>
                                          <p:spTgt spid="1243185"/>
                                        </p:tgtEl>
                                        <p:attrNameLst>
                                          <p:attrName>style.visibility</p:attrName>
                                        </p:attrNameLst>
                                      </p:cBhvr>
                                      <p:to>
                                        <p:strVal val="hidden"/>
                                      </p:to>
                                    </p:set>
                                  </p:childTnLst>
                                </p:cTn>
                              </p:par>
                              <p:par>
                                <p:cTn id="60" presetID="10" presetClass="exit" presetSubtype="0" fill="hold" grpId="1" nodeType="withEffect">
                                  <p:stCondLst>
                                    <p:cond delay="1000"/>
                                  </p:stCondLst>
                                  <p:childTnLst>
                                    <p:animEffect transition="out" filter="fade">
                                      <p:cBhvr>
                                        <p:cTn id="61" dur="1000"/>
                                        <p:tgtEl>
                                          <p:spTgt spid="1243190"/>
                                        </p:tgtEl>
                                      </p:cBhvr>
                                    </p:animEffect>
                                    <p:set>
                                      <p:cBhvr>
                                        <p:cTn id="62" dur="1" fill="hold">
                                          <p:stCondLst>
                                            <p:cond delay="999"/>
                                          </p:stCondLst>
                                        </p:cTn>
                                        <p:tgtEl>
                                          <p:spTgt spid="1243190"/>
                                        </p:tgtEl>
                                        <p:attrNameLst>
                                          <p:attrName>style.visibility</p:attrName>
                                        </p:attrNameLst>
                                      </p:cBhvr>
                                      <p:to>
                                        <p:strVal val="hidden"/>
                                      </p:to>
                                    </p:set>
                                  </p:childTnLst>
                                </p:cTn>
                              </p:par>
                              <p:par>
                                <p:cTn id="63" presetID="10" presetClass="exit" presetSubtype="0" fill="hold" grpId="1" nodeType="withEffect">
                                  <p:stCondLst>
                                    <p:cond delay="1000"/>
                                  </p:stCondLst>
                                  <p:childTnLst>
                                    <p:animEffect transition="out" filter="fade">
                                      <p:cBhvr>
                                        <p:cTn id="64" dur="1000"/>
                                        <p:tgtEl>
                                          <p:spTgt spid="1243191"/>
                                        </p:tgtEl>
                                      </p:cBhvr>
                                    </p:animEffect>
                                    <p:set>
                                      <p:cBhvr>
                                        <p:cTn id="65" dur="1" fill="hold">
                                          <p:stCondLst>
                                            <p:cond delay="999"/>
                                          </p:stCondLst>
                                        </p:cTn>
                                        <p:tgtEl>
                                          <p:spTgt spid="1243191"/>
                                        </p:tgtEl>
                                        <p:attrNameLst>
                                          <p:attrName>style.visibility</p:attrName>
                                        </p:attrNameLst>
                                      </p:cBhvr>
                                      <p:to>
                                        <p:strVal val="hidden"/>
                                      </p:to>
                                    </p:set>
                                  </p:childTnLst>
                                </p:cTn>
                              </p:par>
                              <p:par>
                                <p:cTn id="66" presetID="10" presetClass="exit" presetSubtype="0" fill="hold" grpId="1" nodeType="withEffect">
                                  <p:stCondLst>
                                    <p:cond delay="1000"/>
                                  </p:stCondLst>
                                  <p:childTnLst>
                                    <p:animEffect transition="out" filter="fade">
                                      <p:cBhvr>
                                        <p:cTn id="67" dur="1000"/>
                                        <p:tgtEl>
                                          <p:spTgt spid="1243192"/>
                                        </p:tgtEl>
                                      </p:cBhvr>
                                    </p:animEffect>
                                    <p:set>
                                      <p:cBhvr>
                                        <p:cTn id="68" dur="1" fill="hold">
                                          <p:stCondLst>
                                            <p:cond delay="999"/>
                                          </p:stCondLst>
                                        </p:cTn>
                                        <p:tgtEl>
                                          <p:spTgt spid="1243192"/>
                                        </p:tgtEl>
                                        <p:attrNameLst>
                                          <p:attrName>style.visibility</p:attrName>
                                        </p:attrNameLst>
                                      </p:cBhvr>
                                      <p:to>
                                        <p:strVal val="hidden"/>
                                      </p:to>
                                    </p:set>
                                  </p:childTnLst>
                                </p:cTn>
                              </p:par>
                              <p:par>
                                <p:cTn id="69" presetID="10" presetClass="exit" presetSubtype="0" fill="hold" grpId="1" nodeType="withEffect">
                                  <p:stCondLst>
                                    <p:cond delay="1000"/>
                                  </p:stCondLst>
                                  <p:childTnLst>
                                    <p:animEffect transition="out" filter="fade">
                                      <p:cBhvr>
                                        <p:cTn id="70" dur="1000"/>
                                        <p:tgtEl>
                                          <p:spTgt spid="1243193"/>
                                        </p:tgtEl>
                                      </p:cBhvr>
                                    </p:animEffect>
                                    <p:set>
                                      <p:cBhvr>
                                        <p:cTn id="71" dur="1" fill="hold">
                                          <p:stCondLst>
                                            <p:cond delay="999"/>
                                          </p:stCondLst>
                                        </p:cTn>
                                        <p:tgtEl>
                                          <p:spTgt spid="1243193"/>
                                        </p:tgtEl>
                                        <p:attrNameLst>
                                          <p:attrName>style.visibility</p:attrName>
                                        </p:attrNameLst>
                                      </p:cBhvr>
                                      <p:to>
                                        <p:strVal val="hidden"/>
                                      </p:to>
                                    </p:set>
                                  </p:childTnLst>
                                </p:cTn>
                              </p:par>
                              <p:par>
                                <p:cTn id="72" presetID="10" presetClass="exit" presetSubtype="0" fill="hold" grpId="1" nodeType="withEffect">
                                  <p:stCondLst>
                                    <p:cond delay="1000"/>
                                  </p:stCondLst>
                                  <p:childTnLst>
                                    <p:animEffect transition="out" filter="fade">
                                      <p:cBhvr>
                                        <p:cTn id="73" dur="1000"/>
                                        <p:tgtEl>
                                          <p:spTgt spid="1243186"/>
                                        </p:tgtEl>
                                      </p:cBhvr>
                                    </p:animEffect>
                                    <p:set>
                                      <p:cBhvr>
                                        <p:cTn id="74" dur="1" fill="hold">
                                          <p:stCondLst>
                                            <p:cond delay="999"/>
                                          </p:stCondLst>
                                        </p:cTn>
                                        <p:tgtEl>
                                          <p:spTgt spid="1243186"/>
                                        </p:tgtEl>
                                        <p:attrNameLst>
                                          <p:attrName>style.visibility</p:attrName>
                                        </p:attrNameLst>
                                      </p:cBhvr>
                                      <p:to>
                                        <p:strVal val="hidden"/>
                                      </p:to>
                                    </p:set>
                                  </p:childTnLst>
                                </p:cTn>
                              </p:par>
                              <p:par>
                                <p:cTn id="75" presetID="10" presetClass="exit" presetSubtype="0" fill="hold" grpId="1" nodeType="withEffect">
                                  <p:stCondLst>
                                    <p:cond delay="1000"/>
                                  </p:stCondLst>
                                  <p:childTnLst>
                                    <p:animEffect transition="out" filter="fade">
                                      <p:cBhvr>
                                        <p:cTn id="76" dur="1000"/>
                                        <p:tgtEl>
                                          <p:spTgt spid="1243187"/>
                                        </p:tgtEl>
                                      </p:cBhvr>
                                    </p:animEffect>
                                    <p:set>
                                      <p:cBhvr>
                                        <p:cTn id="77" dur="1" fill="hold">
                                          <p:stCondLst>
                                            <p:cond delay="999"/>
                                          </p:stCondLst>
                                        </p:cTn>
                                        <p:tgtEl>
                                          <p:spTgt spid="1243187"/>
                                        </p:tgtEl>
                                        <p:attrNameLst>
                                          <p:attrName>style.visibility</p:attrName>
                                        </p:attrNameLst>
                                      </p:cBhvr>
                                      <p:to>
                                        <p:strVal val="hidden"/>
                                      </p:to>
                                    </p:set>
                                  </p:childTnLst>
                                </p:cTn>
                              </p:par>
                              <p:par>
                                <p:cTn id="78" presetID="10" presetClass="exit" presetSubtype="0" fill="hold" grpId="1" nodeType="withEffect">
                                  <p:stCondLst>
                                    <p:cond delay="1000"/>
                                  </p:stCondLst>
                                  <p:childTnLst>
                                    <p:animEffect transition="out" filter="fade">
                                      <p:cBhvr>
                                        <p:cTn id="79" dur="1000"/>
                                        <p:tgtEl>
                                          <p:spTgt spid="1243188"/>
                                        </p:tgtEl>
                                      </p:cBhvr>
                                    </p:animEffect>
                                    <p:set>
                                      <p:cBhvr>
                                        <p:cTn id="80" dur="1" fill="hold">
                                          <p:stCondLst>
                                            <p:cond delay="999"/>
                                          </p:stCondLst>
                                        </p:cTn>
                                        <p:tgtEl>
                                          <p:spTgt spid="1243188"/>
                                        </p:tgtEl>
                                        <p:attrNameLst>
                                          <p:attrName>style.visibility</p:attrName>
                                        </p:attrNameLst>
                                      </p:cBhvr>
                                      <p:to>
                                        <p:strVal val="hidden"/>
                                      </p:to>
                                    </p:set>
                                  </p:childTnLst>
                                </p:cTn>
                              </p:par>
                              <p:par>
                                <p:cTn id="81" presetID="10" presetClass="exit" presetSubtype="0" fill="hold" grpId="1" nodeType="withEffect">
                                  <p:stCondLst>
                                    <p:cond delay="1000"/>
                                  </p:stCondLst>
                                  <p:childTnLst>
                                    <p:animEffect transition="out" filter="fade">
                                      <p:cBhvr>
                                        <p:cTn id="82" dur="1000"/>
                                        <p:tgtEl>
                                          <p:spTgt spid="1243189"/>
                                        </p:tgtEl>
                                      </p:cBhvr>
                                    </p:animEffect>
                                    <p:set>
                                      <p:cBhvr>
                                        <p:cTn id="83" dur="1" fill="hold">
                                          <p:stCondLst>
                                            <p:cond delay="999"/>
                                          </p:stCondLst>
                                        </p:cTn>
                                        <p:tgtEl>
                                          <p:spTgt spid="1243189"/>
                                        </p:tgtEl>
                                        <p:attrNameLst>
                                          <p:attrName>style.visibility</p:attrName>
                                        </p:attrNameLst>
                                      </p:cBhvr>
                                      <p:to>
                                        <p:strVal val="hidden"/>
                                      </p:to>
                                    </p:set>
                                  </p:childTnLst>
                                </p:cTn>
                              </p:par>
                            </p:childTnLst>
                          </p:cTn>
                        </p:par>
                        <p:par>
                          <p:cTn id="84" fill="hold" nodeType="afterGroup">
                            <p:stCondLst>
                              <p:cond delay="4000"/>
                            </p:stCondLst>
                            <p:childTnLst>
                              <p:par>
                                <p:cTn id="85" presetID="1" presetClass="entr" presetSubtype="0" fill="hold" grpId="0" nodeType="afterEffect">
                                  <p:stCondLst>
                                    <p:cond delay="0"/>
                                  </p:stCondLst>
                                  <p:childTnLst>
                                    <p:set>
                                      <p:cBhvr>
                                        <p:cTn id="86" dur="1" fill="hold">
                                          <p:stCondLst>
                                            <p:cond delay="0"/>
                                          </p:stCondLst>
                                        </p:cTn>
                                        <p:tgtEl>
                                          <p:spTgt spid="1243175"/>
                                        </p:tgtEl>
                                        <p:attrNameLst>
                                          <p:attrName>style.visibility</p:attrName>
                                        </p:attrNameLst>
                                      </p:cBhvr>
                                      <p:to>
                                        <p:strVal val="visible"/>
                                      </p:to>
                                    </p:set>
                                  </p:childTnLst>
                                </p:cTn>
                              </p:par>
                              <p:par>
                                <p:cTn id="87" presetID="1" presetClass="entr" presetSubtype="0" fill="hold" nodeType="withEffect">
                                  <p:stCondLst>
                                    <p:cond delay="0"/>
                                  </p:stCondLst>
                                  <p:childTnLst>
                                    <p:set>
                                      <p:cBhvr>
                                        <p:cTn id="88" dur="1" fill="hold">
                                          <p:stCondLst>
                                            <p:cond delay="0"/>
                                          </p:stCondLst>
                                        </p:cTn>
                                        <p:tgtEl>
                                          <p:spTgt spid="1243176"/>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243172"/>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1243178"/>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243173"/>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1243177"/>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243174"/>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243179"/>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2431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3156" grpId="0" animBg="1"/>
      <p:bldP spid="1243157" grpId="0" animBg="1"/>
      <p:bldP spid="1243158" grpId="0" animBg="1"/>
      <p:bldP spid="1243159" grpId="0" animBg="1"/>
      <p:bldP spid="1243160" grpId="0" animBg="1"/>
      <p:bldP spid="1243172" grpId="0" animBg="1"/>
      <p:bldP spid="1243173" grpId="0" animBg="1"/>
      <p:bldP spid="1243174" grpId="0" animBg="1"/>
      <p:bldP spid="1243175" grpId="0" animBg="1"/>
      <p:bldP spid="1243179" grpId="0"/>
      <p:bldP spid="1243180" grpId="0"/>
      <p:bldP spid="1243182" grpId="0" animBg="1"/>
      <p:bldP spid="1243182" grpId="1" animBg="1"/>
      <p:bldP spid="1243183" grpId="0" animBg="1"/>
      <p:bldP spid="1243183" grpId="1" animBg="1"/>
      <p:bldP spid="1243184" grpId="0" animBg="1"/>
      <p:bldP spid="1243184" grpId="1" animBg="1"/>
      <p:bldP spid="1243185" grpId="0" animBg="1"/>
      <p:bldP spid="1243185" grpId="1" animBg="1"/>
      <p:bldP spid="1243186" grpId="0" animBg="1"/>
      <p:bldP spid="1243186" grpId="1" animBg="1"/>
      <p:bldP spid="1243187" grpId="0" animBg="1"/>
      <p:bldP spid="1243187" grpId="1" animBg="1"/>
      <p:bldP spid="1243188" grpId="0" animBg="1"/>
      <p:bldP spid="1243188" grpId="1" animBg="1"/>
      <p:bldP spid="1243189" grpId="0" animBg="1"/>
      <p:bldP spid="1243189" grpId="1" animBg="1"/>
      <p:bldP spid="1243190" grpId="0" animBg="1"/>
      <p:bldP spid="1243190" grpId="1" animBg="1"/>
      <p:bldP spid="1243191" grpId="0" animBg="1"/>
      <p:bldP spid="1243191" grpId="1" animBg="1"/>
      <p:bldP spid="1243192" grpId="0" animBg="1"/>
      <p:bldP spid="1243192" grpId="1" animBg="1"/>
      <p:bldP spid="1243193" grpId="0" animBg="1"/>
      <p:bldP spid="1243193" grpId="1"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314325" y="128588"/>
            <a:ext cx="8796338" cy="527050"/>
          </a:xfrm>
        </p:spPr>
        <p:txBody>
          <a:bodyPr/>
          <a:lstStyle/>
          <a:p>
            <a:pPr eaLnBrk="1" hangingPunct="1"/>
            <a:r>
              <a:rPr lang="en-US"/>
              <a:t>Content Download</a:t>
            </a:r>
          </a:p>
        </p:txBody>
      </p:sp>
      <p:sp>
        <p:nvSpPr>
          <p:cNvPr id="49155" name="Line 3"/>
          <p:cNvSpPr>
            <a:spLocks noChangeShapeType="1"/>
          </p:cNvSpPr>
          <p:nvPr/>
        </p:nvSpPr>
        <p:spPr bwMode="auto">
          <a:xfrm>
            <a:off x="602689" y="6257272"/>
            <a:ext cx="8370888" cy="0"/>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49156" name="Line 4"/>
          <p:cNvSpPr>
            <a:spLocks noChangeShapeType="1"/>
          </p:cNvSpPr>
          <p:nvPr/>
        </p:nvSpPr>
        <p:spPr bwMode="auto">
          <a:xfrm flipV="1">
            <a:off x="2314014" y="5492097"/>
            <a:ext cx="0" cy="765175"/>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49157" name="Line 5"/>
          <p:cNvSpPr>
            <a:spLocks noChangeShapeType="1"/>
          </p:cNvSpPr>
          <p:nvPr/>
        </p:nvSpPr>
        <p:spPr bwMode="auto">
          <a:xfrm flipV="1">
            <a:off x="7803589" y="5312709"/>
            <a:ext cx="0" cy="944563"/>
          </a:xfrm>
          <a:prstGeom prst="line">
            <a:avLst/>
          </a:prstGeom>
          <a:noFill/>
          <a:ln w="57150">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pic>
        <p:nvPicPr>
          <p:cNvPr id="49158" name="Picture 6" descr="j023826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50439" y="4468159"/>
            <a:ext cx="1512888" cy="1258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49159" name="Group 7"/>
          <p:cNvGrpSpPr>
            <a:grpSpLocks/>
          </p:cNvGrpSpPr>
          <p:nvPr/>
        </p:nvGrpSpPr>
        <p:grpSpPr bwMode="auto">
          <a:xfrm>
            <a:off x="26426" y="901047"/>
            <a:ext cx="8983663" cy="2847975"/>
            <a:chOff x="22" y="572"/>
            <a:chExt cx="5659" cy="1794"/>
          </a:xfrm>
        </p:grpSpPr>
        <p:sp>
          <p:nvSpPr>
            <p:cNvPr id="49163" name="AutoShape 8"/>
            <p:cNvSpPr>
              <a:spLocks noChangeArrowheads="1"/>
            </p:cNvSpPr>
            <p:nvPr/>
          </p:nvSpPr>
          <p:spPr bwMode="auto">
            <a:xfrm>
              <a:off x="782" y="1730"/>
              <a:ext cx="1474" cy="636"/>
            </a:xfrm>
            <a:prstGeom prst="roundRect">
              <a:avLst>
                <a:gd name="adj" fmla="val 16667"/>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ctr"/>
              <a:r>
                <a:rPr lang="en-US" sz="1600">
                  <a:solidFill>
                    <a:schemeClr val="bg1"/>
                  </a:solidFill>
                </a:rPr>
                <a:t>file system</a:t>
              </a:r>
            </a:p>
          </p:txBody>
        </p:sp>
        <p:sp>
          <p:nvSpPr>
            <p:cNvPr id="49164" name="AutoShape 9"/>
            <p:cNvSpPr>
              <a:spLocks noChangeArrowheads="1"/>
            </p:cNvSpPr>
            <p:nvPr/>
          </p:nvSpPr>
          <p:spPr bwMode="auto">
            <a:xfrm>
              <a:off x="4207" y="1730"/>
              <a:ext cx="1474" cy="636"/>
            </a:xfrm>
            <a:prstGeom prst="roundRect">
              <a:avLst>
                <a:gd name="adj" fmla="val 16667"/>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ctr"/>
              <a:r>
                <a:rPr lang="en-US" sz="1600">
                  <a:solidFill>
                    <a:schemeClr val="bg1"/>
                  </a:solidFill>
                </a:rPr>
                <a:t>communication </a:t>
              </a:r>
            </a:p>
            <a:p>
              <a:pPr algn="ctr"/>
              <a:r>
                <a:rPr lang="en-US" sz="1600">
                  <a:solidFill>
                    <a:schemeClr val="bg1"/>
                  </a:solidFill>
                </a:rPr>
                <a:t>system</a:t>
              </a:r>
            </a:p>
          </p:txBody>
        </p:sp>
        <p:sp>
          <p:nvSpPr>
            <p:cNvPr id="49165" name="AutoShape 10"/>
            <p:cNvSpPr>
              <a:spLocks noChangeArrowheads="1"/>
            </p:cNvSpPr>
            <p:nvPr/>
          </p:nvSpPr>
          <p:spPr bwMode="auto">
            <a:xfrm>
              <a:off x="2403" y="572"/>
              <a:ext cx="1724" cy="636"/>
            </a:xfrm>
            <a:prstGeom prst="roundRect">
              <a:avLst>
                <a:gd name="adj" fmla="val 16667"/>
              </a:avLst>
            </a:prstGeom>
            <a:solidFill>
              <a:schemeClr val="folHlink"/>
            </a:solidFill>
            <a:ln>
              <a:noFill/>
            </a:ln>
            <a:extLst>
              <a:ext uri="{91240B29-F687-4f45-9708-019B960494DF}">
                <a14:hiddenLine xmlns:a14="http://schemas.microsoft.com/office/drawing/2010/main" xmlns="" w="9525">
                  <a:solidFill>
                    <a:srgbClr val="000000"/>
                  </a:solidFill>
                  <a:round/>
                  <a:headEnd/>
                  <a:tailEnd/>
                </a14:hiddenLine>
              </a:ext>
            </a:extLst>
          </p:spPr>
          <p:txBody>
            <a:bodyPr wrap="none" anchor="ctr"/>
            <a:lstStyle/>
            <a:p>
              <a:pPr algn="ctr"/>
              <a:r>
                <a:rPr lang="en-US" sz="1600">
                  <a:solidFill>
                    <a:schemeClr val="bg1"/>
                  </a:solidFill>
                </a:rPr>
                <a:t>application</a:t>
              </a:r>
            </a:p>
          </p:txBody>
        </p:sp>
        <p:sp>
          <p:nvSpPr>
            <p:cNvPr id="49166" name="Line 11"/>
            <p:cNvSpPr>
              <a:spLocks noChangeShapeType="1"/>
            </p:cNvSpPr>
            <p:nvPr/>
          </p:nvSpPr>
          <p:spPr bwMode="auto">
            <a:xfrm>
              <a:off x="90" y="1467"/>
              <a:ext cx="4945" cy="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a:lstStyle/>
            <a:p>
              <a:endParaRPr lang="nb-NO"/>
            </a:p>
          </p:txBody>
        </p:sp>
        <p:sp>
          <p:nvSpPr>
            <p:cNvPr id="49167" name="Text Box 12"/>
            <p:cNvSpPr txBox="1">
              <a:spLocks noChangeArrowheads="1"/>
            </p:cNvSpPr>
            <p:nvPr/>
          </p:nvSpPr>
          <p:spPr bwMode="auto">
            <a:xfrm>
              <a:off x="22" y="1217"/>
              <a:ext cx="1027" cy="4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a:t>user space</a:t>
              </a:r>
            </a:p>
            <a:p>
              <a:endParaRPr lang="en-US" sz="900"/>
            </a:p>
            <a:p>
              <a:r>
                <a:rPr lang="en-US" sz="1800"/>
                <a:t>kernel space</a:t>
              </a:r>
            </a:p>
          </p:txBody>
        </p:sp>
      </p:grpSp>
      <p:pic>
        <p:nvPicPr>
          <p:cNvPr id="49160" name="Picture 13" descr="nettverksko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7314" y="4577697"/>
            <a:ext cx="1425575" cy="10779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9161" name="Text Box 14"/>
          <p:cNvSpPr txBox="1">
            <a:spLocks noChangeArrowheads="1"/>
          </p:cNvSpPr>
          <p:nvPr/>
        </p:nvSpPr>
        <p:spPr bwMode="auto">
          <a:xfrm>
            <a:off x="612214" y="6212822"/>
            <a:ext cx="936625"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r>
              <a:rPr lang="en-US" sz="1800" b="0"/>
              <a:t>bus(es)</a:t>
            </a:r>
          </a:p>
        </p:txBody>
      </p:sp>
      <p:sp>
        <p:nvSpPr>
          <p:cNvPr id="1246223" name="Rectangle 15"/>
          <p:cNvSpPr>
            <a:spLocks noChangeArrowheads="1"/>
          </p:cNvSpPr>
          <p:nvPr/>
        </p:nvSpPr>
        <p:spPr bwMode="auto">
          <a:xfrm>
            <a:off x="2026677" y="4795184"/>
            <a:ext cx="555625" cy="566738"/>
          </a:xfrm>
          <a:prstGeom prst="rect">
            <a:avLst/>
          </a:prstGeom>
          <a:solidFill>
            <a:schemeClr val="hlink"/>
          </a:solidFill>
          <a:ln>
            <a:noFill/>
          </a:ln>
          <a:extLs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nchor="ctr"/>
          <a:lstStyle/>
          <a:p>
            <a:endParaRPr lang="nb-NO"/>
          </a:p>
        </p:txBody>
      </p:sp>
    </p:spTree>
    <p:extLst>
      <p:ext uri="{BB962C8B-B14F-4D97-AF65-F5344CB8AC3E}">
        <p14:creationId xmlns:p14="http://schemas.microsoft.com/office/powerpoint/2010/main" val="15253979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46223"/>
                                        </p:tgtEl>
                                        <p:attrNameLst>
                                          <p:attrName>style.visibility</p:attrName>
                                        </p:attrNameLst>
                                      </p:cBhvr>
                                      <p:to>
                                        <p:strVal val="visible"/>
                                      </p:to>
                                    </p:set>
                                    <p:animEffect transition="in" filter="dissolve">
                                      <p:cBhvr>
                                        <p:cTn id="7" dur="500"/>
                                        <p:tgtEl>
                                          <p:spTgt spid="1246223"/>
                                        </p:tgtEl>
                                      </p:cBhvr>
                                    </p:animEffect>
                                  </p:childTnLst>
                                </p:cTn>
                              </p:par>
                            </p:childTnLst>
                          </p:cTn>
                        </p:par>
                        <p:par>
                          <p:cTn id="8" fill="hold" nodeType="afterGroup">
                            <p:stCondLst>
                              <p:cond delay="500"/>
                            </p:stCondLst>
                            <p:childTnLst>
                              <p:par>
                                <p:cTn id="9" presetID="0" presetClass="path" presetSubtype="0" repeatCount="indefinite" accel="50000" decel="50000" fill="hold" grpId="1" nodeType="afterEffect">
                                  <p:stCondLst>
                                    <p:cond delay="0"/>
                                  </p:stCondLst>
                                  <p:childTnLst>
                                    <p:animMotion origin="layout" path="M -6.66667E-6 4.07407E-6 C -0.00903 -0.075 -0.01789 -0.14977 0.00555 -0.21898 C 0.02899 -0.2882 0.08975 -0.36458 0.14027 -0.41597 C 0.19079 -0.46736 0.23385 -0.53195 0.30885 -0.52755 C 0.38385 -0.52315 0.53506 -0.43889 0.59027 -0.38982 C 0.64548 -0.34074 0.63159 -0.29908 0.64027 -0.23333 C 0.64895 -0.16759 0.62725 -0.04028 0.64253 0.0044 C 0.65781 0.04907 0.69461 0.0419 0.73159 0.03472 " pathEditMode="relative" ptsTypes="aaaaaaaA">
                                      <p:cBhvr>
                                        <p:cTn id="10" dur="2000" fill="hold"/>
                                        <p:tgtEl>
                                          <p:spTgt spid="1246223"/>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6223" grpId="0" animBg="1"/>
      <p:bldP spid="1246223" grpId="1"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en-US"/>
              <a:t>Content Download: </a:t>
            </a:r>
            <a:r>
              <a:rPr lang="en-US">
                <a:latin typeface="Courier New" charset="0"/>
              </a:rPr>
              <a:t>read</a:t>
            </a:r>
            <a:r>
              <a:rPr lang="en-US"/>
              <a:t> / </a:t>
            </a:r>
            <a:r>
              <a:rPr lang="en-US">
                <a:latin typeface="Courier New" charset="0"/>
              </a:rPr>
              <a:t>send</a:t>
            </a:r>
          </a:p>
        </p:txBody>
      </p:sp>
      <p:sp>
        <p:nvSpPr>
          <p:cNvPr id="50179" name="Rectangle 3"/>
          <p:cNvSpPr>
            <a:spLocks noChangeArrowheads="1"/>
          </p:cNvSpPr>
          <p:nvPr/>
        </p:nvSpPr>
        <p:spPr bwMode="auto">
          <a:xfrm>
            <a:off x="1301750" y="1389063"/>
            <a:ext cx="6354763" cy="993775"/>
          </a:xfrm>
          <a:prstGeom prst="rect">
            <a:avLst/>
          </a:prstGeom>
          <a:solidFill>
            <a:srgbClr val="C0C0C0"/>
          </a:solidFill>
          <a:ln>
            <a:noFill/>
          </a:ln>
          <a:extLs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nchor="ctr"/>
          <a:lstStyle/>
          <a:p>
            <a:endParaRPr lang="nb-NO"/>
          </a:p>
        </p:txBody>
      </p:sp>
      <p:sp>
        <p:nvSpPr>
          <p:cNvPr id="50180" name="Text Box 4"/>
          <p:cNvSpPr txBox="1">
            <a:spLocks noChangeArrowheads="1"/>
          </p:cNvSpPr>
          <p:nvPr/>
        </p:nvSpPr>
        <p:spPr bwMode="auto">
          <a:xfrm>
            <a:off x="1233488" y="1304925"/>
            <a:ext cx="1350962"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application</a:t>
            </a:r>
          </a:p>
        </p:txBody>
      </p:sp>
      <p:sp>
        <p:nvSpPr>
          <p:cNvPr id="50181" name="Rectangle 5"/>
          <p:cNvSpPr>
            <a:spLocks noChangeArrowheads="1"/>
          </p:cNvSpPr>
          <p:nvPr/>
        </p:nvSpPr>
        <p:spPr bwMode="auto">
          <a:xfrm>
            <a:off x="1306513" y="2552700"/>
            <a:ext cx="6354762" cy="1766888"/>
          </a:xfrm>
          <a:prstGeom prst="rect">
            <a:avLst/>
          </a:prstGeom>
          <a:solidFill>
            <a:srgbClr val="DDDDDD"/>
          </a:solidFill>
          <a:ln>
            <a:noFill/>
          </a:ln>
          <a:extLs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nchor="ctr"/>
          <a:lstStyle/>
          <a:p>
            <a:endParaRPr lang="nb-NO"/>
          </a:p>
        </p:txBody>
      </p:sp>
      <p:sp>
        <p:nvSpPr>
          <p:cNvPr id="50182" name="Text Box 6"/>
          <p:cNvSpPr txBox="1">
            <a:spLocks noChangeArrowheads="1"/>
          </p:cNvSpPr>
          <p:nvPr/>
        </p:nvSpPr>
        <p:spPr bwMode="auto">
          <a:xfrm>
            <a:off x="1238250" y="2500313"/>
            <a:ext cx="8318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kernel</a:t>
            </a:r>
          </a:p>
        </p:txBody>
      </p:sp>
      <p:pic>
        <p:nvPicPr>
          <p:cNvPr id="50183" name="Picture 7" descr="j023826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2063" y="4427538"/>
            <a:ext cx="992187" cy="825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0184" name="Picture 8" descr="nettverksko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6813" y="4537075"/>
            <a:ext cx="768350" cy="58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0185" name="Rectangle 9"/>
          <p:cNvSpPr>
            <a:spLocks noChangeArrowheads="1"/>
          </p:cNvSpPr>
          <p:nvPr/>
        </p:nvSpPr>
        <p:spPr bwMode="auto">
          <a:xfrm>
            <a:off x="2060575" y="3270250"/>
            <a:ext cx="1906588"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0186" name="Text Box 10"/>
          <p:cNvSpPr txBox="1">
            <a:spLocks noChangeArrowheads="1"/>
          </p:cNvSpPr>
          <p:nvPr/>
        </p:nvSpPr>
        <p:spPr bwMode="auto">
          <a:xfrm>
            <a:off x="2306638" y="3424238"/>
            <a:ext cx="1414462"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page cache</a:t>
            </a:r>
          </a:p>
        </p:txBody>
      </p:sp>
      <p:sp>
        <p:nvSpPr>
          <p:cNvPr id="50187" name="Rectangle 11"/>
          <p:cNvSpPr>
            <a:spLocks noChangeArrowheads="1"/>
          </p:cNvSpPr>
          <p:nvPr/>
        </p:nvSpPr>
        <p:spPr bwMode="auto">
          <a:xfrm>
            <a:off x="5605463" y="3275013"/>
            <a:ext cx="19065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0188" name="Text Box 12"/>
          <p:cNvSpPr txBox="1">
            <a:spLocks noChangeArrowheads="1"/>
          </p:cNvSpPr>
          <p:nvPr/>
        </p:nvSpPr>
        <p:spPr bwMode="auto">
          <a:xfrm>
            <a:off x="5757863" y="3429000"/>
            <a:ext cx="1608137"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socket buffer</a:t>
            </a:r>
          </a:p>
        </p:txBody>
      </p:sp>
      <p:sp>
        <p:nvSpPr>
          <p:cNvPr id="50189" name="Rectangle 13"/>
          <p:cNvSpPr>
            <a:spLocks noChangeArrowheads="1"/>
          </p:cNvSpPr>
          <p:nvPr/>
        </p:nvSpPr>
        <p:spPr bwMode="auto">
          <a:xfrm>
            <a:off x="3662363" y="1422400"/>
            <a:ext cx="19065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0190" name="Text Box 14"/>
          <p:cNvSpPr txBox="1">
            <a:spLocks noChangeArrowheads="1"/>
          </p:cNvSpPr>
          <p:nvPr/>
        </p:nvSpPr>
        <p:spPr bwMode="auto">
          <a:xfrm>
            <a:off x="3919538" y="1385888"/>
            <a:ext cx="1350962"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application</a:t>
            </a:r>
          </a:p>
          <a:p>
            <a:pPr algn="ctr" eaLnBrk="1" hangingPunct="1">
              <a:spcBef>
                <a:spcPct val="20000"/>
              </a:spcBef>
              <a:buClr>
                <a:schemeClr val="hlink"/>
              </a:buClr>
              <a:buSzPct val="75000"/>
              <a:buFont typeface="Wingdings" charset="2"/>
              <a:buNone/>
            </a:pPr>
            <a:r>
              <a:rPr lang="en-US" sz="2000" b="0"/>
              <a:t>buffer</a:t>
            </a:r>
          </a:p>
        </p:txBody>
      </p:sp>
      <p:sp>
        <p:nvSpPr>
          <p:cNvPr id="50191" name="Line 15"/>
          <p:cNvSpPr>
            <a:spLocks noChangeShapeType="1"/>
          </p:cNvSpPr>
          <p:nvPr/>
        </p:nvSpPr>
        <p:spPr bwMode="auto">
          <a:xfrm flipV="1">
            <a:off x="2970213" y="4060825"/>
            <a:ext cx="0" cy="301625"/>
          </a:xfrm>
          <a:prstGeom prst="line">
            <a:avLst/>
          </a:prstGeom>
          <a:noFill/>
          <a:ln w="25400">
            <a:solidFill>
              <a:schemeClr val="folHlink"/>
            </a:solidFill>
            <a:round/>
            <a:headEnd/>
            <a:tailEnd type="triangle" w="lg" len="lg"/>
          </a:ln>
          <a:extLst>
            <a:ext uri="{909E8E84-426E-40dd-AFC4-6F175D3DCCD1}">
              <a14:hiddenFill xmlns:a14="http://schemas.microsoft.com/office/drawing/2010/main" xmlns="">
                <a:noFill/>
              </a14:hiddenFill>
            </a:ext>
          </a:extLst>
        </p:spPr>
        <p:txBody>
          <a:bodyPr rIns="54000"/>
          <a:lstStyle/>
          <a:p>
            <a:endParaRPr lang="nb-NO"/>
          </a:p>
        </p:txBody>
      </p:sp>
      <p:sp>
        <p:nvSpPr>
          <p:cNvPr id="50192" name="Line 16"/>
          <p:cNvSpPr>
            <a:spLocks noChangeShapeType="1"/>
          </p:cNvSpPr>
          <p:nvPr/>
        </p:nvSpPr>
        <p:spPr bwMode="auto">
          <a:xfrm flipV="1">
            <a:off x="6580188" y="4060825"/>
            <a:ext cx="0" cy="301625"/>
          </a:xfrm>
          <a:prstGeom prst="line">
            <a:avLst/>
          </a:prstGeom>
          <a:noFill/>
          <a:ln w="25400">
            <a:solidFill>
              <a:schemeClr val="folHlink"/>
            </a:solidFill>
            <a:round/>
            <a:headEnd type="triangle" w="lg" len="lg"/>
            <a:tailEnd type="none" w="lg" len="lg"/>
          </a:ln>
          <a:extLst>
            <a:ext uri="{909E8E84-426E-40dd-AFC4-6F175D3DCCD1}">
              <a14:hiddenFill xmlns:a14="http://schemas.microsoft.com/office/drawing/2010/main" xmlns="">
                <a:noFill/>
              </a14:hiddenFill>
            </a:ext>
          </a:extLst>
        </p:spPr>
        <p:txBody>
          <a:bodyPr rIns="54000"/>
          <a:lstStyle/>
          <a:p>
            <a:endParaRPr lang="nb-NO"/>
          </a:p>
        </p:txBody>
      </p:sp>
      <p:sp>
        <p:nvSpPr>
          <p:cNvPr id="50193" name="Line 17"/>
          <p:cNvSpPr>
            <a:spLocks noChangeShapeType="1"/>
          </p:cNvSpPr>
          <p:nvPr/>
        </p:nvSpPr>
        <p:spPr bwMode="auto">
          <a:xfrm flipV="1">
            <a:off x="2978150" y="2203450"/>
            <a:ext cx="1006475" cy="830263"/>
          </a:xfrm>
          <a:prstGeom prst="line">
            <a:avLst/>
          </a:prstGeom>
          <a:noFill/>
          <a:ln w="25400">
            <a:solidFill>
              <a:schemeClr val="folHlink"/>
            </a:solidFill>
            <a:round/>
            <a:headEnd/>
            <a:tailEnd type="triangle" w="lg" len="lg"/>
          </a:ln>
          <a:extLst>
            <a:ext uri="{909E8E84-426E-40dd-AFC4-6F175D3DCCD1}">
              <a14:hiddenFill xmlns:a14="http://schemas.microsoft.com/office/drawing/2010/main" xmlns="">
                <a:noFill/>
              </a14:hiddenFill>
            </a:ext>
          </a:extLst>
        </p:spPr>
        <p:txBody>
          <a:bodyPr rIns="54000"/>
          <a:lstStyle/>
          <a:p>
            <a:endParaRPr lang="nb-NO"/>
          </a:p>
        </p:txBody>
      </p:sp>
      <p:sp>
        <p:nvSpPr>
          <p:cNvPr id="50194" name="Line 18"/>
          <p:cNvSpPr>
            <a:spLocks noChangeShapeType="1"/>
          </p:cNvSpPr>
          <p:nvPr/>
        </p:nvSpPr>
        <p:spPr bwMode="auto">
          <a:xfrm flipH="1" flipV="1">
            <a:off x="5237163" y="2208213"/>
            <a:ext cx="1006475" cy="830262"/>
          </a:xfrm>
          <a:prstGeom prst="line">
            <a:avLst/>
          </a:prstGeom>
          <a:noFill/>
          <a:ln w="25400">
            <a:solidFill>
              <a:schemeClr val="folHlink"/>
            </a:solidFill>
            <a:round/>
            <a:headEnd type="triangle" w="lg" len="lg"/>
            <a:tailEnd type="none" w="lg" len="lg"/>
          </a:ln>
          <a:extLst>
            <a:ext uri="{909E8E84-426E-40dd-AFC4-6F175D3DCCD1}">
              <a14:hiddenFill xmlns:a14="http://schemas.microsoft.com/office/drawing/2010/main" xmlns="">
                <a:noFill/>
              </a14:hiddenFill>
            </a:ext>
          </a:extLst>
        </p:spPr>
        <p:txBody>
          <a:bodyPr rIns="54000"/>
          <a:lstStyle/>
          <a:p>
            <a:endParaRPr lang="nb-NO"/>
          </a:p>
        </p:txBody>
      </p:sp>
      <p:grpSp>
        <p:nvGrpSpPr>
          <p:cNvPr id="50195" name="Group 19"/>
          <p:cNvGrpSpPr>
            <a:grpSpLocks/>
          </p:cNvGrpSpPr>
          <p:nvPr/>
        </p:nvGrpSpPr>
        <p:grpSpPr bwMode="auto">
          <a:xfrm>
            <a:off x="2327275" y="2171700"/>
            <a:ext cx="450850" cy="339725"/>
            <a:chOff x="1771" y="1353"/>
            <a:chExt cx="284" cy="214"/>
          </a:xfrm>
        </p:grpSpPr>
        <p:sp>
          <p:nvSpPr>
            <p:cNvPr id="50204" name="Text Box 20"/>
            <p:cNvSpPr txBox="1">
              <a:spLocks noChangeArrowheads="1"/>
            </p:cNvSpPr>
            <p:nvPr/>
          </p:nvSpPr>
          <p:spPr bwMode="auto">
            <a:xfrm>
              <a:off x="1771" y="1353"/>
              <a:ext cx="284"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read</a:t>
              </a:r>
            </a:p>
          </p:txBody>
        </p:sp>
        <p:sp>
          <p:nvSpPr>
            <p:cNvPr id="50205" name="Line 21"/>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a14="http://schemas.microsoft.com/office/drawing/2010/main" xmlns="">
                  <a:noFill/>
                </a14:hiddenFill>
              </a:ext>
            </a:extLst>
          </p:spPr>
          <p:txBody>
            <a:bodyPr rIns="54000"/>
            <a:lstStyle/>
            <a:p>
              <a:endParaRPr lang="nb-NO"/>
            </a:p>
          </p:txBody>
        </p:sp>
      </p:grpSp>
      <p:grpSp>
        <p:nvGrpSpPr>
          <p:cNvPr id="50196" name="Group 22"/>
          <p:cNvGrpSpPr>
            <a:grpSpLocks/>
          </p:cNvGrpSpPr>
          <p:nvPr/>
        </p:nvGrpSpPr>
        <p:grpSpPr bwMode="auto">
          <a:xfrm>
            <a:off x="4713288" y="2176463"/>
            <a:ext cx="450850" cy="339725"/>
            <a:chOff x="1771" y="1353"/>
            <a:chExt cx="284" cy="214"/>
          </a:xfrm>
        </p:grpSpPr>
        <p:sp>
          <p:nvSpPr>
            <p:cNvPr id="50202" name="Text Box 23"/>
            <p:cNvSpPr txBox="1">
              <a:spLocks noChangeArrowheads="1"/>
            </p:cNvSpPr>
            <p:nvPr/>
          </p:nvSpPr>
          <p:spPr bwMode="auto">
            <a:xfrm>
              <a:off x="1771" y="1353"/>
              <a:ext cx="284"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send</a:t>
              </a:r>
            </a:p>
          </p:txBody>
        </p:sp>
        <p:sp>
          <p:nvSpPr>
            <p:cNvPr id="50203" name="Line 24"/>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a14="http://schemas.microsoft.com/office/drawing/2010/main" xmlns="">
                  <a:noFill/>
                </a14:hiddenFill>
              </a:ext>
            </a:extLst>
          </p:spPr>
          <p:txBody>
            <a:bodyPr rIns="54000"/>
            <a:lstStyle/>
            <a:p>
              <a:endParaRPr lang="nb-NO"/>
            </a:p>
          </p:txBody>
        </p:sp>
      </p:grpSp>
      <p:sp>
        <p:nvSpPr>
          <p:cNvPr id="50197" name="Text Box 25"/>
          <p:cNvSpPr txBox="1">
            <a:spLocks noChangeArrowheads="1"/>
          </p:cNvSpPr>
          <p:nvPr/>
        </p:nvSpPr>
        <p:spPr bwMode="auto">
          <a:xfrm>
            <a:off x="5376863" y="2605088"/>
            <a:ext cx="458787" cy="274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copy</a:t>
            </a:r>
          </a:p>
        </p:txBody>
      </p:sp>
      <p:sp>
        <p:nvSpPr>
          <p:cNvPr id="50198" name="Text Box 26"/>
          <p:cNvSpPr txBox="1">
            <a:spLocks noChangeArrowheads="1"/>
          </p:cNvSpPr>
          <p:nvPr/>
        </p:nvSpPr>
        <p:spPr bwMode="auto">
          <a:xfrm>
            <a:off x="3332163" y="2605088"/>
            <a:ext cx="458787" cy="274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copy</a:t>
            </a:r>
          </a:p>
        </p:txBody>
      </p:sp>
      <p:sp>
        <p:nvSpPr>
          <p:cNvPr id="50199" name="Text Box 27"/>
          <p:cNvSpPr txBox="1">
            <a:spLocks noChangeArrowheads="1"/>
          </p:cNvSpPr>
          <p:nvPr/>
        </p:nvSpPr>
        <p:spPr bwMode="auto">
          <a:xfrm>
            <a:off x="2933700" y="4100513"/>
            <a:ext cx="1031875" cy="274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DMA transfer</a:t>
            </a:r>
          </a:p>
        </p:txBody>
      </p:sp>
      <p:sp>
        <p:nvSpPr>
          <p:cNvPr id="50200" name="Text Box 28"/>
          <p:cNvSpPr txBox="1">
            <a:spLocks noChangeArrowheads="1"/>
          </p:cNvSpPr>
          <p:nvPr/>
        </p:nvSpPr>
        <p:spPr bwMode="auto">
          <a:xfrm>
            <a:off x="5518150" y="4097338"/>
            <a:ext cx="1031875" cy="274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DMA transfer</a:t>
            </a:r>
          </a:p>
        </p:txBody>
      </p:sp>
      <p:sp>
        <p:nvSpPr>
          <p:cNvPr id="1247261" name="Text Box 29"/>
          <p:cNvSpPr txBox="1">
            <a:spLocks noChangeArrowheads="1"/>
          </p:cNvSpPr>
          <p:nvPr/>
        </p:nvSpPr>
        <p:spPr bwMode="auto">
          <a:xfrm>
            <a:off x="115888" y="5710238"/>
            <a:ext cx="306705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7429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Char char="Ø"/>
            </a:pPr>
            <a:r>
              <a:rPr lang="en-US" sz="2000">
                <a:solidFill>
                  <a:schemeClr val="hlink"/>
                </a:solidFill>
              </a:rPr>
              <a:t>2</a:t>
            </a:r>
            <a:r>
              <a:rPr lang="en-US" sz="2000" i="1">
                <a:solidFill>
                  <a:schemeClr val="hlink"/>
                </a:solidFill>
              </a:rPr>
              <a:t>n</a:t>
            </a:r>
            <a:r>
              <a:rPr lang="en-US" sz="2000" b="0"/>
              <a:t> copy operations</a:t>
            </a:r>
          </a:p>
          <a:p>
            <a:pPr eaLnBrk="1" hangingPunct="1">
              <a:spcBef>
                <a:spcPct val="20000"/>
              </a:spcBef>
              <a:buClr>
                <a:schemeClr val="hlink"/>
              </a:buClr>
              <a:buSzPct val="75000"/>
              <a:buFont typeface="Wingdings" charset="2"/>
              <a:buChar char="Ø"/>
            </a:pPr>
            <a:r>
              <a:rPr lang="en-US" sz="2000">
                <a:solidFill>
                  <a:schemeClr val="hlink"/>
                </a:solidFill>
              </a:rPr>
              <a:t>2</a:t>
            </a:r>
            <a:r>
              <a:rPr lang="en-US" sz="2000" i="1">
                <a:solidFill>
                  <a:schemeClr val="hlink"/>
                </a:solidFill>
              </a:rPr>
              <a:t>n</a:t>
            </a:r>
            <a:r>
              <a:rPr lang="en-US" sz="2000" b="0"/>
              <a:t> system calls</a:t>
            </a:r>
          </a:p>
        </p:txBody>
      </p:sp>
    </p:spTree>
    <p:extLst>
      <p:ext uri="{BB962C8B-B14F-4D97-AF65-F5344CB8AC3E}">
        <p14:creationId xmlns:p14="http://schemas.microsoft.com/office/powerpoint/2010/main" val="289638327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4726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7261"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pPr eaLnBrk="1" hangingPunct="1"/>
            <a:r>
              <a:rPr lang="en-US"/>
              <a:t>Content Download: </a:t>
            </a:r>
            <a:r>
              <a:rPr lang="en-US">
                <a:latin typeface="Courier New" charset="0"/>
              </a:rPr>
              <a:t>mmap</a:t>
            </a:r>
            <a:r>
              <a:rPr lang="en-US"/>
              <a:t> / </a:t>
            </a:r>
            <a:r>
              <a:rPr lang="en-US">
                <a:latin typeface="Courier New" charset="0"/>
              </a:rPr>
              <a:t>send</a:t>
            </a:r>
          </a:p>
        </p:txBody>
      </p:sp>
      <p:sp>
        <p:nvSpPr>
          <p:cNvPr id="51203" name="Rectangle 3"/>
          <p:cNvSpPr>
            <a:spLocks noChangeArrowheads="1"/>
          </p:cNvSpPr>
          <p:nvPr/>
        </p:nvSpPr>
        <p:spPr bwMode="auto">
          <a:xfrm>
            <a:off x="1301750" y="1389063"/>
            <a:ext cx="6354763" cy="993775"/>
          </a:xfrm>
          <a:prstGeom prst="rect">
            <a:avLst/>
          </a:prstGeom>
          <a:solidFill>
            <a:srgbClr val="C0C0C0"/>
          </a:solidFill>
          <a:ln>
            <a:noFill/>
          </a:ln>
          <a:extLs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nchor="ctr"/>
          <a:lstStyle/>
          <a:p>
            <a:endParaRPr lang="nb-NO"/>
          </a:p>
        </p:txBody>
      </p:sp>
      <p:sp>
        <p:nvSpPr>
          <p:cNvPr id="51204" name="Text Box 4"/>
          <p:cNvSpPr txBox="1">
            <a:spLocks noChangeArrowheads="1"/>
          </p:cNvSpPr>
          <p:nvPr/>
        </p:nvSpPr>
        <p:spPr bwMode="auto">
          <a:xfrm>
            <a:off x="1233488" y="1304925"/>
            <a:ext cx="1350962"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application</a:t>
            </a:r>
          </a:p>
        </p:txBody>
      </p:sp>
      <p:sp>
        <p:nvSpPr>
          <p:cNvPr id="51205" name="Rectangle 5"/>
          <p:cNvSpPr>
            <a:spLocks noChangeArrowheads="1"/>
          </p:cNvSpPr>
          <p:nvPr/>
        </p:nvSpPr>
        <p:spPr bwMode="auto">
          <a:xfrm>
            <a:off x="1306513" y="2552700"/>
            <a:ext cx="6354762" cy="1766888"/>
          </a:xfrm>
          <a:prstGeom prst="rect">
            <a:avLst/>
          </a:prstGeom>
          <a:solidFill>
            <a:srgbClr val="DDDDDD"/>
          </a:solidFill>
          <a:ln>
            <a:noFill/>
          </a:ln>
          <a:extLs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nchor="ctr"/>
          <a:lstStyle/>
          <a:p>
            <a:endParaRPr lang="nb-NO"/>
          </a:p>
        </p:txBody>
      </p:sp>
      <p:sp>
        <p:nvSpPr>
          <p:cNvPr id="51206" name="Text Box 6"/>
          <p:cNvSpPr txBox="1">
            <a:spLocks noChangeArrowheads="1"/>
          </p:cNvSpPr>
          <p:nvPr/>
        </p:nvSpPr>
        <p:spPr bwMode="auto">
          <a:xfrm>
            <a:off x="1238250" y="2500313"/>
            <a:ext cx="8318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kernel</a:t>
            </a:r>
          </a:p>
        </p:txBody>
      </p:sp>
      <p:pic>
        <p:nvPicPr>
          <p:cNvPr id="51207" name="Picture 7" descr="j023826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2063" y="4427538"/>
            <a:ext cx="992187" cy="825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1208" name="Picture 8" descr="nettverksko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6813" y="4537075"/>
            <a:ext cx="768350" cy="58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1209" name="Rectangle 9"/>
          <p:cNvSpPr>
            <a:spLocks noChangeArrowheads="1"/>
          </p:cNvSpPr>
          <p:nvPr/>
        </p:nvSpPr>
        <p:spPr bwMode="auto">
          <a:xfrm>
            <a:off x="2060575" y="3270250"/>
            <a:ext cx="1906588"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1210" name="Text Box 10"/>
          <p:cNvSpPr txBox="1">
            <a:spLocks noChangeArrowheads="1"/>
          </p:cNvSpPr>
          <p:nvPr/>
        </p:nvSpPr>
        <p:spPr bwMode="auto">
          <a:xfrm>
            <a:off x="2306638" y="3424238"/>
            <a:ext cx="1414462"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page cache</a:t>
            </a:r>
          </a:p>
        </p:txBody>
      </p:sp>
      <p:sp>
        <p:nvSpPr>
          <p:cNvPr id="51211" name="Rectangle 11"/>
          <p:cNvSpPr>
            <a:spLocks noChangeArrowheads="1"/>
          </p:cNvSpPr>
          <p:nvPr/>
        </p:nvSpPr>
        <p:spPr bwMode="auto">
          <a:xfrm>
            <a:off x="5605463" y="3275013"/>
            <a:ext cx="19065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1212" name="Text Box 12"/>
          <p:cNvSpPr txBox="1">
            <a:spLocks noChangeArrowheads="1"/>
          </p:cNvSpPr>
          <p:nvPr/>
        </p:nvSpPr>
        <p:spPr bwMode="auto">
          <a:xfrm>
            <a:off x="5757863" y="3429000"/>
            <a:ext cx="1608137"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socket buffer</a:t>
            </a:r>
          </a:p>
        </p:txBody>
      </p:sp>
      <p:sp>
        <p:nvSpPr>
          <p:cNvPr id="51213" name="Line 13"/>
          <p:cNvSpPr>
            <a:spLocks noChangeShapeType="1"/>
          </p:cNvSpPr>
          <p:nvPr/>
        </p:nvSpPr>
        <p:spPr bwMode="auto">
          <a:xfrm flipV="1">
            <a:off x="2970213" y="4060825"/>
            <a:ext cx="0" cy="301625"/>
          </a:xfrm>
          <a:prstGeom prst="line">
            <a:avLst/>
          </a:prstGeom>
          <a:noFill/>
          <a:ln w="25400">
            <a:solidFill>
              <a:schemeClr val="folHlink"/>
            </a:solidFill>
            <a:round/>
            <a:headEnd/>
            <a:tailEnd type="triangle" w="lg" len="lg"/>
          </a:ln>
          <a:extLst>
            <a:ext uri="{909E8E84-426E-40dd-AFC4-6F175D3DCCD1}">
              <a14:hiddenFill xmlns:a14="http://schemas.microsoft.com/office/drawing/2010/main" xmlns="">
                <a:noFill/>
              </a14:hiddenFill>
            </a:ext>
          </a:extLst>
        </p:spPr>
        <p:txBody>
          <a:bodyPr rIns="54000"/>
          <a:lstStyle/>
          <a:p>
            <a:endParaRPr lang="nb-NO"/>
          </a:p>
        </p:txBody>
      </p:sp>
      <p:sp>
        <p:nvSpPr>
          <p:cNvPr id="51214" name="Line 14"/>
          <p:cNvSpPr>
            <a:spLocks noChangeShapeType="1"/>
          </p:cNvSpPr>
          <p:nvPr/>
        </p:nvSpPr>
        <p:spPr bwMode="auto">
          <a:xfrm flipV="1">
            <a:off x="6580188" y="4060825"/>
            <a:ext cx="0" cy="301625"/>
          </a:xfrm>
          <a:prstGeom prst="line">
            <a:avLst/>
          </a:prstGeom>
          <a:noFill/>
          <a:ln w="25400">
            <a:solidFill>
              <a:schemeClr val="folHlink"/>
            </a:solidFill>
            <a:round/>
            <a:headEnd type="triangle" w="lg" len="lg"/>
            <a:tailEnd type="none" w="lg" len="lg"/>
          </a:ln>
          <a:extLst>
            <a:ext uri="{909E8E84-426E-40dd-AFC4-6F175D3DCCD1}">
              <a14:hiddenFill xmlns:a14="http://schemas.microsoft.com/office/drawing/2010/main" xmlns="">
                <a:noFill/>
              </a14:hiddenFill>
            </a:ext>
          </a:extLst>
        </p:spPr>
        <p:txBody>
          <a:bodyPr rIns="54000"/>
          <a:lstStyle/>
          <a:p>
            <a:endParaRPr lang="nb-NO"/>
          </a:p>
        </p:txBody>
      </p:sp>
      <p:grpSp>
        <p:nvGrpSpPr>
          <p:cNvPr id="51215" name="Group 15"/>
          <p:cNvGrpSpPr>
            <a:grpSpLocks/>
          </p:cNvGrpSpPr>
          <p:nvPr/>
        </p:nvGrpSpPr>
        <p:grpSpPr bwMode="auto">
          <a:xfrm>
            <a:off x="1855788" y="2171700"/>
            <a:ext cx="450850" cy="339725"/>
            <a:chOff x="1771" y="1353"/>
            <a:chExt cx="284" cy="214"/>
          </a:xfrm>
        </p:grpSpPr>
        <p:sp>
          <p:nvSpPr>
            <p:cNvPr id="51224" name="Text Box 16"/>
            <p:cNvSpPr txBox="1">
              <a:spLocks noChangeArrowheads="1"/>
            </p:cNvSpPr>
            <p:nvPr/>
          </p:nvSpPr>
          <p:spPr bwMode="auto">
            <a:xfrm>
              <a:off x="1771" y="1353"/>
              <a:ext cx="284"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mmap</a:t>
              </a:r>
            </a:p>
          </p:txBody>
        </p:sp>
        <p:sp>
          <p:nvSpPr>
            <p:cNvPr id="51225" name="Line 17"/>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a14="http://schemas.microsoft.com/office/drawing/2010/main" xmlns="">
                  <a:noFill/>
                </a14:hiddenFill>
              </a:ext>
            </a:extLst>
          </p:spPr>
          <p:txBody>
            <a:bodyPr rIns="54000"/>
            <a:lstStyle/>
            <a:p>
              <a:endParaRPr lang="nb-NO"/>
            </a:p>
          </p:txBody>
        </p:sp>
      </p:grpSp>
      <p:grpSp>
        <p:nvGrpSpPr>
          <p:cNvPr id="51216" name="Group 18"/>
          <p:cNvGrpSpPr>
            <a:grpSpLocks/>
          </p:cNvGrpSpPr>
          <p:nvPr/>
        </p:nvGrpSpPr>
        <p:grpSpPr bwMode="auto">
          <a:xfrm>
            <a:off x="2443163" y="2176463"/>
            <a:ext cx="450850" cy="339725"/>
            <a:chOff x="1771" y="1353"/>
            <a:chExt cx="284" cy="214"/>
          </a:xfrm>
        </p:grpSpPr>
        <p:sp>
          <p:nvSpPr>
            <p:cNvPr id="51222" name="Text Box 19"/>
            <p:cNvSpPr txBox="1">
              <a:spLocks noChangeArrowheads="1"/>
            </p:cNvSpPr>
            <p:nvPr/>
          </p:nvSpPr>
          <p:spPr bwMode="auto">
            <a:xfrm>
              <a:off x="1771" y="1353"/>
              <a:ext cx="284"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send</a:t>
              </a:r>
            </a:p>
          </p:txBody>
        </p:sp>
        <p:sp>
          <p:nvSpPr>
            <p:cNvPr id="51223" name="Line 20"/>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a14="http://schemas.microsoft.com/office/drawing/2010/main" xmlns="">
                  <a:noFill/>
                </a14:hiddenFill>
              </a:ext>
            </a:extLst>
          </p:spPr>
          <p:txBody>
            <a:bodyPr rIns="54000"/>
            <a:lstStyle/>
            <a:p>
              <a:endParaRPr lang="nb-NO"/>
            </a:p>
          </p:txBody>
        </p:sp>
      </p:grpSp>
      <p:sp>
        <p:nvSpPr>
          <p:cNvPr id="51217" name="Line 21"/>
          <p:cNvSpPr>
            <a:spLocks noChangeShapeType="1"/>
          </p:cNvSpPr>
          <p:nvPr/>
        </p:nvSpPr>
        <p:spPr bwMode="auto">
          <a:xfrm>
            <a:off x="4059238" y="3522663"/>
            <a:ext cx="1476375" cy="0"/>
          </a:xfrm>
          <a:prstGeom prst="line">
            <a:avLst/>
          </a:prstGeom>
          <a:noFill/>
          <a:ln w="25400">
            <a:solidFill>
              <a:schemeClr val="folHlink"/>
            </a:solidFill>
            <a:round/>
            <a:headEnd/>
            <a:tailEnd type="triangle" w="lg" len="lg"/>
          </a:ln>
          <a:extLst>
            <a:ext uri="{909E8E84-426E-40dd-AFC4-6F175D3DCCD1}">
              <a14:hiddenFill xmlns:a14="http://schemas.microsoft.com/office/drawing/2010/main" xmlns="">
                <a:noFill/>
              </a14:hiddenFill>
            </a:ext>
          </a:extLst>
        </p:spPr>
        <p:txBody>
          <a:bodyPr rIns="54000"/>
          <a:lstStyle/>
          <a:p>
            <a:endParaRPr lang="nb-NO"/>
          </a:p>
        </p:txBody>
      </p:sp>
      <p:sp>
        <p:nvSpPr>
          <p:cNvPr id="51218" name="Text Box 22"/>
          <p:cNvSpPr txBox="1">
            <a:spLocks noChangeArrowheads="1"/>
          </p:cNvSpPr>
          <p:nvPr/>
        </p:nvSpPr>
        <p:spPr bwMode="auto">
          <a:xfrm>
            <a:off x="4476750" y="3479800"/>
            <a:ext cx="458788"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copy</a:t>
            </a:r>
          </a:p>
        </p:txBody>
      </p:sp>
      <p:sp>
        <p:nvSpPr>
          <p:cNvPr id="51219" name="Text Box 23"/>
          <p:cNvSpPr txBox="1">
            <a:spLocks noChangeArrowheads="1"/>
          </p:cNvSpPr>
          <p:nvPr/>
        </p:nvSpPr>
        <p:spPr bwMode="auto">
          <a:xfrm>
            <a:off x="2933700" y="4100513"/>
            <a:ext cx="1031875" cy="274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DMA transfer</a:t>
            </a:r>
          </a:p>
        </p:txBody>
      </p:sp>
      <p:sp>
        <p:nvSpPr>
          <p:cNvPr id="51220" name="Text Box 24"/>
          <p:cNvSpPr txBox="1">
            <a:spLocks noChangeArrowheads="1"/>
          </p:cNvSpPr>
          <p:nvPr/>
        </p:nvSpPr>
        <p:spPr bwMode="auto">
          <a:xfrm>
            <a:off x="5518150" y="4097338"/>
            <a:ext cx="1031875" cy="274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DMA transfer</a:t>
            </a:r>
          </a:p>
        </p:txBody>
      </p:sp>
      <p:sp>
        <p:nvSpPr>
          <p:cNvPr id="1248281" name="Text Box 25"/>
          <p:cNvSpPr txBox="1">
            <a:spLocks noChangeArrowheads="1"/>
          </p:cNvSpPr>
          <p:nvPr/>
        </p:nvSpPr>
        <p:spPr bwMode="auto">
          <a:xfrm>
            <a:off x="115888" y="5710238"/>
            <a:ext cx="30734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7429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Char char="Ø"/>
            </a:pPr>
            <a:r>
              <a:rPr lang="en-US" sz="2000" i="1">
                <a:solidFill>
                  <a:schemeClr val="hlink"/>
                </a:solidFill>
              </a:rPr>
              <a:t>n</a:t>
            </a:r>
            <a:r>
              <a:rPr lang="en-US" sz="2000" b="0"/>
              <a:t> copy operations</a:t>
            </a:r>
          </a:p>
          <a:p>
            <a:pPr eaLnBrk="1" hangingPunct="1">
              <a:spcBef>
                <a:spcPct val="20000"/>
              </a:spcBef>
              <a:buClr>
                <a:schemeClr val="hlink"/>
              </a:buClr>
              <a:buSzPct val="75000"/>
              <a:buFont typeface="Wingdings" charset="2"/>
              <a:buChar char="Ø"/>
            </a:pPr>
            <a:r>
              <a:rPr lang="en-US" sz="2000">
                <a:solidFill>
                  <a:schemeClr val="hlink"/>
                </a:solidFill>
              </a:rPr>
              <a:t>1 + </a:t>
            </a:r>
            <a:r>
              <a:rPr lang="en-US" sz="2000" i="1">
                <a:solidFill>
                  <a:schemeClr val="hlink"/>
                </a:solidFill>
              </a:rPr>
              <a:t>n</a:t>
            </a:r>
            <a:r>
              <a:rPr lang="en-US" sz="2000" b="0"/>
              <a:t>  system calls</a:t>
            </a:r>
          </a:p>
        </p:txBody>
      </p:sp>
    </p:spTree>
    <p:extLst>
      <p:ext uri="{BB962C8B-B14F-4D97-AF65-F5344CB8AC3E}">
        <p14:creationId xmlns:p14="http://schemas.microsoft.com/office/powerpoint/2010/main" val="13550097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4828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8281"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en-US"/>
              <a:t>Content Download: </a:t>
            </a:r>
            <a:r>
              <a:rPr lang="en-US">
                <a:latin typeface="Courier New" charset="0"/>
              </a:rPr>
              <a:t>sendfile</a:t>
            </a:r>
          </a:p>
        </p:txBody>
      </p:sp>
      <p:sp>
        <p:nvSpPr>
          <p:cNvPr id="52227" name="Rectangle 3"/>
          <p:cNvSpPr>
            <a:spLocks noChangeArrowheads="1"/>
          </p:cNvSpPr>
          <p:nvPr/>
        </p:nvSpPr>
        <p:spPr bwMode="auto">
          <a:xfrm>
            <a:off x="1301750" y="1389063"/>
            <a:ext cx="6354763" cy="993775"/>
          </a:xfrm>
          <a:prstGeom prst="rect">
            <a:avLst/>
          </a:prstGeom>
          <a:solidFill>
            <a:srgbClr val="C0C0C0"/>
          </a:solidFill>
          <a:ln>
            <a:noFill/>
          </a:ln>
          <a:extLs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nchor="ctr"/>
          <a:lstStyle/>
          <a:p>
            <a:endParaRPr lang="nb-NO"/>
          </a:p>
        </p:txBody>
      </p:sp>
      <p:sp>
        <p:nvSpPr>
          <p:cNvPr id="52228" name="Text Box 4"/>
          <p:cNvSpPr txBox="1">
            <a:spLocks noChangeArrowheads="1"/>
          </p:cNvSpPr>
          <p:nvPr/>
        </p:nvSpPr>
        <p:spPr bwMode="auto">
          <a:xfrm>
            <a:off x="1233488" y="1304925"/>
            <a:ext cx="1350962"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application</a:t>
            </a:r>
          </a:p>
        </p:txBody>
      </p:sp>
      <p:sp>
        <p:nvSpPr>
          <p:cNvPr id="52229" name="Rectangle 5"/>
          <p:cNvSpPr>
            <a:spLocks noChangeArrowheads="1"/>
          </p:cNvSpPr>
          <p:nvPr/>
        </p:nvSpPr>
        <p:spPr bwMode="auto">
          <a:xfrm>
            <a:off x="1306513" y="2552700"/>
            <a:ext cx="6354762" cy="1766888"/>
          </a:xfrm>
          <a:prstGeom prst="rect">
            <a:avLst/>
          </a:prstGeom>
          <a:solidFill>
            <a:srgbClr val="DDDDDD"/>
          </a:solidFill>
          <a:ln>
            <a:noFill/>
          </a:ln>
          <a:extLs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nchor="ctr"/>
          <a:lstStyle/>
          <a:p>
            <a:endParaRPr lang="nb-NO"/>
          </a:p>
        </p:txBody>
      </p:sp>
      <p:sp>
        <p:nvSpPr>
          <p:cNvPr id="52230" name="Text Box 6"/>
          <p:cNvSpPr txBox="1">
            <a:spLocks noChangeArrowheads="1"/>
          </p:cNvSpPr>
          <p:nvPr/>
        </p:nvSpPr>
        <p:spPr bwMode="auto">
          <a:xfrm>
            <a:off x="1238250" y="2500313"/>
            <a:ext cx="831850"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None/>
            </a:pPr>
            <a:r>
              <a:rPr lang="en-US" sz="2000" b="0"/>
              <a:t>kernel</a:t>
            </a:r>
          </a:p>
        </p:txBody>
      </p:sp>
      <p:pic>
        <p:nvPicPr>
          <p:cNvPr id="52231" name="Picture 7" descr="j023826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2063" y="4427538"/>
            <a:ext cx="992187" cy="8255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2232" name="Picture 8" descr="nettverkskort"/>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46813" y="4537075"/>
            <a:ext cx="768350" cy="581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2233" name="Rectangle 9"/>
          <p:cNvSpPr>
            <a:spLocks noChangeArrowheads="1"/>
          </p:cNvSpPr>
          <p:nvPr/>
        </p:nvSpPr>
        <p:spPr bwMode="auto">
          <a:xfrm>
            <a:off x="2060575" y="3270250"/>
            <a:ext cx="1906588"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2234" name="Text Box 10"/>
          <p:cNvSpPr txBox="1">
            <a:spLocks noChangeArrowheads="1"/>
          </p:cNvSpPr>
          <p:nvPr/>
        </p:nvSpPr>
        <p:spPr bwMode="auto">
          <a:xfrm>
            <a:off x="2306638" y="3424238"/>
            <a:ext cx="1414462"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page cache</a:t>
            </a:r>
          </a:p>
        </p:txBody>
      </p:sp>
      <p:sp>
        <p:nvSpPr>
          <p:cNvPr id="52235" name="Rectangle 11"/>
          <p:cNvSpPr>
            <a:spLocks noChangeArrowheads="1"/>
          </p:cNvSpPr>
          <p:nvPr/>
        </p:nvSpPr>
        <p:spPr bwMode="auto">
          <a:xfrm>
            <a:off x="5605463" y="3275013"/>
            <a:ext cx="1906587" cy="704850"/>
          </a:xfrm>
          <a:prstGeom prst="rect">
            <a:avLst/>
          </a:prstGeom>
          <a:solidFill>
            <a:schemeClr val="bg1"/>
          </a:solidFill>
          <a:ln w="25400">
            <a:solidFill>
              <a:schemeClr val="tx1"/>
            </a:solidFill>
            <a:miter lim="800000"/>
            <a:headEnd/>
            <a:tailEnd type="none" w="lg" len="lg"/>
          </a:ln>
        </p:spPr>
        <p:txBody>
          <a:bodyPr wrap="none" rIns="54000" anchor="ctr"/>
          <a:lstStyle/>
          <a:p>
            <a:endParaRPr lang="nb-NO"/>
          </a:p>
        </p:txBody>
      </p:sp>
      <p:sp>
        <p:nvSpPr>
          <p:cNvPr id="52236" name="Text Box 12"/>
          <p:cNvSpPr txBox="1">
            <a:spLocks noChangeArrowheads="1"/>
          </p:cNvSpPr>
          <p:nvPr/>
        </p:nvSpPr>
        <p:spPr bwMode="auto">
          <a:xfrm>
            <a:off x="5757863" y="3429000"/>
            <a:ext cx="1608137" cy="396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2000" b="0"/>
              <a:t>socket buffer</a:t>
            </a:r>
          </a:p>
        </p:txBody>
      </p:sp>
      <p:sp>
        <p:nvSpPr>
          <p:cNvPr id="52237" name="Line 13"/>
          <p:cNvSpPr>
            <a:spLocks noChangeShapeType="1"/>
          </p:cNvSpPr>
          <p:nvPr/>
        </p:nvSpPr>
        <p:spPr bwMode="auto">
          <a:xfrm flipV="1">
            <a:off x="2970213" y="4060825"/>
            <a:ext cx="0" cy="301625"/>
          </a:xfrm>
          <a:prstGeom prst="line">
            <a:avLst/>
          </a:prstGeom>
          <a:noFill/>
          <a:ln w="25400">
            <a:solidFill>
              <a:schemeClr val="folHlink"/>
            </a:solidFill>
            <a:round/>
            <a:headEnd/>
            <a:tailEnd type="triangle" w="lg" len="lg"/>
          </a:ln>
          <a:extLst>
            <a:ext uri="{909E8E84-426E-40dd-AFC4-6F175D3DCCD1}">
              <a14:hiddenFill xmlns:a14="http://schemas.microsoft.com/office/drawing/2010/main" xmlns="">
                <a:noFill/>
              </a14:hiddenFill>
            </a:ext>
          </a:extLst>
        </p:spPr>
        <p:txBody>
          <a:bodyPr rIns="54000"/>
          <a:lstStyle/>
          <a:p>
            <a:endParaRPr lang="nb-NO"/>
          </a:p>
        </p:txBody>
      </p:sp>
      <p:grpSp>
        <p:nvGrpSpPr>
          <p:cNvPr id="52238" name="Group 14"/>
          <p:cNvGrpSpPr>
            <a:grpSpLocks/>
          </p:cNvGrpSpPr>
          <p:nvPr/>
        </p:nvGrpSpPr>
        <p:grpSpPr bwMode="auto">
          <a:xfrm>
            <a:off x="1712913" y="2171700"/>
            <a:ext cx="755650" cy="339725"/>
            <a:chOff x="1579" y="1353"/>
            <a:chExt cx="476" cy="214"/>
          </a:xfrm>
        </p:grpSpPr>
        <p:sp>
          <p:nvSpPr>
            <p:cNvPr id="52246" name="Text Box 15"/>
            <p:cNvSpPr txBox="1">
              <a:spLocks noChangeArrowheads="1"/>
            </p:cNvSpPr>
            <p:nvPr/>
          </p:nvSpPr>
          <p:spPr bwMode="auto">
            <a:xfrm>
              <a:off x="1579" y="1353"/>
              <a:ext cx="476" cy="1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r" eaLnBrk="1" hangingPunct="1">
                <a:spcBef>
                  <a:spcPct val="20000"/>
                </a:spcBef>
                <a:buClr>
                  <a:schemeClr val="hlink"/>
                </a:buClr>
                <a:buSzPct val="75000"/>
                <a:buFont typeface="Wingdings" charset="2"/>
                <a:buNone/>
              </a:pPr>
              <a:r>
                <a:rPr lang="en-US" sz="1000" b="0">
                  <a:latin typeface="Courier New" charset="0"/>
                </a:rPr>
                <a:t>sendfile</a:t>
              </a:r>
            </a:p>
          </p:txBody>
        </p:sp>
        <p:sp>
          <p:nvSpPr>
            <p:cNvPr id="52247" name="Line 16"/>
            <p:cNvSpPr>
              <a:spLocks noChangeShapeType="1"/>
            </p:cNvSpPr>
            <p:nvPr/>
          </p:nvSpPr>
          <p:spPr bwMode="auto">
            <a:xfrm>
              <a:off x="2050" y="1372"/>
              <a:ext cx="5" cy="195"/>
            </a:xfrm>
            <a:prstGeom prst="line">
              <a:avLst/>
            </a:prstGeom>
            <a:noFill/>
            <a:ln w="9525">
              <a:solidFill>
                <a:schemeClr val="tx1"/>
              </a:solidFill>
              <a:prstDash val="dash"/>
              <a:round/>
              <a:headEnd/>
              <a:tailEnd type="triangle" w="sm" len="sm"/>
            </a:ln>
            <a:extLst>
              <a:ext uri="{909E8E84-426E-40dd-AFC4-6F175D3DCCD1}">
                <a14:hiddenFill xmlns:a14="http://schemas.microsoft.com/office/drawing/2010/main" xmlns="">
                  <a:noFill/>
                </a14:hiddenFill>
              </a:ext>
            </a:extLst>
          </p:spPr>
          <p:txBody>
            <a:bodyPr rIns="54000"/>
            <a:lstStyle/>
            <a:p>
              <a:endParaRPr lang="nb-NO"/>
            </a:p>
          </p:txBody>
        </p:sp>
      </p:grpSp>
      <p:sp>
        <p:nvSpPr>
          <p:cNvPr id="52239" name="Line 17"/>
          <p:cNvSpPr>
            <a:spLocks noChangeShapeType="1"/>
          </p:cNvSpPr>
          <p:nvPr/>
        </p:nvSpPr>
        <p:spPr bwMode="auto">
          <a:xfrm>
            <a:off x="4059238" y="3522663"/>
            <a:ext cx="1476375" cy="0"/>
          </a:xfrm>
          <a:prstGeom prst="line">
            <a:avLst/>
          </a:prstGeom>
          <a:noFill/>
          <a:ln w="25400">
            <a:solidFill>
              <a:schemeClr val="tx1"/>
            </a:solidFill>
            <a:prstDash val="dash"/>
            <a:round/>
            <a:headEnd/>
            <a:tailEnd type="triangle" w="lg" len="lg"/>
          </a:ln>
          <a:extLst>
            <a:ext uri="{909E8E84-426E-40dd-AFC4-6F175D3DCCD1}">
              <a14:hiddenFill xmlns:a14="http://schemas.microsoft.com/office/drawing/2010/main" xmlns="">
                <a:noFill/>
              </a14:hiddenFill>
            </a:ext>
          </a:extLst>
        </p:spPr>
        <p:txBody>
          <a:bodyPr rIns="54000"/>
          <a:lstStyle/>
          <a:p>
            <a:endParaRPr lang="nb-NO"/>
          </a:p>
        </p:txBody>
      </p:sp>
      <p:sp>
        <p:nvSpPr>
          <p:cNvPr id="52240" name="Freeform 18"/>
          <p:cNvSpPr>
            <a:spLocks/>
          </p:cNvSpPr>
          <p:nvPr/>
        </p:nvSpPr>
        <p:spPr bwMode="auto">
          <a:xfrm>
            <a:off x="2927350" y="2886075"/>
            <a:ext cx="4656138" cy="1476375"/>
          </a:xfrm>
          <a:custGeom>
            <a:avLst/>
            <a:gdLst>
              <a:gd name="T0" fmla="*/ 0 w 2933"/>
              <a:gd name="T1" fmla="*/ 206 h 930"/>
              <a:gd name="T2" fmla="*/ 0 w 2933"/>
              <a:gd name="T3" fmla="*/ 0 h 930"/>
              <a:gd name="T4" fmla="*/ 2933 w 2933"/>
              <a:gd name="T5" fmla="*/ 0 h 930"/>
              <a:gd name="T6" fmla="*/ 2933 w 2933"/>
              <a:gd name="T7" fmla="*/ 771 h 930"/>
              <a:gd name="T8" fmla="*/ 2357 w 2933"/>
              <a:gd name="T9" fmla="*/ 771 h 930"/>
              <a:gd name="T10" fmla="*/ 2357 w 2933"/>
              <a:gd name="T11" fmla="*/ 930 h 930"/>
              <a:gd name="T12" fmla="*/ 0 60000 65536"/>
              <a:gd name="T13" fmla="*/ 0 60000 65536"/>
              <a:gd name="T14" fmla="*/ 0 60000 65536"/>
              <a:gd name="T15" fmla="*/ 0 60000 65536"/>
              <a:gd name="T16" fmla="*/ 0 60000 65536"/>
              <a:gd name="T17" fmla="*/ 0 60000 65536"/>
              <a:gd name="T18" fmla="*/ 0 w 2933"/>
              <a:gd name="T19" fmla="*/ 0 h 930"/>
              <a:gd name="T20" fmla="*/ 2933 w 2933"/>
              <a:gd name="T21" fmla="*/ 930 h 930"/>
            </a:gdLst>
            <a:ahLst/>
            <a:cxnLst>
              <a:cxn ang="T12">
                <a:pos x="T0" y="T1"/>
              </a:cxn>
              <a:cxn ang="T13">
                <a:pos x="T2" y="T3"/>
              </a:cxn>
              <a:cxn ang="T14">
                <a:pos x="T4" y="T5"/>
              </a:cxn>
              <a:cxn ang="T15">
                <a:pos x="T6" y="T7"/>
              </a:cxn>
              <a:cxn ang="T16">
                <a:pos x="T8" y="T9"/>
              </a:cxn>
              <a:cxn ang="T17">
                <a:pos x="T10" y="T11"/>
              </a:cxn>
            </a:cxnLst>
            <a:rect l="T18" t="T19" r="T20" b="T21"/>
            <a:pathLst>
              <a:path w="2933" h="930">
                <a:moveTo>
                  <a:pt x="0" y="206"/>
                </a:moveTo>
                <a:lnTo>
                  <a:pt x="0" y="0"/>
                </a:lnTo>
                <a:lnTo>
                  <a:pt x="2933" y="0"/>
                </a:lnTo>
                <a:lnTo>
                  <a:pt x="2933" y="771"/>
                </a:lnTo>
                <a:lnTo>
                  <a:pt x="2357" y="771"/>
                </a:lnTo>
                <a:lnTo>
                  <a:pt x="2357" y="930"/>
                </a:lnTo>
              </a:path>
            </a:pathLst>
          </a:custGeom>
          <a:noFill/>
          <a:ln w="25400">
            <a:solidFill>
              <a:schemeClr val="folHlink"/>
            </a:solidFill>
            <a:round/>
            <a:headEnd/>
            <a:tailEnd type="triangle" w="lg" len="lg"/>
          </a:ln>
          <a:extLst>
            <a:ext uri="{909E8E84-426E-40dd-AFC4-6F175D3DCCD1}">
              <a14:hiddenFill xmlns:a14="http://schemas.microsoft.com/office/drawing/2010/main" xmlns="">
                <a:solidFill>
                  <a:srgbClr val="FFFFFF"/>
                </a:solidFill>
              </a14:hiddenFill>
            </a:ext>
          </a:extLst>
        </p:spPr>
        <p:txBody>
          <a:bodyPr rIns="54000"/>
          <a:lstStyle/>
          <a:p>
            <a:endParaRPr lang="nb-NO"/>
          </a:p>
        </p:txBody>
      </p:sp>
      <p:sp>
        <p:nvSpPr>
          <p:cNvPr id="52241" name="Line 19"/>
          <p:cNvSpPr>
            <a:spLocks noChangeShapeType="1"/>
          </p:cNvSpPr>
          <p:nvPr/>
        </p:nvSpPr>
        <p:spPr bwMode="auto">
          <a:xfrm flipV="1">
            <a:off x="6513513" y="2889250"/>
            <a:ext cx="0" cy="301625"/>
          </a:xfrm>
          <a:prstGeom prst="line">
            <a:avLst/>
          </a:prstGeom>
          <a:noFill/>
          <a:ln w="25400">
            <a:solidFill>
              <a:schemeClr val="folHlink"/>
            </a:solidFill>
            <a:round/>
            <a:headEnd/>
            <a:tailEnd type="triangle" w="lg" len="lg"/>
          </a:ln>
          <a:extLst>
            <a:ext uri="{909E8E84-426E-40dd-AFC4-6F175D3DCCD1}">
              <a14:hiddenFill xmlns:a14="http://schemas.microsoft.com/office/drawing/2010/main" xmlns="">
                <a:noFill/>
              </a14:hiddenFill>
            </a:ext>
          </a:extLst>
        </p:spPr>
        <p:txBody>
          <a:bodyPr rIns="54000"/>
          <a:lstStyle/>
          <a:p>
            <a:endParaRPr lang="nb-NO"/>
          </a:p>
        </p:txBody>
      </p:sp>
      <p:sp>
        <p:nvSpPr>
          <p:cNvPr id="52242" name="Text Box 20"/>
          <p:cNvSpPr txBox="1">
            <a:spLocks noChangeArrowheads="1"/>
          </p:cNvSpPr>
          <p:nvPr/>
        </p:nvSpPr>
        <p:spPr bwMode="auto">
          <a:xfrm>
            <a:off x="3990975" y="2633663"/>
            <a:ext cx="1516063" cy="274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gather DMA transfer</a:t>
            </a:r>
          </a:p>
        </p:txBody>
      </p:sp>
      <p:sp>
        <p:nvSpPr>
          <p:cNvPr id="52243" name="Text Box 21"/>
          <p:cNvSpPr txBox="1">
            <a:spLocks noChangeArrowheads="1"/>
          </p:cNvSpPr>
          <p:nvPr/>
        </p:nvSpPr>
        <p:spPr bwMode="auto">
          <a:xfrm>
            <a:off x="4025900" y="3479800"/>
            <a:ext cx="1358900" cy="2746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t>append descriptor</a:t>
            </a:r>
          </a:p>
        </p:txBody>
      </p:sp>
      <p:sp>
        <p:nvSpPr>
          <p:cNvPr id="52244" name="Text Box 22"/>
          <p:cNvSpPr txBox="1">
            <a:spLocks noChangeArrowheads="1"/>
          </p:cNvSpPr>
          <p:nvPr/>
        </p:nvSpPr>
        <p:spPr bwMode="auto">
          <a:xfrm>
            <a:off x="2933700" y="4100513"/>
            <a:ext cx="1031875" cy="2746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200" b="0">
                <a:solidFill>
                  <a:schemeClr val="folHlink"/>
                </a:solidFill>
              </a:rPr>
              <a:t>DMA transfer</a:t>
            </a:r>
          </a:p>
        </p:txBody>
      </p:sp>
      <p:sp>
        <p:nvSpPr>
          <p:cNvPr id="1249303" name="Text Box 23"/>
          <p:cNvSpPr txBox="1">
            <a:spLocks noChangeArrowheads="1"/>
          </p:cNvSpPr>
          <p:nvPr/>
        </p:nvSpPr>
        <p:spPr bwMode="auto">
          <a:xfrm>
            <a:off x="115888" y="5710238"/>
            <a:ext cx="2984500" cy="762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7429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eaLnBrk="1" hangingPunct="1">
              <a:spcBef>
                <a:spcPct val="20000"/>
              </a:spcBef>
              <a:buClr>
                <a:schemeClr val="hlink"/>
              </a:buClr>
              <a:buSzPct val="75000"/>
              <a:buFont typeface="Wingdings" charset="2"/>
              <a:buChar char="Ø"/>
            </a:pPr>
            <a:r>
              <a:rPr lang="en-US" sz="2000" i="1">
                <a:solidFill>
                  <a:schemeClr val="hlink"/>
                </a:solidFill>
              </a:rPr>
              <a:t>0</a:t>
            </a:r>
            <a:r>
              <a:rPr lang="en-US" sz="2000" b="0"/>
              <a:t>  copy operations</a:t>
            </a:r>
          </a:p>
          <a:p>
            <a:pPr eaLnBrk="1" hangingPunct="1">
              <a:spcBef>
                <a:spcPct val="20000"/>
              </a:spcBef>
              <a:buClr>
                <a:schemeClr val="hlink"/>
              </a:buClr>
              <a:buSzPct val="75000"/>
              <a:buFont typeface="Wingdings" charset="2"/>
              <a:buChar char="Ø"/>
            </a:pPr>
            <a:r>
              <a:rPr lang="en-US" sz="2000">
                <a:solidFill>
                  <a:schemeClr val="hlink"/>
                </a:solidFill>
              </a:rPr>
              <a:t>1</a:t>
            </a:r>
            <a:r>
              <a:rPr lang="en-US" sz="2000" b="0"/>
              <a:t>  system calls</a:t>
            </a:r>
          </a:p>
        </p:txBody>
      </p:sp>
    </p:spTree>
    <p:extLst>
      <p:ext uri="{BB962C8B-B14F-4D97-AF65-F5344CB8AC3E}">
        <p14:creationId xmlns:p14="http://schemas.microsoft.com/office/powerpoint/2010/main" val="379218296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493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9303"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en-US"/>
              <a:t>Content Download: Results</a:t>
            </a:r>
            <a:endParaRPr lang="en-US">
              <a:latin typeface="Courier New" charset="0"/>
            </a:endParaRPr>
          </a:p>
        </p:txBody>
      </p:sp>
      <p:pic>
        <p:nvPicPr>
          <p:cNvPr id="125030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86897" y="2339789"/>
            <a:ext cx="4933950" cy="3495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pic>
      <p:sp>
        <p:nvSpPr>
          <p:cNvPr id="1250310" name="Text Box 6"/>
          <p:cNvSpPr txBox="1">
            <a:spLocks noChangeArrowheads="1"/>
          </p:cNvSpPr>
          <p:nvPr/>
        </p:nvSpPr>
        <p:spPr bwMode="auto">
          <a:xfrm>
            <a:off x="4480859" y="2200089"/>
            <a:ext cx="454025" cy="304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25400">
                <a:solidFill>
                  <a:srgbClr val="000000"/>
                </a:solidFill>
                <a:miter lim="800000"/>
                <a:headEnd/>
                <a:tailEnd type="none" w="lg" len="lg"/>
              </a14:hiddenLine>
            </a:ext>
          </a:extLst>
        </p:spPr>
        <p:txBody>
          <a:bodyPr wrap="none" rIns="54000">
            <a:spAutoFit/>
          </a:bodyPr>
          <a:lstStyle>
            <a:lvl1pPr marL="285750" indent="-285750">
              <a:defRPr sz="3200" b="1">
                <a:solidFill>
                  <a:schemeClr val="tx1"/>
                </a:solidFill>
                <a:latin typeface="Tahoma" charset="0"/>
                <a:ea typeface="ＭＳ Ｐゴシック" charset="-128"/>
              </a:defRPr>
            </a:lvl1pPr>
            <a:lvl2pPr marL="37931725" indent="-37474525">
              <a:defRPr sz="3200" b="1">
                <a:solidFill>
                  <a:schemeClr val="tx1"/>
                </a:solidFill>
                <a:latin typeface="Tahoma" charset="0"/>
                <a:ea typeface="ＭＳ Ｐゴシック" charset="-128"/>
              </a:defRPr>
            </a:lvl2pPr>
            <a:lvl3pPr>
              <a:defRPr sz="3200" b="1">
                <a:solidFill>
                  <a:schemeClr val="tx1"/>
                </a:solidFill>
                <a:latin typeface="Tahoma" charset="0"/>
                <a:ea typeface="ＭＳ Ｐゴシック" charset="-128"/>
              </a:defRPr>
            </a:lvl3pPr>
            <a:lvl4pPr>
              <a:defRPr sz="3200" b="1">
                <a:solidFill>
                  <a:schemeClr val="tx1"/>
                </a:solidFill>
                <a:latin typeface="Tahoma" charset="0"/>
                <a:ea typeface="ＭＳ Ｐゴシック" charset="-128"/>
              </a:defRPr>
            </a:lvl4pPr>
            <a:lvl5pPr>
              <a:defRPr sz="3200" b="1">
                <a:solidFill>
                  <a:schemeClr val="tx1"/>
                </a:solidFill>
                <a:latin typeface="Tahoma" charset="0"/>
                <a:ea typeface="ＭＳ Ｐゴシック" charset="-128"/>
              </a:defRPr>
            </a:lvl5pPr>
            <a:lvl6pPr marL="457200" eaLnBrk="0" fontAlgn="base" hangingPunct="0">
              <a:spcBef>
                <a:spcPct val="0"/>
              </a:spcBef>
              <a:spcAft>
                <a:spcPct val="0"/>
              </a:spcAft>
              <a:defRPr sz="3200" b="1">
                <a:solidFill>
                  <a:schemeClr val="tx1"/>
                </a:solidFill>
                <a:latin typeface="Tahoma" charset="0"/>
                <a:ea typeface="ＭＳ Ｐゴシック" charset="-128"/>
              </a:defRPr>
            </a:lvl6pPr>
            <a:lvl7pPr marL="914400" eaLnBrk="0" fontAlgn="base" hangingPunct="0">
              <a:spcBef>
                <a:spcPct val="0"/>
              </a:spcBef>
              <a:spcAft>
                <a:spcPct val="0"/>
              </a:spcAft>
              <a:defRPr sz="3200" b="1">
                <a:solidFill>
                  <a:schemeClr val="tx1"/>
                </a:solidFill>
                <a:latin typeface="Tahoma" charset="0"/>
                <a:ea typeface="ＭＳ Ｐゴシック" charset="-128"/>
              </a:defRPr>
            </a:lvl7pPr>
            <a:lvl8pPr marL="1371600" eaLnBrk="0" fontAlgn="base" hangingPunct="0">
              <a:spcBef>
                <a:spcPct val="0"/>
              </a:spcBef>
              <a:spcAft>
                <a:spcPct val="0"/>
              </a:spcAft>
              <a:defRPr sz="3200" b="1">
                <a:solidFill>
                  <a:schemeClr val="tx1"/>
                </a:solidFill>
                <a:latin typeface="Tahoma" charset="0"/>
                <a:ea typeface="ＭＳ Ｐゴシック" charset="-128"/>
              </a:defRPr>
            </a:lvl8pPr>
            <a:lvl9pPr marL="1828800" eaLnBrk="0" fontAlgn="base" hangingPunct="0">
              <a:spcBef>
                <a:spcPct val="0"/>
              </a:spcBef>
              <a:spcAft>
                <a:spcPct val="0"/>
              </a:spcAft>
              <a:defRPr sz="3200" b="1">
                <a:solidFill>
                  <a:schemeClr val="tx1"/>
                </a:solidFill>
                <a:latin typeface="Tahoma" charset="0"/>
                <a:ea typeface="ＭＳ Ｐゴシック" charset="-128"/>
              </a:defRPr>
            </a:lvl9pPr>
          </a:lstStyle>
          <a:p>
            <a:pPr algn="ctr" eaLnBrk="1" hangingPunct="1">
              <a:spcBef>
                <a:spcPct val="20000"/>
              </a:spcBef>
              <a:buClr>
                <a:schemeClr val="hlink"/>
              </a:buClr>
              <a:buSzPct val="75000"/>
              <a:buFont typeface="Wingdings" charset="2"/>
              <a:buNone/>
            </a:pPr>
            <a:r>
              <a:rPr lang="en-US" sz="1400" b="0"/>
              <a:t>TCP</a:t>
            </a:r>
          </a:p>
        </p:txBody>
      </p:sp>
      <p:sp>
        <p:nvSpPr>
          <p:cNvPr id="1250311" name="Line 7"/>
          <p:cNvSpPr>
            <a:spLocks noChangeShapeType="1"/>
          </p:cNvSpPr>
          <p:nvPr/>
        </p:nvSpPr>
        <p:spPr bwMode="auto">
          <a:xfrm flipH="1" flipV="1">
            <a:off x="2495176" y="5154706"/>
            <a:ext cx="4254220" cy="2895"/>
          </a:xfrm>
          <a:prstGeom prst="line">
            <a:avLst/>
          </a:prstGeom>
          <a:noFill/>
          <a:ln w="19050">
            <a:solidFill>
              <a:schemeClr val="tx1"/>
            </a:solidFill>
            <a:prstDash val="sysDot"/>
            <a:round/>
            <a:headEnd/>
            <a:tailEnd type="none" w="lg" len="lg"/>
          </a:ln>
          <a:extLst>
            <a:ext uri="{909E8E84-426E-40dd-AFC4-6F175D3DCCD1}">
              <a14:hiddenFill xmlns:a14="http://schemas.microsoft.com/office/drawing/2010/main" xmlns="">
                <a:noFill/>
              </a14:hiddenFill>
            </a:ext>
          </a:extLst>
        </p:spPr>
        <p:txBody>
          <a:bodyPr rIns="54000"/>
          <a:lstStyle/>
          <a:p>
            <a:endParaRPr lang="nb-NO"/>
          </a:p>
        </p:txBody>
      </p:sp>
      <p:sp>
        <p:nvSpPr>
          <p:cNvPr id="1250312" name="Oval 8"/>
          <p:cNvSpPr>
            <a:spLocks noChangeArrowheads="1"/>
          </p:cNvSpPr>
          <p:nvPr/>
        </p:nvSpPr>
        <p:spPr bwMode="auto">
          <a:xfrm>
            <a:off x="6074709" y="5006789"/>
            <a:ext cx="704850" cy="922338"/>
          </a:xfrm>
          <a:prstGeom prst="ellipse">
            <a:avLst/>
          </a:prstGeom>
          <a:gradFill rotWithShape="1">
            <a:gsLst>
              <a:gs pos="0">
                <a:srgbClr val="008000">
                  <a:alpha val="39998"/>
                </a:srgbClr>
              </a:gs>
              <a:gs pos="100000">
                <a:srgbClr val="008000">
                  <a:alpha val="39998"/>
                </a:srgbClr>
              </a:gs>
            </a:gsLst>
            <a:lin ang="5400000" scaled="1"/>
          </a:gradFill>
          <a:ln>
            <a:noFill/>
          </a:ln>
          <a:extLst>
            <a:ext uri="{91240B29-F687-4f45-9708-019B960494DF}">
              <a14:hiddenLine xmlns:a14="http://schemas.microsoft.com/office/drawing/2010/main" xmlns="" w="25400">
                <a:solidFill>
                  <a:srgbClr val="000000"/>
                </a:solidFill>
                <a:round/>
                <a:headEnd/>
                <a:tailEnd type="none" w="lg" len="lg"/>
              </a14:hiddenLine>
            </a:ext>
          </a:extLst>
        </p:spPr>
        <p:txBody>
          <a:bodyPr wrap="none" rIns="54000" anchor="ctr"/>
          <a:lstStyle/>
          <a:p>
            <a:endParaRPr lang="nb-NO"/>
          </a:p>
        </p:txBody>
      </p:sp>
      <p:sp>
        <p:nvSpPr>
          <p:cNvPr id="53257" name="Rectangle 9"/>
          <p:cNvSpPr>
            <a:spLocks noGrp="1" noChangeArrowheads="1"/>
          </p:cNvSpPr>
          <p:nvPr>
            <p:ph type="body" idx="1"/>
          </p:nvPr>
        </p:nvSpPr>
        <p:spPr>
          <a:xfrm>
            <a:off x="0" y="950913"/>
            <a:ext cx="9144000" cy="1862137"/>
          </a:xfrm>
        </p:spPr>
        <p:txBody>
          <a:bodyPr/>
          <a:lstStyle/>
          <a:p>
            <a:pPr eaLnBrk="1" hangingPunct="1"/>
            <a:r>
              <a:rPr lang="en-US" dirty="0"/>
              <a:t>Tested transfer of </a:t>
            </a:r>
            <a:r>
              <a:rPr lang="en-US" dirty="0">
                <a:solidFill>
                  <a:schemeClr val="folHlink"/>
                </a:solidFill>
              </a:rPr>
              <a:t>1 GB</a:t>
            </a:r>
            <a:r>
              <a:rPr lang="en-US" dirty="0"/>
              <a:t> file on </a:t>
            </a:r>
            <a:r>
              <a:rPr lang="en-US" dirty="0">
                <a:solidFill>
                  <a:schemeClr val="folHlink"/>
                </a:solidFill>
              </a:rPr>
              <a:t>Linux 2.6</a:t>
            </a:r>
          </a:p>
        </p:txBody>
      </p:sp>
    </p:spTree>
    <p:extLst>
      <p:ext uri="{BB962C8B-B14F-4D97-AF65-F5344CB8AC3E}">
        <p14:creationId xmlns:p14="http://schemas.microsoft.com/office/powerpoint/2010/main" val="2197510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9" presetClass="entr" presetSubtype="0" fill="hold" grpId="0" nodeType="withEffect">
                                  <p:stCondLst>
                                    <p:cond delay="0"/>
                                  </p:stCondLst>
                                  <p:childTnLst>
                                    <p:set>
                                      <p:cBhvr>
                                        <p:cTn id="6" dur="1" fill="hold">
                                          <p:stCondLst>
                                            <p:cond delay="0"/>
                                          </p:stCondLst>
                                        </p:cTn>
                                        <p:tgtEl>
                                          <p:spTgt spid="1250310"/>
                                        </p:tgtEl>
                                        <p:attrNameLst>
                                          <p:attrName>style.visibility</p:attrName>
                                        </p:attrNameLst>
                                      </p:cBhvr>
                                      <p:to>
                                        <p:strVal val="visible"/>
                                      </p:to>
                                    </p:set>
                                    <p:animEffect transition="in" filter="dissolve">
                                      <p:cBhvr>
                                        <p:cTn id="7" dur="500"/>
                                        <p:tgtEl>
                                          <p:spTgt spid="1250310"/>
                                        </p:tgtEl>
                                      </p:cBhvr>
                                    </p:animEffect>
                                  </p:childTnLst>
                                </p:cTn>
                              </p:par>
                              <p:par>
                                <p:cTn id="8" presetID="9" presetClass="entr" presetSubtype="0" fill="hold" nodeType="withEffect">
                                  <p:stCondLst>
                                    <p:cond delay="0"/>
                                  </p:stCondLst>
                                  <p:childTnLst>
                                    <p:set>
                                      <p:cBhvr>
                                        <p:cTn id="9" dur="1" fill="hold">
                                          <p:stCondLst>
                                            <p:cond delay="0"/>
                                          </p:stCondLst>
                                        </p:cTn>
                                        <p:tgtEl>
                                          <p:spTgt spid="1250307"/>
                                        </p:tgtEl>
                                        <p:attrNameLst>
                                          <p:attrName>style.visibility</p:attrName>
                                        </p:attrNameLst>
                                      </p:cBhvr>
                                      <p:to>
                                        <p:strVal val="visible"/>
                                      </p:to>
                                    </p:set>
                                    <p:animEffect transition="in" filter="dissolve">
                                      <p:cBhvr>
                                        <p:cTn id="10" dur="500"/>
                                        <p:tgtEl>
                                          <p:spTgt spid="125030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1250311"/>
                                        </p:tgtEl>
                                        <p:attrNameLst>
                                          <p:attrName>style.visibility</p:attrName>
                                        </p:attrNameLst>
                                      </p:cBhvr>
                                      <p:to>
                                        <p:strVal val="visible"/>
                                      </p:to>
                                    </p:set>
                                    <p:animEffect transition="in" filter="wipe(left)">
                                      <p:cBhvr>
                                        <p:cTn id="15" dur="1000"/>
                                        <p:tgtEl>
                                          <p:spTgt spid="1250311"/>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grpId="0" nodeType="clickEffect">
                                  <p:stCondLst>
                                    <p:cond delay="0"/>
                                  </p:stCondLst>
                                  <p:childTnLst>
                                    <p:set>
                                      <p:cBhvr>
                                        <p:cTn id="19" dur="1" fill="hold">
                                          <p:stCondLst>
                                            <p:cond delay="0"/>
                                          </p:stCondLst>
                                        </p:cTn>
                                        <p:tgtEl>
                                          <p:spTgt spid="1250312"/>
                                        </p:tgtEl>
                                        <p:attrNameLst>
                                          <p:attrName>style.visibility</p:attrName>
                                        </p:attrNameLst>
                                      </p:cBhvr>
                                      <p:to>
                                        <p:strVal val="visible"/>
                                      </p:to>
                                    </p:set>
                                    <p:animEffect transition="in" filter="dissolve">
                                      <p:cBhvr>
                                        <p:cTn id="20" dur="1000"/>
                                        <p:tgtEl>
                                          <p:spTgt spid="12503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0310" grpId="0"/>
      <p:bldP spid="1250311" grpId="0" animBg="1"/>
      <p:bldP spid="1250312" grpId="0" animBg="1"/>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7298" name="Rectangle 2"/>
          <p:cNvSpPr>
            <a:spLocks noGrp="1" noChangeArrowheads="1"/>
          </p:cNvSpPr>
          <p:nvPr>
            <p:ph type="title"/>
          </p:nvPr>
        </p:nvSpPr>
        <p:spPr/>
        <p:txBody>
          <a:bodyPr/>
          <a:lstStyle/>
          <a:p>
            <a:r>
              <a:rPr lang="en-US"/>
              <a:t>Summary</a:t>
            </a:r>
          </a:p>
        </p:txBody>
      </p:sp>
      <p:sp>
        <p:nvSpPr>
          <p:cNvPr id="1207299" name="Rectangle 3"/>
          <p:cNvSpPr>
            <a:spLocks noGrp="1" noChangeArrowheads="1"/>
          </p:cNvSpPr>
          <p:nvPr>
            <p:ph type="body" idx="1"/>
          </p:nvPr>
        </p:nvSpPr>
        <p:spPr/>
        <p:txBody>
          <a:bodyPr/>
          <a:lstStyle/>
          <a:p>
            <a:pPr>
              <a:spcAft>
                <a:spcPct val="40000"/>
              </a:spcAft>
            </a:pPr>
            <a:r>
              <a:rPr lang="en-US" sz="2000" dirty="0"/>
              <a:t>Memory management is concerned with managing the </a:t>
            </a:r>
            <a:br>
              <a:rPr lang="en-US" sz="2000" dirty="0"/>
            </a:br>
            <a:r>
              <a:rPr lang="en-US" sz="2000" dirty="0"/>
              <a:t>systems’ memory resources</a:t>
            </a:r>
          </a:p>
          <a:p>
            <a:pPr lvl="1">
              <a:spcAft>
                <a:spcPct val="40000"/>
              </a:spcAft>
            </a:pPr>
            <a:r>
              <a:rPr lang="en-US" sz="1800" dirty="0"/>
              <a:t>allocating space to processes</a:t>
            </a:r>
          </a:p>
          <a:p>
            <a:pPr lvl="1">
              <a:spcAft>
                <a:spcPct val="40000"/>
              </a:spcAft>
            </a:pPr>
            <a:r>
              <a:rPr lang="en-US" sz="1800" dirty="0"/>
              <a:t>protecting the memory regions</a:t>
            </a:r>
          </a:p>
          <a:p>
            <a:pPr lvl="1">
              <a:spcAft>
                <a:spcPct val="40000"/>
              </a:spcAft>
            </a:pPr>
            <a:r>
              <a:rPr lang="en-US" sz="1800" dirty="0"/>
              <a:t>in the real world</a:t>
            </a:r>
          </a:p>
          <a:p>
            <a:pPr lvl="2">
              <a:spcAft>
                <a:spcPct val="10000"/>
              </a:spcAft>
            </a:pPr>
            <a:r>
              <a:rPr lang="en-US" sz="1600" dirty="0"/>
              <a:t>programs are loaded dynamically</a:t>
            </a:r>
          </a:p>
          <a:p>
            <a:pPr lvl="2">
              <a:spcAft>
                <a:spcPct val="10000"/>
              </a:spcAft>
            </a:pPr>
            <a:r>
              <a:rPr lang="en-US" sz="1600" dirty="0"/>
              <a:t>physical addresses are not known to program – dynamic address translation</a:t>
            </a:r>
          </a:p>
          <a:p>
            <a:pPr lvl="2">
              <a:spcAft>
                <a:spcPct val="10000"/>
              </a:spcAft>
            </a:pPr>
            <a:r>
              <a:rPr lang="en-US" sz="1600" dirty="0"/>
              <a:t>program size at run-time is not known to kernel</a:t>
            </a:r>
            <a:br>
              <a:rPr lang="en-US" sz="1600" dirty="0"/>
            </a:br>
            <a:endParaRPr lang="en-US" sz="1600" dirty="0"/>
          </a:p>
          <a:p>
            <a:pPr>
              <a:spcAft>
                <a:spcPct val="40000"/>
              </a:spcAft>
            </a:pPr>
            <a:r>
              <a:rPr lang="en-US" sz="2000" dirty="0"/>
              <a:t>Each process usually has text, data and stack segments</a:t>
            </a:r>
            <a:br>
              <a:rPr lang="en-US" sz="2000" dirty="0"/>
            </a:br>
            <a:endParaRPr lang="en-US" sz="2000" dirty="0"/>
          </a:p>
          <a:p>
            <a:pPr>
              <a:spcAft>
                <a:spcPct val="40000"/>
              </a:spcAft>
            </a:pPr>
            <a:r>
              <a:rPr lang="en-US" sz="2000" dirty="0"/>
              <a:t>Systems like Windows and Unix use virtual memory with paging</a:t>
            </a:r>
            <a:br>
              <a:rPr lang="en-US" sz="2000" dirty="0"/>
            </a:br>
            <a:endParaRPr lang="en-US" sz="2000" dirty="0"/>
          </a:p>
          <a:p>
            <a:pPr>
              <a:spcAft>
                <a:spcPct val="40000"/>
              </a:spcAft>
            </a:pPr>
            <a:r>
              <a:rPr lang="en-US" sz="2000" dirty="0"/>
              <a:t>Many issues when designing a memory component</a:t>
            </a:r>
          </a:p>
        </p:txBody>
      </p:sp>
      <p:pic>
        <p:nvPicPr>
          <p:cNvPr id="5" name="Picture 4"/>
          <p:cNvPicPr>
            <a:picLocks noChangeAspect="1"/>
          </p:cNvPicPr>
          <p:nvPr/>
        </p:nvPicPr>
        <p:blipFill>
          <a:blip r:embed="rId3"/>
          <a:stretch>
            <a:fillRect/>
          </a:stretch>
        </p:blipFill>
        <p:spPr>
          <a:xfrm>
            <a:off x="7528435" y="211966"/>
            <a:ext cx="1362475" cy="1362475"/>
          </a:xfrm>
          <a:prstGeom prst="rect">
            <a:avLst/>
          </a:prstGeom>
          <a:ln>
            <a:noFill/>
          </a:ln>
          <a:effectLst>
            <a:outerShdw blurRad="292100" dist="139700" dir="2700000" algn="tl" rotWithShape="0">
              <a:srgbClr val="333333">
                <a:alpha val="65000"/>
              </a:srgbClr>
            </a:outerShdw>
          </a:effectLst>
        </p:spPr>
      </p:pic>
    </p:spTree>
  </p:cSld>
  <p:clrMapOvr>
    <a:masterClrMapping/>
  </p:clrMapOvr>
</p:sld>
</file>

<file path=ppt/theme/theme1.xml><?xml version="1.0" encoding="utf-8"?>
<a:theme xmlns:a="http://schemas.openxmlformats.org/drawingml/2006/main" name="1_paalh">
  <a:themeElements>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fontScheme name="1_paalh">
      <a:majorFont>
        <a:latin typeface="Tahoma"/>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ahom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3200" b="1" i="0" u="none" strike="noStrike" cap="none" normalizeH="0" baseline="0" smtClean="0">
            <a:ln>
              <a:noFill/>
            </a:ln>
            <a:solidFill>
              <a:schemeClr val="tx1"/>
            </a:solidFill>
            <a:effectLst/>
            <a:latin typeface="Tahoma" pitchFamily="34" charset="0"/>
          </a:defRPr>
        </a:defPPr>
      </a:lstStyle>
    </a:lnDef>
  </a:objectDefaults>
  <a:extraClrSchemeLst>
    <a:extraClrScheme>
      <a:clrScheme name="1_paalh 1">
        <a:dk1>
          <a:srgbClr val="969696"/>
        </a:dk1>
        <a:lt1>
          <a:srgbClr val="FFFFFF"/>
        </a:lt1>
        <a:dk2>
          <a:srgbClr val="000000"/>
        </a:dk2>
        <a:lt2>
          <a:srgbClr val="DDDDDD"/>
        </a:lt2>
        <a:accent1>
          <a:srgbClr val="00E4A8"/>
        </a:accent1>
        <a:accent2>
          <a:srgbClr val="3333CC"/>
        </a:accent2>
        <a:accent3>
          <a:srgbClr val="AAAAAA"/>
        </a:accent3>
        <a:accent4>
          <a:srgbClr val="DADADA"/>
        </a:accent4>
        <a:accent5>
          <a:srgbClr val="AAEFD1"/>
        </a:accent5>
        <a:accent6>
          <a:srgbClr val="2D2DB9"/>
        </a:accent6>
        <a:hlink>
          <a:srgbClr val="FF5050"/>
        </a:hlink>
        <a:folHlink>
          <a:srgbClr val="FFCF01"/>
        </a:folHlink>
      </a:clrScheme>
      <a:clrMap bg1="dk2" tx1="lt1" bg2="dk1" tx2="lt2" accent1="accent1" accent2="accent2" accent3="accent3" accent4="accent4" accent5="accent5" accent6="accent6" hlink="hlink" folHlink="folHlink"/>
    </a:extraClrScheme>
    <a:extraClrScheme>
      <a:clrScheme name="1_paalh 2">
        <a:dk1>
          <a:srgbClr val="000094"/>
        </a:dk1>
        <a:lt1>
          <a:srgbClr val="FFFFFF"/>
        </a:lt1>
        <a:dk2>
          <a:srgbClr val="0000CC"/>
        </a:dk2>
        <a:lt2>
          <a:srgbClr val="FFFFCC"/>
        </a:lt2>
        <a:accent1>
          <a:srgbClr val="3193FF"/>
        </a:accent1>
        <a:accent2>
          <a:srgbClr val="9900FF"/>
        </a:accent2>
        <a:accent3>
          <a:srgbClr val="AAAAE2"/>
        </a:accent3>
        <a:accent4>
          <a:srgbClr val="DADADA"/>
        </a:accent4>
        <a:accent5>
          <a:srgbClr val="ADC8FF"/>
        </a:accent5>
        <a:accent6>
          <a:srgbClr val="8A00E7"/>
        </a:accent6>
        <a:hlink>
          <a:srgbClr val="FF3399"/>
        </a:hlink>
        <a:folHlink>
          <a:srgbClr val="FFCC00"/>
        </a:folHlink>
      </a:clrScheme>
      <a:clrMap bg1="dk2" tx1="lt1" bg2="dk1" tx2="lt2" accent1="accent1" accent2="accent2" accent3="accent3" accent4="accent4" accent5="accent5" accent6="accent6" hlink="hlink" folHlink="folHlink"/>
    </a:extraClrScheme>
    <a:extraClrScheme>
      <a:clrScheme name="1_paalh 3">
        <a:dk1>
          <a:srgbClr val="000000"/>
        </a:dk1>
        <a:lt1>
          <a:srgbClr val="FFFFFF"/>
        </a:lt1>
        <a:dk2>
          <a:srgbClr val="333399"/>
        </a:dk2>
        <a:lt2>
          <a:srgbClr val="1C1C1C"/>
        </a:lt2>
        <a:accent1>
          <a:srgbClr val="00E4A8"/>
        </a:accent1>
        <a:accent2>
          <a:srgbClr val="FFCF01"/>
        </a:accent2>
        <a:accent3>
          <a:srgbClr val="FFFFFF"/>
        </a:accent3>
        <a:accent4>
          <a:srgbClr val="000000"/>
        </a:accent4>
        <a:accent5>
          <a:srgbClr val="AAEFD1"/>
        </a:accent5>
        <a:accent6>
          <a:srgbClr val="E7BB01"/>
        </a:accent6>
        <a:hlink>
          <a:srgbClr val="FF0000"/>
        </a:hlink>
        <a:folHlink>
          <a:srgbClr val="3333CC"/>
        </a:folHlink>
      </a:clrScheme>
      <a:clrMap bg1="lt1" tx1="dk1" bg2="lt2" tx2="dk2" accent1="accent1" accent2="accent2" accent3="accent3" accent4="accent4" accent5="accent5" accent6="accent6" hlink="hlink" folHlink="folHlink"/>
    </a:extraClrScheme>
    <a:extraClrScheme>
      <a:clrScheme name="1_paalh 4">
        <a:dk1>
          <a:srgbClr val="000000"/>
        </a:dk1>
        <a:lt1>
          <a:srgbClr val="FFFFFF"/>
        </a:lt1>
        <a:dk2>
          <a:srgbClr val="515F7B"/>
        </a:dk2>
        <a:lt2>
          <a:srgbClr val="808080"/>
        </a:lt2>
        <a:accent1>
          <a:srgbClr val="9FCAD3"/>
        </a:accent1>
        <a:accent2>
          <a:srgbClr val="C0C0C0"/>
        </a:accent2>
        <a:accent3>
          <a:srgbClr val="FFFFFF"/>
        </a:accent3>
        <a:accent4>
          <a:srgbClr val="000000"/>
        </a:accent4>
        <a:accent5>
          <a:srgbClr val="CDE1E6"/>
        </a:accent5>
        <a:accent6>
          <a:srgbClr val="AEAEAE"/>
        </a:accent6>
        <a:hlink>
          <a:srgbClr val="91AFBF"/>
        </a:hlink>
        <a:folHlink>
          <a:srgbClr val="ECEAAC"/>
        </a:folHlink>
      </a:clrScheme>
      <a:clrMap bg1="lt1" tx1="dk1" bg2="lt2" tx2="dk2" accent1="accent1" accent2="accent2" accent3="accent3" accent4="accent4" accent5="accent5" accent6="accent6" hlink="hlink" folHlink="folHlink"/>
    </a:extraClrScheme>
    <a:extraClrScheme>
      <a:clrScheme name="1_paalh 5">
        <a:dk1>
          <a:srgbClr val="000000"/>
        </a:dk1>
        <a:lt1>
          <a:srgbClr val="FFFFFF"/>
        </a:lt1>
        <a:dk2>
          <a:srgbClr val="000066"/>
        </a:dk2>
        <a:lt2>
          <a:srgbClr val="333333"/>
        </a:lt2>
        <a:accent1>
          <a:srgbClr val="C4709A"/>
        </a:accent1>
        <a:accent2>
          <a:srgbClr val="4B4EB5"/>
        </a:accent2>
        <a:accent3>
          <a:srgbClr val="FFFFFF"/>
        </a:accent3>
        <a:accent4>
          <a:srgbClr val="000000"/>
        </a:accent4>
        <a:accent5>
          <a:srgbClr val="DEBBCA"/>
        </a:accent5>
        <a:accent6>
          <a:srgbClr val="4346A4"/>
        </a:accent6>
        <a:hlink>
          <a:srgbClr val="C481CF"/>
        </a:hlink>
        <a:folHlink>
          <a:srgbClr val="76B749"/>
        </a:folHlink>
      </a:clrScheme>
      <a:clrMap bg1="lt1" tx1="dk1" bg2="lt2" tx2="dk2" accent1="accent1" accent2="accent2" accent3="accent3" accent4="accent4" accent5="accent5" accent6="accent6" hlink="hlink" folHlink="folHlink"/>
    </a:extraClrScheme>
    <a:extraClrScheme>
      <a:clrScheme name="1_paalh 6">
        <a:dk1>
          <a:srgbClr val="000000"/>
        </a:dk1>
        <a:lt1>
          <a:srgbClr val="FFFFFF"/>
        </a:lt1>
        <a:dk2>
          <a:srgbClr val="6A4076"/>
        </a:dk2>
        <a:lt2>
          <a:srgbClr val="969696"/>
        </a:lt2>
        <a:accent1>
          <a:srgbClr val="DBA9C2"/>
        </a:accent1>
        <a:accent2>
          <a:srgbClr val="E1BF91"/>
        </a:accent2>
        <a:accent3>
          <a:srgbClr val="FFFFFF"/>
        </a:accent3>
        <a:accent4>
          <a:srgbClr val="000000"/>
        </a:accent4>
        <a:accent5>
          <a:srgbClr val="EAD1DD"/>
        </a:accent5>
        <a:accent6>
          <a:srgbClr val="CCAD83"/>
        </a:accent6>
        <a:hlink>
          <a:srgbClr val="B3CE82"/>
        </a:hlink>
        <a:folHlink>
          <a:srgbClr val="B8AD48"/>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47884</TotalTime>
  <Words>7719</Words>
  <Application>Microsoft Macintosh PowerPoint</Application>
  <PresentationFormat>On-screen Show (4:3)</PresentationFormat>
  <Paragraphs>2216</Paragraphs>
  <Slides>73</Slides>
  <Notes>60</Notes>
  <HiddenSlides>13</HiddenSlides>
  <MMClips>2</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73</vt:i4>
      </vt:variant>
    </vt:vector>
  </HeadingPairs>
  <TitlesOfParts>
    <vt:vector size="86" baseType="lpstr">
      <vt:lpstr>Apple Casual</vt:lpstr>
      <vt:lpstr>Arial</vt:lpstr>
      <vt:lpstr>Arial Black</vt:lpstr>
      <vt:lpstr>Courier New</vt:lpstr>
      <vt:lpstr>Helvetica</vt:lpstr>
      <vt:lpstr>Impact</vt:lpstr>
      <vt:lpstr>Lucida Grande</vt:lpstr>
      <vt:lpstr>Slack-Lato</vt:lpstr>
      <vt:lpstr>Tahoma</vt:lpstr>
      <vt:lpstr>Times New Roman</vt:lpstr>
      <vt:lpstr>Verdana</vt:lpstr>
      <vt:lpstr>Wingdings</vt:lpstr>
      <vt:lpstr>1_paalh</vt:lpstr>
      <vt:lpstr>Operating Systems:   Memory </vt:lpstr>
      <vt:lpstr>Challenge – managing memory  </vt:lpstr>
      <vt:lpstr>Overview</vt:lpstr>
      <vt:lpstr>Memory Management</vt:lpstr>
      <vt:lpstr>Memory Hierarchies</vt:lpstr>
      <vt:lpstr>Memory Hierarchies</vt:lpstr>
      <vt:lpstr>Memory Hierarchies</vt:lpstr>
      <vt:lpstr>Storage Costs: Access Time vs Capacity</vt:lpstr>
      <vt:lpstr>Storage Costs: Access Time vs Price</vt:lpstr>
      <vt:lpstr>Absolute and Relative Addressing</vt:lpstr>
      <vt:lpstr>Processes’ Memory Layout</vt:lpstr>
      <vt:lpstr>Processes’ Memory Layout</vt:lpstr>
      <vt:lpstr>Global Memory Layout</vt:lpstr>
      <vt:lpstr>The Challenge of Multiprogramming</vt:lpstr>
      <vt:lpstr>Memory Management for Multiprogramming</vt:lpstr>
      <vt:lpstr>Fixed Partitioning</vt:lpstr>
      <vt:lpstr>Dynamic Partitioning</vt:lpstr>
      <vt:lpstr>Dynamic Partitioning</vt:lpstr>
      <vt:lpstr>Dynamic Partitioning</vt:lpstr>
      <vt:lpstr>The Buddy System</vt:lpstr>
      <vt:lpstr>Segmentation</vt:lpstr>
      <vt:lpstr>Segmentation: address lookup</vt:lpstr>
      <vt:lpstr>Paging</vt:lpstr>
      <vt:lpstr>Virtual Memory</vt:lpstr>
      <vt:lpstr>Virtual Memory</vt:lpstr>
      <vt:lpstr>Memory Lookup</vt:lpstr>
      <vt:lpstr>Memory Lookup</vt:lpstr>
      <vt:lpstr>Page Fault Handling</vt:lpstr>
      <vt:lpstr>Page Replacement Algorithms</vt:lpstr>
      <vt:lpstr>First In First Out (FIFO)</vt:lpstr>
      <vt:lpstr>Second Chance</vt:lpstr>
      <vt:lpstr>Clock</vt:lpstr>
      <vt:lpstr>Least Recently Used (LRU)</vt:lpstr>
      <vt:lpstr>Least Recently Used (LRU)</vt:lpstr>
      <vt:lpstr>Need For Application-Specific Algorithms?</vt:lpstr>
      <vt:lpstr>“Classification” of Mechanisms</vt:lpstr>
      <vt:lpstr>Least/Most Relevant for Presentation (L/MRP)</vt:lpstr>
      <vt:lpstr>Least/Most Relevant for Presentation (L/MRP)</vt:lpstr>
      <vt:lpstr>Least/Most Relevant for Presentation (L/MRP)</vt:lpstr>
      <vt:lpstr>Least/Most Relevant for Presentation (L/MRP)</vt:lpstr>
      <vt:lpstr>Least/Most Relevant for Presentation (L/MRP)</vt:lpstr>
      <vt:lpstr>Least/Most Relevant for Presentation (L/MRP)</vt:lpstr>
      <vt:lpstr>Least/Most Relevant for Presentation (L/MRP)</vt:lpstr>
      <vt:lpstr>Interval Caching (IC)</vt:lpstr>
      <vt:lpstr>Generalized Interval Caching (GIC)</vt:lpstr>
      <vt:lpstr>Generalized Interval Caching (GIC)</vt:lpstr>
      <vt:lpstr>Video: LRU  vs.  L/MRP  vs.  IC  Caching</vt:lpstr>
      <vt:lpstr>LRU  vs.  L/MRP  vs.  IC  Caching</vt:lpstr>
      <vt:lpstr>Speeding up paging…</vt:lpstr>
      <vt:lpstr>Speeding up paging…</vt:lpstr>
      <vt:lpstr>Many Design Issues</vt:lpstr>
      <vt:lpstr>Allocation Policies</vt:lpstr>
      <vt:lpstr>Multi-level paging example:  32-bit (Pentium)</vt:lpstr>
      <vt:lpstr>Paging on Pentium</vt:lpstr>
      <vt:lpstr>Control Registers used for Paging on Pentium</vt:lpstr>
      <vt:lpstr>Control Registers used for Paging on Pentium</vt:lpstr>
      <vt:lpstr>Pentium Memory Lookup</vt:lpstr>
      <vt:lpstr>Pentium Memory Lookup</vt:lpstr>
      <vt:lpstr>Pentium Memory Lookup</vt:lpstr>
      <vt:lpstr>Pentium Memory Lookup</vt:lpstr>
      <vt:lpstr>Pentium Page Fault Causes</vt:lpstr>
      <vt:lpstr>32-bit (protected/compatibility mode)  vs. 64-bit (long mode) </vt:lpstr>
      <vt:lpstr>In-Memory Copy Operations</vt:lpstr>
      <vt:lpstr>Delivery Systems</vt:lpstr>
      <vt:lpstr>Delivery Systems</vt:lpstr>
      <vt:lpstr>Existing Linux  Data Paths</vt:lpstr>
      <vt:lpstr>Zero-Copy Data Paths</vt:lpstr>
      <vt:lpstr>Content Download</vt:lpstr>
      <vt:lpstr>Content Download: read / send</vt:lpstr>
      <vt:lpstr>Content Download: mmap / send</vt:lpstr>
      <vt:lpstr>Content Download: sendfile</vt:lpstr>
      <vt:lpstr>Content Download: Results</vt:lpstr>
      <vt:lpstr>Summary</vt:lpstr>
    </vt:vector>
  </TitlesOfParts>
  <Company>ifi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paalh</dc:creator>
  <cp:lastModifiedBy>Pål</cp:lastModifiedBy>
  <cp:revision>1875</cp:revision>
  <cp:lastPrinted>2020-01-23T12:31:44Z</cp:lastPrinted>
  <dcterms:created xsi:type="dcterms:W3CDTF">2013-09-25T07:47:56Z</dcterms:created>
  <dcterms:modified xsi:type="dcterms:W3CDTF">2021-02-02T08:25:24Z</dcterms:modified>
</cp:coreProperties>
</file>